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95" r:id="rId7"/>
    <p:sldId id="297" r:id="rId8"/>
    <p:sldId id="262" r:id="rId9"/>
    <p:sldId id="269" r:id="rId10"/>
    <p:sldId id="272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ono Thin" panose="020B0604020202020204" charset="0"/>
      <p:regular r:id="rId21"/>
      <p:bold r:id="rId22"/>
      <p:italic r:id="rId23"/>
      <p:boldItalic r:id="rId24"/>
    </p:embeddedFont>
    <p:embeddedFont>
      <p:font typeface="Roboto Thin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4657E-A20B-48E1-BF33-D11BC6EBD934}">
  <a:tblStyle styleId="{DC34657E-A20B-48E1-BF33-D11BC6EBD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8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0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9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1"/>
                </a:solidFill>
              </a:rPr>
              <a:t>P3 HES-ETE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JDS-Web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619518" y="4181150"/>
            <a:ext cx="374745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Nicolas Aubert, Vincent Jeannin et Théo Vuilliomenet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338976" y="172122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511668" y="189543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659885" y="189543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795889" y="18954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037327" y="189543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67150" y="2603979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822936" y="3559231"/>
            <a:ext cx="1954578" cy="89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H" sz="1200" dirty="0"/>
              <a:t>Base de données</a:t>
            </a:r>
            <a:br>
              <a:rPr lang="fr-CH" sz="1200" dirty="0"/>
            </a:br>
            <a:r>
              <a:rPr lang="fr-CH" sz="1200" dirty="0"/>
              <a:t>Interfaçage EF fastidieux</a:t>
            </a:r>
            <a:br>
              <a:rPr lang="fr-CH" sz="1200" dirty="0"/>
            </a:br>
            <a:r>
              <a:rPr lang="fr-CH" sz="1200" dirty="0" err="1"/>
              <a:t>Front-end</a:t>
            </a:r>
            <a:r>
              <a:rPr lang="fr-CH" sz="1200" dirty="0"/>
              <a:t> complexe</a:t>
            </a:r>
            <a:endParaRPr sz="12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701738" y="1641463"/>
            <a:ext cx="1790699" cy="735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Site opérationnel</a:t>
            </a:r>
            <a:br>
              <a:rPr lang="es" sz="1200" dirty="0"/>
            </a:br>
            <a:r>
              <a:rPr lang="es" sz="1200" dirty="0"/>
              <a:t>Découverte ASP.NET</a:t>
            </a:r>
            <a:br>
              <a:rPr lang="es" sz="1200" dirty="0"/>
            </a:br>
            <a:r>
              <a:rPr lang="es" sz="1200" dirty="0"/>
              <a:t>Maintenance facile</a:t>
            </a:r>
            <a:endParaRPr sz="1200" dirty="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328422" y="3575016"/>
            <a:ext cx="1906956" cy="623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Déploiement SSL</a:t>
            </a:r>
            <a:br>
              <a:rPr lang="es" sz="1200" dirty="0"/>
            </a:br>
            <a:r>
              <a:rPr lang="es" sz="1200" dirty="0"/>
              <a:t>CRUD pour la boutique</a:t>
            </a:r>
            <a:br>
              <a:rPr lang="es" sz="1200" dirty="0"/>
            </a:br>
            <a:r>
              <a:rPr lang="es" sz="1200" dirty="0"/>
              <a:t>P</a:t>
            </a:r>
            <a:r>
              <a:rPr lang="fr-CH" sz="1200" dirty="0"/>
              <a:t>lus de sécurité</a:t>
            </a:r>
            <a:br>
              <a:rPr lang="es" sz="1200" dirty="0"/>
            </a:br>
            <a:endParaRPr lang="es" sz="1200"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404;p54">
            <a:extLst>
              <a:ext uri="{FF2B5EF4-FFF2-40B4-BE49-F238E27FC236}">
                <a16:creationId xmlns:a16="http://schemas.microsoft.com/office/drawing/2014/main" id="{6FF36CB1-468F-A6EE-D496-569E275DA28E}"/>
              </a:ext>
            </a:extLst>
          </p:cNvPr>
          <p:cNvGrpSpPr/>
          <p:nvPr/>
        </p:nvGrpSpPr>
        <p:grpSpPr>
          <a:xfrm>
            <a:off x="7022651" y="2495784"/>
            <a:ext cx="557112" cy="556803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3" name="Google Shape;6405;p54">
              <a:extLst>
                <a:ext uri="{FF2B5EF4-FFF2-40B4-BE49-F238E27FC236}">
                  <a16:creationId xmlns:a16="http://schemas.microsoft.com/office/drawing/2014/main" id="{5722FE59-C579-0F4E-7441-69F6DF410BE5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06;p54">
              <a:extLst>
                <a:ext uri="{FF2B5EF4-FFF2-40B4-BE49-F238E27FC236}">
                  <a16:creationId xmlns:a16="http://schemas.microsoft.com/office/drawing/2014/main" id="{BA524BA0-9441-D994-F135-9C5E0D50A82F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07;p54">
              <a:extLst>
                <a:ext uri="{FF2B5EF4-FFF2-40B4-BE49-F238E27FC236}">
                  <a16:creationId xmlns:a16="http://schemas.microsoft.com/office/drawing/2014/main" id="{157B32C0-BA88-A4BC-9BDB-F0913735F67B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88;p55">
            <a:extLst>
              <a:ext uri="{FF2B5EF4-FFF2-40B4-BE49-F238E27FC236}">
                <a16:creationId xmlns:a16="http://schemas.microsoft.com/office/drawing/2014/main" id="{63F61A2E-E05A-AFB4-961D-5F507B1BF55F}"/>
              </a:ext>
            </a:extLst>
          </p:cNvPr>
          <p:cNvGrpSpPr/>
          <p:nvPr/>
        </p:nvGrpSpPr>
        <p:grpSpPr>
          <a:xfrm>
            <a:off x="1496083" y="2318738"/>
            <a:ext cx="586005" cy="570481"/>
            <a:chOff x="-63679950" y="4093450"/>
            <a:chExt cx="320600" cy="317650"/>
          </a:xfrm>
          <a:solidFill>
            <a:schemeClr val="tx1"/>
          </a:solidFill>
        </p:grpSpPr>
        <p:sp>
          <p:nvSpPr>
            <p:cNvPr id="7" name="Google Shape;6789;p55">
              <a:extLst>
                <a:ext uri="{FF2B5EF4-FFF2-40B4-BE49-F238E27FC236}">
                  <a16:creationId xmlns:a16="http://schemas.microsoft.com/office/drawing/2014/main" id="{D5D1AC48-D83A-AE0B-6B2D-0427CCB4333B}"/>
                </a:ext>
              </a:extLst>
            </p:cNvPr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90;p55">
              <a:extLst>
                <a:ext uri="{FF2B5EF4-FFF2-40B4-BE49-F238E27FC236}">
                  <a16:creationId xmlns:a16="http://schemas.microsoft.com/office/drawing/2014/main" id="{CCF7D25D-48A1-D850-8065-CB80FF6FA010}"/>
                </a:ext>
              </a:extLst>
            </p:cNvPr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91;p55">
              <a:extLst>
                <a:ext uri="{FF2B5EF4-FFF2-40B4-BE49-F238E27FC236}">
                  <a16:creationId xmlns:a16="http://schemas.microsoft.com/office/drawing/2014/main" id="{38C5DC86-3D42-DF3F-7E41-BFF017528EA6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860;p59">
            <a:extLst>
              <a:ext uri="{FF2B5EF4-FFF2-40B4-BE49-F238E27FC236}">
                <a16:creationId xmlns:a16="http://schemas.microsoft.com/office/drawing/2014/main" id="{842E1804-DC45-ABE2-CF3E-07F6F6C9B46A}"/>
              </a:ext>
            </a:extLst>
          </p:cNvPr>
          <p:cNvGrpSpPr/>
          <p:nvPr/>
        </p:nvGrpSpPr>
        <p:grpSpPr>
          <a:xfrm>
            <a:off x="4122205" y="3201569"/>
            <a:ext cx="899627" cy="886525"/>
            <a:chOff x="-5254775" y="3631325"/>
            <a:chExt cx="296950" cy="292625"/>
          </a:xfrm>
          <a:solidFill>
            <a:schemeClr val="tx1"/>
          </a:solidFill>
        </p:grpSpPr>
        <p:sp>
          <p:nvSpPr>
            <p:cNvPr id="11" name="Google Shape;8861;p59">
              <a:extLst>
                <a:ext uri="{FF2B5EF4-FFF2-40B4-BE49-F238E27FC236}">
                  <a16:creationId xmlns:a16="http://schemas.microsoft.com/office/drawing/2014/main" id="{A18CF9A7-7485-5D1E-FD08-7CA1BE518795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62;p59">
              <a:extLst>
                <a:ext uri="{FF2B5EF4-FFF2-40B4-BE49-F238E27FC236}">
                  <a16:creationId xmlns:a16="http://schemas.microsoft.com/office/drawing/2014/main" id="{068EB726-E45D-B2AC-D409-35882089E92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63;p59">
              <a:extLst>
                <a:ext uri="{FF2B5EF4-FFF2-40B4-BE49-F238E27FC236}">
                  <a16:creationId xmlns:a16="http://schemas.microsoft.com/office/drawing/2014/main" id="{2DB87A91-2B26-F9B7-13FB-0842B183C82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4;p59">
              <a:extLst>
                <a:ext uri="{FF2B5EF4-FFF2-40B4-BE49-F238E27FC236}">
                  <a16:creationId xmlns:a16="http://schemas.microsoft.com/office/drawing/2014/main" id="{2050056C-7671-F5DB-3B10-1FF3FE5A7995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5;p59">
              <a:extLst>
                <a:ext uri="{FF2B5EF4-FFF2-40B4-BE49-F238E27FC236}">
                  <a16:creationId xmlns:a16="http://schemas.microsoft.com/office/drawing/2014/main" id="{38F3F75E-E63E-270F-F8D3-EDB14DA5FDED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66;p59">
              <a:extLst>
                <a:ext uri="{FF2B5EF4-FFF2-40B4-BE49-F238E27FC236}">
                  <a16:creationId xmlns:a16="http://schemas.microsoft.com/office/drawing/2014/main" id="{08D29EFB-5376-1F2A-A5DB-D970D89F12B1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67;p59">
              <a:extLst>
                <a:ext uri="{FF2B5EF4-FFF2-40B4-BE49-F238E27FC236}">
                  <a16:creationId xmlns:a16="http://schemas.microsoft.com/office/drawing/2014/main" id="{4575B4AA-8E8A-FC33-0B97-8188DC9636DD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66832" y="1180800"/>
            <a:ext cx="4190768" cy="2497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POUR VOTRE ATTENTION !</a:t>
            </a:r>
            <a:br>
              <a:rPr lang="es" dirty="0"/>
            </a:br>
            <a:br>
              <a:rPr lang="es" dirty="0"/>
            </a:br>
            <a:br>
              <a:rPr lang="es" dirty="0"/>
            </a:br>
            <a:r>
              <a:rPr lang="es" dirty="0"/>
              <a:t>DES QUESTIONS ?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DES MATIÈRES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00745" y="17474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200745" y="267022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200745" y="356694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753611" y="17399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753611" y="267022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753611" y="35669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Contexte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Démonstration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469542" y="277239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469541" y="1847086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23">
            <a:extLst>
              <a:ext uri="{FF2B5EF4-FFF2-40B4-BE49-F238E27FC236}">
                <a16:creationId xmlns:a16="http://schemas.microsoft.com/office/drawing/2014/main" id="{C78188C0-EADD-F342-8AA3-3FD0E110A514}"/>
              </a:ext>
            </a:extLst>
          </p:cNvPr>
          <p:cNvSpPr/>
          <p:nvPr/>
        </p:nvSpPr>
        <p:spPr>
          <a:xfrm>
            <a:off x="5200745" y="28691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03A7E334-B357-257D-4491-487F1FB66D7A}"/>
              </a:ext>
            </a:extLst>
          </p:cNvPr>
          <p:cNvSpPr/>
          <p:nvPr/>
        </p:nvSpPr>
        <p:spPr>
          <a:xfrm>
            <a:off x="5200745" y="185425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746;p57">
            <a:extLst>
              <a:ext uri="{FF2B5EF4-FFF2-40B4-BE49-F238E27FC236}">
                <a16:creationId xmlns:a16="http://schemas.microsoft.com/office/drawing/2014/main" id="{CCC87DD6-1B3B-D712-88EC-6A87A58B4345}"/>
              </a:ext>
            </a:extLst>
          </p:cNvPr>
          <p:cNvGrpSpPr/>
          <p:nvPr/>
        </p:nvGrpSpPr>
        <p:grpSpPr>
          <a:xfrm>
            <a:off x="3551038" y="3685250"/>
            <a:ext cx="276003" cy="357300"/>
            <a:chOff x="-50469125" y="3183175"/>
            <a:chExt cx="233150" cy="301825"/>
          </a:xfrm>
          <a:solidFill>
            <a:schemeClr val="accent1"/>
          </a:solidFill>
        </p:grpSpPr>
        <p:sp>
          <p:nvSpPr>
            <p:cNvPr id="19" name="Google Shape;7747;p57">
              <a:extLst>
                <a:ext uri="{FF2B5EF4-FFF2-40B4-BE49-F238E27FC236}">
                  <a16:creationId xmlns:a16="http://schemas.microsoft.com/office/drawing/2014/main" id="{B943E4BB-E9CC-7E97-70C7-977ABDF88A51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8;p57">
              <a:extLst>
                <a:ext uri="{FF2B5EF4-FFF2-40B4-BE49-F238E27FC236}">
                  <a16:creationId xmlns:a16="http://schemas.microsoft.com/office/drawing/2014/main" id="{5418C1B1-B22A-011B-CB38-10C59493F21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49;p57">
              <a:extLst>
                <a:ext uri="{FF2B5EF4-FFF2-40B4-BE49-F238E27FC236}">
                  <a16:creationId xmlns:a16="http://schemas.microsoft.com/office/drawing/2014/main" id="{51EF719F-02BE-BACE-B9CC-536D3B1DC24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403;p54">
            <a:extLst>
              <a:ext uri="{FF2B5EF4-FFF2-40B4-BE49-F238E27FC236}">
                <a16:creationId xmlns:a16="http://schemas.microsoft.com/office/drawing/2014/main" id="{9579422B-E47E-A21B-1822-F158636DAC5D}"/>
              </a:ext>
            </a:extLst>
          </p:cNvPr>
          <p:cNvSpPr/>
          <p:nvPr/>
        </p:nvSpPr>
        <p:spPr>
          <a:xfrm>
            <a:off x="5280998" y="367257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CONTEXTE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2746375"/>
            <a:ext cx="3604841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Société créée en 2021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Même principe que les jeunesses vaudoises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Organisation du BCN Tour (étape de </a:t>
            </a:r>
            <a:r>
              <a:rPr lang="fr-CH" sz="1200" dirty="0" err="1"/>
              <a:t>Savagnier</a:t>
            </a:r>
            <a:r>
              <a:rPr lang="fr-CH" sz="1200" dirty="0"/>
              <a:t>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D6AEA59-381F-268C-284D-02AEE610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0" y="899983"/>
            <a:ext cx="3343534" cy="3343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VISIBILITÉ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BOUTIQUE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INFORMATIONS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271867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271867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265310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6352;p54">
            <a:extLst>
              <a:ext uri="{FF2B5EF4-FFF2-40B4-BE49-F238E27FC236}">
                <a16:creationId xmlns:a16="http://schemas.microsoft.com/office/drawing/2014/main" id="{FF610A85-E42E-7190-3F07-60A06391EBC2}"/>
              </a:ext>
            </a:extLst>
          </p:cNvPr>
          <p:cNvGrpSpPr/>
          <p:nvPr/>
        </p:nvGrpSpPr>
        <p:grpSpPr>
          <a:xfrm>
            <a:off x="1578775" y="2437388"/>
            <a:ext cx="375465" cy="371814"/>
            <a:chOff x="-37385100" y="3949908"/>
            <a:chExt cx="321350" cy="318225"/>
          </a:xfrm>
          <a:solidFill>
            <a:schemeClr val="accent1"/>
          </a:solidFill>
        </p:grpSpPr>
        <p:sp>
          <p:nvSpPr>
            <p:cNvPr id="7" name="Google Shape;6353;p54">
              <a:extLst>
                <a:ext uri="{FF2B5EF4-FFF2-40B4-BE49-F238E27FC236}">
                  <a16:creationId xmlns:a16="http://schemas.microsoft.com/office/drawing/2014/main" id="{D4144A6D-0D23-BEAB-8679-31508DA70AB2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4;p54">
              <a:extLst>
                <a:ext uri="{FF2B5EF4-FFF2-40B4-BE49-F238E27FC236}">
                  <a16:creationId xmlns:a16="http://schemas.microsoft.com/office/drawing/2014/main" id="{D59C80FF-27AF-5005-462F-EF9CE49CBAB1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374;p54">
            <a:extLst>
              <a:ext uri="{FF2B5EF4-FFF2-40B4-BE49-F238E27FC236}">
                <a16:creationId xmlns:a16="http://schemas.microsoft.com/office/drawing/2014/main" id="{9AA10796-88DB-A92C-6192-328533E2B73A}"/>
              </a:ext>
            </a:extLst>
          </p:cNvPr>
          <p:cNvGrpSpPr/>
          <p:nvPr/>
        </p:nvGrpSpPr>
        <p:grpSpPr>
          <a:xfrm>
            <a:off x="4445170" y="2433429"/>
            <a:ext cx="266921" cy="369039"/>
            <a:chOff x="-38129425" y="3222550"/>
            <a:chExt cx="228450" cy="315850"/>
          </a:xfrm>
          <a:solidFill>
            <a:schemeClr val="accent1"/>
          </a:solidFill>
        </p:grpSpPr>
        <p:sp>
          <p:nvSpPr>
            <p:cNvPr id="10" name="Google Shape;6375;p54">
              <a:extLst>
                <a:ext uri="{FF2B5EF4-FFF2-40B4-BE49-F238E27FC236}">
                  <a16:creationId xmlns:a16="http://schemas.microsoft.com/office/drawing/2014/main" id="{2785E4D1-7E8A-788A-BB88-065468DB63FD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54">
              <a:extLst>
                <a:ext uri="{FF2B5EF4-FFF2-40B4-BE49-F238E27FC236}">
                  <a16:creationId xmlns:a16="http://schemas.microsoft.com/office/drawing/2014/main" id="{60C2EEC7-4E38-D776-960C-B8F8BB10B160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14;p53">
            <a:extLst>
              <a:ext uri="{FF2B5EF4-FFF2-40B4-BE49-F238E27FC236}">
                <a16:creationId xmlns:a16="http://schemas.microsoft.com/office/drawing/2014/main" id="{F241D292-D300-99DE-C2C8-A604A6CAEDF6}"/>
              </a:ext>
            </a:extLst>
          </p:cNvPr>
          <p:cNvGrpSpPr/>
          <p:nvPr/>
        </p:nvGrpSpPr>
        <p:grpSpPr>
          <a:xfrm>
            <a:off x="7208088" y="2477467"/>
            <a:ext cx="336965" cy="286833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13" name="Google Shape;5915;p53">
              <a:extLst>
                <a:ext uri="{FF2B5EF4-FFF2-40B4-BE49-F238E27FC236}">
                  <a16:creationId xmlns:a16="http://schemas.microsoft.com/office/drawing/2014/main" id="{416BD2FF-338A-94FB-12A0-6BC7A3368C1C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916;p53">
              <a:extLst>
                <a:ext uri="{FF2B5EF4-FFF2-40B4-BE49-F238E27FC236}">
                  <a16:creationId xmlns:a16="http://schemas.microsoft.com/office/drawing/2014/main" id="{334EF5F3-C7DF-CCC6-0FC0-C9CB27FC916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917;p53">
              <a:extLst>
                <a:ext uri="{FF2B5EF4-FFF2-40B4-BE49-F238E27FC236}">
                  <a16:creationId xmlns:a16="http://schemas.microsoft.com/office/drawing/2014/main" id="{FE6C1845-027A-507F-D468-CA7F187BEDE6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918;p53">
              <a:extLst>
                <a:ext uri="{FF2B5EF4-FFF2-40B4-BE49-F238E27FC236}">
                  <a16:creationId xmlns:a16="http://schemas.microsoft.com/office/drawing/2014/main" id="{4DF27F8B-005C-BA93-C38C-8AE31F48EA9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919;p53">
              <a:extLst>
                <a:ext uri="{FF2B5EF4-FFF2-40B4-BE49-F238E27FC236}">
                  <a16:creationId xmlns:a16="http://schemas.microsoft.com/office/drawing/2014/main" id="{D805CE4C-05E2-CD6F-2061-BCF8AC6205B8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920;p53">
              <a:extLst>
                <a:ext uri="{FF2B5EF4-FFF2-40B4-BE49-F238E27FC236}">
                  <a16:creationId xmlns:a16="http://schemas.microsoft.com/office/drawing/2014/main" id="{60A3B97C-052D-C1D7-BD30-FCC53A10C574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465236" y="1743374"/>
            <a:ext cx="12347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ASP.NET MVC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578224" y="2574925"/>
            <a:ext cx="112967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BOOTSTRAP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600452"/>
            <a:ext cx="1793062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SQL SERVER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40344" y="3816819"/>
            <a:ext cx="1707903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/>
              <a:t>ENTITY FRAMEWORK</a:t>
            </a:r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4083169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Pattern architectural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Séparer logique métier et affichage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Maintenance et évolution simplifiées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Développement à plusieurs plus souple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Tests unitaires simplifiés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83" y="1626329"/>
            <a:ext cx="3868923" cy="24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MVC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25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5069016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Framework ORM open-source, cross-platform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Interfaçage avec une base de données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Manipulation des données via des objets (Modèles)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i="1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  <a:r>
              <a:rPr lang="fr-CH" sz="16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first</a:t>
            </a: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 </a:t>
            </a:r>
            <a:r>
              <a:rPr lang="fr-CH" sz="1600" i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code first</a:t>
            </a:r>
            <a:endParaRPr lang="fr-CH" sz="1600" i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Abstraction élevée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ENTITY FRAMEWORK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31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57113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solidFill>
                  <a:schemeClr val="dk1"/>
                </a:solidFill>
              </a:rPr>
              <a:t>Site Vitrine et Boutique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7791" y="34858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WEB Responsive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7791" y="27778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CRUD sur Events et Users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DÉMONSTRATION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171</Words>
  <Application>Microsoft Office PowerPoint</Application>
  <PresentationFormat>Affichage à l'écran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Roboto Light</vt:lpstr>
      <vt:lpstr>Arial</vt:lpstr>
      <vt:lpstr>Wingdings</vt:lpstr>
      <vt:lpstr>Roboto Mono Thin</vt:lpstr>
      <vt:lpstr>Roboto Black</vt:lpstr>
      <vt:lpstr>Roboto Thin</vt:lpstr>
      <vt:lpstr>Bree Serif</vt:lpstr>
      <vt:lpstr>WEB PROPOSAL</vt:lpstr>
      <vt:lpstr>P3 HES-ETE JDS-Web</vt:lpstr>
      <vt:lpstr>TABLE DES MATIÈRES</vt:lpstr>
      <vt:lpstr>CONTEXTE</vt:lpstr>
      <vt:lpstr>PROBLÉMATIQUE</vt:lpstr>
      <vt:lpstr>MÉTHODOLOGIE</vt:lpstr>
      <vt:lpstr>Présentation PowerPoint</vt:lpstr>
      <vt:lpstr>Présentation PowerPoint</vt:lpstr>
      <vt:lpstr>RÉSULTATS</vt:lpstr>
      <vt:lpstr>DÉMONSTRATION</vt:lpstr>
      <vt:lpstr>CONCLUSION ET PERSPECTIVES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HES-ETE JDS-Web</dc:title>
  <cp:lastModifiedBy>Aubert Nicolas</cp:lastModifiedBy>
  <cp:revision>27</cp:revision>
  <dcterms:modified xsi:type="dcterms:W3CDTF">2022-09-05T21:05:50Z</dcterms:modified>
</cp:coreProperties>
</file>