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Poppins Light" panose="020B0604020202020204" charset="0"/>
      <p:regular r:id="rId8"/>
    </p:embeddedFont>
    <p:embeddedFont>
      <p:font typeface="Open Sauce" panose="020B0604020202020204" charset="0"/>
      <p:regular r:id="rId9"/>
    </p:embeddedFont>
    <p:embeddedFont>
      <p:font typeface="Montserrat Medium" panose="020B0604020202020204" charset="0"/>
      <p:regular r:id="rId10"/>
    </p:embeddedFont>
    <p:embeddedFont>
      <p:font typeface="Open Sans Bold" panose="020B0604020202020204" charset="0"/>
      <p:regular r:id="rId11"/>
    </p:embeddedFont>
    <p:embeddedFont>
      <p:font typeface="Montserrat Classic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ourd Bold" panose="020B0604020202020204" charset="0"/>
      <p:regular r:id="rId17"/>
    </p:embeddedFont>
    <p:embeddedFont>
      <p:font typeface="Open Sans" panose="020B0606030504020204" pitchFamily="34" charset="0"/>
      <p:regular r:id="rId18"/>
    </p:embeddedFont>
    <p:embeddedFont>
      <p:font typeface="Roboto" panose="020B0604020202020204" charset="0"/>
      <p:regular r:id="rId19"/>
    </p:embeddedFont>
    <p:embeddedFont>
      <p:font typeface="Roboto Bold" panose="020B0604020202020204" charset="0"/>
      <p:regular r:id="rId20"/>
    </p:embeddedFont>
    <p:embeddedFont>
      <p:font typeface="Open Sauce Semi-Bold" panose="020B0604020202020204" charset="0"/>
      <p:regular r:id="rId21"/>
    </p:embeddedFont>
    <p:embeddedFont>
      <p:font typeface="Ruda Heavy" panose="020B0604020202020204" charset="0"/>
      <p:regular r:id="rId22"/>
    </p:embeddedFont>
    <p:embeddedFont>
      <p:font typeface="Open Sauce Bold" panose="020B0604020202020204" charset="0"/>
      <p:regular r:id="rId23"/>
    </p:embeddedFont>
    <p:embeddedFont>
      <p:font typeface="Varela Round" panose="020B0604020202020204" charset="-79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2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EBEEEF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18871" y="9402612"/>
            <a:ext cx="18925742" cy="1150106"/>
          </a:xfrm>
          <a:prstGeom prst="rect">
            <a:avLst/>
          </a:prstGeom>
          <a:gradFill rotWithShape="1">
            <a:gsLst>
              <a:gs pos="0">
                <a:srgbClr val="1DD79A">
                  <a:alpha val="64000"/>
                </a:srgbClr>
              </a:gs>
              <a:gs pos="100000">
                <a:srgbClr val="007393">
                  <a:alpha val="64000"/>
                </a:srgbClr>
              </a:gs>
            </a:gsLst>
            <a:lin ang="0"/>
          </a:gradFill>
        </p:spPr>
      </p:sp>
      <p:sp>
        <p:nvSpPr>
          <p:cNvPr id="3" name="TextBox 3"/>
          <p:cNvSpPr txBox="1"/>
          <p:nvPr/>
        </p:nvSpPr>
        <p:spPr>
          <a:xfrm>
            <a:off x="1028700" y="8134074"/>
            <a:ext cx="8593878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 spc="392">
                <a:solidFill>
                  <a:srgbClr val="FAFBFB"/>
                </a:solidFill>
                <a:latin typeface="Poppins Light"/>
              </a:rPr>
              <a:t>PREPARED BY HENRIETTA MITCHELL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3614428"/>
            <a:ext cx="5919137" cy="5919137"/>
          </a:xfrm>
          <a:custGeom>
            <a:avLst/>
            <a:gdLst/>
            <a:ahLst/>
            <a:cxnLst/>
            <a:rect l="l" t="t" r="r" b="b"/>
            <a:pathLst>
              <a:path w="5919137" h="5919137">
                <a:moveTo>
                  <a:pt x="0" y="0"/>
                </a:moveTo>
                <a:lnTo>
                  <a:pt x="5919137" y="0"/>
                </a:lnTo>
                <a:lnTo>
                  <a:pt x="5919137" y="5919137"/>
                </a:lnTo>
                <a:lnTo>
                  <a:pt x="0" y="5919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783946" y="2682309"/>
            <a:ext cx="10063229" cy="3086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10"/>
              </a:lnSpc>
            </a:pPr>
            <a:r>
              <a:rPr lang="en-US" sz="18078" dirty="0" err="1">
                <a:solidFill>
                  <a:srgbClr val="64795B"/>
                </a:solidFill>
                <a:latin typeface="Varela Round"/>
              </a:rPr>
              <a:t>BikePass</a:t>
            </a:r>
            <a:endParaRPr lang="en-US" sz="18078" dirty="0">
              <a:solidFill>
                <a:srgbClr val="64795B"/>
              </a:solidFill>
              <a:latin typeface="Varela Roun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497196" y="7277707"/>
            <a:ext cx="2699958" cy="2699958"/>
          </a:xfrm>
          <a:custGeom>
            <a:avLst/>
            <a:gdLst/>
            <a:ahLst/>
            <a:cxnLst/>
            <a:rect l="l" t="t" r="r" b="b"/>
            <a:pathLst>
              <a:path w="2699958" h="2699958">
                <a:moveTo>
                  <a:pt x="0" y="0"/>
                </a:moveTo>
                <a:lnTo>
                  <a:pt x="2699958" y="0"/>
                </a:lnTo>
                <a:lnTo>
                  <a:pt x="2699958" y="2699958"/>
                </a:lnTo>
                <a:lnTo>
                  <a:pt x="0" y="2699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EBEEEF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35511" y="-219915"/>
            <a:ext cx="7702237" cy="10678378"/>
            <a:chOff x="0" y="0"/>
            <a:chExt cx="2028573" cy="28124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8573" cy="2812412"/>
            </a:xfrm>
            <a:custGeom>
              <a:avLst/>
              <a:gdLst/>
              <a:ahLst/>
              <a:cxnLst/>
              <a:rect l="l" t="t" r="r" b="b"/>
              <a:pathLst>
                <a:path w="2028573" h="2812412">
                  <a:moveTo>
                    <a:pt x="0" y="0"/>
                  </a:moveTo>
                  <a:lnTo>
                    <a:pt x="2028573" y="0"/>
                  </a:lnTo>
                  <a:lnTo>
                    <a:pt x="2028573" y="2812412"/>
                  </a:lnTo>
                  <a:lnTo>
                    <a:pt x="0" y="2812412"/>
                  </a:lnTo>
                  <a:close/>
                </a:path>
              </a:pathLst>
            </a:cu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28573" cy="2812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  <a:p>
              <a:pPr algn="ctr">
                <a:lnSpc>
                  <a:spcPts val="2160"/>
                </a:lnSpc>
              </a:pPr>
              <a:endParaRPr/>
            </a:p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7566732" y="5141213"/>
            <a:ext cx="10746304" cy="2287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7576257" y="8569362"/>
            <a:ext cx="10746304" cy="0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1147693" y="5134125"/>
            <a:ext cx="0" cy="5152881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4739625" y="5153025"/>
            <a:ext cx="0" cy="5124479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7560746" y="-16636"/>
            <a:ext cx="5986" cy="10303636"/>
          </a:xfrm>
          <a:prstGeom prst="line">
            <a:avLst/>
          </a:prstGeom>
          <a:ln w="19050" cap="flat">
            <a:solidFill>
              <a:srgbClr val="282A2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" name="Grupo 44"/>
          <p:cNvGrpSpPr/>
          <p:nvPr/>
        </p:nvGrpSpPr>
        <p:grpSpPr>
          <a:xfrm>
            <a:off x="7566732" y="5134108"/>
            <a:ext cx="3582101" cy="4816527"/>
            <a:chOff x="7566732" y="5134108"/>
            <a:chExt cx="3582101" cy="481652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2182" b="2182"/>
            <a:stretch>
              <a:fillRect/>
            </a:stretch>
          </p:blipFill>
          <p:spPr>
            <a:xfrm>
              <a:off x="7566732" y="5134108"/>
              <a:ext cx="3582101" cy="3425729"/>
            </a:xfrm>
            <a:prstGeom prst="rect">
              <a:avLst/>
            </a:prstGeom>
          </p:spPr>
        </p:pic>
        <p:grpSp>
          <p:nvGrpSpPr>
            <p:cNvPr id="14" name="Group 14"/>
            <p:cNvGrpSpPr/>
            <p:nvPr/>
          </p:nvGrpSpPr>
          <p:grpSpPr>
            <a:xfrm>
              <a:off x="7957793" y="8976751"/>
              <a:ext cx="2805275" cy="973884"/>
              <a:chOff x="0" y="0"/>
              <a:chExt cx="3740367" cy="1298512"/>
            </a:xfrm>
          </p:grpSpPr>
          <p:sp>
            <p:nvSpPr>
              <p:cNvPr id="15" name="TextBox 15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>
                    <a:solidFill>
                      <a:srgbClr val="282A29"/>
                    </a:solidFill>
                    <a:latin typeface="Open Sauce"/>
                  </a:rPr>
                  <a:t>Dev Team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>
                    <a:solidFill>
                      <a:srgbClr val="282A29"/>
                    </a:solidFill>
                    <a:latin typeface="Open Sauce"/>
                  </a:rPr>
                  <a:t>@Dani-dornas</a:t>
                </a:r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>
                    <a:solidFill>
                      <a:srgbClr val="282A29"/>
                    </a:solidFill>
                    <a:latin typeface="Open Sauce Semi-Bold"/>
                  </a:rPr>
                  <a:t>Daniel Dornelas</a:t>
                </a:r>
              </a:p>
            </p:txBody>
          </p:sp>
        </p:grpSp>
      </p:grpSp>
      <p:grpSp>
        <p:nvGrpSpPr>
          <p:cNvPr id="46" name="Grupo 45"/>
          <p:cNvGrpSpPr/>
          <p:nvPr/>
        </p:nvGrpSpPr>
        <p:grpSpPr>
          <a:xfrm>
            <a:off x="11148833" y="5134108"/>
            <a:ext cx="3582101" cy="4816527"/>
            <a:chOff x="11148833" y="5134108"/>
            <a:chExt cx="3582101" cy="4816527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t="4692" b="23581"/>
            <a:stretch>
              <a:fillRect/>
            </a:stretch>
          </p:blipFill>
          <p:spPr>
            <a:xfrm>
              <a:off x="11148833" y="5134108"/>
              <a:ext cx="3582101" cy="3425729"/>
            </a:xfrm>
            <a:prstGeom prst="rect">
              <a:avLst/>
            </a:prstGeom>
          </p:spPr>
        </p:pic>
        <p:grpSp>
          <p:nvGrpSpPr>
            <p:cNvPr id="17" name="Group 17"/>
            <p:cNvGrpSpPr/>
            <p:nvPr/>
          </p:nvGrpSpPr>
          <p:grpSpPr>
            <a:xfrm>
              <a:off x="11537247" y="8976751"/>
              <a:ext cx="2805275" cy="973884"/>
              <a:chOff x="0" y="0"/>
              <a:chExt cx="3740367" cy="1298512"/>
            </a:xfrm>
          </p:grpSpPr>
          <p:sp>
            <p:nvSpPr>
              <p:cNvPr id="18" name="TextBox 18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>
                    <a:solidFill>
                      <a:srgbClr val="282A29"/>
                    </a:solidFill>
                    <a:latin typeface="Open Sauce"/>
                  </a:rPr>
                  <a:t>Dev Team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>
                    <a:solidFill>
                      <a:srgbClr val="282A29"/>
                    </a:solidFill>
                    <a:latin typeface="Open Sauce"/>
                  </a:rPr>
                  <a:t>@heclair</a:t>
                </a: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>
                    <a:solidFill>
                      <a:srgbClr val="282A29"/>
                    </a:solidFill>
                    <a:latin typeface="Open Sauce Semi-Bold"/>
                  </a:rPr>
                  <a:t>Heclair Souza</a:t>
                </a:r>
              </a:p>
            </p:txBody>
          </p:sp>
        </p:grpSp>
      </p:grpSp>
      <p:grpSp>
        <p:nvGrpSpPr>
          <p:cNvPr id="47" name="Grupo 46"/>
          <p:cNvGrpSpPr/>
          <p:nvPr/>
        </p:nvGrpSpPr>
        <p:grpSpPr>
          <a:xfrm>
            <a:off x="14730935" y="5134108"/>
            <a:ext cx="3582101" cy="4816527"/>
            <a:chOff x="14730935" y="5134108"/>
            <a:chExt cx="3582101" cy="481652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 b="4365"/>
            <a:stretch>
              <a:fillRect/>
            </a:stretch>
          </p:blipFill>
          <p:spPr>
            <a:xfrm>
              <a:off x="14730935" y="5134108"/>
              <a:ext cx="3582101" cy="3425729"/>
            </a:xfrm>
            <a:prstGeom prst="rect">
              <a:avLst/>
            </a:prstGeom>
          </p:spPr>
        </p:pic>
        <p:grpSp>
          <p:nvGrpSpPr>
            <p:cNvPr id="20" name="Group 20"/>
            <p:cNvGrpSpPr/>
            <p:nvPr/>
          </p:nvGrpSpPr>
          <p:grpSpPr>
            <a:xfrm>
              <a:off x="15132054" y="8976751"/>
              <a:ext cx="2805275" cy="973884"/>
              <a:chOff x="0" y="0"/>
              <a:chExt cx="3740367" cy="1298512"/>
            </a:xfrm>
          </p:grpSpPr>
          <p:sp>
            <p:nvSpPr>
              <p:cNvPr id="21" name="TextBox 21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>
                    <a:solidFill>
                      <a:srgbClr val="282A29"/>
                    </a:solidFill>
                    <a:latin typeface="Open Sauce"/>
                  </a:rPr>
                  <a:t>Dev Team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>
                    <a:solidFill>
                      <a:srgbClr val="282A29"/>
                    </a:solidFill>
                    <a:latin typeface="Open Sauce"/>
                  </a:rPr>
                  <a:t>@Willian-Garcia</a:t>
                </a:r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>
                    <a:solidFill>
                      <a:srgbClr val="282A29"/>
                    </a:solidFill>
                    <a:latin typeface="Open Sauce Bold"/>
                  </a:rPr>
                  <a:t>Willian Garcia</a:t>
                </a:r>
              </a:p>
            </p:txBody>
          </p:sp>
        </p:grpSp>
      </p:grpSp>
      <p:sp>
        <p:nvSpPr>
          <p:cNvPr id="23" name="TextBox 23"/>
          <p:cNvSpPr txBox="1"/>
          <p:nvPr/>
        </p:nvSpPr>
        <p:spPr>
          <a:xfrm>
            <a:off x="753820" y="1424075"/>
            <a:ext cx="6025876" cy="329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19"/>
              </a:lnSpc>
            </a:pPr>
            <a:r>
              <a:rPr lang="en-US" sz="9000" spc="-675">
                <a:solidFill>
                  <a:srgbClr val="FAEFE0"/>
                </a:solidFill>
                <a:latin typeface="Open Sauce Semi-Bold"/>
              </a:rPr>
              <a:t>Conheça Nosso Time</a:t>
            </a:r>
          </a:p>
        </p:txBody>
      </p:sp>
      <p:sp>
        <p:nvSpPr>
          <p:cNvPr id="24" name="Freeform 24"/>
          <p:cNvSpPr/>
          <p:nvPr/>
        </p:nvSpPr>
        <p:spPr>
          <a:xfrm>
            <a:off x="2560706" y="5015307"/>
            <a:ext cx="2699958" cy="2699958"/>
          </a:xfrm>
          <a:custGeom>
            <a:avLst/>
            <a:gdLst/>
            <a:ahLst/>
            <a:cxnLst/>
            <a:rect l="l" t="t" r="r" b="b"/>
            <a:pathLst>
              <a:path w="2699958" h="2699958">
                <a:moveTo>
                  <a:pt x="0" y="0"/>
                </a:moveTo>
                <a:lnTo>
                  <a:pt x="2699958" y="0"/>
                </a:lnTo>
                <a:lnTo>
                  <a:pt x="2699958" y="2699958"/>
                </a:lnTo>
                <a:lnTo>
                  <a:pt x="0" y="2699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AutoShape 29"/>
          <p:cNvSpPr/>
          <p:nvPr/>
        </p:nvSpPr>
        <p:spPr>
          <a:xfrm>
            <a:off x="7576257" y="3639134"/>
            <a:ext cx="10746304" cy="0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flipV="1">
            <a:off x="11147693" y="14850"/>
            <a:ext cx="0" cy="5152881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4739625" y="33751"/>
            <a:ext cx="0" cy="5124479"/>
          </a:xfrm>
          <a:prstGeom prst="line">
            <a:avLst/>
          </a:prstGeom>
          <a:ln w="19050" cap="flat">
            <a:gradFill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flipH="1" flipV="1">
            <a:off x="7560746" y="-5135911"/>
            <a:ext cx="5986" cy="10303636"/>
          </a:xfrm>
          <a:prstGeom prst="line">
            <a:avLst/>
          </a:prstGeom>
          <a:ln w="19050" cap="flat">
            <a:solidFill>
              <a:srgbClr val="282A2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upo 41"/>
          <p:cNvGrpSpPr/>
          <p:nvPr/>
        </p:nvGrpSpPr>
        <p:grpSpPr>
          <a:xfrm>
            <a:off x="7566732" y="14834"/>
            <a:ext cx="3582101" cy="5073670"/>
            <a:chOff x="7566732" y="14834"/>
            <a:chExt cx="3582101" cy="5073670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/>
            <a:srcRect l="711" r="711"/>
            <a:stretch>
              <a:fillRect/>
            </a:stretch>
          </p:blipFill>
          <p:spPr>
            <a:xfrm>
              <a:off x="7566732" y="14834"/>
              <a:ext cx="3582101" cy="3633825"/>
            </a:xfrm>
            <a:prstGeom prst="rect">
              <a:avLst/>
            </a:prstGeom>
          </p:spPr>
        </p:pic>
        <p:grpSp>
          <p:nvGrpSpPr>
            <p:cNvPr id="33" name="Group 33"/>
            <p:cNvGrpSpPr/>
            <p:nvPr/>
          </p:nvGrpSpPr>
          <p:grpSpPr>
            <a:xfrm>
              <a:off x="7957793" y="3857477"/>
              <a:ext cx="2805275" cy="1231027"/>
              <a:chOff x="0" y="0"/>
              <a:chExt cx="3740367" cy="1641369"/>
            </a:xfrm>
          </p:grpSpPr>
          <p:sp>
            <p:nvSpPr>
              <p:cNvPr id="34" name="TextBox 34"/>
              <p:cNvSpPr txBox="1"/>
              <p:nvPr/>
            </p:nvSpPr>
            <p:spPr>
              <a:xfrm>
                <a:off x="0" y="612801"/>
                <a:ext cx="3740367" cy="10285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Scrum Master</a:t>
                </a:r>
              </a:p>
              <a:p>
                <a:pPr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@Eduardo270704</a:t>
                </a:r>
              </a:p>
              <a:p>
                <a:pPr marL="0" lvl="0" indent="0" algn="ctr">
                  <a:lnSpc>
                    <a:spcPts val="2040"/>
                  </a:lnSpc>
                </a:pPr>
                <a:endParaRPr lang="en-US" sz="1700" spc="-85" dirty="0">
                  <a:solidFill>
                    <a:srgbClr val="282A29"/>
                  </a:solidFill>
                  <a:latin typeface="Open Sauce"/>
                </a:endParaRPr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0"/>
                <a:ext cx="3740367" cy="51296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 dirty="0" err="1" smtClean="0">
                    <a:solidFill>
                      <a:srgbClr val="282A29"/>
                    </a:solidFill>
                    <a:latin typeface="Open Sauce Semi-Bold"/>
                  </a:rPr>
                  <a:t>Luís</a:t>
                </a:r>
                <a:r>
                  <a:rPr lang="en-US" sz="2499" spc="-124" dirty="0" smtClean="0">
                    <a:solidFill>
                      <a:srgbClr val="282A29"/>
                    </a:solidFill>
                    <a:latin typeface="Open Sauce Semi-Bold"/>
                  </a:rPr>
                  <a:t> </a:t>
                </a:r>
                <a:r>
                  <a:rPr lang="en-US" sz="2499" spc="-124" dirty="0">
                    <a:solidFill>
                      <a:srgbClr val="282A29"/>
                    </a:solidFill>
                    <a:latin typeface="Open Sauce Semi-Bold"/>
                  </a:rPr>
                  <a:t>Eduardo</a:t>
                </a:r>
              </a:p>
            </p:txBody>
          </p:sp>
        </p:grpSp>
      </p:grpSp>
      <p:grpSp>
        <p:nvGrpSpPr>
          <p:cNvPr id="43" name="Grupo 42"/>
          <p:cNvGrpSpPr/>
          <p:nvPr/>
        </p:nvGrpSpPr>
        <p:grpSpPr>
          <a:xfrm>
            <a:off x="11148833" y="14834"/>
            <a:ext cx="3582101" cy="4816527"/>
            <a:chOff x="11148833" y="14834"/>
            <a:chExt cx="3582101" cy="4816527"/>
          </a:xfrm>
        </p:grpSpPr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7"/>
            <a:srcRect t="9282" b="38029"/>
            <a:stretch>
              <a:fillRect/>
            </a:stretch>
          </p:blipFill>
          <p:spPr>
            <a:xfrm>
              <a:off x="11148833" y="14834"/>
              <a:ext cx="3582101" cy="3633825"/>
            </a:xfrm>
            <a:prstGeom prst="rect">
              <a:avLst/>
            </a:prstGeom>
          </p:spPr>
        </p:pic>
        <p:grpSp>
          <p:nvGrpSpPr>
            <p:cNvPr id="36" name="Group 36"/>
            <p:cNvGrpSpPr/>
            <p:nvPr/>
          </p:nvGrpSpPr>
          <p:grpSpPr>
            <a:xfrm>
              <a:off x="11537247" y="3857477"/>
              <a:ext cx="2805275" cy="973884"/>
              <a:chOff x="0" y="0"/>
              <a:chExt cx="3740367" cy="1298512"/>
            </a:xfrm>
          </p:grpSpPr>
          <p:sp>
            <p:nvSpPr>
              <p:cNvPr id="37" name="TextBox 37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Product Owner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 dirty="0">
                    <a:solidFill>
                      <a:srgbClr val="282A29"/>
                    </a:solidFill>
                    <a:latin typeface="Open Sauce"/>
                  </a:rPr>
                  <a:t>@</a:t>
                </a:r>
                <a:r>
                  <a:rPr lang="en-US" sz="1700" spc="-85" dirty="0" err="1">
                    <a:solidFill>
                      <a:srgbClr val="282A29"/>
                    </a:solidFill>
                    <a:latin typeface="Open Sauce"/>
                  </a:rPr>
                  <a:t>mramalhog</a:t>
                </a:r>
                <a:endParaRPr lang="en-US" sz="1700" spc="-85" dirty="0">
                  <a:solidFill>
                    <a:srgbClr val="282A29"/>
                  </a:solidFill>
                  <a:latin typeface="Open Sauce"/>
                </a:endParaRPr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 dirty="0">
                    <a:solidFill>
                      <a:srgbClr val="282A29"/>
                    </a:solidFill>
                    <a:latin typeface="Open Sauce Semi-Bold"/>
                  </a:rPr>
                  <a:t>Mariana Ramalho</a:t>
                </a:r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14730935" y="14834"/>
            <a:ext cx="3582101" cy="4816527"/>
            <a:chOff x="14730935" y="14834"/>
            <a:chExt cx="3582101" cy="4816527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8"/>
            <a:srcRect t="21482" b="21482"/>
            <a:stretch>
              <a:fillRect/>
            </a:stretch>
          </p:blipFill>
          <p:spPr>
            <a:xfrm>
              <a:off x="14730935" y="14834"/>
              <a:ext cx="3582101" cy="3633825"/>
            </a:xfrm>
            <a:prstGeom prst="rect">
              <a:avLst/>
            </a:prstGeom>
          </p:spPr>
        </p:pic>
        <p:grpSp>
          <p:nvGrpSpPr>
            <p:cNvPr id="39" name="Group 39"/>
            <p:cNvGrpSpPr/>
            <p:nvPr/>
          </p:nvGrpSpPr>
          <p:grpSpPr>
            <a:xfrm>
              <a:off x="15132054" y="3857477"/>
              <a:ext cx="2805275" cy="973884"/>
              <a:chOff x="0" y="0"/>
              <a:chExt cx="3740367" cy="1298512"/>
            </a:xfrm>
          </p:grpSpPr>
          <p:sp>
            <p:nvSpPr>
              <p:cNvPr id="40" name="TextBox 40"/>
              <p:cNvSpPr txBox="1"/>
              <p:nvPr/>
            </p:nvSpPr>
            <p:spPr>
              <a:xfrm>
                <a:off x="0" y="612801"/>
                <a:ext cx="3740367" cy="6857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sz="1700" spc="-85">
                    <a:solidFill>
                      <a:srgbClr val="282A29"/>
                    </a:solidFill>
                    <a:latin typeface="Open Sauce"/>
                  </a:rPr>
                  <a:t>Dev Team</a:t>
                </a:r>
              </a:p>
              <a:p>
                <a:pPr marL="0" lvl="0" indent="0" algn="ctr">
                  <a:lnSpc>
                    <a:spcPts val="2040"/>
                  </a:lnSpc>
                </a:pPr>
                <a:r>
                  <a:rPr lang="en-US" sz="1700" spc="-85">
                    <a:solidFill>
                      <a:srgbClr val="282A29"/>
                    </a:solidFill>
                    <a:latin typeface="Open Sauce"/>
                  </a:rPr>
                  <a:t>@biancalsc</a:t>
                </a:r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0"/>
                <a:ext cx="3740367" cy="4952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999"/>
                  </a:lnSpc>
                </a:pPr>
                <a:r>
                  <a:rPr lang="en-US" sz="2499" spc="-124" dirty="0">
                    <a:solidFill>
                      <a:srgbClr val="282A29"/>
                    </a:solidFill>
                    <a:latin typeface="Open Sauce Bold"/>
                  </a:rPr>
                  <a:t>Bianca Lucas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7958"/>
            <a:ext cx="5642786" cy="1029042"/>
            <a:chOff x="0" y="0"/>
            <a:chExt cx="7523715" cy="137205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7523715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4" name="Group 4"/>
          <p:cNvGrpSpPr/>
          <p:nvPr/>
        </p:nvGrpSpPr>
        <p:grpSpPr>
          <a:xfrm>
            <a:off x="5642786" y="0"/>
            <a:ext cx="12645214" cy="1257585"/>
            <a:chOff x="0" y="0"/>
            <a:chExt cx="16860285" cy="1676780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860285" cy="1676780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213725" y="130719"/>
            <a:ext cx="5947335" cy="1126866"/>
            <a:chOff x="0" y="0"/>
            <a:chExt cx="7929781" cy="1502488"/>
          </a:xfrm>
        </p:grpSpPr>
        <p:sp>
          <p:nvSpPr>
            <p:cNvPr id="7" name="Freeform 7"/>
            <p:cNvSpPr/>
            <p:nvPr/>
          </p:nvSpPr>
          <p:spPr>
            <a:xfrm>
              <a:off x="106367" y="0"/>
              <a:ext cx="1218412" cy="1218412"/>
            </a:xfrm>
            <a:custGeom>
              <a:avLst/>
              <a:gdLst/>
              <a:ahLst/>
              <a:cxnLst/>
              <a:rect l="l" t="t" r="r" b="b"/>
              <a:pathLst>
                <a:path w="1218412" h="1218412">
                  <a:moveTo>
                    <a:pt x="0" y="0"/>
                  </a:moveTo>
                  <a:lnTo>
                    <a:pt x="1218412" y="0"/>
                  </a:lnTo>
                  <a:lnTo>
                    <a:pt x="1218412" y="1218412"/>
                  </a:lnTo>
                  <a:lnTo>
                    <a:pt x="0" y="1218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-14348"/>
              <a:ext cx="7929781" cy="1516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86"/>
                </a:lnSpc>
              </a:pPr>
              <a:r>
                <a:rPr lang="en-US" sz="6847">
                  <a:solidFill>
                    <a:srgbClr val="64795B"/>
                  </a:solidFill>
                  <a:latin typeface="Varela Round"/>
                </a:rPr>
                <a:t>BikePass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125012" y="5043326"/>
            <a:ext cx="2135292" cy="745411"/>
          </a:xfrm>
          <a:custGeom>
            <a:avLst/>
            <a:gdLst/>
            <a:ahLst/>
            <a:cxnLst/>
            <a:rect l="l" t="t" r="r" b="b"/>
            <a:pathLst>
              <a:path w="2135292" h="745411">
                <a:moveTo>
                  <a:pt x="0" y="0"/>
                </a:moveTo>
                <a:lnTo>
                  <a:pt x="2135292" y="0"/>
                </a:lnTo>
                <a:lnTo>
                  <a:pt x="2135292" y="745411"/>
                </a:lnTo>
                <a:lnTo>
                  <a:pt x="0" y="7454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02138" y="2759553"/>
            <a:ext cx="981041" cy="981041"/>
          </a:xfrm>
          <a:custGeom>
            <a:avLst/>
            <a:gdLst/>
            <a:ahLst/>
            <a:cxnLst/>
            <a:rect l="l" t="t" r="r" b="b"/>
            <a:pathLst>
              <a:path w="981041" h="981041">
                <a:moveTo>
                  <a:pt x="0" y="0"/>
                </a:moveTo>
                <a:lnTo>
                  <a:pt x="981041" y="0"/>
                </a:lnTo>
                <a:lnTo>
                  <a:pt x="981041" y="981041"/>
                </a:lnTo>
                <a:lnTo>
                  <a:pt x="0" y="9810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25012" y="4093019"/>
            <a:ext cx="2135292" cy="597882"/>
          </a:xfrm>
          <a:custGeom>
            <a:avLst/>
            <a:gdLst/>
            <a:ahLst/>
            <a:cxnLst/>
            <a:rect l="l" t="t" r="r" b="b"/>
            <a:pathLst>
              <a:path w="2135292" h="597882">
                <a:moveTo>
                  <a:pt x="0" y="0"/>
                </a:moveTo>
                <a:lnTo>
                  <a:pt x="2135292" y="0"/>
                </a:lnTo>
                <a:lnTo>
                  <a:pt x="2135292" y="597882"/>
                </a:lnTo>
                <a:lnTo>
                  <a:pt x="0" y="5978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09962" y="6137695"/>
            <a:ext cx="882696" cy="1244828"/>
          </a:xfrm>
          <a:custGeom>
            <a:avLst/>
            <a:gdLst/>
            <a:ahLst/>
            <a:cxnLst/>
            <a:rect l="l" t="t" r="r" b="b"/>
            <a:pathLst>
              <a:path w="882696" h="1244828">
                <a:moveTo>
                  <a:pt x="0" y="0"/>
                </a:moveTo>
                <a:lnTo>
                  <a:pt x="882696" y="0"/>
                </a:lnTo>
                <a:lnTo>
                  <a:pt x="882696" y="1244829"/>
                </a:lnTo>
                <a:lnTo>
                  <a:pt x="0" y="12448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337234" y="6150887"/>
            <a:ext cx="882696" cy="1244828"/>
          </a:xfrm>
          <a:custGeom>
            <a:avLst/>
            <a:gdLst/>
            <a:ahLst/>
            <a:cxnLst/>
            <a:rect l="l" t="t" r="r" b="b"/>
            <a:pathLst>
              <a:path w="882696" h="1244828">
                <a:moveTo>
                  <a:pt x="0" y="0"/>
                </a:moveTo>
                <a:lnTo>
                  <a:pt x="882697" y="0"/>
                </a:lnTo>
                <a:lnTo>
                  <a:pt x="882697" y="1244828"/>
                </a:lnTo>
                <a:lnTo>
                  <a:pt x="0" y="124482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7634123"/>
            <a:ext cx="2327916" cy="355007"/>
          </a:xfrm>
          <a:custGeom>
            <a:avLst/>
            <a:gdLst/>
            <a:ahLst/>
            <a:cxnLst/>
            <a:rect l="l" t="t" r="r" b="b"/>
            <a:pathLst>
              <a:path w="2327916" h="355007">
                <a:moveTo>
                  <a:pt x="0" y="0"/>
                </a:moveTo>
                <a:lnTo>
                  <a:pt x="2327916" y="0"/>
                </a:lnTo>
                <a:lnTo>
                  <a:pt x="2327916" y="355007"/>
                </a:lnTo>
                <a:lnTo>
                  <a:pt x="0" y="3550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6711407" y="2545955"/>
            <a:ext cx="10507972" cy="7385247"/>
            <a:chOff x="0" y="0"/>
            <a:chExt cx="2563492" cy="18016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63492" cy="1801682"/>
            </a:xfrm>
            <a:custGeom>
              <a:avLst/>
              <a:gdLst/>
              <a:ahLst/>
              <a:cxnLst/>
              <a:rect l="l" t="t" r="r" b="b"/>
              <a:pathLst>
                <a:path w="2563492" h="1801682">
                  <a:moveTo>
                    <a:pt x="7368" y="0"/>
                  </a:moveTo>
                  <a:lnTo>
                    <a:pt x="2556125" y="0"/>
                  </a:lnTo>
                  <a:cubicBezTo>
                    <a:pt x="2560194" y="0"/>
                    <a:pt x="2563492" y="3299"/>
                    <a:pt x="2563492" y="7368"/>
                  </a:cubicBezTo>
                  <a:lnTo>
                    <a:pt x="2563492" y="1794314"/>
                  </a:lnTo>
                  <a:cubicBezTo>
                    <a:pt x="2563492" y="1796268"/>
                    <a:pt x="2562716" y="1798142"/>
                    <a:pt x="2561334" y="1799524"/>
                  </a:cubicBezTo>
                  <a:cubicBezTo>
                    <a:pt x="2559952" y="1800906"/>
                    <a:pt x="2558079" y="1801682"/>
                    <a:pt x="2556125" y="1801682"/>
                  </a:cubicBezTo>
                  <a:lnTo>
                    <a:pt x="7368" y="1801682"/>
                  </a:lnTo>
                  <a:cubicBezTo>
                    <a:pt x="3299" y="1801682"/>
                    <a:pt x="0" y="1798383"/>
                    <a:pt x="0" y="1794314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607955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2563492" cy="1858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7523078" y="3784554"/>
          <a:ext cx="8884630" cy="5254396"/>
        </p:xfrm>
        <a:graphic>
          <a:graphicData uri="http://schemas.openxmlformats.org/drawingml/2006/table">
            <a:tbl>
              <a:tblPr/>
              <a:tblGrid>
                <a:gridCol w="3333132"/>
                <a:gridCol w="5551498"/>
              </a:tblGrid>
              <a:tr h="1949874">
                <a:tc>
                  <a:txBody>
                    <a:bodyPr/>
                    <a:lstStyle/>
                    <a:p>
                      <a:pPr algn="ctr">
                        <a:lnSpc>
                          <a:spcPts val="3264"/>
                        </a:lnSpc>
                        <a:defRPr/>
                      </a:pPr>
                      <a:r>
                        <a:rPr lang="en-US" sz="2331" dirty="0">
                          <a:solidFill>
                            <a:srgbClr val="FFFFFF"/>
                          </a:solidFill>
                          <a:latin typeface="Roboto Bold"/>
                        </a:rPr>
                        <a:t>SPRINT 01</a:t>
                      </a:r>
                      <a:endParaRPr lang="en-US" sz="1100" dirty="0"/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67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Roboto"/>
                        </a:rPr>
                        <a:t>Levantamento de dados;</a:t>
                      </a:r>
                      <a:endParaRPr lang="en-US" sz="1100"/>
                    </a:p>
                    <a:p>
                      <a:pPr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Roboto"/>
                        </a:rPr>
                        <a:t>Desenvolvimento de wireframe;</a:t>
                      </a:r>
                    </a:p>
                    <a:p>
                      <a:pPr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Roboto"/>
                        </a:rPr>
                        <a:t>Desenvolvimento de design e identidade visual;</a:t>
                      </a:r>
                    </a:p>
                    <a:p>
                      <a:pPr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Roboto"/>
                        </a:rPr>
                        <a:t>Modelagem dos bancos de dados;</a:t>
                      </a:r>
                    </a:p>
                    <a:p>
                      <a:pPr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Roboto"/>
                        </a:rPr>
                        <a:t>Base Front-end.</a:t>
                      </a:r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2261">
                <a:tc>
                  <a:txBody>
                    <a:bodyPr/>
                    <a:lstStyle/>
                    <a:p>
                      <a:pPr algn="ctr">
                        <a:lnSpc>
                          <a:spcPts val="3264"/>
                        </a:lnSpc>
                        <a:defRPr/>
                      </a:pPr>
                      <a:r>
                        <a:rPr lang="en-US" sz="2331">
                          <a:solidFill>
                            <a:srgbClr val="FFFFFF"/>
                          </a:solidFill>
                          <a:latin typeface="Roboto Bold"/>
                        </a:rPr>
                        <a:t>SPRINT 02</a:t>
                      </a:r>
                      <a:endParaRPr lang="en-US" sz="1100"/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67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Roboto"/>
                        </a:rPr>
                        <a:t>Desenvolvimento da dashboard de login e Cadastro;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Roboto"/>
                        </a:rPr>
                        <a:t>Desenvolvimento das telas de cadastro de bicicletas;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Roboto"/>
                        </a:rPr>
                        <a:t>Desenvolvimento das telas de usuário;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endParaRPr lang="en-US" sz="1599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2261">
                <a:tc>
                  <a:txBody>
                    <a:bodyPr/>
                    <a:lstStyle/>
                    <a:p>
                      <a:pPr algn="ctr">
                        <a:lnSpc>
                          <a:spcPts val="3264"/>
                        </a:lnSpc>
                        <a:defRPr/>
                      </a:pPr>
                      <a:r>
                        <a:rPr lang="en-US" sz="2331" dirty="0">
                          <a:solidFill>
                            <a:srgbClr val="FFFFFF"/>
                          </a:solidFill>
                          <a:latin typeface="Roboto Bold"/>
                        </a:rPr>
                        <a:t>SPRINT 03</a:t>
                      </a:r>
                      <a:endParaRPr lang="en-US" sz="1100" dirty="0"/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67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Roboto"/>
                        </a:rPr>
                        <a:t>Finalização da dashboard de login e Cadastro;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Roboto"/>
                        </a:rPr>
                        <a:t>Finalização das telas de cadastro de bicicletas;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Roboto"/>
                        </a:rPr>
                        <a:t>Finalização das telas de usuário.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endParaRPr lang="en-US" sz="1599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marL="188798" marR="188798" marT="188798" marB="18879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9"/>
          <p:cNvGrpSpPr/>
          <p:nvPr/>
        </p:nvGrpSpPr>
        <p:grpSpPr>
          <a:xfrm>
            <a:off x="6878778" y="9093120"/>
            <a:ext cx="4422848" cy="838081"/>
            <a:chOff x="0" y="0"/>
            <a:chExt cx="5897131" cy="1117442"/>
          </a:xfrm>
        </p:grpSpPr>
        <p:sp>
          <p:nvSpPr>
            <p:cNvPr id="20" name="Freeform 20"/>
            <p:cNvSpPr/>
            <p:nvPr/>
          </p:nvSpPr>
          <p:spPr>
            <a:xfrm>
              <a:off x="79102" y="0"/>
              <a:ext cx="906095" cy="906095"/>
            </a:xfrm>
            <a:custGeom>
              <a:avLst/>
              <a:gdLst/>
              <a:ahLst/>
              <a:cxnLst/>
              <a:rect l="l" t="t" r="r" b="b"/>
              <a:pathLst>
                <a:path w="906095" h="906095">
                  <a:moveTo>
                    <a:pt x="0" y="0"/>
                  </a:moveTo>
                  <a:lnTo>
                    <a:pt x="906095" y="0"/>
                  </a:lnTo>
                  <a:lnTo>
                    <a:pt x="906095" y="906095"/>
                  </a:lnTo>
                  <a:lnTo>
                    <a:pt x="0" y="9060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0" y="-16277"/>
              <a:ext cx="5897131" cy="1133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29"/>
                </a:lnSpc>
              </a:pPr>
              <a:r>
                <a:rPr lang="en-US" sz="5092">
                  <a:solidFill>
                    <a:srgbClr val="64795B"/>
                  </a:solidFill>
                  <a:latin typeface="Varela Round"/>
                </a:rPr>
                <a:t>BikePass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5026294" y="2759553"/>
            <a:ext cx="1626886" cy="1245095"/>
          </a:xfrm>
          <a:custGeom>
            <a:avLst/>
            <a:gdLst/>
            <a:ahLst/>
            <a:cxnLst/>
            <a:rect l="l" t="t" r="r" b="b"/>
            <a:pathLst>
              <a:path w="1626886" h="1245095">
                <a:moveTo>
                  <a:pt x="0" y="0"/>
                </a:moveTo>
                <a:lnTo>
                  <a:pt x="1626885" y="0"/>
                </a:lnTo>
                <a:lnTo>
                  <a:pt x="1626885" y="1245094"/>
                </a:lnTo>
                <a:lnTo>
                  <a:pt x="0" y="124509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7359490" y="5626590"/>
            <a:ext cx="9211807" cy="1872240"/>
            <a:chOff x="0" y="0"/>
            <a:chExt cx="2426155" cy="4931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26155" cy="493100"/>
            </a:xfrm>
            <a:custGeom>
              <a:avLst/>
              <a:gdLst/>
              <a:ahLst/>
              <a:cxnLst/>
              <a:rect l="l" t="t" r="r" b="b"/>
              <a:pathLst>
                <a:path w="2426155" h="493100">
                  <a:moveTo>
                    <a:pt x="0" y="0"/>
                  </a:moveTo>
                  <a:lnTo>
                    <a:pt x="2426155" y="0"/>
                  </a:lnTo>
                  <a:lnTo>
                    <a:pt x="2426155" y="493100"/>
                  </a:lnTo>
                  <a:lnTo>
                    <a:pt x="0" y="493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16529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26155" cy="493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865480" y="5682860"/>
            <a:ext cx="2208461" cy="1815970"/>
            <a:chOff x="0" y="0"/>
            <a:chExt cx="812800" cy="66834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668348"/>
            </a:xfrm>
            <a:custGeom>
              <a:avLst/>
              <a:gdLst/>
              <a:ahLst/>
              <a:cxnLst/>
              <a:rect l="l" t="t" r="r" b="b"/>
              <a:pathLst>
                <a:path w="812800" h="668348">
                  <a:moveTo>
                    <a:pt x="812800" y="3341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65148"/>
                  </a:lnTo>
                  <a:lnTo>
                    <a:pt x="406400" y="465148"/>
                  </a:lnTo>
                  <a:lnTo>
                    <a:pt x="406400" y="668348"/>
                  </a:lnTo>
                  <a:lnTo>
                    <a:pt x="812800" y="334174"/>
                  </a:lnTo>
                  <a:close/>
                </a:path>
              </a:pathLst>
            </a:custGeom>
            <a:solidFill>
              <a:srgbClr val="F1652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203200"/>
              <a:ext cx="711200" cy="261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4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8403543" y="1239406"/>
            <a:ext cx="7123700" cy="1257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6999" spc="139" dirty="0">
                <a:solidFill>
                  <a:srgbClr val="1A1A1A"/>
                </a:solidFill>
                <a:latin typeface="Nourd Bold"/>
              </a:rPr>
              <a:t>SPRINT 02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464907" y="3120491"/>
            <a:ext cx="2654267" cy="407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2331">
                <a:solidFill>
                  <a:srgbClr val="000000"/>
                </a:solidFill>
                <a:latin typeface="Roboto Bold"/>
              </a:rPr>
              <a:t>Backlog das Sprints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531266" y="9247503"/>
            <a:ext cx="3557154" cy="491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58"/>
              </a:lnSpc>
            </a:pPr>
            <a:r>
              <a:rPr lang="en-US" sz="1399">
                <a:solidFill>
                  <a:srgbClr val="607955"/>
                </a:solidFill>
                <a:latin typeface="Roboto"/>
              </a:rPr>
              <a:t>The Perry Dev</a:t>
            </a:r>
          </a:p>
          <a:p>
            <a:pPr algn="r">
              <a:lnSpc>
                <a:spcPts val="1958"/>
              </a:lnSpc>
            </a:pPr>
            <a:r>
              <a:rPr lang="en-US" sz="1399">
                <a:solidFill>
                  <a:srgbClr val="607955"/>
                </a:solidFill>
                <a:latin typeface="Roboto"/>
              </a:rPr>
              <a:t>2º D.S.M - Fatec Jacareí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7958"/>
            <a:ext cx="6461685" cy="1029042"/>
            <a:chOff x="0" y="0"/>
            <a:chExt cx="8615581" cy="137205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8615581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4" name="Group 4"/>
          <p:cNvGrpSpPr/>
          <p:nvPr/>
        </p:nvGrpSpPr>
        <p:grpSpPr>
          <a:xfrm>
            <a:off x="17259300" y="-342"/>
            <a:ext cx="1028700" cy="1029042"/>
            <a:chOff x="0" y="0"/>
            <a:chExt cx="1371600" cy="1372056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371600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514350" y="223172"/>
            <a:ext cx="5947335" cy="1126866"/>
            <a:chOff x="0" y="0"/>
            <a:chExt cx="7929781" cy="1502488"/>
          </a:xfrm>
        </p:grpSpPr>
        <p:sp>
          <p:nvSpPr>
            <p:cNvPr id="7" name="Freeform 7"/>
            <p:cNvSpPr/>
            <p:nvPr/>
          </p:nvSpPr>
          <p:spPr>
            <a:xfrm>
              <a:off x="106367" y="0"/>
              <a:ext cx="1218412" cy="1218412"/>
            </a:xfrm>
            <a:custGeom>
              <a:avLst/>
              <a:gdLst/>
              <a:ahLst/>
              <a:cxnLst/>
              <a:rect l="l" t="t" r="r" b="b"/>
              <a:pathLst>
                <a:path w="1218412" h="1218412">
                  <a:moveTo>
                    <a:pt x="0" y="0"/>
                  </a:moveTo>
                  <a:lnTo>
                    <a:pt x="1218412" y="0"/>
                  </a:lnTo>
                  <a:lnTo>
                    <a:pt x="1218412" y="1218412"/>
                  </a:lnTo>
                  <a:lnTo>
                    <a:pt x="0" y="1218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-14348"/>
              <a:ext cx="7929781" cy="1516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86"/>
                </a:lnSpc>
              </a:pPr>
              <a:r>
                <a:rPr lang="en-US" sz="6847">
                  <a:solidFill>
                    <a:srgbClr val="64795B"/>
                  </a:solidFill>
                  <a:latin typeface="Varela Round"/>
                </a:rPr>
                <a:t>BikePass</a:t>
              </a:r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956910" y="5945019"/>
          <a:ext cx="8816740" cy="3893181"/>
        </p:xfrm>
        <a:graphic>
          <a:graphicData uri="http://schemas.openxmlformats.org/drawingml/2006/table">
            <a:tbl>
              <a:tblPr/>
              <a:tblGrid>
                <a:gridCol w="4272509"/>
                <a:gridCol w="851393"/>
                <a:gridCol w="2311775"/>
                <a:gridCol w="1381063"/>
              </a:tblGrid>
              <a:tr h="333974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EFEFE">
                              <a:alpha val="80000"/>
                            </a:srgbClr>
                          </a:solidFill>
                          <a:latin typeface="Open Sans Bold"/>
                        </a:rPr>
                        <a:t>ATIVIDADE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95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ESTIMATIVA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95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RESPONSÁVEL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95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PERÍODO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95B">
                        <a:alpha val="80000"/>
                      </a:srgbClr>
                    </a:solidFill>
                  </a:tcPr>
                </a:tc>
              </a:tr>
              <a:tr h="467563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Criação do conteúdo do arquivo Readme do repositório - sprint 2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Mariana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24/10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Cabeçalho e Rodapé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Mariana, Eduardo, Daniel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03/10 a 10/10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Homepage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Daniel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03/10 a 16/10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Tela de Perfil de Usuário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Bianca, Eduardo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03/10 a 19/10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Tela de Login e Cadastro de Usuário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Willian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03/10 a 16/10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Página do Produto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Eduardo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03/10 a 19/10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Tela de cadastro de bicicleta”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>
                              <a:alpha val="80000"/>
                            </a:srgbClr>
                          </a:solidFill>
                          <a:latin typeface="Open Sans Bold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Heclair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03/10 a 19/10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Alteração do banco de dados "BIKE"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Eduardo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02/10 a 03/10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Teste Homepage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Daniel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16/10 a 18/10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Teste Tela de Perfil de Usuário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Bianca, Eduardo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19/10 a 23/10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Teste Tela de Login e Cadastro de Usuário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Willian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19/10 a 25/10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Teste Página do Produto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Eduardo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19/10 a 23/10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  <a:tr h="257637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Teste Tela de cadastro de bicicleta”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Heclair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>
                              <a:alpha val="80000"/>
                            </a:srgbClr>
                          </a:solidFill>
                          <a:latin typeface="Open Sans Bold"/>
                        </a:rPr>
                        <a:t>19/10 a 23/10</a:t>
                      </a:r>
                      <a:endParaRPr lang="en-US" sz="1100"/>
                    </a:p>
                  </a:txBody>
                  <a:tcPr marL="0" marR="0" marT="0" marB="0" anchor="ctr">
                    <a:lnL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0" cap="flat" cmpd="sng" algn="ctr">
                      <a:solidFill>
                        <a:srgbClr val="6079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Freeform 10"/>
          <p:cNvSpPr/>
          <p:nvPr/>
        </p:nvSpPr>
        <p:spPr>
          <a:xfrm>
            <a:off x="8956910" y="514179"/>
            <a:ext cx="5159615" cy="5069740"/>
          </a:xfrm>
          <a:custGeom>
            <a:avLst/>
            <a:gdLst/>
            <a:ahLst/>
            <a:cxnLst/>
            <a:rect l="l" t="t" r="r" b="b"/>
            <a:pathLst>
              <a:path w="5159615" h="5069740">
                <a:moveTo>
                  <a:pt x="0" y="0"/>
                </a:moveTo>
                <a:lnTo>
                  <a:pt x="5159615" y="0"/>
                </a:lnTo>
                <a:lnTo>
                  <a:pt x="5159615" y="5069740"/>
                </a:lnTo>
                <a:lnTo>
                  <a:pt x="0" y="5069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"/>
            </a:stretch>
          </a:blip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37555"/>
              </p:ext>
            </p:extLst>
          </p:nvPr>
        </p:nvGraphicFramePr>
        <p:xfrm>
          <a:off x="6872502" y="8438491"/>
          <a:ext cx="1460927" cy="828018"/>
        </p:xfrm>
        <a:graphic>
          <a:graphicData uri="http://schemas.openxmlformats.org/drawingml/2006/table">
            <a:tbl>
              <a:tblPr/>
              <a:tblGrid>
                <a:gridCol w="1460927"/>
              </a:tblGrid>
              <a:tr h="225041">
                <a:tc>
                  <a:txBody>
                    <a:bodyPr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 dirty="0">
                          <a:solidFill>
                            <a:srgbClr val="000000"/>
                          </a:solidFill>
                          <a:latin typeface="Open Sans"/>
                        </a:rPr>
                        <a:t>BAIXO</a:t>
                      </a:r>
                      <a:endParaRPr lang="en-US" sz="1100" dirty="0"/>
                    </a:p>
                  </a:txBody>
                  <a:tcPr marL="4653" marR="4653" marT="4653" marB="4653" anchor="ctr">
                    <a:lnL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6781">
                <a:tc>
                  <a:txBody>
                    <a:bodyPr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Open Sans"/>
                        </a:rPr>
                        <a:t>MÉDIO</a:t>
                      </a:r>
                      <a:endParaRPr lang="en-US" sz="1100"/>
                    </a:p>
                  </a:txBody>
                  <a:tcPr marL="4653" marR="4653" marT="4653" marB="4653" anchor="ctr">
                    <a:lnL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</a:tr>
              <a:tr h="209854">
                <a:tc>
                  <a:txBody>
                    <a:bodyPr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 dirty="0">
                          <a:solidFill>
                            <a:srgbClr val="FEFEFE"/>
                          </a:solidFill>
                          <a:latin typeface="Open Sans"/>
                        </a:rPr>
                        <a:t>ALTA</a:t>
                      </a:r>
                      <a:endParaRPr lang="en-US" sz="1100" dirty="0"/>
                    </a:p>
                  </a:txBody>
                  <a:tcPr marL="4653" marR="4653" marT="4653" marB="4653" anchor="ctr">
                    <a:lnL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/>
                    </a:solidFill>
                  </a:tcPr>
                </a:tc>
              </a:tr>
            </a:tbl>
          </a:graphicData>
        </a:graphic>
      </p:graphicFrame>
      <p:sp>
        <p:nvSpPr>
          <p:cNvPr id="12" name="Freeform 12"/>
          <p:cNvSpPr/>
          <p:nvPr/>
        </p:nvSpPr>
        <p:spPr>
          <a:xfrm>
            <a:off x="14699726" y="514179"/>
            <a:ext cx="3073924" cy="5039898"/>
          </a:xfrm>
          <a:custGeom>
            <a:avLst/>
            <a:gdLst/>
            <a:ahLst/>
            <a:cxnLst/>
            <a:rect l="l" t="t" r="r" b="b"/>
            <a:pathLst>
              <a:path w="3073924" h="5039898">
                <a:moveTo>
                  <a:pt x="0" y="0"/>
                </a:moveTo>
                <a:lnTo>
                  <a:pt x="3073924" y="0"/>
                </a:lnTo>
                <a:lnTo>
                  <a:pt x="3073924" y="5039898"/>
                </a:lnTo>
                <a:lnTo>
                  <a:pt x="0" y="5039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7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55734" y="3162333"/>
            <a:ext cx="6249955" cy="1038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Ruda Heavy"/>
              </a:rPr>
              <a:t>Burndown Chart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6130" y="4343451"/>
            <a:ext cx="5429163" cy="105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2C434D"/>
                </a:solidFill>
                <a:latin typeface="Open Sans"/>
              </a:rPr>
              <a:t>Descrição das atividades concluídas na sprint 2, com estimativas, membros responsáveis e períodos de desenvolvimento.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72502" y="8148186"/>
            <a:ext cx="1460927" cy="16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7"/>
              </a:lnSpc>
            </a:pPr>
            <a:r>
              <a:rPr lang="en-US" sz="977" dirty="0">
                <a:solidFill>
                  <a:srgbClr val="000000"/>
                </a:solidFill>
                <a:latin typeface="Open Sans Bold"/>
              </a:rPr>
              <a:t>PRIORIDADES</a:t>
            </a:r>
          </a:p>
        </p:txBody>
      </p:sp>
      <p:sp>
        <p:nvSpPr>
          <p:cNvPr id="16" name="Freeform 16"/>
          <p:cNvSpPr/>
          <p:nvPr/>
        </p:nvSpPr>
        <p:spPr>
          <a:xfrm>
            <a:off x="5762836" y="-342"/>
            <a:ext cx="1397700" cy="1397700"/>
          </a:xfrm>
          <a:custGeom>
            <a:avLst/>
            <a:gdLst/>
            <a:ahLst/>
            <a:cxnLst/>
            <a:rect l="l" t="t" r="r" b="b"/>
            <a:pathLst>
              <a:path w="1397700" h="1397700">
                <a:moveTo>
                  <a:pt x="0" y="0"/>
                </a:moveTo>
                <a:lnTo>
                  <a:pt x="1397699" y="0"/>
                </a:lnTo>
                <a:lnTo>
                  <a:pt x="1397699" y="1397700"/>
                </a:lnTo>
                <a:lnTo>
                  <a:pt x="0" y="1397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7958"/>
            <a:ext cx="18288000" cy="1029042"/>
            <a:chOff x="0" y="0"/>
            <a:chExt cx="24384000" cy="137205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4" name="Group 4"/>
          <p:cNvGrpSpPr/>
          <p:nvPr/>
        </p:nvGrpSpPr>
        <p:grpSpPr>
          <a:xfrm>
            <a:off x="5898425" y="-342"/>
            <a:ext cx="12389575" cy="1029042"/>
            <a:chOff x="0" y="0"/>
            <a:chExt cx="16519434" cy="1372056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519434" cy="1372056"/>
            </a:xfrm>
            <a:prstGeom prst="rect">
              <a:avLst/>
            </a:prstGeom>
            <a:gradFill rotWithShape="1">
              <a:gsLst>
                <a:gs pos="0">
                  <a:srgbClr val="007393">
                    <a:alpha val="100000"/>
                  </a:srgbClr>
                </a:gs>
                <a:gs pos="100000">
                  <a:srgbClr val="1DD79A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514350" y="223172"/>
            <a:ext cx="5947335" cy="1126866"/>
            <a:chOff x="0" y="0"/>
            <a:chExt cx="7929781" cy="1502488"/>
          </a:xfrm>
        </p:grpSpPr>
        <p:sp>
          <p:nvSpPr>
            <p:cNvPr id="7" name="Freeform 7"/>
            <p:cNvSpPr/>
            <p:nvPr/>
          </p:nvSpPr>
          <p:spPr>
            <a:xfrm>
              <a:off x="106367" y="0"/>
              <a:ext cx="1218412" cy="1218412"/>
            </a:xfrm>
            <a:custGeom>
              <a:avLst/>
              <a:gdLst/>
              <a:ahLst/>
              <a:cxnLst/>
              <a:rect l="l" t="t" r="r" b="b"/>
              <a:pathLst>
                <a:path w="1218412" h="1218412">
                  <a:moveTo>
                    <a:pt x="0" y="0"/>
                  </a:moveTo>
                  <a:lnTo>
                    <a:pt x="1218412" y="0"/>
                  </a:lnTo>
                  <a:lnTo>
                    <a:pt x="1218412" y="1218412"/>
                  </a:lnTo>
                  <a:lnTo>
                    <a:pt x="0" y="1218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-14348"/>
              <a:ext cx="7929781" cy="1516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86"/>
                </a:lnSpc>
              </a:pPr>
              <a:r>
                <a:rPr lang="en-US" sz="6847">
                  <a:solidFill>
                    <a:srgbClr val="64795B"/>
                  </a:solidFill>
                  <a:latin typeface="Varela Round"/>
                </a:rPr>
                <a:t>BikePass</a:t>
              </a:r>
            </a:p>
          </p:txBody>
        </p:sp>
      </p:grpSp>
      <p:pic>
        <p:nvPicPr>
          <p:cNvPr id="9" name="Picture 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>
          <a:xfrm>
            <a:off x="5898425" y="1758811"/>
            <a:ext cx="12057157" cy="676937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44903" y="3193375"/>
            <a:ext cx="5130299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000" spc="120">
                <a:solidFill>
                  <a:srgbClr val="1A1A1A"/>
                </a:solidFill>
                <a:latin typeface="Nourd Bold"/>
              </a:rPr>
              <a:t>O BIKEPASS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903" y="4747796"/>
            <a:ext cx="4841497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err="1">
                <a:solidFill>
                  <a:srgbClr val="2C434D"/>
                </a:solidFill>
                <a:latin typeface="Open Sans"/>
              </a:rPr>
              <a:t>BikePass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é um site que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oferece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o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serviço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de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locação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de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bicicletas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,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onde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o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usuário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pode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alugar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ou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colocar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sua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bike para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aluguel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, de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acordo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com a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sua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C434D"/>
                </a:solidFill>
                <a:latin typeface="Open Sans"/>
              </a:rPr>
              <a:t>localização</a:t>
            </a:r>
            <a:r>
              <a:rPr lang="en-US" sz="2499" dirty="0">
                <a:solidFill>
                  <a:srgbClr val="2C434D"/>
                </a:solidFill>
                <a:latin typeface="Open Sans"/>
              </a:rPr>
              <a:t>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042835" y="7939749"/>
            <a:ext cx="2154319" cy="2154319"/>
          </a:xfrm>
          <a:custGeom>
            <a:avLst/>
            <a:gdLst/>
            <a:ahLst/>
            <a:cxnLst/>
            <a:rect l="l" t="t" r="r" b="b"/>
            <a:pathLst>
              <a:path w="2154319" h="2154319">
                <a:moveTo>
                  <a:pt x="0" y="0"/>
                </a:moveTo>
                <a:lnTo>
                  <a:pt x="2154319" y="0"/>
                </a:lnTo>
                <a:lnTo>
                  <a:pt x="2154319" y="2154319"/>
                </a:lnTo>
                <a:lnTo>
                  <a:pt x="0" y="21543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393">
                <a:alpha val="100000"/>
              </a:srgbClr>
            </a:gs>
            <a:gs pos="100000">
              <a:srgbClr val="1DD79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258300"/>
            <a:chOff x="0" y="0"/>
            <a:chExt cx="4168884" cy="2110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68884" cy="2110498"/>
            </a:xfrm>
            <a:custGeom>
              <a:avLst/>
              <a:gdLst/>
              <a:ahLst/>
              <a:cxnLst/>
              <a:rect l="l" t="t" r="r" b="b"/>
              <a:pathLst>
                <a:path w="4168884" h="2110498">
                  <a:moveTo>
                    <a:pt x="0" y="0"/>
                  </a:moveTo>
                  <a:lnTo>
                    <a:pt x="4168884" y="0"/>
                  </a:lnTo>
                  <a:lnTo>
                    <a:pt x="4168884" y="2110498"/>
                  </a:lnTo>
                  <a:lnTo>
                    <a:pt x="0" y="2110498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228535" y="6569681"/>
            <a:ext cx="3830931" cy="6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5000">
                <a:solidFill>
                  <a:srgbClr val="000000"/>
                </a:solidFill>
                <a:latin typeface="Montserrat Classic Bold"/>
              </a:rPr>
              <a:t>Contatos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877502" y="7236332"/>
            <a:ext cx="6532996" cy="1504538"/>
            <a:chOff x="0" y="0"/>
            <a:chExt cx="8710661" cy="2006050"/>
          </a:xfrm>
        </p:grpSpPr>
        <p:sp>
          <p:nvSpPr>
            <p:cNvPr id="6" name="TextBox 6"/>
            <p:cNvSpPr txBox="1"/>
            <p:nvPr/>
          </p:nvSpPr>
          <p:spPr>
            <a:xfrm>
              <a:off x="1343546" y="330425"/>
              <a:ext cx="6552986" cy="415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77"/>
                </a:lnSpc>
              </a:pPr>
              <a:r>
                <a:rPr lang="en-US" sz="2300">
                  <a:solidFill>
                    <a:srgbClr val="000000"/>
                  </a:solidFill>
                  <a:latin typeface="Montserrat Medium"/>
                </a:rPr>
                <a:t>https://github.com/ThePerryDev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43546" y="1590887"/>
              <a:ext cx="7367115" cy="415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76"/>
                </a:lnSpc>
              </a:pPr>
              <a:r>
                <a:rPr lang="en-US" sz="2299">
                  <a:solidFill>
                    <a:srgbClr val="000000"/>
                  </a:solidFill>
                  <a:latin typeface="Montserrat Medium"/>
                </a:rPr>
                <a:t>FATEC Jacareí Profº Francisco Moura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1015619" cy="1028388"/>
            </a:xfrm>
            <a:custGeom>
              <a:avLst/>
              <a:gdLst/>
              <a:ahLst/>
              <a:cxnLst/>
              <a:rect l="l" t="t" r="r" b="b"/>
              <a:pathLst>
                <a:path w="1015619" h="1028388">
                  <a:moveTo>
                    <a:pt x="0" y="0"/>
                  </a:moveTo>
                  <a:lnTo>
                    <a:pt x="1015619" y="0"/>
                  </a:lnTo>
                  <a:lnTo>
                    <a:pt x="1015619" y="1028388"/>
                  </a:lnTo>
                  <a:lnTo>
                    <a:pt x="0" y="1028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7413" t="-49870" r="-50383" b="-45470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5497196" y="7277707"/>
            <a:ext cx="2699958" cy="2699958"/>
          </a:xfrm>
          <a:custGeom>
            <a:avLst/>
            <a:gdLst/>
            <a:ahLst/>
            <a:cxnLst/>
            <a:rect l="l" t="t" r="r" b="b"/>
            <a:pathLst>
              <a:path w="2699958" h="2699958">
                <a:moveTo>
                  <a:pt x="0" y="0"/>
                </a:moveTo>
                <a:lnTo>
                  <a:pt x="2699958" y="0"/>
                </a:lnTo>
                <a:lnTo>
                  <a:pt x="2699958" y="2699958"/>
                </a:lnTo>
                <a:lnTo>
                  <a:pt x="0" y="2699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906077" y="8178726"/>
            <a:ext cx="726469" cy="726469"/>
          </a:xfrm>
          <a:custGeom>
            <a:avLst/>
            <a:gdLst/>
            <a:ahLst/>
            <a:cxnLst/>
            <a:rect l="l" t="t" r="r" b="b"/>
            <a:pathLst>
              <a:path w="726469" h="726469">
                <a:moveTo>
                  <a:pt x="0" y="0"/>
                </a:moveTo>
                <a:lnTo>
                  <a:pt x="726470" y="0"/>
                </a:lnTo>
                <a:lnTo>
                  <a:pt x="726470" y="726470"/>
                </a:lnTo>
                <a:lnTo>
                  <a:pt x="0" y="72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582150" y="3024085"/>
            <a:ext cx="7123700" cy="143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8000" spc="160">
                <a:solidFill>
                  <a:srgbClr val="1A1A1A"/>
                </a:solidFill>
                <a:latin typeface="Nourd Bold"/>
              </a:rPr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350</Words>
  <Application>Microsoft Office PowerPoint</Application>
  <PresentationFormat>Personalizar</PresentationFormat>
  <Paragraphs>112</Paragraphs>
  <Slides>6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22" baseType="lpstr">
      <vt:lpstr>Poppins Light</vt:lpstr>
      <vt:lpstr>Open Sauce</vt:lpstr>
      <vt:lpstr>Montserrat Medium</vt:lpstr>
      <vt:lpstr>Arial</vt:lpstr>
      <vt:lpstr>Open Sans Bold</vt:lpstr>
      <vt:lpstr>Montserrat Classic Bold</vt:lpstr>
      <vt:lpstr>Calibri</vt:lpstr>
      <vt:lpstr>Nourd Bold</vt:lpstr>
      <vt:lpstr>Open Sans</vt:lpstr>
      <vt:lpstr>Roboto</vt:lpstr>
      <vt:lpstr>Roboto Bold</vt:lpstr>
      <vt:lpstr>Open Sauce Semi-Bold</vt:lpstr>
      <vt:lpstr>Ruda Heavy</vt:lpstr>
      <vt:lpstr>Open Sauce Bold</vt:lpstr>
      <vt:lpstr>Varela Round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Sprint 02</dc:title>
  <cp:lastModifiedBy>Conta da Microsoft</cp:lastModifiedBy>
  <cp:revision>4</cp:revision>
  <dcterms:created xsi:type="dcterms:W3CDTF">2006-08-16T00:00:00Z</dcterms:created>
  <dcterms:modified xsi:type="dcterms:W3CDTF">2023-10-25T14:41:52Z</dcterms:modified>
  <dc:identifier>DAFyLiWkgLk</dc:identifier>
</cp:coreProperties>
</file>