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notesMasterIdLst>
    <p:notesMasterId r:id="rId72"/>
  </p:notesMasterIdLst>
  <p:sldIdLst>
    <p:sldId id="256" r:id="rId2"/>
    <p:sldId id="258" r:id="rId3"/>
    <p:sldId id="293" r:id="rId4"/>
    <p:sldId id="294" r:id="rId5"/>
    <p:sldId id="298" r:id="rId6"/>
    <p:sldId id="265" r:id="rId7"/>
    <p:sldId id="266" r:id="rId8"/>
    <p:sldId id="299" r:id="rId9"/>
    <p:sldId id="300" r:id="rId10"/>
    <p:sldId id="289" r:id="rId11"/>
    <p:sldId id="290" r:id="rId12"/>
    <p:sldId id="333" r:id="rId13"/>
    <p:sldId id="334" r:id="rId14"/>
    <p:sldId id="331" r:id="rId15"/>
    <p:sldId id="297" r:id="rId16"/>
    <p:sldId id="296" r:id="rId17"/>
    <p:sldId id="291" r:id="rId18"/>
    <p:sldId id="292" r:id="rId19"/>
    <p:sldId id="260" r:id="rId20"/>
    <p:sldId id="268" r:id="rId21"/>
    <p:sldId id="283" r:id="rId22"/>
    <p:sldId id="270" r:id="rId23"/>
    <p:sldId id="273" r:id="rId24"/>
    <p:sldId id="271" r:id="rId25"/>
    <p:sldId id="284" r:id="rId26"/>
    <p:sldId id="276" r:id="rId27"/>
    <p:sldId id="275" r:id="rId28"/>
    <p:sldId id="277" r:id="rId29"/>
    <p:sldId id="278" r:id="rId30"/>
    <p:sldId id="280" r:id="rId31"/>
    <p:sldId id="285" r:id="rId32"/>
    <p:sldId id="279" r:id="rId33"/>
    <p:sldId id="287" r:id="rId34"/>
    <p:sldId id="286" r:id="rId35"/>
    <p:sldId id="288" r:id="rId36"/>
    <p:sldId id="281" r:id="rId37"/>
    <p:sldId id="282" r:id="rId38"/>
    <p:sldId id="301" r:id="rId39"/>
    <p:sldId id="269" r:id="rId40"/>
    <p:sldId id="303" r:id="rId41"/>
    <p:sldId id="302" r:id="rId42"/>
    <p:sldId id="304" r:id="rId43"/>
    <p:sldId id="305" r:id="rId44"/>
    <p:sldId id="316" r:id="rId45"/>
    <p:sldId id="311" r:id="rId46"/>
    <p:sldId id="312" r:id="rId47"/>
    <p:sldId id="314" r:id="rId48"/>
    <p:sldId id="306" r:id="rId49"/>
    <p:sldId id="307" r:id="rId50"/>
    <p:sldId id="329" r:id="rId51"/>
    <p:sldId id="309" r:id="rId52"/>
    <p:sldId id="308" r:id="rId53"/>
    <p:sldId id="310" r:id="rId54"/>
    <p:sldId id="313" r:id="rId55"/>
    <p:sldId id="263" r:id="rId56"/>
    <p:sldId id="317" r:id="rId57"/>
    <p:sldId id="318" r:id="rId58"/>
    <p:sldId id="315" r:id="rId59"/>
    <p:sldId id="319" r:id="rId60"/>
    <p:sldId id="320" r:id="rId61"/>
    <p:sldId id="321" r:id="rId62"/>
    <p:sldId id="322" r:id="rId63"/>
    <p:sldId id="323" r:id="rId64"/>
    <p:sldId id="325" r:id="rId65"/>
    <p:sldId id="324" r:id="rId66"/>
    <p:sldId id="326" r:id="rId67"/>
    <p:sldId id="330" r:id="rId68"/>
    <p:sldId id="257" r:id="rId69"/>
    <p:sldId id="328" r:id="rId70"/>
    <p:sldId id="327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9C36-73C3-4224-8331-869135EB2B9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3862-3A8D-446D-A46A-88F59CC8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D854F26-BA96-4A1D-93A0-EF06FFB519B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7354F9C-3E60-416C-B9CF-74667BF7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6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hyperlink" Target="https://thephd.github.io/vendor/future_cxx/papers/d113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EA0A-2E2F-4186-8803-814F69B32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Plan for Tomorrow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8F07-222E-4123-85C2-6BCA78D7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Compile-Time Extension Points for C++ Libraries and Applications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7FD34F-08A7-4F69-90F4-576D089377A3}"/>
              </a:ext>
            </a:extLst>
          </p:cNvPr>
          <p:cNvSpPr txBox="1">
            <a:spLocks/>
          </p:cNvSpPr>
          <p:nvPr/>
        </p:nvSpPr>
        <p:spPr>
          <a:xfrm>
            <a:off x="150020" y="5950742"/>
            <a:ext cx="9544050" cy="735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JeanHeyd Meneide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April 25</a:t>
            </a:r>
            <a:r>
              <a:rPr lang="en-US" sz="1400" baseline="30000" dirty="0"/>
              <a:t>th</a:t>
            </a:r>
            <a:r>
              <a:rPr lang="en-US" sz="1400" dirty="0"/>
              <a:t>, 2019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New York C++ Meetup, MongoDB, New York, NY</a:t>
            </a:r>
          </a:p>
        </p:txBody>
      </p:sp>
    </p:spTree>
    <p:extLst>
      <p:ext uri="{BB962C8B-B14F-4D97-AF65-F5344CB8AC3E}">
        <p14:creationId xmlns:p14="http://schemas.microsoft.com/office/powerpoint/2010/main" val="207156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23BD-0B0F-4BCA-9BCC-1A7C1642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with </a:t>
            </a:r>
            <a:r>
              <a:rPr lang="en-US" dirty="0" err="1"/>
              <a:t>Userdata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173-DDA6-47AB-BCBC-398F075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which takes a strongly-typed function pointer and a void* </a:t>
            </a:r>
            <a:r>
              <a:rPr lang="en-US" dirty="0" err="1"/>
              <a:t>userdata</a:t>
            </a:r>
            <a:endParaRPr lang="en-US" dirty="0"/>
          </a:p>
          <a:p>
            <a:pPr lvl="1"/>
            <a:r>
              <a:rPr lang="en-US" dirty="0"/>
              <a:t>Staple of C APIs everywhere, including some C standard library functions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endParaRPr lang="en-US" dirty="0"/>
          </a:p>
          <a:p>
            <a:r>
              <a:rPr lang="en-US" dirty="0"/>
              <a:t>Used to let (application) developer do things beyond what was envisioned</a:t>
            </a:r>
          </a:p>
          <a:p>
            <a:pPr lvl="1"/>
            <a:r>
              <a:rPr lang="en-US" dirty="0"/>
              <a:t>e.g., serialize data into to a std::vector instead of a FILE*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BD149-4CFD-4F96-A275-A4E9DE3C4F48}"/>
              </a:ext>
            </a:extLst>
          </p:cNvPr>
          <p:cNvSpPr txBox="1"/>
          <p:nvPr/>
        </p:nvSpPr>
        <p:spPr>
          <a:xfrm>
            <a:off x="1202261" y="5034693"/>
            <a:ext cx="1013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typedef int (*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void*,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void*);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writer, 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int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894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 call, wrapped in C++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Callback&gt;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void*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Callback&amp;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&lt;Callback*&gt;(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Callback&gt;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Callback&amp;&amp; callback,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writer = &amp;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remove_cvref_t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&lt;Callback&gt;&gt;;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&lt;void*&gt;(std::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&lt;int&gt;(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interface to save on template duplication for every callable…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std::function&lt;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void*,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void*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callback,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writer = &amp;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remove_cvref_t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&lt;Callback&gt;&gt;;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&lt;void*&gt;(std::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93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C35-FF5F-4129-A41F-624C2A0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wrap in C++: No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5F2A-6601-4622-80BC-07789FA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std::function is expensive</a:t>
            </a:r>
          </a:p>
          <a:p>
            <a:pPr lvl="1"/>
            <a:r>
              <a:rPr lang="en-US" dirty="0"/>
              <a:t>Higher efficiency, low cost for (maybe) C++20: std::function_ref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7F22E-8262-4DD8-94B8-18296314EA86}"/>
              </a:ext>
            </a:extLst>
          </p:cNvPr>
          <p:cNvSpPr txBox="1"/>
          <p:nvPr/>
        </p:nvSpPr>
        <p:spPr>
          <a:xfrm>
            <a:off x="522752" y="2869704"/>
            <a:ext cx="11333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std::function_ref&lt;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*, const void*,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const void*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&amp; callback = *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return callback(L, data,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data_size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dump_with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callback, bool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true) {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lua_Writer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writer = &amp;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dump_handler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remove_cvref_t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&lt;Callback&gt;&gt;;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void*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&lt;void*&gt;(std::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addressof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(callback));</a:t>
            </a:r>
            <a:b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lua_dump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(L, writer,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strip_symbols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45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D729-3BBE-49D4-BC38-9A2CB872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1DCC-9B94-4DC7-B42F-F846CBEA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and synchronous execution:</a:t>
            </a:r>
          </a:p>
          <a:p>
            <a:pPr lvl="1"/>
            <a:r>
              <a:rPr lang="en-US" dirty="0"/>
              <a:t>No need for storage</a:t>
            </a:r>
          </a:p>
          <a:p>
            <a:pPr lvl="1"/>
            <a:r>
              <a:rPr lang="en-US" dirty="0"/>
              <a:t>No need to manage lifetime</a:t>
            </a:r>
          </a:p>
          <a:p>
            <a:pPr lvl="1"/>
            <a:endParaRPr lang="en-US" dirty="0"/>
          </a:p>
          <a:p>
            <a:r>
              <a:rPr lang="en-US" dirty="0"/>
              <a:t>Non-inline execution:</a:t>
            </a:r>
          </a:p>
          <a:p>
            <a:pPr lvl="1"/>
            <a:r>
              <a:rPr lang="en-US" dirty="0" err="1"/>
              <a:t>Callling</a:t>
            </a:r>
            <a:r>
              <a:rPr lang="en-US" dirty="0"/>
              <a:t> it later (events in Qt, </a:t>
            </a:r>
            <a:r>
              <a:rPr lang="en-US" dirty="0" err="1"/>
              <a:t>libev</a:t>
            </a:r>
            <a:r>
              <a:rPr lang="en-US" dirty="0"/>
              <a:t>, etc.)? Need storage.</a:t>
            </a:r>
          </a:p>
          <a:p>
            <a:pPr lvl="1"/>
            <a:r>
              <a:rPr lang="en-US" dirty="0"/>
              <a:t>Multithreading? Need storage.</a:t>
            </a:r>
          </a:p>
          <a:p>
            <a:pPr lvl="1"/>
            <a:r>
              <a:rPr lang="en-US" dirty="0"/>
              <a:t>Storage means lifetime…</a:t>
            </a:r>
          </a:p>
        </p:txBody>
      </p:sp>
    </p:spTree>
    <p:extLst>
      <p:ext uri="{BB962C8B-B14F-4D97-AF65-F5344CB8AC3E}">
        <p14:creationId xmlns:p14="http://schemas.microsoft.com/office/powerpoint/2010/main" val="259083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58D-4609-4190-94CB-6EA23B36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Well-Known: Callbacks with </a:t>
            </a:r>
            <a:r>
              <a:rPr lang="en-US" dirty="0" err="1"/>
              <a:t>userdata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41EA-D4A0-4DA5-A264-683C11F6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every C library, ever…</a:t>
            </a:r>
          </a:p>
          <a:p>
            <a:pPr lvl="1"/>
            <a:r>
              <a:rPr lang="en-US" dirty="0"/>
              <a:t>Lua, </a:t>
            </a:r>
            <a:r>
              <a:rPr lang="en-US" dirty="0" err="1"/>
              <a:t>libclang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libpng</a:t>
            </a:r>
            <a:r>
              <a:rPr lang="en-US" dirty="0"/>
              <a:t>, </a:t>
            </a:r>
            <a:r>
              <a:rPr lang="en-US" dirty="0" err="1"/>
              <a:t>libjpeg</a:t>
            </a:r>
            <a:endParaRPr lang="en-US" dirty="0"/>
          </a:p>
          <a:p>
            <a:pPr lvl="1"/>
            <a:r>
              <a:rPr lang="en-US" dirty="0" err="1"/>
              <a:t>jansson</a:t>
            </a:r>
            <a:r>
              <a:rPr lang="en-US" dirty="0"/>
              <a:t>, </a:t>
            </a:r>
            <a:r>
              <a:rPr lang="en-US" dirty="0" err="1"/>
              <a:t>libev</a:t>
            </a:r>
            <a:r>
              <a:rPr lang="en-US" dirty="0"/>
              <a:t>, </a:t>
            </a:r>
            <a:r>
              <a:rPr lang="en-US" dirty="0" err="1"/>
              <a:t>freetype</a:t>
            </a:r>
            <a:endParaRPr lang="en-US" dirty="0"/>
          </a:p>
          <a:p>
            <a:pPr lvl="1"/>
            <a:r>
              <a:rPr lang="en-US" dirty="0"/>
              <a:t>Win32: everywhere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/>
              <a:t>qsort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BB5-B39C-4F2A-A33E-3E37159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Callback with </a:t>
            </a:r>
            <a:r>
              <a:rPr lang="en-US" dirty="0" err="1"/>
              <a:t>userdata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9CC9-C5E0-4C48-A5E1-F0895EB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and time efficient</a:t>
            </a:r>
          </a:p>
          <a:p>
            <a:pPr lvl="1"/>
            <a:r>
              <a:rPr lang="en-US" dirty="0"/>
              <a:t>especially if callback never needs to be stored</a:t>
            </a:r>
          </a:p>
          <a:p>
            <a:pPr lvl="1"/>
            <a:r>
              <a:rPr lang="en-US" dirty="0"/>
              <a:t>function pointers are cheap</a:t>
            </a:r>
          </a:p>
          <a:p>
            <a:endParaRPr lang="en-US" dirty="0"/>
          </a:p>
          <a:p>
            <a:r>
              <a:rPr lang="en-US" dirty="0"/>
              <a:t>ABI-hardy</a:t>
            </a:r>
          </a:p>
          <a:p>
            <a:pPr lvl="1"/>
            <a:r>
              <a:rPr lang="en-US" dirty="0"/>
              <a:t>difficult to break ABI unless the actual callback interface changes</a:t>
            </a:r>
          </a:p>
          <a:p>
            <a:pPr lvl="1"/>
            <a:r>
              <a:rPr lang="en-US" dirty="0"/>
              <a:t>user can place extra data into void* for their needs at no cost to library</a:t>
            </a:r>
          </a:p>
        </p:txBody>
      </p:sp>
    </p:spTree>
    <p:extLst>
      <p:ext uri="{BB962C8B-B14F-4D97-AF65-F5344CB8AC3E}">
        <p14:creationId xmlns:p14="http://schemas.microsoft.com/office/powerpoint/2010/main" val="51215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28E2-9980-4881-9A0C-FB7403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 Callback with </a:t>
            </a:r>
            <a:r>
              <a:rPr lang="en-US" dirty="0" err="1"/>
              <a:t>userdata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D79F-9D43-43A9-A856-F7A4E2BB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Exception/early exit issues</a:t>
            </a:r>
          </a:p>
          <a:p>
            <a:pPr lvl="1"/>
            <a:r>
              <a:rPr lang="en-US" dirty="0"/>
              <a:t>if stored, is the callback called when an exception is tossed?</a:t>
            </a:r>
          </a:p>
          <a:p>
            <a:pPr lvl="1"/>
            <a:endParaRPr lang="en-US" dirty="0"/>
          </a:p>
          <a:p>
            <a:r>
              <a:rPr lang="en-US" dirty="0"/>
              <a:t>In-lining optimizations for compiled code becomes restricted</a:t>
            </a:r>
          </a:p>
          <a:p>
            <a:pPr lvl="1"/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qsort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(…) </a:t>
            </a:r>
            <a:r>
              <a:rPr lang="en-US" dirty="0"/>
              <a:t>vs.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std::sort(…)</a:t>
            </a:r>
          </a:p>
          <a:p>
            <a:pPr lvl="1"/>
            <a:r>
              <a:rPr lang="en-US" dirty="0"/>
              <a:t>link time optimizations helps here</a:t>
            </a:r>
          </a:p>
          <a:p>
            <a:pPr lvl="1"/>
            <a:endParaRPr lang="en-US" dirty="0"/>
          </a:p>
          <a:p>
            <a:r>
              <a:rPr lang="en-US" dirty="0"/>
              <a:t>Lifetime issues, when</a:t>
            </a:r>
          </a:p>
          <a:p>
            <a:pPr lvl="1"/>
            <a:r>
              <a:rPr lang="en-US" dirty="0"/>
              <a:t>storing the callback to call “at a later date”</a:t>
            </a:r>
          </a:p>
          <a:p>
            <a:pPr lvl="1"/>
            <a:r>
              <a:rPr lang="en-US" dirty="0"/>
              <a:t>multithreading concerns</a:t>
            </a:r>
          </a:p>
        </p:txBody>
      </p:sp>
    </p:spTree>
    <p:extLst>
      <p:ext uri="{BB962C8B-B14F-4D97-AF65-F5344CB8AC3E}">
        <p14:creationId xmlns:p14="http://schemas.microsoft.com/office/powerpoint/2010/main" val="379469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F7007-2DC4-4BD3-B061-536C01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97F83-ED78-40F2-8DAA-06BBD1115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and choosing work to execute using compile time choices</a:t>
            </a:r>
          </a:p>
        </p:txBody>
      </p:sp>
    </p:spTree>
    <p:extLst>
      <p:ext uri="{BB962C8B-B14F-4D97-AF65-F5344CB8AC3E}">
        <p14:creationId xmlns:p14="http://schemas.microsoft.com/office/powerpoint/2010/main" val="181612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B3A-E3EC-40A4-93F7-B779D54B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426-E2F0-424C-BD0F-6ED496AC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Compiler-Assisted</a:t>
            </a:r>
          </a:p>
          <a:p>
            <a:pPr lvl="1"/>
            <a:r>
              <a:rPr lang="en-US" dirty="0"/>
              <a:t>(Partial) Class Template Specializations</a:t>
            </a:r>
          </a:p>
          <a:p>
            <a:pPr lvl="1"/>
            <a:r>
              <a:rPr lang="en-US" dirty="0"/>
              <a:t>“Koenig”/Argument-Dependent Lookup (ADL)</a:t>
            </a:r>
          </a:p>
          <a:p>
            <a:pPr lvl="2"/>
            <a:r>
              <a:rPr lang="en-US" dirty="0"/>
              <a:t>Static friend functions</a:t>
            </a:r>
          </a:p>
          <a:p>
            <a:pPr lvl="1"/>
            <a:r>
              <a:rPr lang="en-US" dirty="0"/>
              <a:t>Template functions + Overloading</a:t>
            </a:r>
          </a:p>
          <a:p>
            <a:pPr lvl="2"/>
            <a:endParaRPr lang="en-US" dirty="0"/>
          </a:p>
          <a:p>
            <a:r>
              <a:rPr lang="en-US" dirty="0"/>
              <a:t>Author Mandated</a:t>
            </a:r>
          </a:p>
          <a:p>
            <a:pPr lvl="1"/>
            <a:r>
              <a:rPr lang="en-US" dirty="0"/>
              <a:t>Traits/Policy/Agent templates</a:t>
            </a:r>
          </a:p>
        </p:txBody>
      </p:sp>
    </p:spTree>
    <p:extLst>
      <p:ext uri="{BB962C8B-B14F-4D97-AF65-F5344CB8AC3E}">
        <p14:creationId xmlns:p14="http://schemas.microsoft.com/office/powerpoint/2010/main" val="106177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4E12-44CF-4F9F-88FC-8FE3729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Goals: Adding Functionality…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017-0C53-421F-B9A8-4D101FD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what was initially considered by application / library authors</a:t>
            </a:r>
          </a:p>
          <a:p>
            <a:pPr lvl="1"/>
            <a:r>
              <a:rPr lang="en-US" dirty="0"/>
              <a:t>Callback functions with void* </a:t>
            </a:r>
            <a:r>
              <a:rPr lang="en-US" dirty="0" err="1"/>
              <a:t>userdata</a:t>
            </a:r>
            <a:r>
              <a:rPr lang="en-US" dirty="0"/>
              <a:t> in C libraries</a:t>
            </a:r>
          </a:p>
          <a:p>
            <a:endParaRPr lang="en-US" dirty="0"/>
          </a:p>
          <a:p>
            <a:r>
              <a:rPr lang="en-US" dirty="0"/>
              <a:t>to perform some semantically-expected task for types outside author’s purview</a:t>
            </a:r>
          </a:p>
          <a:p>
            <a:pPr lvl="1"/>
            <a:r>
              <a:rPr lang="en-US" dirty="0"/>
              <a:t>std::swap</a:t>
            </a:r>
          </a:p>
          <a:p>
            <a:endParaRPr lang="en-US" dirty="0"/>
          </a:p>
          <a:p>
            <a:r>
              <a:rPr lang="en-US" dirty="0"/>
              <a:t>to endow a class with a specific, compatible interface</a:t>
            </a:r>
          </a:p>
          <a:p>
            <a:pPr lvl="1"/>
            <a:r>
              <a:rPr lang="en-US" dirty="0"/>
              <a:t>virtual protected functions in iostreams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5F6C-CD35-40B1-B73A-C7FD945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+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6B7F-632E-42AE-AC88-B5439AF1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class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then (partially) specializes a class for this template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studies: sol2, std::hash</a:t>
            </a:r>
          </a:p>
          <a:p>
            <a:pPr lvl="1"/>
            <a:r>
              <a:rPr lang="en-US" dirty="0"/>
              <a:t>Base template, user specialized templates</a:t>
            </a:r>
          </a:p>
          <a:p>
            <a:pPr lvl="1"/>
            <a:r>
              <a:rPr lang="en-US" dirty="0"/>
              <a:t>Using this class: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10713-03BF-48C8-8446-A3939ABE887A}"/>
              </a:ext>
            </a:extLst>
          </p:cNvPr>
          <p:cNvSpPr/>
          <p:nvPr/>
        </p:nvSpPr>
        <p:spPr>
          <a:xfrm>
            <a:off x="3870036" y="50175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int a;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bool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75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B2C6E-9412-4C44-9DBE-69518DC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 and std::hash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AE21-9A58-4CBB-BEB5-2F8E1728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studies in class template specializations</a:t>
            </a:r>
          </a:p>
        </p:txBody>
      </p:sp>
    </p:spTree>
    <p:extLst>
      <p:ext uri="{BB962C8B-B14F-4D97-AF65-F5344CB8AC3E}">
        <p14:creationId xmlns:p14="http://schemas.microsoft.com/office/powerpoint/2010/main" val="19313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578-DC86-4B5D-A17E-E157EE01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Sol2: sol::stack::getter&lt;T, C&gt;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5F36-84DA-49ED-9817-43ABDE8A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309"/>
            <a:ext cx="10515600" cy="367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// sol.hpp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namespaces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T, typename C = void&gt;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getter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T get(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int, record&amp;)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/* default implementation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// namespace sol::stack</a:t>
            </a:r>
          </a:p>
        </p:txBody>
      </p:sp>
    </p:spTree>
    <p:extLst>
      <p:ext uri="{BB962C8B-B14F-4D97-AF65-F5344CB8AC3E}">
        <p14:creationId xmlns:p14="http://schemas.microsoft.com/office/powerpoint/2010/main" val="395462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18F-8DF2-4436-AEFE-BB4A300A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sol2: full class template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4827-CD60-4823-9494-4DF8B6B3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636"/>
            <a:ext cx="10515600" cy="3786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// user.cpp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getter&lt;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get(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int, record&amp;)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/* user code here */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// namespace sol::stack</a:t>
            </a:r>
          </a:p>
        </p:txBody>
      </p:sp>
    </p:spTree>
    <p:extLst>
      <p:ext uri="{BB962C8B-B14F-4D97-AF65-F5344CB8AC3E}">
        <p14:creationId xmlns:p14="http://schemas.microsoft.com/office/powerpoint/2010/main" val="3977880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AA-E936-4FCD-9333-2A2B76C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BDE8-D8F5-42D5-AC83-3CE4E225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to separate base implementation versus user implementation</a:t>
            </a:r>
          </a:p>
          <a:p>
            <a:pPr lvl="1"/>
            <a:r>
              <a:rPr lang="en-US" dirty="0"/>
              <a:t>All user customization points must occupy the same finite code space</a:t>
            </a:r>
          </a:p>
          <a:p>
            <a:pPr lvl="1"/>
            <a:r>
              <a:rPr lang="en-US" dirty="0"/>
              <a:t>All explicit and specializations must not collide (mutual exclusion principle)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Bad design in sol2 led to a few annoying collisions/fighting with user specializations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B8C546-8E35-4E82-8205-2CF519CA2E2A}"/>
              </a:ext>
            </a:extLst>
          </p:cNvPr>
          <p:cNvSpPr/>
          <p:nvPr/>
        </p:nvSpPr>
        <p:spPr>
          <a:xfrm>
            <a:off x="2377014" y="3174905"/>
            <a:ext cx="1846153" cy="184615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6F4695-32E6-49EB-A405-EAF7383637F0}"/>
              </a:ext>
            </a:extLst>
          </p:cNvPr>
          <p:cNvSpPr/>
          <p:nvPr/>
        </p:nvSpPr>
        <p:spPr>
          <a:xfrm>
            <a:off x="3548919" y="3182268"/>
            <a:ext cx="1846153" cy="184615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BCC7CF-1446-437F-9714-0334A28140AE}"/>
              </a:ext>
            </a:extLst>
          </p:cNvPr>
          <p:cNvSpPr/>
          <p:nvPr/>
        </p:nvSpPr>
        <p:spPr>
          <a:xfrm>
            <a:off x="5545888" y="3182268"/>
            <a:ext cx="1846153" cy="184615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DC29F7-1DA7-4D07-98D8-C6D1F7F57154}"/>
              </a:ext>
            </a:extLst>
          </p:cNvPr>
          <p:cNvSpPr/>
          <p:nvPr/>
        </p:nvSpPr>
        <p:spPr>
          <a:xfrm>
            <a:off x="7548103" y="3189631"/>
            <a:ext cx="1846153" cy="184615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AAA01-E3EE-422B-8104-A91C22684AF3}"/>
              </a:ext>
            </a:extLst>
          </p:cNvPr>
          <p:cNvSpPr txBox="1"/>
          <p:nvPr/>
        </p:nvSpPr>
        <p:spPr>
          <a:xfrm>
            <a:off x="3473665" y="3920358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BE7C0-F38C-44EB-907B-13F21F141DD8}"/>
              </a:ext>
            </a:extLst>
          </p:cNvPr>
          <p:cNvSpPr txBox="1"/>
          <p:nvPr/>
        </p:nvSpPr>
        <p:spPr>
          <a:xfrm>
            <a:off x="8054899" y="390743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F21F5-F64A-4413-979A-E4984C1A9C05}"/>
              </a:ext>
            </a:extLst>
          </p:cNvPr>
          <p:cNvSpPr txBox="1"/>
          <p:nvPr/>
        </p:nvSpPr>
        <p:spPr>
          <a:xfrm>
            <a:off x="6063186" y="3934442"/>
            <a:ext cx="809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74802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D9C-B6F1-49D6-91FD-56C5545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I: SFINAE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575E-A460-4B5C-94A9-660D87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template argument is needed on every extension point for SFINAE traits to be applied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SFINAE is messy</a:t>
            </a:r>
          </a:p>
          <a:p>
            <a:pPr lvl="1"/>
            <a:r>
              <a:rPr lang="en-US" dirty="0" err="1"/>
              <a:t>decltype</a:t>
            </a:r>
            <a:r>
              <a:rPr lang="en-US" dirty="0"/>
              <a:t>() and </a:t>
            </a:r>
            <a:r>
              <a:rPr lang="en-US" dirty="0" err="1"/>
              <a:t>is_detected</a:t>
            </a:r>
            <a:r>
              <a:rPr lang="en-US" dirty="0"/>
              <a:t> SFINAE slightly less ugly than std::</a:t>
            </a:r>
            <a:r>
              <a:rPr lang="en-US" dirty="0" err="1"/>
              <a:t>enable_if_t</a:t>
            </a:r>
            <a:endParaRPr lang="en-US" dirty="0"/>
          </a:p>
          <a:p>
            <a:pPr lvl="1"/>
            <a:r>
              <a:rPr lang="en-US" dirty="0"/>
              <a:t>introduces mutual exclusion principle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ABABC-FDD5-47D1-B178-5714184F2894}"/>
              </a:ext>
            </a:extLst>
          </p:cNvPr>
          <p:cNvSpPr/>
          <p:nvPr/>
        </p:nvSpPr>
        <p:spPr>
          <a:xfrm>
            <a:off x="2004291" y="2908801"/>
            <a:ext cx="9107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T&gt;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&lt;T, /* SFINAE here */&gt; {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/* … */ 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0962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II: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5" y="2428961"/>
            <a:ext cx="10745240" cy="3947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getter&lt;T, std::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&lt;std::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is_integral_v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&lt;T&gt;&gt;&gt;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T get(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int, record&amp;)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/* implementation for integers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// namespace sol::stack</a:t>
            </a:r>
          </a:p>
        </p:txBody>
      </p:sp>
    </p:spTree>
    <p:extLst>
      <p:ext uri="{BB962C8B-B14F-4D97-AF65-F5344CB8AC3E}">
        <p14:creationId xmlns:p14="http://schemas.microsoft.com/office/powerpoint/2010/main" val="200647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9616-C163-4809-BBFD-CA1DF5A0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II: specialization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771-8F9C-48E0-A253-C0E648FF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7"/>
            <a:ext cx="105156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sol { namespace stack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getter&lt;std::uint64_t&gt; {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// ^ CLANG ERROR: ambiguous specialization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static std::uint64_t get(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*, int, record&amp;)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/* implementation for integers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// namespace sol::stack</a:t>
            </a:r>
          </a:p>
        </p:txBody>
      </p:sp>
    </p:spTree>
    <p:extLst>
      <p:ext uri="{BB962C8B-B14F-4D97-AF65-F5344CB8AC3E}">
        <p14:creationId xmlns:p14="http://schemas.microsoft.com/office/powerpoint/2010/main" val="100254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F47-4A5A-45BF-A719-40C39863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76645" cy="1508760"/>
          </a:xfrm>
        </p:spPr>
        <p:txBody>
          <a:bodyPr>
            <a:normAutofit/>
          </a:bodyPr>
          <a:lstStyle/>
          <a:p>
            <a:r>
              <a:rPr lang="en-US" dirty="0"/>
              <a:t>Drawback II: specialization collisions 💥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4411C3-37AE-4CAE-98F8-151A7DF2FD06}"/>
              </a:ext>
            </a:extLst>
          </p:cNvPr>
          <p:cNvSpPr/>
          <p:nvPr/>
        </p:nvSpPr>
        <p:spPr>
          <a:xfrm>
            <a:off x="1055843" y="2035821"/>
            <a:ext cx="5196801" cy="4635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55E6A-2263-44CF-A021-66C1A0988AF0}"/>
              </a:ext>
            </a:extLst>
          </p:cNvPr>
          <p:cNvSpPr/>
          <p:nvPr/>
        </p:nvSpPr>
        <p:spPr>
          <a:xfrm>
            <a:off x="5385469" y="2004291"/>
            <a:ext cx="5196801" cy="463558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2A013-D6C7-426A-8891-090CB62959D0}"/>
              </a:ext>
            </a:extLst>
          </p:cNvPr>
          <p:cNvSpPr txBox="1"/>
          <p:nvPr/>
        </p:nvSpPr>
        <p:spPr>
          <a:xfrm>
            <a:off x="1368949" y="3229418"/>
            <a:ext cx="3911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T&gt;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&lt;T, 	std::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enable_if_t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has_begin_end_v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&lt;T&gt;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/*… */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2CE01-C815-46F0-A57E-33571C9E484F}"/>
              </a:ext>
            </a:extLst>
          </p:cNvPr>
          <p:cNvSpPr txBox="1"/>
          <p:nvPr/>
        </p:nvSpPr>
        <p:spPr>
          <a:xfrm>
            <a:off x="6877481" y="3197083"/>
            <a:ext cx="3601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T&gt;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custom_point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my_vector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&lt;T&gt;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{ 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	/*… */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B0435-A2BA-4EE8-AD10-F0DE2F085478}"/>
              </a:ext>
            </a:extLst>
          </p:cNvPr>
          <p:cNvSpPr txBox="1"/>
          <p:nvPr/>
        </p:nvSpPr>
        <p:spPr>
          <a:xfrm>
            <a:off x="2589196" y="2375689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lib.hpp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4760E-57C8-4642-B08B-7CD3EF5AE70B}"/>
              </a:ext>
            </a:extLst>
          </p:cNvPr>
          <p:cNvSpPr txBox="1"/>
          <p:nvPr/>
        </p:nvSpPr>
        <p:spPr>
          <a:xfrm>
            <a:off x="6953965" y="2227905"/>
            <a:ext cx="2059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user.hpp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B4453-0A38-4DBC-B62B-ECB4CBCAEE39}"/>
              </a:ext>
            </a:extLst>
          </p:cNvPr>
          <p:cNvSpPr txBox="1"/>
          <p:nvPr/>
        </p:nvSpPr>
        <p:spPr>
          <a:xfrm>
            <a:off x="5680360" y="3537527"/>
            <a:ext cx="42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R </a:t>
            </a:r>
            <a:r>
              <a:rPr lang="en-US" dirty="0" err="1"/>
              <a:t>R</a:t>
            </a:r>
            <a:r>
              <a:rPr lang="en-US" dirty="0"/>
              <a:t> O R</a:t>
            </a:r>
          </a:p>
        </p:txBody>
      </p:sp>
    </p:spTree>
    <p:extLst>
      <p:ext uri="{BB962C8B-B14F-4D97-AF65-F5344CB8AC3E}">
        <p14:creationId xmlns:p14="http://schemas.microsoft.com/office/powerpoint/2010/main" val="376894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8F8-577F-4397-A213-8E784F9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III: “arcane” knowledge 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FEE-A36E-48FF-B877-831DBEE9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code isn’t working”</a:t>
            </a:r>
          </a:p>
          <a:p>
            <a:pPr lvl="1"/>
            <a:r>
              <a:rPr lang="en-US" dirty="0"/>
              <a:t>navigating the syntax and rules of template instantiations means glazed over looks and general confusion </a:t>
            </a:r>
          </a:p>
          <a:p>
            <a:pPr lvl="1"/>
            <a:r>
              <a:rPr lang="en-US" dirty="0"/>
              <a:t>when providing support, usually teach user about partial template specialization (or just give them an example)</a:t>
            </a:r>
          </a:p>
          <a:p>
            <a:pPr lvl="1"/>
            <a:endParaRPr lang="en-US" dirty="0"/>
          </a:p>
          <a:p>
            <a:r>
              <a:rPr lang="en-US" dirty="0"/>
              <a:t>Typical C++ users just want to write simple code</a:t>
            </a:r>
          </a:p>
          <a:p>
            <a:pPr lvl="1"/>
            <a:r>
              <a:rPr lang="en-US" dirty="0"/>
              <a:t>Classes (with or without static functions): ✔️</a:t>
            </a:r>
          </a:p>
          <a:p>
            <a:pPr lvl="1"/>
            <a:r>
              <a:rPr lang="en-US" dirty="0"/>
              <a:t>Functions (exported, inline, etc.): ✔️</a:t>
            </a:r>
          </a:p>
          <a:p>
            <a:pPr lvl="1"/>
            <a:r>
              <a:rPr lang="en-US" dirty="0"/>
              <a:t>Templates (rules of ODR, visibility of specialization at time of use, etc.): ❌</a:t>
            </a:r>
          </a:p>
        </p:txBody>
      </p:sp>
    </p:spTree>
    <p:extLst>
      <p:ext uri="{BB962C8B-B14F-4D97-AF65-F5344CB8AC3E}">
        <p14:creationId xmlns:p14="http://schemas.microsoft.com/office/powerpoint/2010/main" val="11179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21B4F-CF1D-4EC2-9F65-D9D25CC3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Extension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438F4-2D9F-4BD0-A1B9-C74CF60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overview of compile-time and runtime hybrid extension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86495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361008" cy="1508760"/>
          </a:xfrm>
        </p:spPr>
        <p:txBody>
          <a:bodyPr>
            <a:normAutofit/>
          </a:bodyPr>
          <a:lstStyle/>
          <a:p>
            <a:r>
              <a:rPr lang="en-US" dirty="0"/>
              <a:t>Drawback IV: visibility and defaults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class template specialization…</a:t>
            </a:r>
          </a:p>
          <a:p>
            <a:pPr lvl="1"/>
            <a:r>
              <a:rPr lang="en-US" dirty="0"/>
              <a:t>visible in all possible translation units where it may be used?</a:t>
            </a:r>
          </a:p>
          <a:p>
            <a:pPr lvl="1"/>
            <a:r>
              <a:rPr lang="en-US" dirty="0"/>
              <a:t>body dependent on macros that are not defined for the entire build (and its dependencies?)</a:t>
            </a:r>
          </a:p>
          <a:p>
            <a:pPr lvl="1"/>
            <a:endParaRPr lang="en-US" dirty="0"/>
          </a:p>
          <a:p>
            <a:r>
              <a:rPr lang="en-US" dirty="0"/>
              <a:t>Silent ODR violation that compiles, links and runs on all known compilers.</a:t>
            </a:r>
          </a:p>
          <a:p>
            <a:pPr lvl="1"/>
            <a:r>
              <a:rPr lang="en-US" dirty="0"/>
              <a:t>Problematic with all compile-time extension points where default is not a noisy error</a:t>
            </a:r>
          </a:p>
          <a:p>
            <a:pPr lvl="1"/>
            <a:r>
              <a:rPr lang="en-US" dirty="0"/>
              <a:t>📦 Specialization must be tightly packaged with class when used!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0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8C8-4286-4B0D-927C-80B3B176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V: header bloat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3E-3CC3-49FA-A735-E35044B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contamination becomes a real problem to avoid ODR issues</a:t>
            </a:r>
          </a:p>
          <a:p>
            <a:pPr lvl="1"/>
            <a:r>
              <a:rPr lang="en-US" dirty="0"/>
              <a:t>entirety of sol2 comes along for the ride</a:t>
            </a:r>
          </a:p>
          <a:p>
            <a:pPr lvl="1"/>
            <a:endParaRPr lang="en-US" dirty="0"/>
          </a:p>
          <a:p>
            <a:r>
              <a:rPr lang="en-US" dirty="0"/>
              <a:t>produces longer build times</a:t>
            </a:r>
          </a:p>
          <a:p>
            <a:pPr lvl="1"/>
            <a:r>
              <a:rPr lang="en-US" dirty="0"/>
              <a:t>avoided with careful forward declaration of every required template and class</a:t>
            </a:r>
          </a:p>
          <a:p>
            <a:pPr lvl="1"/>
            <a:r>
              <a:rPr lang="en-US" dirty="0"/>
              <a:t>unfortunately, the standard itself does not provide forward-declaring headers</a:t>
            </a:r>
          </a:p>
          <a:p>
            <a:pPr lvl="1"/>
            <a:r>
              <a:rPr lang="en-US" dirty="0"/>
              <a:t>“modules will solve it” – unfortunately, little tangible evidence I can personally provide</a:t>
            </a:r>
          </a:p>
        </p:txBody>
      </p:sp>
    </p:spTree>
    <p:extLst>
      <p:ext uri="{BB962C8B-B14F-4D97-AF65-F5344CB8AC3E}">
        <p14:creationId xmlns:p14="http://schemas.microsoft.com/office/powerpoint/2010/main" val="1558959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Employs same struct specialization technique, but</a:t>
            </a:r>
          </a:p>
          <a:p>
            <a:pPr lvl="1"/>
            <a:r>
              <a:rPr lang="en-US" dirty="0"/>
              <a:t>is substantially simpler</a:t>
            </a:r>
          </a:p>
          <a:p>
            <a:pPr lvl="1"/>
            <a:r>
              <a:rPr lang="en-US" dirty="0"/>
              <a:t>has only one template argument</a:t>
            </a:r>
          </a:p>
          <a:p>
            <a:pPr lvl="1"/>
            <a:endParaRPr lang="en-US" dirty="0"/>
          </a:p>
          <a:p>
            <a:r>
              <a:rPr lang="en-US" dirty="0"/>
              <a:t>Well-used, so this simple case has become idiomatic</a:t>
            </a:r>
          </a:p>
          <a:p>
            <a:pPr lvl="1"/>
            <a:r>
              <a:rPr lang="en-US" dirty="0"/>
              <a:t>lack SFINAE makes it easier to teach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EA523-B290-4C98-91FE-FF4E214BDEC8}"/>
              </a:ext>
            </a:extLst>
          </p:cNvPr>
          <p:cNvSpPr/>
          <p:nvPr/>
        </p:nvSpPr>
        <p:spPr>
          <a:xfrm>
            <a:off x="5863442" y="4114800"/>
            <a:ext cx="12410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👨🏽‍🏫</a:t>
            </a:r>
          </a:p>
        </p:txBody>
      </p:sp>
    </p:spTree>
    <p:extLst>
      <p:ext uri="{BB962C8B-B14F-4D97-AF65-F5344CB8AC3E}">
        <p14:creationId xmlns:p14="http://schemas.microsoft.com/office/powerpoint/2010/main" val="1923060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std::hash&lt;T&gt;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10" y="2373747"/>
            <a:ext cx="10975109" cy="404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template&lt;&gt;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hash&lt;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operator()(const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const noexcept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auto h1(std::hash&lt;int&gt;{}(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auto h2(std::hash&lt;bool&gt;{}(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return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my_hash_mix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(h1, h2);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 // namespace std</a:t>
            </a:r>
          </a:p>
        </p:txBody>
      </p:sp>
    </p:spTree>
    <p:extLst>
      <p:ext uri="{BB962C8B-B14F-4D97-AF65-F5344CB8AC3E}">
        <p14:creationId xmlns:p14="http://schemas.microsoft.com/office/powerpoint/2010/main" val="4083703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FCC-FF11-47EF-A31C-7DF3953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std::hash&lt;T&gt;: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C3A-C1B4-463E-9D5A-8315673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Avoids arcane knowledge requirements by</a:t>
            </a:r>
          </a:p>
          <a:p>
            <a:pPr lvl="1"/>
            <a:r>
              <a:rPr lang="en-US" dirty="0"/>
              <a:t>being extraordinarily simple (write a function call operator)</a:t>
            </a:r>
          </a:p>
          <a:p>
            <a:pPr lvl="1"/>
            <a:r>
              <a:rPr lang="en-US" dirty="0"/>
              <a:t>not having a SFINAE parameter (avoids mutual exclusion)</a:t>
            </a:r>
          </a:p>
          <a:p>
            <a:pPr lvl="1"/>
            <a:endParaRPr lang="en-US" dirty="0"/>
          </a:p>
          <a:p>
            <a:r>
              <a:rPr lang="en-US" dirty="0"/>
              <a:t>Takes core specializations away from user</a:t>
            </a:r>
          </a:p>
          <a:p>
            <a:pPr lvl="1"/>
            <a:r>
              <a:rPr lang="en-US" dirty="0"/>
              <a:t>Pre-defined for </a:t>
            </a:r>
            <a:r>
              <a:rPr lang="en-US" dirty="0" err="1"/>
              <a:t>enum</a:t>
            </a:r>
            <a:r>
              <a:rPr lang="en-US" dirty="0"/>
              <a:t> types, integral types, etc.</a:t>
            </a:r>
          </a:p>
          <a:p>
            <a:pPr lvl="1"/>
            <a:endParaRPr lang="en-US" dirty="0"/>
          </a:p>
          <a:p>
            <a:r>
              <a:rPr lang="en-US" dirty="0"/>
              <a:t>Same visibility / header contamination issues</a:t>
            </a:r>
          </a:p>
          <a:p>
            <a:pPr lvl="1"/>
            <a:r>
              <a:rPr lang="en-US" dirty="0"/>
              <a:t>&lt;functional&gt; comes along for the ride 🐪, no forward declarations!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D12-638C-43D8-BF07-817C905D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library vendor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029-2D25-4921-A09A-C5C29773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“They are opening up namespace std / my namespace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paper to solve this presented in Rapperswil, Switzerland, 2018; </a:t>
            </a:r>
            <a:r>
              <a:rPr lang="en-US" dirty="0">
                <a:hlinkClick r:id="rId2"/>
              </a:rPr>
              <a:t>p0665</a:t>
            </a:r>
            <a:endParaRPr lang="en-US" dirty="0"/>
          </a:p>
          <a:p>
            <a:pPr lvl="1"/>
            <a:r>
              <a:rPr lang="en-US" dirty="0"/>
              <a:t>allows a user to specialize outside classes in the namespace where the class is defined</a:t>
            </a:r>
          </a:p>
          <a:p>
            <a:pPr lvl="1"/>
            <a:endParaRPr lang="en-US" dirty="0"/>
          </a:p>
          <a:p>
            <a:r>
              <a:rPr lang="en-US" dirty="0"/>
              <a:t>Library vendors are hyper-sensitive to users opening up namespace std</a:t>
            </a:r>
          </a:p>
          <a:p>
            <a:pPr lvl="1"/>
            <a:r>
              <a:rPr lang="en-US" dirty="0"/>
              <a:t>people have done all sorts of interesting things in their code bases</a:t>
            </a:r>
          </a:p>
          <a:p>
            <a:pPr lvl="1"/>
            <a:r>
              <a:rPr lang="en-US" dirty="0"/>
              <a:t>required all large </a:t>
            </a:r>
            <a:r>
              <a:rPr lang="en-US" dirty="0" err="1"/>
              <a:t>stdlib</a:t>
            </a:r>
            <a:r>
              <a:rPr lang="en-US" dirty="0"/>
              <a:t> implementations to employ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__ugly _Identifiers</a:t>
            </a:r>
          </a:p>
        </p:txBody>
      </p:sp>
    </p:spTree>
    <p:extLst>
      <p:ext uri="{BB962C8B-B14F-4D97-AF65-F5344CB8AC3E}">
        <p14:creationId xmlns:p14="http://schemas.microsoft.com/office/powerpoint/2010/main" val="3984663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794-AC22-44E5-9DE9-DE9CC20F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(Template)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321A-47C6-49AD-89E6-28A8DE21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into the namespace of the function and add a similar name</a:t>
            </a:r>
          </a:p>
          <a:p>
            <a:pPr lvl="1"/>
            <a:r>
              <a:rPr lang="en-US" dirty="0"/>
              <a:t>does not depend on Name Lookup to “find” the function in associated namespaces</a:t>
            </a:r>
          </a:p>
          <a:p>
            <a:endParaRPr lang="en-US" dirty="0"/>
          </a:p>
          <a:p>
            <a:r>
              <a:rPr lang="en-US" dirty="0"/>
              <a:t>Usually explicitly blessed by library author as “possible”</a:t>
            </a:r>
          </a:p>
          <a:p>
            <a:pPr lvl="1"/>
            <a:r>
              <a:rPr lang="en-US" dirty="0"/>
              <a:t>old usage: viable way to customize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std::swap</a:t>
            </a:r>
          </a:p>
          <a:p>
            <a:endParaRPr lang="en-US" dirty="0"/>
          </a:p>
          <a:p>
            <a:r>
              <a:rPr lang="en-US" dirty="0"/>
              <a:t>Case study</a:t>
            </a:r>
          </a:p>
          <a:p>
            <a:pPr lvl="1"/>
            <a:r>
              <a:rPr lang="en-US" dirty="0" err="1"/>
              <a:t>Boost.Serialization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2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0F6-BE56-4C0B-B31E-8D1F48C3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overloading to </a:t>
            </a:r>
            <a:r>
              <a:rPr lang="en-US" dirty="0" err="1"/>
              <a:t>Boost.Serialization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74B-99E4-4DF1-9BE1-3BDD3872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2863272"/>
            <a:ext cx="11203709" cy="335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boost { namespace serialization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Archive&gt;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void serialize(Archive&amp;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g, unsigned int version) {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tt.a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&amp;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tt.b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// namespace boost::serialization</a:t>
            </a:r>
          </a:p>
        </p:txBody>
      </p:sp>
    </p:spTree>
    <p:extLst>
      <p:ext uri="{BB962C8B-B14F-4D97-AF65-F5344CB8AC3E}">
        <p14:creationId xmlns:p14="http://schemas.microsoft.com/office/powerpoint/2010/main" val="365654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C1C-B3E2-4B03-A6A5-C18FA5C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Overloading: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5F69-3DD3-4FF1-A67F-39D60B93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additions to namespace separate extension point from target</a:t>
            </a:r>
          </a:p>
          <a:p>
            <a:pPr lvl="1"/>
            <a:r>
              <a:rPr lang="en-US" dirty="0"/>
              <a:t>benefit: if optional and not required, user can move customization function to independent header / implementation files</a:t>
            </a:r>
          </a:p>
          <a:p>
            <a:pPr lvl="1"/>
            <a:r>
              <a:rPr lang="en-US" dirty="0"/>
              <a:t>drawback: if required and not optional, then separation may not be desired and causes boilerplate</a:t>
            </a:r>
          </a:p>
          <a:p>
            <a:pPr lvl="1"/>
            <a:endParaRPr lang="en-US" dirty="0"/>
          </a:p>
          <a:p>
            <a:r>
              <a:rPr lang="en-US" dirty="0"/>
              <a:t>Same complaint from library vendors</a:t>
            </a:r>
          </a:p>
          <a:p>
            <a:pPr lvl="1"/>
            <a:r>
              <a:rPr lang="en-US" dirty="0"/>
              <a:t>opening up other namespaces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💢!</a:t>
            </a:r>
            <a:endParaRPr lang="en-US" dirty="0"/>
          </a:p>
          <a:p>
            <a:pPr lvl="1"/>
            <a:r>
              <a:rPr lang="en-US" dirty="0"/>
              <a:t>potential for name collisions and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Argument-Dependent Lookup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Complicated set of rules</a:t>
            </a:r>
          </a:p>
          <a:p>
            <a:endParaRPr lang="en-US" dirty="0"/>
          </a:p>
          <a:p>
            <a:r>
              <a:rPr lang="en-US" dirty="0"/>
              <a:t>Rely on namespaces of arguments to add additional symbols to unqualified calls</a:t>
            </a:r>
          </a:p>
          <a:p>
            <a:pPr lvl="1"/>
            <a:r>
              <a:rPr lang="en-US" dirty="0"/>
              <a:t>primary intentional use: “generic” (templated) code to work with arbitrary types</a:t>
            </a:r>
          </a:p>
          <a:p>
            <a:pPr lvl="1"/>
            <a:r>
              <a:rPr lang="en-US" dirty="0"/>
              <a:t>primary unintentional use: operators to “just find the right call” for</a:t>
            </a:r>
            <a:br>
              <a:rPr lang="en-US" dirty="0"/>
            </a:br>
            <a:r>
              <a:rPr lang="en-US" dirty="0"/>
              <a:t>a == b</a:t>
            </a:r>
          </a:p>
          <a:p>
            <a:pPr lvl="1"/>
            <a:endParaRPr lang="en-US" dirty="0"/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std::swap (the wrong way)</a:t>
            </a:r>
          </a:p>
          <a:p>
            <a:pPr lvl="1"/>
            <a:r>
              <a:rPr lang="en-US" dirty="0"/>
              <a:t>std::ranges / range-v3 (the right way)</a:t>
            </a:r>
          </a:p>
        </p:txBody>
      </p:sp>
    </p:spTree>
    <p:extLst>
      <p:ext uri="{BB962C8B-B14F-4D97-AF65-F5344CB8AC3E}">
        <p14:creationId xmlns:p14="http://schemas.microsoft.com/office/powerpoint/2010/main" val="9086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DDA-4C44-4BC4-8763-44DF4D7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A5C-3D72-44B2-B493-D83ED7D4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surprises here: create base class and stuff it with virtual methods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4DAB9-2975-411F-84A1-0D734A85A0BF}"/>
              </a:ext>
            </a:extLst>
          </p:cNvPr>
          <p:cNvSpPr/>
          <p:nvPr/>
        </p:nvSpPr>
        <p:spPr>
          <a:xfrm>
            <a:off x="1681018" y="3170779"/>
            <a:ext cx="8423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animal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std::string sound () const = 0;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dog : public animal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virtual std::string sound () const override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“woof”;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7787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3F9-A115-4823-B5BB-54B310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Argument-Dependent Lookup: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E67-AEC7-49F8-9270-AFE1D3A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swap(a, b) // invokes ADL because call name is unqualified</a:t>
            </a:r>
          </a:p>
          <a:p>
            <a:pPr lvl="1"/>
            <a:r>
              <a:rPr lang="en-US" dirty="0"/>
              <a:t>looks in the namespace of a and b, as well as the current scope’s namespace</a:t>
            </a:r>
          </a:p>
          <a:p>
            <a:pPr lvl="1"/>
            <a:r>
              <a:rPr lang="en-US" dirty="0"/>
              <a:t>likely a bug in generic algorithm if written outside std/a or b are not std</a:t>
            </a:r>
          </a:p>
          <a:p>
            <a:pPr lvl="1"/>
            <a:endParaRPr lang="en-US" dirty="0"/>
          </a:p>
          <a:p>
            <a:r>
              <a:rPr lang="en-US" dirty="0"/>
              <a:t>std::swap(a, b) // does not invoke ADL because call name is qualified</a:t>
            </a:r>
          </a:p>
          <a:p>
            <a:pPr lvl="1"/>
            <a:r>
              <a:rPr lang="en-US" dirty="0"/>
              <a:t>looks only in namespace std</a:t>
            </a:r>
          </a:p>
          <a:p>
            <a:pPr lvl="1"/>
            <a:r>
              <a:rPr lang="en-US" dirty="0"/>
              <a:t>likely a bug if used in a generic algorithm</a:t>
            </a:r>
          </a:p>
          <a:p>
            <a:pPr lvl="1"/>
            <a:endParaRPr lang="en-US" dirty="0"/>
          </a:p>
          <a:p>
            <a:r>
              <a:rPr lang="en-US" dirty="0"/>
              <a:t>Proper way: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5ECE4-346A-492C-AF84-6ED53C2EFEBC}"/>
              </a:ext>
            </a:extLst>
          </p:cNvPr>
          <p:cNvSpPr txBox="1"/>
          <p:nvPr/>
        </p:nvSpPr>
        <p:spPr>
          <a:xfrm>
            <a:off x="4334113" y="5315220"/>
            <a:ext cx="448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using std::swap;</a:t>
            </a:r>
          </a:p>
          <a:p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swap(a, b);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940945-E288-4D84-96A1-F9297396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5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877-FFF4-4C5D-88DB-CE10C8E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“Std Swap Two-Step”: verbosity is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8EC-E6D4-42B2-829F-0A685AF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problem with the Two-Step is that it forces users to type </a:t>
            </a:r>
            <a:r>
              <a:rPr lang="en-US" i="1" dirty="0"/>
              <a:t>more</a:t>
            </a:r>
            <a:r>
              <a:rPr lang="en-US" dirty="0"/>
              <a:t> to do the right thing. FAIL. Most damning, it requires users to either blindly memorize and regurgitate the Two-Step pattern, or worse: understand two-phase name lookup in templates.”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– Eric </a:t>
            </a:r>
            <a:r>
              <a:rPr lang="en-US" dirty="0" err="1"/>
              <a:t>Niebler</a:t>
            </a:r>
            <a:r>
              <a:rPr lang="en-US" dirty="0"/>
              <a:t>, October 2014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8D945F-E4B3-427A-A90D-7F85F57A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9" y="531522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93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4EA-A2D3-42B6-A459-DCBD94CA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 Dependent Lookup: range-v3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964F-D45F-4F6D-9810-B028F398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callable function object which does the two-step with an internal detail namespace’s swap</a:t>
            </a:r>
          </a:p>
          <a:p>
            <a:pPr lvl="1"/>
            <a:r>
              <a:rPr lang="en-US" dirty="0"/>
              <a:t>Invokes ADL but prevents qualified call to ns::swap(a, b) being a bug</a:t>
            </a:r>
          </a:p>
          <a:p>
            <a:pPr lvl="1"/>
            <a:r>
              <a:rPr lang="en-US" dirty="0"/>
              <a:t>ADL is done “for you”: function object takes care of it</a:t>
            </a:r>
          </a:p>
        </p:txBody>
      </p:sp>
    </p:spTree>
    <p:extLst>
      <p:ext uri="{BB962C8B-B14F-4D97-AF65-F5344CB8AC3E}">
        <p14:creationId xmlns:p14="http://schemas.microsoft.com/office/powerpoint/2010/main" val="102804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5CA7-29C7-4A5A-B37E-9D851B60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3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namespace detail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&lt;Swappable A, Swappable B&gt; // important!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void swap (A&amp; a, B&amp; b) { /* default implementation */ }</a:t>
            </a:r>
          </a:p>
          <a:p>
            <a:pPr marL="0" indent="0">
              <a:buNone/>
            </a:pP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struct swap_func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template &lt;typename A, typename B&gt;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void operator()(A&amp; a, B&amp; b) const noexcept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using swap;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	swap(a, b);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};</a:t>
            </a:r>
            <a:b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}} // namespace std::detail</a:t>
            </a:r>
          </a:p>
        </p:txBody>
      </p:sp>
    </p:spTree>
    <p:extLst>
      <p:ext uri="{BB962C8B-B14F-4D97-AF65-F5344CB8AC3E}">
        <p14:creationId xmlns:p14="http://schemas.microsoft.com/office/powerpoint/2010/main" val="2064166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7E34-6CB3-4F0E-9788-38FD2A7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E8AE3-9A25-4ADE-AE28-BB1703D4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constexpr object of the proper name sitting in the namespace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C346-6039-4113-94AC-746588B222F0}"/>
              </a:ext>
            </a:extLst>
          </p:cNvPr>
          <p:cNvSpPr txBox="1"/>
          <p:nvPr/>
        </p:nvSpPr>
        <p:spPr>
          <a:xfrm>
            <a:off x="838200" y="2883715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inline constexpr const auto swap = detail::swap_func{};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// namespace std</a:t>
            </a:r>
          </a:p>
        </p:txBody>
      </p:sp>
    </p:spTree>
    <p:extLst>
      <p:ext uri="{BB962C8B-B14F-4D97-AF65-F5344CB8AC3E}">
        <p14:creationId xmlns:p14="http://schemas.microsoft.com/office/powerpoint/2010/main" val="35174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0C8D-4613-46FD-9885-70A370AC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 Right™: very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08E9-BBE7-4756-8677-04F69FC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int a;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bool b;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// just this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void swap 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left,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 right);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4738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0A7-31CC-460E-856A-7B2A8D51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is that a friend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48D-2941-4D6E-B63F-D364DE95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 functions contain a few encapsulation benefits and help avoid name collisions</a:t>
            </a:r>
          </a:p>
          <a:p>
            <a:pPr lvl="1"/>
            <a:endParaRPr lang="en-US" dirty="0"/>
          </a:p>
          <a:p>
            <a:r>
              <a:rPr lang="en-US" dirty="0"/>
              <a:t>friend functions are the same as free functions, but:</a:t>
            </a:r>
          </a:p>
          <a:p>
            <a:pPr lvl="1"/>
            <a:r>
              <a:rPr lang="en-US" dirty="0"/>
              <a:t>hidden from qualified 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my_namespace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func_name</a:t>
            </a:r>
            <a:r>
              <a:rPr lang="en-US" dirty="0"/>
              <a:t>) calls due to being inside the class</a:t>
            </a:r>
          </a:p>
          <a:p>
            <a:pPr lvl="1"/>
            <a:r>
              <a:rPr lang="en-US" dirty="0"/>
              <a:t>findable by calls which invoke ADL</a:t>
            </a:r>
          </a:p>
        </p:txBody>
      </p:sp>
    </p:spTree>
    <p:extLst>
      <p:ext uri="{BB962C8B-B14F-4D97-AF65-F5344CB8AC3E}">
        <p14:creationId xmlns:p14="http://schemas.microsoft.com/office/powerpoint/2010/main" val="94677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D5AE-9231-422F-AEF1-24393EC0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 case study: abseil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C23-34C5-4566-9FE3-4EC1C9C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Abseil uses this extensively for its customization points</a:t>
            </a:r>
          </a:p>
          <a:p>
            <a:pPr lvl="1"/>
            <a:r>
              <a:rPr lang="en-US" dirty="0"/>
              <a:t>in particular, </a:t>
            </a:r>
            <a:r>
              <a:rPr lang="en-US" dirty="0" err="1"/>
              <a:t>AbslHashValue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63DE4-9B2E-4B1D-8C55-3DA3287F2A4E}"/>
              </a:ext>
            </a:extLst>
          </p:cNvPr>
          <p:cNvSpPr txBox="1"/>
          <p:nvPr/>
        </p:nvSpPr>
        <p:spPr>
          <a:xfrm>
            <a:off x="838200" y="2834025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struct Circle {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&lt;typename H&gt;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friend H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AbslHashValue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(H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const Circle&amp; c) {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H::combine(std::move(h),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c.center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c.radius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_);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private: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std::pair&lt;int, int&gt; center_;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int radius_;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9101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546-DF98-486B-8630-55AFBD9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ADL Done Right™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2B16-FE0C-40E3-828B-885D601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Two-Step;</a:t>
            </a:r>
          </a:p>
          <a:p>
            <a:pPr lvl="1"/>
            <a:r>
              <a:rPr lang="en-US" dirty="0"/>
              <a:t>no subtle missed bugs in generic code</a:t>
            </a:r>
          </a:p>
          <a:p>
            <a:pPr lvl="1"/>
            <a:r>
              <a:rPr lang="en-US" dirty="0"/>
              <a:t>no inconsistency in “always qualify your calls”</a:t>
            </a:r>
          </a:p>
          <a:p>
            <a:pPr lvl="1"/>
            <a:r>
              <a:rPr lang="en-US" dirty="0"/>
              <a:t>Customization point writer gets there “first”</a:t>
            </a:r>
          </a:p>
          <a:p>
            <a:pPr lvl="2"/>
            <a:r>
              <a:rPr lang="en-US" dirty="0"/>
              <a:t>impose initial base-level concepts on the type</a:t>
            </a:r>
          </a:p>
          <a:p>
            <a:endParaRPr lang="en-US" dirty="0"/>
          </a:p>
          <a:p>
            <a:r>
              <a:rPr lang="en-US" dirty="0"/>
              <a:t>Allows user to define swap in namespace next to class / as friend function</a:t>
            </a:r>
          </a:p>
          <a:p>
            <a:pPr lvl="1"/>
            <a:r>
              <a:rPr lang="en-US" dirty="0"/>
              <a:t>just a function: easy to write and read</a:t>
            </a:r>
          </a:p>
        </p:txBody>
      </p:sp>
    </p:spTree>
    <p:extLst>
      <p:ext uri="{BB962C8B-B14F-4D97-AF65-F5344CB8AC3E}">
        <p14:creationId xmlns:p14="http://schemas.microsoft.com/office/powerpoint/2010/main" val="88381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5270-46BC-4347-B435-6ACDF7A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I: overloading catch-</a:t>
            </a:r>
            <a:r>
              <a:rPr lang="en-US" dirty="0" err="1"/>
              <a:t>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7626-D560-4004-8E0F-CCD834DC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implementation provided by author must SFINAE away or it will catch all calls and hard-error everything</a:t>
            </a:r>
          </a:p>
          <a:p>
            <a:pPr lvl="1"/>
            <a:r>
              <a:rPr lang="en-US" dirty="0"/>
              <a:t>must use </a:t>
            </a:r>
            <a:r>
              <a:rPr lang="en-US" dirty="0" err="1"/>
              <a:t>decltype</a:t>
            </a:r>
            <a:r>
              <a:rPr lang="en-US" dirty="0"/>
              <a:t> SFINAE, concept, or std::</a:t>
            </a:r>
            <a:r>
              <a:rPr lang="en-US" dirty="0" err="1"/>
              <a:t>enable_if_t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Users may not properly constrain their overloads and write catch-</a:t>
            </a:r>
            <a:r>
              <a:rPr lang="en-US" dirty="0" err="1"/>
              <a:t>alls</a:t>
            </a:r>
            <a:endParaRPr lang="en-US" dirty="0"/>
          </a:p>
          <a:p>
            <a:pPr lvl="1"/>
            <a:r>
              <a:rPr lang="en-US" dirty="0"/>
              <a:t>If users write a “generic” catch-all and do not properly constrain, the extension point is ruined for everyone</a:t>
            </a:r>
          </a:p>
        </p:txBody>
      </p:sp>
    </p:spTree>
    <p:extLst>
      <p:ext uri="{BB962C8B-B14F-4D97-AF65-F5344CB8AC3E}">
        <p14:creationId xmlns:p14="http://schemas.microsoft.com/office/powerpoint/2010/main" val="183107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FFF-7F5D-41FC-8684-0D5573B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Well-Known: Virtual methods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5D25-01C0-48F5-8A32-A3011AE0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extensively up to ~2008, less so now in place to static polymorphism</a:t>
            </a:r>
          </a:p>
          <a:p>
            <a:pPr lvl="1"/>
            <a:r>
              <a:rPr lang="en-US" dirty="0"/>
              <a:t>Many game engines: Ogre, </a:t>
            </a:r>
            <a:r>
              <a:rPr lang="en-US" dirty="0" err="1"/>
              <a:t>Irrlicht</a:t>
            </a:r>
            <a:r>
              <a:rPr lang="en-US" dirty="0"/>
              <a:t>, Doom,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Qt: </a:t>
            </a:r>
            <a:r>
              <a:rPr lang="en-US" dirty="0" err="1"/>
              <a:t>QObject</a:t>
            </a:r>
            <a:r>
              <a:rPr lang="en-US" dirty="0"/>
              <a:t> and the entire class tree</a:t>
            </a:r>
          </a:p>
          <a:p>
            <a:pPr lvl="1"/>
            <a:r>
              <a:rPr lang="en-US" dirty="0"/>
              <a:t>Clang: </a:t>
            </a:r>
            <a:r>
              <a:rPr lang="en-US" dirty="0" err="1"/>
              <a:t>ASTMatchers</a:t>
            </a:r>
            <a:r>
              <a:rPr lang="en-US" dirty="0"/>
              <a:t> and extension points</a:t>
            </a:r>
          </a:p>
          <a:p>
            <a:pPr lvl="1"/>
            <a:r>
              <a:rPr lang="en-US" dirty="0"/>
              <a:t>C++ standard library: iostream customization points</a:t>
            </a:r>
          </a:p>
          <a:p>
            <a:pPr lvl="1"/>
            <a:r>
              <a:rPr lang="en-US" dirty="0"/>
              <a:t>One too many C++ university classes</a:t>
            </a:r>
          </a:p>
        </p:txBody>
      </p:sp>
    </p:spTree>
    <p:extLst>
      <p:ext uri="{BB962C8B-B14F-4D97-AF65-F5344CB8AC3E}">
        <p14:creationId xmlns:p14="http://schemas.microsoft.com/office/powerpoint/2010/main" val="1548791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3079-ACA4-4D94-8F89-E871873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II: High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F01-9D31-4838-804C-C4B035A7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Does your function take perfect forwarding references?</a:t>
            </a:r>
          </a:p>
          <a:p>
            <a:pPr lvl="1"/>
            <a:r>
              <a:rPr lang="en-US" dirty="0"/>
              <a:t>prepare to cry: overloads in the same space may consume more calls than intended</a:t>
            </a:r>
          </a:p>
          <a:p>
            <a:pPr lvl="1"/>
            <a:r>
              <a:rPr lang="en-US" dirty="0"/>
              <a:t>worse: they might even unintentionally work but do the non-performant / wrong thing!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DCD11-B99D-4951-BB1A-C99D4F3DB409}"/>
              </a:ext>
            </a:extLst>
          </p:cNvPr>
          <p:cNvSpPr txBox="1"/>
          <p:nvPr/>
        </p:nvSpPr>
        <p:spPr>
          <a:xfrm>
            <a:off x="1800050" y="4216399"/>
            <a:ext cx="858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template &lt;class Pointer, class Smart, class...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auto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out_ptr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(Smart&amp; s,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 noexcept;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 // namespace std</a:t>
            </a:r>
          </a:p>
        </p:txBody>
      </p:sp>
    </p:spTree>
    <p:extLst>
      <p:ext uri="{BB962C8B-B14F-4D97-AF65-F5344CB8AC3E}">
        <p14:creationId xmlns:p14="http://schemas.microsoft.com/office/powerpoint/2010/main" val="3472853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267AB-3B28-46AD-AC96-6539C61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everyone will properly constrain!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F81BB-F24B-4E08-B353-21AF4AE1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other lies I told myself after I read Eric’s blog post…</a:t>
            </a:r>
          </a:p>
        </p:txBody>
      </p:sp>
    </p:spTree>
    <p:extLst>
      <p:ext uri="{BB962C8B-B14F-4D97-AF65-F5344CB8AC3E}">
        <p14:creationId xmlns:p14="http://schemas.microsoft.com/office/powerpoint/2010/main" val="266580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7B-8621-48A8-BA8C-92D3143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52C-C394-4AA4-AB5C-45779DA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will not constrain it.</a:t>
            </a:r>
          </a:p>
          <a:p>
            <a:endParaRPr lang="en-US" dirty="0"/>
          </a:p>
          <a:p>
            <a:r>
              <a:rPr lang="en-US" dirty="0"/>
              <a:t>They will not use</a:t>
            </a:r>
            <a:br>
              <a:rPr lang="en-US" dirty="0"/>
            </a:br>
            <a:r>
              <a:rPr lang="en-US" dirty="0"/>
              <a:t>“only concrete types”.</a:t>
            </a:r>
          </a:p>
          <a:p>
            <a:endParaRPr lang="en-US" dirty="0"/>
          </a:p>
          <a:p>
            <a:r>
              <a:rPr lang="en-US" dirty="0"/>
              <a:t>The world is not full</a:t>
            </a:r>
            <a:br>
              <a:rPr lang="en-US" dirty="0"/>
            </a:br>
            <a:r>
              <a:rPr lang="en-US" dirty="0"/>
              <a:t>of only experts.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F33A7-AB6D-457A-B169-44FFDF51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11" y="2142836"/>
            <a:ext cx="5088692" cy="4309413"/>
          </a:xfrm>
          <a:prstGeom prst="rect">
            <a:avLst/>
          </a:prstGeom>
        </p:spPr>
      </p:pic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8274DE04-3270-4FAB-8563-CAE3C343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98" y="593189"/>
            <a:ext cx="798374" cy="7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1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3A5-EE76-4558-8BDB-1F546854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Done… Right™?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C7C1-1D4A-4155-B6B4-44050A4F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Best Anyone Could Have Done With The Tools At Hand.”</a:t>
            </a:r>
          </a:p>
          <a:p>
            <a:pPr lvl="1"/>
            <a:endParaRPr lang="en-US" dirty="0"/>
          </a:p>
          <a:p>
            <a:r>
              <a:rPr lang="en-US" dirty="0"/>
              <a:t>range-v3 </a:t>
            </a:r>
            <a:r>
              <a:rPr lang="en-US" dirty="0" err="1"/>
              <a:t>niebloids</a:t>
            </a:r>
            <a:r>
              <a:rPr lang="en-US" dirty="0"/>
              <a:t> (begin, end, </a:t>
            </a:r>
            <a:r>
              <a:rPr lang="en-US" dirty="0" err="1"/>
              <a:t>iter_move</a:t>
            </a:r>
            <a:r>
              <a:rPr lang="en-US" dirty="0"/>
              <a:t>, dereference, etc.) contain no opt-out mechanism</a:t>
            </a:r>
          </a:p>
          <a:p>
            <a:pPr lvl="1"/>
            <a:r>
              <a:rPr lang="en-US" dirty="0"/>
              <a:t>does not prevent the ADL problem for unintentionally bad actors</a:t>
            </a:r>
          </a:p>
          <a:p>
            <a:pPr lvl="1"/>
            <a:r>
              <a:rPr lang="en-US" dirty="0"/>
              <a:t>makes it even more apparent when it does happen</a:t>
            </a:r>
          </a:p>
          <a:p>
            <a:pPr lvl="1"/>
            <a:r>
              <a:rPr lang="en-US" dirty="0"/>
              <a:t>cannot call “just the standard {begin/end/swap}” because it exists in an implementation-defined detail namespace now</a:t>
            </a:r>
          </a:p>
        </p:txBody>
      </p:sp>
    </p:spTree>
    <p:extLst>
      <p:ext uri="{BB962C8B-B14F-4D97-AF65-F5344CB8AC3E}">
        <p14:creationId xmlns:p14="http://schemas.microsoft.com/office/powerpoint/2010/main" val="471026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78D2-F93F-4214-8E1E-0F2C09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 and Overloading: Bigger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ED97-E93C-4536-B66E-4B7ECA04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catch unintended calls</a:t>
            </a:r>
          </a:p>
          <a:p>
            <a:pPr lvl="1"/>
            <a:r>
              <a:rPr lang="en-US" dirty="0"/>
              <a:t>even if they are not templated</a:t>
            </a:r>
          </a:p>
          <a:p>
            <a:pPr lvl="1"/>
            <a:r>
              <a:rPr lang="en-US" dirty="0"/>
              <a:t>consider void* pointer conversions, derived -&gt; base conversions, and more</a:t>
            </a:r>
          </a:p>
          <a:p>
            <a:pPr lvl="1"/>
            <a:endParaRPr lang="en-US" dirty="0"/>
          </a:p>
          <a:p>
            <a:r>
              <a:rPr lang="en-US" dirty="0"/>
              <a:t>Results in a huge problems for ADL and overloading</a:t>
            </a:r>
          </a:p>
          <a:p>
            <a:pPr lvl="1"/>
            <a:r>
              <a:rPr lang="en-US" dirty="0"/>
              <a:t>unintended “catches” of base types and other things a user would find surprising</a:t>
            </a:r>
          </a:p>
          <a:p>
            <a:endParaRPr lang="en-US" dirty="0"/>
          </a:p>
          <a:p>
            <a:r>
              <a:rPr lang="en-US" dirty="0"/>
              <a:t>Case study: sol3</a:t>
            </a:r>
          </a:p>
        </p:txBody>
      </p:sp>
    </p:spTree>
    <p:extLst>
      <p:ext uri="{BB962C8B-B14F-4D97-AF65-F5344CB8AC3E}">
        <p14:creationId xmlns:p14="http://schemas.microsoft.com/office/powerpoint/2010/main" val="2875381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4DD0-0FDD-466F-AE07-ADAC6B79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ADL extension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4E1A-0DE1-471D-B806-588BB3C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extension points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sol::stack::</a:t>
            </a:r>
            <a:r>
              <a:rPr lang="en-US" dirty="0"/>
              <a:t>get a value </a:t>
            </a:r>
            <a:r>
              <a:rPr lang="en-US" dirty="0">
                <a:sym typeface="Wingdings" panose="05000000000000000000" pitchFamily="2" charset="2"/>
              </a:rPr>
              <a:t>maps to </a:t>
            </a:r>
            <a:r>
              <a:rPr lang="en-US" dirty="0" err="1">
                <a:sym typeface="Wingdings" panose="05000000000000000000" pitchFamily="2" charset="2"/>
              </a:rPr>
              <a:t>sol_lua_get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sol::stack::check a type maps to </a:t>
            </a:r>
            <a:r>
              <a:rPr lang="en-US" dirty="0" err="1">
                <a:sym typeface="Wingdings" panose="05000000000000000000" pitchFamily="2" charset="2"/>
              </a:rPr>
              <a:t>sol_lua_check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sol::stack::push maps to </a:t>
            </a:r>
            <a:r>
              <a:rPr lang="en-US" dirty="0" err="1">
                <a:sym typeface="Wingdings" panose="05000000000000000000" pitchFamily="2" charset="2"/>
              </a:rPr>
              <a:t>sol_lua_push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39E57-FFAF-4F16-A1AB-7FFF942F13A4}"/>
              </a:ext>
            </a:extLst>
          </p:cNvPr>
          <p:cNvSpPr txBox="1"/>
          <p:nvPr/>
        </p:nvSpPr>
        <p:spPr>
          <a:xfrm>
            <a:off x="673915" y="3801365"/>
            <a:ext cx="1014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(sol::types&lt;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const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 things);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sol_lua_get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(sol::types&lt;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int index, sol::stack::record&amp; tracking)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Handler&gt;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bool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sol_lua_check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(sol::types&lt;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two_things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int index, Handler&amp;&amp; handler, sol::stack::record&amp; tracking)</a:t>
            </a:r>
          </a:p>
        </p:txBody>
      </p:sp>
    </p:spTree>
    <p:extLst>
      <p:ext uri="{BB962C8B-B14F-4D97-AF65-F5344CB8AC3E}">
        <p14:creationId xmlns:p14="http://schemas.microsoft.com/office/powerpoint/2010/main" val="1314691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327-602F-43BD-881C-8BB1602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sol3: ADL extension point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FD3F-90A3-4033-89D8-967C1A64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87168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 T, typename...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int push(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 L, T&amp;&amp; t,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&amp;&amp;...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if constexpr 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&lt;T,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...&gt;)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	/* hit default if constexpr internals */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66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AC7-8893-4A61-AC39-464950E3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trait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A88-A082-4FF9-A7EC-B58FA52D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982317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using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static_cast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*&gt;(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nullptr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), std::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declval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&gt;()...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template &lt;typename...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inline constexpr bool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is_adl_sol_lua_push_v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is_detected_v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adl_sol_lua_push_test_t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...&gt;;</a:t>
            </a:r>
          </a:p>
        </p:txBody>
      </p:sp>
    </p:spTree>
    <p:extLst>
      <p:ext uri="{BB962C8B-B14F-4D97-AF65-F5344CB8AC3E}">
        <p14:creationId xmlns:p14="http://schemas.microsoft.com/office/powerpoint/2010/main" val="760487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BBB-DB31-43A3-9140-78137EE9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an example of old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F6F-07F2-4438-B370-DAA24467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type tags?</a:t>
            </a:r>
          </a:p>
          <a:p>
            <a:pPr lvl="1"/>
            <a:r>
              <a:rPr lang="en-US" dirty="0"/>
              <a:t>To solve conversion problems; for example, old conversion points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E2EF0-6006-42C1-A41B-E1CFBFC2D97F}"/>
              </a:ext>
            </a:extLst>
          </p:cNvPr>
          <p:cNvSpPr txBox="1"/>
          <p:nvPr/>
        </p:nvSpPr>
        <p:spPr>
          <a:xfrm>
            <a:off x="673915" y="2819852"/>
            <a:ext cx="10147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sol_lua_push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L, void*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vp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unrelated {};</a:t>
            </a:r>
          </a:p>
          <a:p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int main (int, char*[]) {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sol::state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unrelated obj{};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unrelated*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&amp;obj;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// calls the above, not the default!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sol::stack::push(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some_pointer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0;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440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401F-485A-4F42-A1F6-866882F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 ADL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5A24-7F04-4E12-9BC5-773F71EB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guard against conversions</a:t>
            </a:r>
          </a:p>
          <a:p>
            <a:pPr lvl="1"/>
            <a:r>
              <a:rPr lang="en-US" dirty="0"/>
              <a:t>can develop smarter and more complicated traits</a:t>
            </a:r>
          </a:p>
          <a:p>
            <a:pPr lvl="1"/>
            <a:r>
              <a:rPr lang="en-US" dirty="0"/>
              <a:t>prefer a type tag if the space of the ADL is unconstrained</a:t>
            </a:r>
          </a:p>
          <a:p>
            <a:pPr lvl="1"/>
            <a:endParaRPr lang="en-US" dirty="0"/>
          </a:p>
          <a:p>
            <a:r>
              <a:rPr lang="en-US" dirty="0"/>
              <a:t>Have templated functions that take multiple perfect-forwarding arguments?</a:t>
            </a:r>
          </a:p>
          <a:p>
            <a:pPr lvl="1"/>
            <a:r>
              <a:rPr lang="en-US" dirty="0"/>
              <a:t>just do not bother here; overload resolution will drive users crazy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860C-3047-442C-9870-3CD99253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Library Case Study: iostreams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455C-8E69-4787-8938-304AA2BC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</a:t>
            </a:r>
            <a:r>
              <a:rPr lang="en-US" dirty="0" err="1"/>
              <a:t>streambufs</a:t>
            </a:r>
            <a:r>
              <a:rPr lang="en-US" dirty="0"/>
              <a:t>/streams – 3 kinds different hooks</a:t>
            </a:r>
          </a:p>
          <a:p>
            <a:pPr lvl="1"/>
            <a:r>
              <a:rPr lang="en-US" dirty="0"/>
              <a:t>fixed interface, calls into…</a:t>
            </a:r>
          </a:p>
          <a:p>
            <a:pPr lvl="1"/>
            <a:r>
              <a:rPr lang="en-US" dirty="0"/>
              <a:t>protected virtual inherited members, which utilize…</a:t>
            </a:r>
          </a:p>
          <a:p>
            <a:pPr lvl="1"/>
            <a:r>
              <a:rPr lang="en-US" dirty="0"/>
              <a:t>traits type (</a:t>
            </a:r>
            <a:r>
              <a:rPr lang="en-US" dirty="0" err="1"/>
              <a:t>char_traits</a:t>
            </a:r>
            <a:r>
              <a:rPr lang="en-US" dirty="0"/>
              <a:t>), facets, and more inside function calls</a:t>
            </a:r>
          </a:p>
          <a:p>
            <a:endParaRPr lang="en-US" dirty="0"/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Define your own stream type</a:t>
            </a:r>
          </a:p>
          <a:p>
            <a:pPr lvl="1"/>
            <a:r>
              <a:rPr lang="en-US" dirty="0"/>
              <a:t>derive from standard base(s), using virtual bases where needed</a:t>
            </a:r>
          </a:p>
          <a:p>
            <a:pPr lvl="1"/>
            <a:r>
              <a:rPr lang="en-US" dirty="0"/>
              <a:t>overload protected virtual functions (overflow, </a:t>
            </a:r>
            <a:r>
              <a:rPr lang="en-US" dirty="0" err="1"/>
              <a:t>xsputn</a:t>
            </a:r>
            <a:r>
              <a:rPr lang="en-US" dirty="0"/>
              <a:t>, underflow, </a:t>
            </a:r>
            <a:r>
              <a:rPr lang="en-US" dirty="0" err="1"/>
              <a:t>unflow</a:t>
            </a:r>
            <a:r>
              <a:rPr lang="en-US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3749879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06D5-8173-4DA5-9362-294B20E4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2E49-D487-4E55-9B19-4489CBE3B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Injecting compile-time extensions into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685457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149C3-83B7-4CDE-AA55-DBFFAD6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Traits/Policies/Agents: templated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D680E-2672-4C21-BF82-030EE7D5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for classes which need customizability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basic_string</a:t>
            </a:r>
            <a:r>
              <a:rPr lang="en-US" dirty="0"/>
              <a:t>&lt;</a:t>
            </a:r>
            <a:r>
              <a:rPr lang="en-US" dirty="0" err="1"/>
              <a:t>CharType</a:t>
            </a:r>
            <a:r>
              <a:rPr lang="en-US" dirty="0"/>
              <a:t>, </a:t>
            </a:r>
            <a:r>
              <a:rPr lang="en-US" dirty="0" err="1"/>
              <a:t>TraitsType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basic_ostream</a:t>
            </a:r>
            <a:r>
              <a:rPr lang="en-US" dirty="0"/>
              <a:t>&lt;</a:t>
            </a:r>
            <a:r>
              <a:rPr lang="en-US" dirty="0" err="1"/>
              <a:t>CharType</a:t>
            </a:r>
            <a:r>
              <a:rPr lang="en-US" dirty="0"/>
              <a:t>, </a:t>
            </a:r>
            <a:r>
              <a:rPr lang="en-US" dirty="0" err="1"/>
              <a:t>TraitsType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std::vector&lt;T, Allocator&gt;</a:t>
            </a:r>
          </a:p>
          <a:p>
            <a:pPr lvl="1"/>
            <a:r>
              <a:rPr lang="en-US" dirty="0"/>
              <a:t>std::map&lt;Key, Value, Predicate, Allocator&gt;</a:t>
            </a:r>
          </a:p>
          <a:p>
            <a:pPr lvl="1"/>
            <a:r>
              <a:rPr lang="en-US" dirty="0" err="1"/>
              <a:t>glm</a:t>
            </a:r>
            <a:r>
              <a:rPr lang="en-US" dirty="0"/>
              <a:t>::mat&lt;Rows, </a:t>
            </a:r>
            <a:r>
              <a:rPr lang="en-US" dirty="0" err="1"/>
              <a:t>Colums</a:t>
            </a:r>
            <a:r>
              <a:rPr lang="en-US" dirty="0"/>
              <a:t>, Type, Precision&gt;</a:t>
            </a:r>
          </a:p>
          <a:p>
            <a:pPr lvl="1"/>
            <a:r>
              <a:rPr lang="en-US" dirty="0" err="1"/>
              <a:t>nlohmann</a:t>
            </a:r>
            <a:r>
              <a:rPr lang="en-US" dirty="0"/>
              <a:t>::</a:t>
            </a:r>
            <a:r>
              <a:rPr lang="en-US" dirty="0" err="1"/>
              <a:t>basic_json</a:t>
            </a:r>
            <a:r>
              <a:rPr lang="en-US" dirty="0"/>
              <a:t>&lt;</a:t>
            </a:r>
            <a:r>
              <a:rPr lang="en-US" dirty="0" err="1"/>
              <a:t>MapType</a:t>
            </a:r>
            <a:r>
              <a:rPr lang="en-US" dirty="0"/>
              <a:t>, </a:t>
            </a:r>
            <a:r>
              <a:rPr lang="en-US" dirty="0" err="1"/>
              <a:t>ArrayType</a:t>
            </a:r>
            <a:r>
              <a:rPr lang="en-US" dirty="0"/>
              <a:t>, </a:t>
            </a:r>
            <a:r>
              <a:rPr lang="en-US" dirty="0" err="1"/>
              <a:t>StringType</a:t>
            </a:r>
            <a:r>
              <a:rPr lang="en-US" dirty="0"/>
              <a:t>, </a:t>
            </a:r>
            <a:r>
              <a:rPr lang="en-US" dirty="0" err="1"/>
              <a:t>BoolType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SignedIntegerType</a:t>
            </a:r>
            <a:r>
              <a:rPr lang="en-US" dirty="0"/>
              <a:t>, </a:t>
            </a:r>
            <a:r>
              <a:rPr lang="en-US" dirty="0" err="1"/>
              <a:t>UnsignedIntegerType</a:t>
            </a:r>
            <a:r>
              <a:rPr lang="en-US" dirty="0"/>
              <a:t>, </a:t>
            </a:r>
            <a:r>
              <a:rPr lang="en-US" dirty="0" err="1"/>
              <a:t>FloatingType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Allocator, Serializer</a:t>
            </a:r>
            <a:br>
              <a:rPr lang="en-US" dirty="0"/>
            </a:br>
            <a:r>
              <a:rPr lang="en-US" dirty="0"/>
              <a:t>&gt;;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09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24BE-1F79-4C98-8031-8900862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Bad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223E-26DB-451E-9F71-BA2869AC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for </a:t>
            </a:r>
            <a:r>
              <a:rPr lang="en-US" dirty="0" err="1"/>
              <a:t>char_traits</a:t>
            </a:r>
            <a:r>
              <a:rPr lang="en-US" dirty="0"/>
              <a:t>, allocators, and more from the standard</a:t>
            </a:r>
          </a:p>
          <a:p>
            <a:pPr lvl="1"/>
            <a:r>
              <a:rPr lang="en-US" dirty="0"/>
              <a:t>early designs using new features in the standard</a:t>
            </a:r>
          </a:p>
          <a:p>
            <a:pPr lvl="1"/>
            <a:r>
              <a:rPr lang="en-US" dirty="0"/>
              <a:t>not thoroughly vetted</a:t>
            </a:r>
          </a:p>
          <a:p>
            <a:pPr lvl="1"/>
            <a:r>
              <a:rPr lang="en-US" dirty="0"/>
              <a:t>imbued in things it had </a:t>
            </a:r>
            <a:br>
              <a:rPr lang="en-US" dirty="0"/>
            </a:br>
            <a:r>
              <a:rPr lang="en-US" dirty="0"/>
              <a:t>no business being in (IO and friends)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1F42C-05F7-4C3A-8C40-782DC92E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68" y="2634143"/>
            <a:ext cx="5051525" cy="40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40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45A-0287-4099-B89B-F24A2705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Traits: later iterations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3B13-BFB3-4275-B77C-FFCFA37F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std::map and std::</a:t>
            </a:r>
            <a:r>
              <a:rPr lang="en-US" dirty="0" err="1"/>
              <a:t>unordered_map</a:t>
            </a:r>
            <a:r>
              <a:rPr lang="en-US" dirty="0"/>
              <a:t> made better use of traits</a:t>
            </a:r>
          </a:p>
          <a:p>
            <a:pPr lvl="1"/>
            <a:r>
              <a:rPr lang="en-US" dirty="0"/>
              <a:t>Predicate and Hash follow guidelines of std::hash</a:t>
            </a:r>
          </a:p>
          <a:p>
            <a:pPr lvl="1"/>
            <a:r>
              <a:rPr lang="en-US" dirty="0"/>
              <a:t>Single-responsibility principle for Predicate and Hash</a:t>
            </a:r>
          </a:p>
          <a:p>
            <a:pPr lvl="1"/>
            <a:endParaRPr lang="en-US" dirty="0"/>
          </a:p>
          <a:p>
            <a:r>
              <a:rPr lang="en-US" dirty="0" err="1"/>
              <a:t>nlohmann</a:t>
            </a:r>
            <a:r>
              <a:rPr lang="en-US" dirty="0"/>
              <a:t>::json is a templated type with sensible defaults</a:t>
            </a:r>
          </a:p>
          <a:p>
            <a:pPr lvl="1"/>
            <a:r>
              <a:rPr lang="en-US" dirty="0"/>
              <a:t>just change template parameter details if you do not like them!</a:t>
            </a:r>
          </a:p>
        </p:txBody>
      </p:sp>
    </p:spTree>
    <p:extLst>
      <p:ext uri="{BB962C8B-B14F-4D97-AF65-F5344CB8AC3E}">
        <p14:creationId xmlns:p14="http://schemas.microsoft.com/office/powerpoint/2010/main" val="524720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EC6-1D4D-4A7A-89F0-54DA595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2E7-1861-4907-BB39-54325F8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template, change the type</a:t>
            </a:r>
          </a:p>
          <a:p>
            <a:pPr lvl="1"/>
            <a:r>
              <a:rPr lang="en-US" dirty="0"/>
              <a:t>cannot interoperate with sibling types by default (unless explicitly programmed in)</a:t>
            </a:r>
          </a:p>
          <a:p>
            <a:pPr lvl="1"/>
            <a:endParaRPr lang="en-US" dirty="0"/>
          </a:p>
          <a:p>
            <a:r>
              <a:rPr lang="en-US" dirty="0"/>
              <a:t>Brittle ABI</a:t>
            </a:r>
          </a:p>
          <a:p>
            <a:pPr lvl="1"/>
            <a:r>
              <a:rPr lang="en-US" dirty="0"/>
              <a:t>change default template parameters -&gt; change name mangling</a:t>
            </a:r>
          </a:p>
          <a:p>
            <a:pPr lvl="1"/>
            <a:r>
              <a:rPr lang="en-US" dirty="0"/>
              <a:t>change template name -&gt; any using/typedefs change name mangling</a:t>
            </a:r>
          </a:p>
          <a:p>
            <a:pPr lvl="1"/>
            <a:endParaRPr lang="en-US" dirty="0"/>
          </a:p>
          <a:p>
            <a:r>
              <a:rPr lang="en-US" dirty="0"/>
              <a:t>“Too much customizability”</a:t>
            </a:r>
          </a:p>
          <a:p>
            <a:pPr lvl="1"/>
            <a:r>
              <a:rPr lang="en-US" dirty="0"/>
              <a:t>Need to resist temptation to repeat mistake of std::</a:t>
            </a:r>
            <a:r>
              <a:rPr lang="en-US" dirty="0" err="1"/>
              <a:t>char_traits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97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FDEF-BD68-4016-BDEC-0C1C1AB5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Traits: better for multithreaded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5DE9-5CF2-4981-948B-FA2FB4C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when user has more control over the system and does not have to work in existing code</a:t>
            </a:r>
          </a:p>
          <a:p>
            <a:pPr lvl="1"/>
            <a:r>
              <a:rPr lang="en-US" dirty="0"/>
              <a:t>each class can have highly customized behavior specific to needs</a:t>
            </a:r>
          </a:p>
          <a:p>
            <a:pPr lvl="1"/>
            <a:r>
              <a:rPr lang="en-US" dirty="0"/>
              <a:t>avoids needing to share a single global universe of overload resolution / ADL space with others</a:t>
            </a:r>
          </a:p>
          <a:p>
            <a:pPr lvl="1"/>
            <a:r>
              <a:rPr lang="en-US" dirty="0"/>
              <a:t>great for application space</a:t>
            </a:r>
          </a:p>
          <a:p>
            <a:pPr lvl="1"/>
            <a:r>
              <a:rPr lang="en-US" dirty="0"/>
              <a:t>great for environments that are already type-rich / generic (C++)</a:t>
            </a:r>
          </a:p>
          <a:p>
            <a:pPr lvl="1"/>
            <a:endParaRPr lang="en-US" dirty="0"/>
          </a:p>
          <a:p>
            <a:r>
              <a:rPr lang="en-US" dirty="0"/>
              <a:t>Can deploy one trait class in one area, another in a separate area</a:t>
            </a:r>
          </a:p>
          <a:p>
            <a:pPr lvl="1"/>
            <a:r>
              <a:rPr lang="en-US" dirty="0"/>
              <a:t>will not crash the application space</a:t>
            </a:r>
          </a:p>
        </p:txBody>
      </p:sp>
    </p:spTree>
    <p:extLst>
      <p:ext uri="{BB962C8B-B14F-4D97-AF65-F5344CB8AC3E}">
        <p14:creationId xmlns:p14="http://schemas.microsoft.com/office/powerpoint/2010/main" val="3668097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80-8A39-4975-8E82-093A9278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ADL: better for stateless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EA4-CB06-4174-AB88-101B6B86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“pick up and play” feeling</a:t>
            </a:r>
          </a:p>
          <a:p>
            <a:pPr lvl="1"/>
            <a:r>
              <a:rPr lang="en-US" dirty="0"/>
              <a:t>works from anywhere, obeys the same rules (however complicated)</a:t>
            </a:r>
          </a:p>
          <a:p>
            <a:pPr lvl="1"/>
            <a:r>
              <a:rPr lang="en-US" dirty="0"/>
              <a:t>better for the library developer space</a:t>
            </a:r>
          </a:p>
          <a:p>
            <a:endParaRPr lang="en-US" dirty="0"/>
          </a:p>
          <a:p>
            <a:r>
              <a:rPr lang="en-US" dirty="0"/>
              <a:t>sol3 picked ADL extension points for many reasons</a:t>
            </a:r>
          </a:p>
          <a:p>
            <a:pPr lvl="1"/>
            <a:r>
              <a:rPr lang="en-US" dirty="0"/>
              <a:t>user had to be able to be consistent across translation units</a:t>
            </a:r>
          </a:p>
          <a:p>
            <a:pPr lvl="1"/>
            <a:r>
              <a:rPr lang="en-US" dirty="0"/>
              <a:t>harder to have fixed ABI with trait-based state classes</a:t>
            </a:r>
          </a:p>
          <a:p>
            <a:pPr lvl="1"/>
            <a:r>
              <a:rPr lang="en-US" dirty="0"/>
              <a:t>sol::state / sol::</a:t>
            </a:r>
            <a:r>
              <a:rPr lang="en-US" dirty="0" err="1"/>
              <a:t>state_view</a:t>
            </a:r>
            <a:r>
              <a:rPr lang="en-US" dirty="0"/>
              <a:t> can interop with the scripting layer</a:t>
            </a:r>
          </a:p>
          <a:p>
            <a:pPr lvl="1"/>
            <a:r>
              <a:rPr lang="en-US" dirty="0"/>
              <a:t>better for handling type-deficient Lua and C coding environment (interop)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F2E5-8A69-468B-86D6-68B5E02D7BA0}"/>
              </a:ext>
            </a:extLst>
          </p:cNvPr>
          <p:cNvSpPr/>
          <p:nvPr/>
        </p:nvSpPr>
        <p:spPr>
          <a:xfrm>
            <a:off x="9021055" y="566429"/>
            <a:ext cx="176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  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19EC1-7653-4AC4-85FC-28963A231A3F}"/>
              </a:ext>
            </a:extLst>
          </p:cNvPr>
          <p:cNvSpPr/>
          <p:nvPr/>
        </p:nvSpPr>
        <p:spPr>
          <a:xfrm rot="1344566" flipV="1">
            <a:off x="10962470" y="569441"/>
            <a:ext cx="58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📞</a:t>
            </a:r>
          </a:p>
        </p:txBody>
      </p:sp>
    </p:spTree>
    <p:extLst>
      <p:ext uri="{BB962C8B-B14F-4D97-AF65-F5344CB8AC3E}">
        <p14:creationId xmlns:p14="http://schemas.microsoft.com/office/powerpoint/2010/main" val="497091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2FA-E18B-4B67-B840-1AD2BFB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Specialization: best for Precise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62A4-9684-4D81-90F9-CB90D97B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SFINAE is some of the most expensive SFINAE one can perform</a:t>
            </a:r>
          </a:p>
          <a:p>
            <a:pPr lvl="1"/>
            <a:r>
              <a:rPr lang="en-US" dirty="0"/>
              <a:t>second only to non-concept function SFINAE in template arguments</a:t>
            </a:r>
          </a:p>
          <a:p>
            <a:pPr lvl="1"/>
            <a:r>
              <a:rPr lang="en-US" dirty="0"/>
              <a:t>SFINAE done on the return type of a function is faster</a:t>
            </a:r>
          </a:p>
          <a:p>
            <a:pPr lvl="1"/>
            <a:r>
              <a:rPr lang="en-US" dirty="0"/>
              <a:t>if constexpr is fastest</a:t>
            </a:r>
          </a:p>
          <a:p>
            <a:pPr lvl="1"/>
            <a:endParaRPr lang="en-US" dirty="0"/>
          </a:p>
          <a:p>
            <a:r>
              <a:rPr lang="en-US" dirty="0"/>
              <a:t>Template matching is very precise and does not do even basic conversions</a:t>
            </a:r>
          </a:p>
          <a:p>
            <a:pPr lvl="1"/>
            <a:r>
              <a:rPr lang="en-US" dirty="0"/>
              <a:t>less flexible than overload conversions</a:t>
            </a:r>
          </a:p>
          <a:p>
            <a:pPr lvl="1"/>
            <a:r>
              <a:rPr lang="en-US" dirty="0"/>
              <a:t>must define template for base class, first derived, second derived, etc. even if they are all do the same thing</a:t>
            </a:r>
          </a:p>
          <a:p>
            <a:pPr lvl="1"/>
            <a:endParaRPr lang="en-US" dirty="0"/>
          </a:p>
          <a:p>
            <a:r>
              <a:rPr lang="en-US" dirty="0"/>
              <a:t>Has no overload resolution issues (!!)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F0064-7D5C-44C6-906E-0B20BBE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606" y="389987"/>
            <a:ext cx="1278665" cy="12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44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522-97AC-4592-8AA2-0032598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Talks?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5ED9-6765-4715-8B35-54BFAD3B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Runtime Extension Points for C++ Applications</a:t>
            </a:r>
          </a:p>
          <a:p>
            <a:pPr lvl="1"/>
            <a:r>
              <a:rPr lang="en-US" dirty="0"/>
              <a:t>Unassisted Runtime DLL Loading</a:t>
            </a:r>
          </a:p>
          <a:p>
            <a:pPr lvl="2"/>
            <a:r>
              <a:rPr lang="en-US" dirty="0" err="1"/>
              <a:t>LoadLibrary</a:t>
            </a:r>
            <a:r>
              <a:rPr lang="en-US" dirty="0"/>
              <a:t> + </a:t>
            </a:r>
            <a:r>
              <a:rPr lang="en-US" dirty="0" err="1"/>
              <a:t>GetProcAddress</a:t>
            </a:r>
            <a:r>
              <a:rPr lang="en-US" dirty="0"/>
              <a:t> / </a:t>
            </a:r>
            <a:r>
              <a:rPr lang="en-US" dirty="0" err="1"/>
              <a:t>dlopen</a:t>
            </a:r>
            <a:r>
              <a:rPr lang="en-US" dirty="0"/>
              <a:t> + </a:t>
            </a:r>
            <a:r>
              <a:rPr lang="en-US" dirty="0" err="1"/>
              <a:t>dlsym</a:t>
            </a:r>
            <a:endParaRPr lang="en-US" dirty="0"/>
          </a:p>
          <a:p>
            <a:pPr lvl="1"/>
            <a:r>
              <a:rPr lang="en-US" dirty="0"/>
              <a:t>Hooking</a:t>
            </a:r>
          </a:p>
          <a:p>
            <a:pPr lvl="2"/>
            <a:r>
              <a:rPr lang="en-US" dirty="0" err="1"/>
              <a:t>mhook</a:t>
            </a:r>
            <a:r>
              <a:rPr lang="en-US" dirty="0"/>
              <a:t> / LD_PRELOAD</a:t>
            </a:r>
          </a:p>
          <a:p>
            <a:pPr lvl="1"/>
            <a:r>
              <a:rPr lang="en-US" dirty="0"/>
              <a:t>Hot Reloading</a:t>
            </a:r>
          </a:p>
          <a:p>
            <a:pPr lvl="1"/>
            <a:r>
              <a:rPr lang="en-US" dirty="0"/>
              <a:t>Debug Gap Placements to compile new code into</a:t>
            </a:r>
          </a:p>
          <a:p>
            <a:pPr lvl="2"/>
            <a:r>
              <a:rPr lang="en-US" dirty="0"/>
              <a:t>Visual C++ debug compilation</a:t>
            </a:r>
          </a:p>
          <a:p>
            <a:pPr lvl="2"/>
            <a:endParaRPr lang="en-US" dirty="0"/>
          </a:p>
          <a:p>
            <a:r>
              <a:rPr lang="en-US" dirty="0"/>
              <a:t>“Versioning” for the purposes of loading/calling code</a:t>
            </a:r>
          </a:p>
          <a:p>
            <a:pPr lvl="1"/>
            <a:r>
              <a:rPr lang="en-US" dirty="0"/>
              <a:t>ABI restrictions and friends</a:t>
            </a:r>
          </a:p>
        </p:txBody>
      </p:sp>
    </p:spTree>
    <p:extLst>
      <p:ext uri="{BB962C8B-B14F-4D97-AF65-F5344CB8AC3E}">
        <p14:creationId xmlns:p14="http://schemas.microsoft.com/office/powerpoint/2010/main" val="1154839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5874-1D17-4096-AF6A-0A011F4C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</a:t>
            </a:r>
            <a:r>
              <a:rPr lang="en-US" dirty="0"/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9856-2026-4F41-85EB-6DA5BCF4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81195"/>
          </a:xfrm>
        </p:spPr>
        <p:txBody>
          <a:bodyPr>
            <a:normAutofit/>
          </a:bodyPr>
          <a:lstStyle/>
          <a:p>
            <a:r>
              <a:rPr lang="en-US" dirty="0"/>
              <a:t>Eric </a:t>
            </a:r>
            <a:r>
              <a:rPr lang="en-US" dirty="0" err="1"/>
              <a:t>Feselier</a:t>
            </a:r>
            <a:r>
              <a:rPr lang="en-US" dirty="0"/>
              <a:t>, Titus Winters</a:t>
            </a:r>
          </a:p>
          <a:p>
            <a:pPr lvl="1"/>
            <a:r>
              <a:rPr lang="en-US" dirty="0"/>
              <a:t>Challenged me to research generic </a:t>
            </a:r>
            <a:br>
              <a:rPr lang="en-US" dirty="0"/>
            </a:br>
            <a:r>
              <a:rPr lang="en-US" dirty="0"/>
              <a:t>extension mechanisms for std::</a:t>
            </a:r>
            <a:r>
              <a:rPr lang="en-US" dirty="0" err="1"/>
              <a:t>out_ptr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p1132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Isabella </a:t>
            </a:r>
            <a:r>
              <a:rPr lang="en-US" dirty="0" err="1"/>
              <a:t>Muerte</a:t>
            </a:r>
            <a:endParaRPr lang="en-US" dirty="0"/>
          </a:p>
          <a:p>
            <a:pPr lvl="1"/>
            <a:r>
              <a:rPr lang="en-US" dirty="0"/>
              <a:t>“Tell them an ADL customization point is insane”</a:t>
            </a:r>
            <a:br>
              <a:rPr lang="en-US" dirty="0"/>
            </a:br>
            <a:r>
              <a:rPr lang="en-US" dirty="0"/>
              <a:t>(she was right; overloading concerns were insane)</a:t>
            </a:r>
          </a:p>
          <a:p>
            <a:pPr lvl="1"/>
            <a:endParaRPr lang="en-US" dirty="0"/>
          </a:p>
          <a:p>
            <a:r>
              <a:rPr lang="en-US" dirty="0"/>
              <a:t>Lounge&lt;C++&gt;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24EF-E39A-4DFE-8C34-B970EDDB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844397"/>
            <a:ext cx="1904740" cy="1904740"/>
          </a:xfrm>
          <a:prstGeom prst="rect">
            <a:avLst/>
          </a:prstGeom>
        </p:spPr>
      </p:pic>
      <p:pic>
        <p:nvPicPr>
          <p:cNvPr id="7" name="Picture 6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2A595568-F89C-4299-91D1-D2C25163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71" y="365125"/>
            <a:ext cx="1723697" cy="1723697"/>
          </a:xfrm>
          <a:prstGeom prst="rect">
            <a:avLst/>
          </a:prstGeom>
        </p:spPr>
      </p:pic>
      <p:pic>
        <p:nvPicPr>
          <p:cNvPr id="11" name="Picture 10" descr="A picture containing indoor, person, wall, sitting&#10;&#10;Description automatically generated">
            <a:extLst>
              <a:ext uri="{FF2B5EF4-FFF2-40B4-BE49-F238E27FC236}">
                <a16:creationId xmlns:a16="http://schemas.microsoft.com/office/drawing/2014/main" id="{1A063113-A10C-4524-B9A4-CB6CDD55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60" y="3048924"/>
            <a:ext cx="1904740" cy="1904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8D966-F8B7-43C4-ADB6-2F1BC0434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30" y="5200939"/>
            <a:ext cx="1536459" cy="1058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C5BCE2-0A37-4329-B908-18E7FBFF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4" y="5646559"/>
            <a:ext cx="3776836" cy="7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FBB5-7776-443A-9266-D7A1B982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Streams: good idea, poor overall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CBCA-D344-4A58-AD03-4905B480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on some degree of template boilerplate</a:t>
            </a:r>
          </a:p>
          <a:p>
            <a:pPr lvl="1"/>
            <a:r>
              <a:rPr lang="en-US" dirty="0"/>
              <a:t>Means you can compile and fix an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ostream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/>
              <a:t> API boundary</a:t>
            </a:r>
          </a:p>
          <a:p>
            <a:pPr lvl="1"/>
            <a:r>
              <a:rPr lang="en-US" dirty="0"/>
              <a:t>But you cannot accept “wide” (ugh) streams</a:t>
            </a:r>
          </a:p>
          <a:p>
            <a:endParaRPr lang="en-US" dirty="0"/>
          </a:p>
          <a:p>
            <a:r>
              <a:rPr lang="en-US" dirty="0"/>
              <a:t>Issue of quality of specification versus implementation</a:t>
            </a:r>
          </a:p>
          <a:p>
            <a:pPr lvl="1"/>
            <a:r>
              <a:rPr lang="en-US" dirty="0"/>
              <a:t>Standard library implementers always complain about the specification</a:t>
            </a:r>
          </a:p>
          <a:p>
            <a:pPr lvl="1"/>
            <a:r>
              <a:rPr lang="en-US" dirty="0"/>
              <a:t>Too many things a user can customize</a:t>
            </a:r>
          </a:p>
          <a:p>
            <a:pPr lvl="1"/>
            <a:r>
              <a:rPr lang="en-US" dirty="0"/>
              <a:t>Extreme mixing of layers: 3 kinds!</a:t>
            </a:r>
          </a:p>
        </p:txBody>
      </p:sp>
    </p:spTree>
    <p:extLst>
      <p:ext uri="{BB962C8B-B14F-4D97-AF65-F5344CB8AC3E}">
        <p14:creationId xmlns:p14="http://schemas.microsoft.com/office/powerpoint/2010/main" val="1765940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EA4B-CE2B-4CAE-AB75-19B2B2A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0551-754E-4AAE-B83A-5BBA2E0F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❓</a:t>
            </a:r>
          </a:p>
        </p:txBody>
      </p:sp>
    </p:spTree>
    <p:extLst>
      <p:ext uri="{BB962C8B-B14F-4D97-AF65-F5344CB8AC3E}">
        <p14:creationId xmlns:p14="http://schemas.microsoft.com/office/powerpoint/2010/main" val="32379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F4C-86D1-4BD6-8B8D-78CC9F1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 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C7A-96EB-4254-8EAB-6343338E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work with super class (base class) at compile-time</a:t>
            </a:r>
          </a:p>
          <a:p>
            <a:pPr lvl="1"/>
            <a:r>
              <a:rPr lang="en-US" dirty="0"/>
              <a:t>calls the right method at runtime</a:t>
            </a:r>
          </a:p>
          <a:p>
            <a:pPr lvl="1"/>
            <a:r>
              <a:rPr lang="en-US" dirty="0"/>
              <a:t>no need to bookkeep function pointers and similar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Heavily optimized by compiler writers to de-virtualize simple cases</a:t>
            </a:r>
          </a:p>
          <a:p>
            <a:pPr lvl="1"/>
            <a:r>
              <a:rPr lang="en-US" dirty="0"/>
              <a:t>E.g.: current-gen non-user-specialized iostreams, C++ XAML, and more</a:t>
            </a:r>
          </a:p>
        </p:txBody>
      </p:sp>
    </p:spTree>
    <p:extLst>
      <p:ext uri="{BB962C8B-B14F-4D97-AF65-F5344CB8AC3E}">
        <p14:creationId xmlns:p14="http://schemas.microsoft.com/office/powerpoint/2010/main" val="38417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31EF-85DD-4168-A0B5-17DCFE4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 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D527-98BB-4C8A-91AA-D531E88A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ABI-brittle</a:t>
            </a:r>
          </a:p>
          <a:p>
            <a:pPr lvl="1"/>
            <a:r>
              <a:rPr lang="en-US" dirty="0"/>
              <a:t>adding a function to class might append to virtual table, but may insert in middle of derived class’s virtual table</a:t>
            </a:r>
          </a:p>
          <a:p>
            <a:pPr lvl="1"/>
            <a:r>
              <a:rPr lang="en-US" dirty="0"/>
              <a:t>difficult to detect mismatches</a:t>
            </a:r>
          </a:p>
          <a:p>
            <a:pPr lvl="1"/>
            <a:endParaRPr lang="en-US" dirty="0"/>
          </a:p>
          <a:p>
            <a:r>
              <a:rPr lang="en-US" dirty="0"/>
              <a:t>Runtime efficiency</a:t>
            </a:r>
          </a:p>
          <a:p>
            <a:pPr lvl="1"/>
            <a:r>
              <a:rPr lang="en-US" dirty="0"/>
              <a:t>Does “X” </a:t>
            </a:r>
            <a:r>
              <a:rPr lang="en-US" i="1" dirty="0"/>
              <a:t>need</a:t>
            </a:r>
            <a:r>
              <a:rPr lang="en-US" dirty="0"/>
              <a:t> to be virtual? Must decision be delayed to runtime?</a:t>
            </a:r>
          </a:p>
          <a:p>
            <a:pPr lvl="1"/>
            <a:endParaRPr lang="en-US" dirty="0"/>
          </a:p>
          <a:p>
            <a:r>
              <a:rPr lang="en-US" dirty="0"/>
              <a:t>Implementation-controlled Virtual Tables / Slicing Problem</a:t>
            </a:r>
          </a:p>
          <a:p>
            <a:pPr lvl="1"/>
            <a:r>
              <a:rPr lang="en-US" dirty="0"/>
              <a:t>Base classes must be handled as pointers / references or risk slicing</a:t>
            </a:r>
          </a:p>
        </p:txBody>
      </p:sp>
    </p:spTree>
    <p:extLst>
      <p:ext uri="{BB962C8B-B14F-4D97-AF65-F5344CB8AC3E}">
        <p14:creationId xmlns:p14="http://schemas.microsoft.com/office/powerpoint/2010/main" val="222770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3305</TotalTime>
  <Words>3240</Words>
  <Application>Microsoft Office PowerPoint</Application>
  <PresentationFormat>Widescreen</PresentationFormat>
  <Paragraphs>560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Corbel</vt:lpstr>
      <vt:lpstr>Fira Code</vt:lpstr>
      <vt:lpstr>Wingdings</vt:lpstr>
      <vt:lpstr>Banded</vt:lpstr>
      <vt:lpstr>The Plan for Tomorrow</vt:lpstr>
      <vt:lpstr>Extension Goals: Adding Functionality…</vt:lpstr>
      <vt:lpstr>Well-Known Extension Methods</vt:lpstr>
      <vt:lpstr>Well-Known: Virtual methods</vt:lpstr>
      <vt:lpstr>Well-Known: Virtual methods usage</vt:lpstr>
      <vt:lpstr>Standard Library Case Study: iostreams</vt:lpstr>
      <vt:lpstr>Streams: good idea, poor overall design</vt:lpstr>
      <vt:lpstr>Benefits: Virtual methods</vt:lpstr>
      <vt:lpstr>Drawbacks: Virtual methods</vt:lpstr>
      <vt:lpstr>Callbacks with Userdata</vt:lpstr>
      <vt:lpstr>Easy to wrap in C++</vt:lpstr>
      <vt:lpstr>Easy to wrap in C++: No Templates</vt:lpstr>
      <vt:lpstr>Easy to wrap in C++: No Templates</vt:lpstr>
      <vt:lpstr>Easy…?</vt:lpstr>
      <vt:lpstr>Well-Known: Callbacks with userdata usage</vt:lpstr>
      <vt:lpstr>Benefits: Callback with userdata</vt:lpstr>
      <vt:lpstr>Drawbacks: Callback with userdata</vt:lpstr>
      <vt:lpstr>Compile-Time Extension</vt:lpstr>
      <vt:lpstr>Extension Methodologies</vt:lpstr>
      <vt:lpstr>Class Templates + Specialization</vt:lpstr>
      <vt:lpstr>sol2 and std::hash</vt:lpstr>
      <vt:lpstr>Sol2: sol::stack::getter&lt;T, C&gt;</vt:lpstr>
      <vt:lpstr>sol2: full class template specialization</vt:lpstr>
      <vt:lpstr>Drawback I: specialization collisions</vt:lpstr>
      <vt:lpstr>Drawback I: SFINAE power</vt:lpstr>
      <vt:lpstr>Drawback II: specialization collisions</vt:lpstr>
      <vt:lpstr>Drawback II: specialization collisions</vt:lpstr>
      <vt:lpstr>Drawback II: specialization collisions 💥</vt:lpstr>
      <vt:lpstr>Drawback III: “arcane” knowledge 🧙</vt:lpstr>
      <vt:lpstr>Drawback IV: visibility and defaults 👀</vt:lpstr>
      <vt:lpstr>Drawback V: header bloat 🎈</vt:lpstr>
      <vt:lpstr>std::hash&lt;T&gt;</vt:lpstr>
      <vt:lpstr>std::hash&lt;T&gt;</vt:lpstr>
      <vt:lpstr>std::hash&lt;T&gt;: benefits and drawbacks</vt:lpstr>
      <vt:lpstr>Frequent library vendor complaint</vt:lpstr>
      <vt:lpstr>(Template) Function Overloading</vt:lpstr>
      <vt:lpstr>Adding overloading to Boost.Serialization:</vt:lpstr>
      <vt:lpstr>Overloading: benefits and drawbacks</vt:lpstr>
      <vt:lpstr>Argument-Dependent Lookup 👾</vt:lpstr>
      <vt:lpstr>Argument-Dependent Lookup: swap</vt:lpstr>
      <vt:lpstr>“Std Swap Two-Step”: verbosity is failure</vt:lpstr>
      <vt:lpstr>Argument Dependent Lookup: range-v3</vt:lpstr>
      <vt:lpstr>ADL Done Right™</vt:lpstr>
      <vt:lpstr>ADL Done Right™</vt:lpstr>
      <vt:lpstr>ADL Done Right™: very simple</vt:lpstr>
      <vt:lpstr>Wait, is that a friend function?</vt:lpstr>
      <vt:lpstr>friend functions case study: abseil</vt:lpstr>
      <vt:lpstr>Benefits: ADL Done Right™</vt:lpstr>
      <vt:lpstr>Drawback I: overloading catch-alls</vt:lpstr>
      <vt:lpstr>Drawback II: High Collisions</vt:lpstr>
      <vt:lpstr>But everyone will properly constrain!</vt:lpstr>
      <vt:lpstr>No.</vt:lpstr>
      <vt:lpstr>ADL Done… Right™?</vt:lpstr>
      <vt:lpstr>ADL and Overloading: Bigger Problems</vt:lpstr>
      <vt:lpstr>sol3: ADL extension points</vt:lpstr>
      <vt:lpstr>sol3: ADL extension point function call</vt:lpstr>
      <vt:lpstr>sol3: trait implementation</vt:lpstr>
      <vt:lpstr>sol3: an example of old problems</vt:lpstr>
      <vt:lpstr>Drawbacks: ADL and overloads</vt:lpstr>
      <vt:lpstr>Traits Types</vt:lpstr>
      <vt:lpstr>Traits/Policies/Agents: templated classes</vt:lpstr>
      <vt:lpstr>Traits: Bad Reputation</vt:lpstr>
      <vt:lpstr>Traits: later iterations successful</vt:lpstr>
      <vt:lpstr>Drawback: Traits</vt:lpstr>
      <vt:lpstr>Traits: better for multithreaded environments</vt:lpstr>
      <vt:lpstr>ADL: better for stateless consistency</vt:lpstr>
      <vt:lpstr>Struct Specialization: best for Precise Matching</vt:lpstr>
      <vt:lpstr>Future Talks?</vt:lpstr>
      <vt:lpstr>Thank YoU 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Derpstorm</cp:lastModifiedBy>
  <cp:revision>130</cp:revision>
  <dcterms:created xsi:type="dcterms:W3CDTF">2019-04-04T21:37:09Z</dcterms:created>
  <dcterms:modified xsi:type="dcterms:W3CDTF">2019-05-04T19:12:16Z</dcterms:modified>
</cp:coreProperties>
</file>