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8" r:id="rId9"/>
    <p:sldId id="269" r:id="rId10"/>
    <p:sldId id="272" r:id="rId11"/>
    <p:sldId id="270" r:id="rId12"/>
    <p:sldId id="267" r:id="rId13"/>
    <p:sldId id="265" r:id="rId14"/>
    <p:sldId id="266" r:id="rId15"/>
    <p:sldId id="263" r:id="rId16"/>
    <p:sldId id="26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8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4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7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90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49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7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78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zlaine/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6E1-8161-4D2F-A5E5-732BFAF09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rudimentary Unicode 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D63B-DF00-4AA3-A37A-7EFA7D99F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Attempting to wrangle encoding and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B611F-11AC-4B98-BDF9-45884716AF4C}"/>
              </a:ext>
            </a:extLst>
          </p:cNvPr>
          <p:cNvSpPr txBox="1"/>
          <p:nvPr/>
        </p:nvSpPr>
        <p:spPr>
          <a:xfrm>
            <a:off x="58615" y="5912318"/>
            <a:ext cx="576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ThePhD</a:t>
            </a:r>
            <a:r>
              <a:rPr lang="en-US"/>
              <a:t> – March 3</a:t>
            </a:r>
            <a:r>
              <a:rPr lang="en-US" baseline="30000"/>
              <a:t>rd</a:t>
            </a:r>
            <a:r>
              <a:rPr lang="en-US"/>
              <a:t>, 2018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 dirty="0"/>
              <a:t>C++ Text Working Group, #</a:t>
            </a:r>
            <a:r>
              <a:rPr lang="en-US" dirty="0" err="1"/>
              <a:t>std</a:t>
            </a:r>
            <a:r>
              <a:rPr lang="en-US" dirty="0"/>
              <a:t>-text-</a:t>
            </a:r>
            <a:r>
              <a:rPr lang="en-US" dirty="0" err="1"/>
              <a:t>wg</a:t>
            </a:r>
            <a:r>
              <a:rPr lang="en-US" dirty="0"/>
              <a:t> for </a:t>
            </a:r>
            <a:r>
              <a:rPr lang="en-US" dirty="0" err="1"/>
              <a:t>Cpplang</a:t>
            </a:r>
            <a:r>
              <a:rPr lang="en-US" dirty="0"/>
              <a:t> Slack</a:t>
            </a:r>
          </a:p>
        </p:txBody>
      </p:sp>
    </p:spTree>
    <p:extLst>
      <p:ext uri="{BB962C8B-B14F-4D97-AF65-F5344CB8AC3E}">
        <p14:creationId xmlns:p14="http://schemas.microsoft.com/office/powerpoint/2010/main" val="237983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4DA2-42E0-4675-B924-599EA4F4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Constructors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61F-7E2C-471A-9CF4-9C4D400D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sure if best implementation, truly</a:t>
            </a:r>
          </a:p>
          <a:p>
            <a:pPr lvl="1"/>
            <a:r>
              <a:rPr lang="en-US" dirty="0"/>
              <a:t>converting constructors can be expensive, not sure I’d want to standardize</a:t>
            </a:r>
          </a:p>
          <a:p>
            <a:pPr lvl="1"/>
            <a:r>
              <a:rPr lang="en-US" dirty="0"/>
              <a:t>or if I’d want to do it again, really</a:t>
            </a:r>
          </a:p>
          <a:p>
            <a:pPr lvl="1"/>
            <a:endParaRPr lang="en-US" dirty="0"/>
          </a:p>
          <a:p>
            <a:r>
              <a:rPr lang="en-US" dirty="0"/>
              <a:t>But catching the errors with </a:t>
            </a:r>
            <a:r>
              <a:rPr lang="en-US" dirty="0" err="1"/>
              <a:t>static_asserts</a:t>
            </a:r>
            <a:r>
              <a:rPr lang="en-US" dirty="0"/>
              <a:t> and similar was nice!</a:t>
            </a:r>
          </a:p>
          <a:p>
            <a:pPr lvl="1"/>
            <a:r>
              <a:rPr lang="en-US" dirty="0"/>
              <a:t>Having constructors similar to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 was useful for codebase integration</a:t>
            </a:r>
          </a:p>
          <a:p>
            <a:pPr lvl="1"/>
            <a:r>
              <a:rPr lang="en-US" dirty="0"/>
              <a:t>Most understood converting constructors cost, easily used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text_view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when performance mattered</a:t>
            </a:r>
          </a:p>
        </p:txBody>
      </p:sp>
    </p:spTree>
    <p:extLst>
      <p:ext uri="{BB962C8B-B14F-4D97-AF65-F5344CB8AC3E}">
        <p14:creationId xmlns:p14="http://schemas.microsoft.com/office/powerpoint/2010/main" val="396426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5423-D1B7-40E2-96B2-0CF452BB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F17E-7782-4B4F-8818-FD60D475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had “allowed upgrades”</a:t>
            </a:r>
          </a:p>
          <a:p>
            <a:pPr lvl="1"/>
            <a:r>
              <a:rPr lang="en-US" dirty="0"/>
              <a:t>e.g. example ascii -&gt; utf8 did not trigger a static assert</a:t>
            </a:r>
          </a:p>
          <a:p>
            <a:pPr lvl="2"/>
            <a:r>
              <a:rPr lang="en-US" dirty="0"/>
              <a:t>☢️ BAD: also was optimized to just </a:t>
            </a:r>
            <a:r>
              <a:rPr lang="en-US" dirty="0" err="1"/>
              <a:t>memcpy</a:t>
            </a:r>
            <a:r>
              <a:rPr lang="en-US" dirty="0"/>
              <a:t> bits! ☢️</a:t>
            </a:r>
          </a:p>
          <a:p>
            <a:pPr lvl="2"/>
            <a:r>
              <a:rPr lang="en-US" dirty="0"/>
              <a:t>☢️ Did not require a policy that allowed for such: could be invalid ASCII ☢️</a:t>
            </a:r>
          </a:p>
          <a:p>
            <a:pPr lvl="2"/>
            <a:endParaRPr lang="en-US" dirty="0"/>
          </a:p>
          <a:p>
            <a:r>
              <a:rPr lang="en-US" dirty="0"/>
              <a:t>comparisons used codepoints, optimizations ✔️ encoding/storage equivalent</a:t>
            </a:r>
          </a:p>
          <a:p>
            <a:pPr lvl="1"/>
            <a:r>
              <a:rPr lang="en-US" dirty="0"/>
              <a:t>applied this internally to everything, since replace/append/prepend could take arbitrary ranges with optional policy/char-range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B374-55FD-4940-BCBD-82A23076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⚠️ Problematic ⚠️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C68A-32A3-4174-8FF0-F4FACAEA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az-Cyrl-AZ" dirty="0">
                <a:solidFill>
                  <a:srgbClr val="7030A0"/>
                </a:solidFill>
              </a:rPr>
              <a:t>Ў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/>
              <a:t> !=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az-Cyrl-AZ" dirty="0">
                <a:solidFill>
                  <a:srgbClr val="7030A0"/>
                </a:solidFill>
              </a:rPr>
              <a:t>Ў</a:t>
            </a:r>
            <a:r>
              <a:rPr lang="en-US" dirty="0">
                <a:solidFill>
                  <a:srgbClr val="7030A0"/>
                </a:solidFill>
              </a:rPr>
              <a:t>”</a:t>
            </a:r>
          </a:p>
          <a:p>
            <a:pPr lvl="1"/>
            <a:r>
              <a:rPr lang="en-US" dirty="0"/>
              <a:t>??? What?</a:t>
            </a:r>
          </a:p>
          <a:p>
            <a:pPr lvl="1"/>
            <a:endParaRPr lang="en-US" dirty="0"/>
          </a:p>
          <a:p>
            <a:r>
              <a:rPr lang="en-US" dirty="0"/>
              <a:t>Welcome to the Combining Codepoint Fair!</a:t>
            </a:r>
          </a:p>
          <a:p>
            <a:pPr lvl="1"/>
            <a:r>
              <a:rPr lang="en-US" dirty="0"/>
              <a:t>Cyrillic у combined with breve (</a:t>
            </a:r>
            <a:r>
              <a:rPr lang="en-US" b="1" dirty="0"/>
              <a:t>˘</a:t>
            </a:r>
            <a:r>
              <a:rPr lang="en-US" dirty="0"/>
              <a:t>)</a:t>
            </a:r>
            <a:r>
              <a:rPr lang="en-US" b="1" dirty="0"/>
              <a:t>:</a:t>
            </a:r>
            <a:r>
              <a:rPr lang="az-Cyrl-AZ" dirty="0"/>
              <a:t> Ў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 codepoints</a:t>
            </a:r>
          </a:p>
          <a:p>
            <a:pPr lvl="1"/>
            <a:r>
              <a:rPr lang="en-US" dirty="0"/>
              <a:t>Visually identical and canonically equivalent, but Short U (</a:t>
            </a:r>
            <a:r>
              <a:rPr lang="en-US" dirty="0" err="1"/>
              <a:t>Cryllic</a:t>
            </a:r>
            <a:r>
              <a:rPr lang="en-US" dirty="0"/>
              <a:t>): </a:t>
            </a:r>
            <a:r>
              <a:rPr lang="az-Cyrl-AZ" dirty="0"/>
              <a:t>Ў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codepoint</a:t>
            </a:r>
          </a:p>
          <a:p>
            <a:pPr lvl="1"/>
            <a:endParaRPr lang="en-US" dirty="0"/>
          </a:p>
          <a:p>
            <a:r>
              <a:rPr lang="en-US" dirty="0"/>
              <a:t>Reversing a string does not split up code units, but combined codepoints split</a:t>
            </a:r>
          </a:p>
        </p:txBody>
      </p:sp>
    </p:spTree>
    <p:extLst>
      <p:ext uri="{BB962C8B-B14F-4D97-AF65-F5344CB8AC3E}">
        <p14:creationId xmlns:p14="http://schemas.microsoft.com/office/powerpoint/2010/main" val="402253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FD04-FCF8-4D04-BD68-7C132CC1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0C76-4B34-489D-9D2E-ACBA3B39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to look into Normalization and Segmentation…</a:t>
            </a:r>
          </a:p>
          <a:p>
            <a:pPr lvl="1"/>
            <a:r>
              <a:rPr lang="en-US" dirty="0"/>
              <a:t>Normalization and Segmentation can be done as iterators alone?</a:t>
            </a:r>
          </a:p>
          <a:p>
            <a:pPr lvl="1"/>
            <a:r>
              <a:rPr lang="en-US" dirty="0"/>
              <a:t>Locales needed for graphemes / extended grapheme clusters, not normalization</a:t>
            </a:r>
          </a:p>
          <a:p>
            <a:endParaRPr lang="en-US" dirty="0"/>
          </a:p>
          <a:p>
            <a:r>
              <a:rPr lang="en-US" dirty="0"/>
              <a:t>Prepared UCD (</a:t>
            </a:r>
            <a:r>
              <a:rPr lang="en-US" dirty="0" err="1"/>
              <a:t>Homerolled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Release-mode 8.5~8.8 megabytes, definitely not best compression</a:t>
            </a:r>
          </a:p>
          <a:p>
            <a:pPr lvl="2"/>
            <a:r>
              <a:rPr lang="en-US" dirty="0"/>
              <a:t>after beating it up to get around string limits / </a:t>
            </a:r>
            <a:r>
              <a:rPr lang="en-US" dirty="0" err="1"/>
              <a:t>initializer_list</a:t>
            </a:r>
            <a:r>
              <a:rPr lang="en-US" dirty="0"/>
              <a:t> limits in Visual Studio</a:t>
            </a:r>
          </a:p>
          <a:p>
            <a:pPr lvl="1"/>
            <a:r>
              <a:rPr lang="en-US" dirty="0"/>
              <a:t>Included most everything, even Han data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FFA6-C0D3-4ABB-9EF9-7008BA33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</a:t>
            </a:r>
            <a:r>
              <a:rPr lang="en-US" dirty="0" err="1"/>
              <a:t>Normaliza</a:t>
            </a:r>
            <a:r>
              <a:rPr lang="en-US" dirty="0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772D-2879-4C02-AF85-DCFD3EA1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then life happened.</a:t>
            </a:r>
          </a:p>
          <a:p>
            <a:pPr lvl="1"/>
            <a:r>
              <a:rPr lang="en-US" dirty="0"/>
              <a:t>Was going to pick Normalization Form Compatibility Decomposition + Canonical Composition, NFKC</a:t>
            </a:r>
          </a:p>
          <a:p>
            <a:pPr lvl="2"/>
            <a:r>
              <a:rPr lang="en-US" dirty="0"/>
              <a:t>Stable Code Points property mentioned in UAX #15 §9</a:t>
            </a:r>
          </a:p>
          <a:p>
            <a:pPr lvl="2"/>
            <a:r>
              <a:rPr lang="en-US" dirty="0"/>
              <a:t>Best for comparing with the outside world, not the best for internal processing?</a:t>
            </a:r>
          </a:p>
          <a:p>
            <a:endParaRPr lang="en-US" dirty="0"/>
          </a:p>
          <a:p>
            <a:r>
              <a:rPr lang="en-US" dirty="0"/>
              <a:t>3 or so years later, I enter a Slack Workspace, and there’s this channel named…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07C49-36A5-4047-B1D7-C0F212DC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5716286"/>
            <a:ext cx="5772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EFBF-99B3-4EC2-A6B9-D3614694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Do: A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7F4B-BD96-45E9-9E70-C8CDC9DE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ThePhD</a:t>
            </a:r>
            <a:r>
              <a:rPr lang="en-US" dirty="0"/>
              <a:t>: So </a:t>
            </a:r>
            <a:r>
              <a:rPr lang="en-US" dirty="0" err="1">
                <a:hlinkClick r:id="rId2"/>
              </a:rPr>
              <a:t>tzlaine</a:t>
            </a:r>
            <a:r>
              <a:rPr lang="en-US" dirty="0">
                <a:hlinkClick r:id="rId2"/>
              </a:rPr>
              <a:t>/text</a:t>
            </a:r>
            <a:r>
              <a:rPr lang="en-US" dirty="0"/>
              <a:t> it’s like Tom’s </a:t>
            </a:r>
            <a:r>
              <a:rPr lang="en-US" dirty="0" err="1"/>
              <a:t>text_view</a:t>
            </a:r>
            <a:r>
              <a:rPr lang="en-US" dirty="0"/>
              <a:t>, but stapled to utf8?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tzlaine</a:t>
            </a:r>
            <a:r>
              <a:rPr lang="en-US" dirty="0"/>
              <a:t>: Yes. With quite a few staples.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5C43A-2415-4AE5-8514-32EEE568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29" y="5117345"/>
            <a:ext cx="990601" cy="99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BF5CE-FD9F-4F64-9503-61D10B1B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576" y="3768157"/>
            <a:ext cx="2501553" cy="26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9703-1CC9-4AD3-9819-6ABD66FE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BAC7-087C-411D-BD00-CABA8494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De-couple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/>
              <a:t> class (and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rope</a:t>
            </a:r>
            <a:r>
              <a:rPr lang="en-US" dirty="0"/>
              <a:t> class, too!) from its utf8 storage mechanism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Split asunder:</a:t>
            </a:r>
          </a:p>
          <a:p>
            <a:pPr lvl="1"/>
            <a:r>
              <a:rPr lang="en-US" dirty="0"/>
              <a:t>into a </a:t>
            </a:r>
            <a:r>
              <a:rPr lang="en-US" dirty="0" err="1">
                <a:solidFill>
                  <a:srgbClr val="00B050"/>
                </a:solidFill>
              </a:rPr>
              <a:t>text_view</a:t>
            </a:r>
            <a:r>
              <a:rPr lang="en-US" dirty="0"/>
              <a:t> alike class similar to what Tom </a:t>
            </a:r>
            <a:r>
              <a:rPr lang="en-US" dirty="0" err="1"/>
              <a:t>Honermann’s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into </a:t>
            </a:r>
            <a:r>
              <a:rPr lang="en-US" dirty="0">
                <a:solidFill>
                  <a:srgbClr val="00B050"/>
                </a:solidFill>
              </a:rPr>
              <a:t>text</a:t>
            </a:r>
            <a:r>
              <a:rPr lang="en-US" dirty="0"/>
              <a:t> class alike to what I used to have (except way better)</a:t>
            </a:r>
          </a:p>
          <a:p>
            <a:pPr lvl="1"/>
            <a:r>
              <a:rPr lang="en-US" dirty="0"/>
              <a:t>hammer out free functions and their interfaces (transcoding, etc.)</a:t>
            </a:r>
          </a:p>
          <a:p>
            <a:pPr lvl="1"/>
            <a:r>
              <a:rPr lang="en-US" dirty="0"/>
              <a:t>Enjoy the beautiful new C++17/20 in Visual Studio save ICE for hot days </a:t>
            </a:r>
            <a:r>
              <a:rPr lang="en-US" dirty="0">
                <a:solidFill>
                  <a:srgbClr val="002060"/>
                </a:solidFill>
              </a:rPr>
              <a:t>😎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BC653-014B-4A5C-8C23-838A3802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027" y="4034807"/>
            <a:ext cx="2723322" cy="27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66CC-E5F4-4FF5-85CA-3040119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E703-4C3B-41D2-BC06-0BCFF50F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Priority: figure out how to interact with the committee</a:t>
            </a:r>
          </a:p>
          <a:p>
            <a:pPr lvl="1"/>
            <a:r>
              <a:rPr lang="en-US" dirty="0"/>
              <a:t>Do this with less-important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embed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…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/>
              <a:t> proposal (unrelated)</a:t>
            </a:r>
          </a:p>
          <a:p>
            <a:pPr lvl="1"/>
            <a:endParaRPr lang="en-US" dirty="0"/>
          </a:p>
          <a:p>
            <a:r>
              <a:rPr lang="en-US" dirty="0"/>
              <a:t>Work on de-stapling </a:t>
            </a:r>
            <a:r>
              <a:rPr lang="en-US" dirty="0" err="1"/>
              <a:t>tzlaine</a:t>
            </a:r>
            <a:r>
              <a:rPr lang="en-US" dirty="0"/>
              <a:t>/text from its utf8 representation</a:t>
            </a:r>
          </a:p>
          <a:p>
            <a:endParaRPr lang="en-US" dirty="0"/>
          </a:p>
          <a:p>
            <a:r>
              <a:rPr lang="en-US" dirty="0"/>
              <a:t>Look at piling more UCD data into a complete database for C++ consumption</a:t>
            </a:r>
          </a:p>
          <a:p>
            <a:pPr lvl="1"/>
            <a:r>
              <a:rPr lang="en-US" dirty="0"/>
              <a:t>Perhaps standardized way to query such data? (Maybe as an extension?)</a:t>
            </a:r>
          </a:p>
        </p:txBody>
      </p:sp>
    </p:spTree>
    <p:extLst>
      <p:ext uri="{BB962C8B-B14F-4D97-AF65-F5344CB8AC3E}">
        <p14:creationId xmlns:p14="http://schemas.microsoft.com/office/powerpoint/2010/main" val="146693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0187-CA25-4BA8-89F8-5E95AE63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58D9-7431-45D4-B87D-42998065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wstring_convert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is sort of terrible</a:t>
            </a:r>
          </a:p>
          <a:p>
            <a:pPr lvl="1"/>
            <a:r>
              <a:rPr lang="en-US" dirty="0"/>
              <a:t>thankfully has been deprecated</a:t>
            </a:r>
          </a:p>
          <a:p>
            <a:pPr lvl="1"/>
            <a:endParaRPr lang="en-US" dirty="0"/>
          </a:p>
          <a:p>
            <a:r>
              <a:rPr lang="en-US" dirty="0"/>
              <a:t>Needed to not sprinkle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to_utfX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to_string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utfX</a:t>
            </a:r>
            <a:r>
              <a:rPr lang="en-US" dirty="0"/>
              <a:t>&gt; all over API boundaries</a:t>
            </a:r>
          </a:p>
          <a:p>
            <a:pPr lvl="1"/>
            <a:r>
              <a:rPr lang="en-US" dirty="0"/>
              <a:t>leaves internal format a mystery until you look at boundary code / docs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 /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wstring</a:t>
            </a:r>
            <a:r>
              <a:rPr lang="en-US" dirty="0"/>
              <a:t> poor descriptors</a:t>
            </a:r>
          </a:p>
          <a:p>
            <a:pPr lvl="2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u16string</a:t>
            </a:r>
            <a:r>
              <a:rPr lang="en-US" dirty="0"/>
              <a:t> is a name, but it enforces and helps with nothing</a:t>
            </a:r>
          </a:p>
        </p:txBody>
      </p:sp>
    </p:spTree>
    <p:extLst>
      <p:ext uri="{BB962C8B-B14F-4D97-AF65-F5344CB8AC3E}">
        <p14:creationId xmlns:p14="http://schemas.microsoft.com/office/powerpoint/2010/main" val="25579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573E-CFB4-41E2-89D1-FF7AF04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another string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4C0C-9C2D-4142-BD4C-8126C2B6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them, actually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text_view</a:t>
            </a:r>
            <a:r>
              <a:rPr lang="en-US" dirty="0"/>
              <a:t> -&gt;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basic_text_view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ErrorPolicy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 </a:t>
            </a:r>
            <a:r>
              <a:rPr lang="en-US" dirty="0"/>
              <a:t>-&gt;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Storage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ErrorPolicy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4E30-4333-4516-A709-48AF30D7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C739-8936-4DB3-AFD3-A6BDC549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Clang (3.3/3.4) and GCC (4.9, 5.x)</a:t>
            </a:r>
          </a:p>
          <a:p>
            <a:pPr lvl="1"/>
            <a:r>
              <a:rPr lang="en-US" dirty="0"/>
              <a:t>the cool toys I used to do things and then prepared for Stage II: Reality</a:t>
            </a:r>
          </a:p>
          <a:p>
            <a:endParaRPr lang="en-US" dirty="0"/>
          </a:p>
          <a:p>
            <a:r>
              <a:rPr lang="en-US" dirty="0"/>
              <a:t>Sanity’s Eclipse, 2013</a:t>
            </a:r>
          </a:p>
          <a:p>
            <a:pPr lvl="1"/>
            <a:r>
              <a:rPr lang="en-US" dirty="0"/>
              <a:t>Also known as Visual Studio</a:t>
            </a:r>
          </a:p>
          <a:p>
            <a:pPr lvl="1"/>
            <a:r>
              <a:rPr lang="en-US" dirty="0"/>
              <a:t>November CTP, ICEs on the daily “Hey this compiles in GCC surely it- oh…”</a:t>
            </a:r>
          </a:p>
          <a:p>
            <a:endParaRPr lang="en-US" dirty="0"/>
          </a:p>
          <a:p>
            <a:r>
              <a:rPr lang="en-US" dirty="0"/>
              <a:t>C++11, barely scratching 14</a:t>
            </a:r>
          </a:p>
          <a:p>
            <a:pPr lvl="1"/>
            <a:r>
              <a:rPr lang="en-US" dirty="0"/>
              <a:t>“C++07”, with VC++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E656-AE37-4066-A099-E7F6EE42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basic_text_view</a:t>
            </a:r>
            <a:r>
              <a:rPr lang="en-US" dirty="0"/>
              <a:t>, version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ED22-6AD2-426F-9AC4-58405E9C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Codepoint abstraction, using template parameters: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(= char) – pick code unit denomination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Encoding</a:t>
            </a:r>
            <a:r>
              <a:rPr lang="en-US" dirty="0"/>
              <a:t> (=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default_encoding_t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&gt;) – controlled what underlying contiguous sequence would be treated as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Encoding</a:t>
            </a:r>
            <a:r>
              <a:rPr lang="en-US" dirty="0" err="1"/>
              <a:t>.decode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dirty="0"/>
              <a:t> ), </a:t>
            </a:r>
            <a:r>
              <a:rPr lang="en-US" dirty="0" err="1">
                <a:solidFill>
                  <a:srgbClr val="0070C0"/>
                </a:solidFill>
              </a:rPr>
              <a:t>Encoding</a:t>
            </a:r>
            <a:r>
              <a:rPr lang="en-US" dirty="0" err="1"/>
              <a:t>.encode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dirty="0"/>
              <a:t> ) [+ reverse]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ErrorPolicy</a:t>
            </a:r>
            <a:r>
              <a:rPr lang="en-US" dirty="0"/>
              <a:t> (= detail::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default_error_policy</a:t>
            </a:r>
            <a:r>
              <a:rPr lang="en-US" dirty="0"/>
              <a:t>) – controlled how encoding errors would be handled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Policy</a:t>
            </a:r>
            <a:r>
              <a:rPr lang="en-US" dirty="0"/>
              <a:t>(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Encoding</a:t>
            </a:r>
            <a:r>
              <a:rPr lang="en-US" dirty="0"/>
              <a:t>&amp;,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encoded/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decoded_result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dirty="0"/>
              <a:t> ) – do whatever</a:t>
            </a:r>
          </a:p>
        </p:txBody>
      </p:sp>
    </p:spTree>
    <p:extLst>
      <p:ext uri="{BB962C8B-B14F-4D97-AF65-F5344CB8AC3E}">
        <p14:creationId xmlns:p14="http://schemas.microsoft.com/office/powerpoint/2010/main" val="50711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5F-1F20-424B-BF5E-B33ECA0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Not… Quite!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0411-E528-4244-BB4E-55CBAC45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pass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template, assumes unit of storage is </a:t>
            </a:r>
            <a:r>
              <a:rPr lang="en-US" dirty="0" err="1"/>
              <a:t>const</a:t>
            </a:r>
            <a:r>
              <a:rPr lang="en-US" dirty="0"/>
              <a:t> char*</a:t>
            </a:r>
          </a:p>
          <a:p>
            <a:pPr lvl="1"/>
            <a:r>
              <a:rPr lang="en-US" dirty="0"/>
              <a:t>Contiguous storage got us 90% of the way there, though</a:t>
            </a:r>
          </a:p>
          <a:p>
            <a:pPr lvl="1"/>
            <a:r>
              <a:rPr lang="en-US" dirty="0"/>
              <a:t>Honestly good enough™</a:t>
            </a:r>
          </a:p>
          <a:p>
            <a:endParaRPr lang="en-US" dirty="0"/>
          </a:p>
          <a:p>
            <a:r>
              <a:rPr lang="en-US" dirty="0"/>
              <a:t>Nevertheless, modify interface anyways for completeness’s sake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basic_string_view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&gt; handled viewing a basic string</a:t>
            </a:r>
          </a:p>
          <a:p>
            <a:pPr lvl="1"/>
            <a:r>
              <a:rPr lang="en-US" dirty="0"/>
              <a:t>Side note: handled mutability / immutability for us, but </a:t>
            </a:r>
            <a:r>
              <a:rPr lang="en-US" dirty="0" err="1"/>
              <a:t>std</a:t>
            </a:r>
            <a:r>
              <a:rPr lang="en-US" dirty="0"/>
              <a:t>:: is different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= immutable |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= mutable</a:t>
            </a:r>
          </a:p>
        </p:txBody>
      </p:sp>
    </p:spTree>
    <p:extLst>
      <p:ext uri="{BB962C8B-B14F-4D97-AF65-F5344CB8AC3E}">
        <p14:creationId xmlns:p14="http://schemas.microsoft.com/office/powerpoint/2010/main" val="184099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5C53-6A11-47B9-B656-C1EFD545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basic_text_view</a:t>
            </a:r>
            <a:r>
              <a:rPr lang="en-US" dirty="0"/>
              <a:t>, 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4298-1A1C-4400-BD32-17EBDEA5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basic_text_view</a:t>
            </a:r>
            <a:r>
              <a:rPr lang="en-US" dirty="0"/>
              <a:t>&lt;</a:t>
            </a:r>
            <a:r>
              <a:rPr lang="en-US" dirty="0" err="1">
                <a:solidFill>
                  <a:srgbClr val="0070C0"/>
                </a:solidFill>
              </a:rPr>
              <a:t>Rangeable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Encoding, </a:t>
            </a:r>
            <a:r>
              <a:rPr lang="en-US" dirty="0" err="1">
                <a:solidFill>
                  <a:srgbClr val="0070C0"/>
                </a:solidFill>
              </a:rPr>
              <a:t>ErrorPolicy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“look at us we’re cool with ranges!”</a:t>
            </a:r>
          </a:p>
          <a:p>
            <a:pPr lvl="1"/>
            <a:r>
              <a:rPr lang="en-US" dirty="0"/>
              <a:t>boiled down to “listen just get the begin/end and shovel it through </a:t>
            </a:r>
            <a:r>
              <a:rPr lang="en-US" dirty="0" err="1"/>
              <a:t>algos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could never touch range-v3 with 10 ft. pole on Visual Studio</a:t>
            </a:r>
          </a:p>
          <a:p>
            <a:pPr lvl="1"/>
            <a:r>
              <a:rPr lang="en-US" dirty="0"/>
              <a:t>Wrote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encoding_</a:t>
            </a:r>
            <a:r>
              <a:rPr lang="en-US" dirty="0"/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decoding_iterator</a:t>
            </a:r>
            <a:r>
              <a:rPr lang="en-US" dirty="0"/>
              <a:t>&lt;</a:t>
            </a:r>
            <a:r>
              <a:rPr lang="en-US" dirty="0" err="1">
                <a:solidFill>
                  <a:srgbClr val="0070C0"/>
                </a:solidFill>
              </a:rPr>
              <a:t>BaseIt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Encoding, </a:t>
            </a:r>
            <a:r>
              <a:rPr lang="en-US" dirty="0" err="1">
                <a:solidFill>
                  <a:srgbClr val="0070C0"/>
                </a:solidFill>
              </a:rPr>
              <a:t>ErrorPolicy</a:t>
            </a:r>
            <a:r>
              <a:rPr lang="en-US" dirty="0"/>
              <a:t>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Handled all immutable algorithms, offered codepoint interface</a:t>
            </a:r>
          </a:p>
          <a:p>
            <a:pPr lvl="1"/>
            <a:r>
              <a:rPr lang="en-US" dirty="0"/>
              <a:t>find/</a:t>
            </a:r>
            <a:r>
              <a:rPr lang="en-US" dirty="0" err="1"/>
              <a:t>rfind</a:t>
            </a:r>
            <a:r>
              <a:rPr lang="en-US" dirty="0"/>
              <a:t>, </a:t>
            </a:r>
            <a:r>
              <a:rPr lang="en-US" dirty="0" err="1"/>
              <a:t>starts_with</a:t>
            </a:r>
            <a:r>
              <a:rPr lang="en-US" dirty="0"/>
              <a:t>, </a:t>
            </a:r>
            <a:r>
              <a:rPr lang="en-US" dirty="0" err="1"/>
              <a:t>ends_with</a:t>
            </a:r>
            <a:r>
              <a:rPr lang="en-US" dirty="0"/>
              <a:t>, search, compare,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781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E774-B0D2-4466-87A6-6798D340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Basic_text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A77E-C4D3-4B8D-9934-357A0E8F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Storage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ErrorPolicy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Similar to last, except template parameter Storage – just what we are storing</a:t>
            </a:r>
          </a:p>
          <a:p>
            <a:pPr lvl="1"/>
            <a:endParaRPr lang="en-US" dirty="0"/>
          </a:p>
          <a:p>
            <a:r>
              <a:rPr lang="en-US" dirty="0"/>
              <a:t>struct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basic_text_view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Storage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ErrorPolicy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No duplication, all member functions get carted over, it’s all so nice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basic_text_view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handles the storage for free</a:t>
            </a:r>
          </a:p>
          <a:p>
            <a:pPr lvl="1"/>
            <a:r>
              <a:rPr lang="en-US" dirty="0"/>
              <a:t>insert, erase, append, prepend, replace, </a:t>
            </a:r>
            <a:r>
              <a:rPr lang="en-US" dirty="0" err="1"/>
              <a:t>to_upper</a:t>
            </a:r>
            <a:r>
              <a:rPr lang="en-US" dirty="0"/>
              <a:t>/lower/title</a:t>
            </a:r>
          </a:p>
        </p:txBody>
      </p:sp>
    </p:spTree>
    <p:extLst>
      <p:ext uri="{BB962C8B-B14F-4D97-AF65-F5344CB8AC3E}">
        <p14:creationId xmlns:p14="http://schemas.microsoft.com/office/powerpoint/2010/main" val="42848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9180-FF7C-400A-874B-D88BCBFA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Constructors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74C0-A297-411F-9B17-12D34678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::string</a:t>
            </a:r>
            <a:r>
              <a:rPr lang="en-US" dirty="0"/>
              <a:t>&gt;;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std</a:t>
            </a:r>
            <a:r>
              <a:rPr lang="en-US" dirty="0">
                <a:solidFill>
                  <a:srgbClr val="00B050"/>
                </a:solidFill>
              </a:rPr>
              <a:t>::string is assumed to be utf8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/>
              <a:t> bark(u</a:t>
            </a:r>
            <a:r>
              <a:rPr lang="en-US" dirty="0">
                <a:solidFill>
                  <a:srgbClr val="7030A0"/>
                </a:solidFill>
              </a:rPr>
              <a:t>“🐶”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assumes utf16, </a:t>
            </a:r>
            <a:r>
              <a:rPr lang="en-US" dirty="0" err="1">
                <a:solidFill>
                  <a:srgbClr val="00B050"/>
                </a:solidFill>
              </a:rPr>
              <a:t>default_policy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/>
              <a:t> wine(U</a:t>
            </a:r>
            <a:r>
              <a:rPr lang="en-US" dirty="0">
                <a:solidFill>
                  <a:srgbClr val="7030A0"/>
                </a:solidFill>
              </a:rPr>
              <a:t>“🍷”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assumes utf32, </a:t>
            </a:r>
            <a:r>
              <a:rPr lang="en-US" dirty="0" err="1">
                <a:solidFill>
                  <a:srgbClr val="00B050"/>
                </a:solidFill>
              </a:rPr>
              <a:t>default_policy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/>
              <a:t> wine2(u8</a:t>
            </a:r>
            <a:r>
              <a:rPr lang="en-US" dirty="0">
                <a:solidFill>
                  <a:srgbClr val="7030A0"/>
                </a:solidFill>
              </a:rPr>
              <a:t>“🍷”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assumes utf8, </a:t>
            </a:r>
            <a:r>
              <a:rPr lang="en-US" dirty="0" err="1">
                <a:solidFill>
                  <a:srgbClr val="00B050"/>
                </a:solidFill>
              </a:rPr>
              <a:t>default_policy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/>
              <a:t> </a:t>
            </a:r>
            <a:r>
              <a:rPr lang="en-US" dirty="0" err="1"/>
              <a:t>for_char_literals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dirty="0" err="1">
                <a:solidFill>
                  <a:srgbClr val="7030A0"/>
                </a:solidFill>
              </a:rPr>
              <a:t>abcd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assumes utf8, </a:t>
            </a:r>
            <a:r>
              <a:rPr lang="en-US" dirty="0" err="1">
                <a:solidFill>
                  <a:srgbClr val="00B050"/>
                </a:solidFill>
              </a:rPr>
              <a:t>default_policy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n-US" dirty="0"/>
              <a:t> </a:t>
            </a:r>
            <a:r>
              <a:rPr lang="en-US" dirty="0" err="1"/>
              <a:t>my_text</a:t>
            </a:r>
            <a:r>
              <a:rPr lang="en-US" dirty="0"/>
              <a:t>(U</a:t>
            </a:r>
            <a:r>
              <a:rPr lang="en-US" dirty="0">
                <a:solidFill>
                  <a:srgbClr val="7030A0"/>
                </a:solidFill>
              </a:rPr>
              <a:t>“🍷”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assumes utf32, </a:t>
            </a:r>
            <a:r>
              <a:rPr lang="en-US" dirty="0" err="1">
                <a:solidFill>
                  <a:srgbClr val="00B050"/>
                </a:solidFill>
              </a:rPr>
              <a:t>default_policy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::string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ascii</a:t>
            </a:r>
            <a:r>
              <a:rPr lang="en-US" dirty="0"/>
              <a:t>&gt; </a:t>
            </a:r>
            <a:r>
              <a:rPr lang="en-US" dirty="0" err="1"/>
              <a:t>ascii_text</a:t>
            </a:r>
            <a:r>
              <a:rPr lang="en-US" dirty="0"/>
              <a:t>(u</a:t>
            </a:r>
            <a:r>
              <a:rPr lang="en-US" dirty="0">
                <a:solidFill>
                  <a:srgbClr val="7030A0"/>
                </a:solidFill>
              </a:rPr>
              <a:t>“🔥”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static_assert</a:t>
            </a:r>
            <a:r>
              <a:rPr lang="en-US" dirty="0">
                <a:solidFill>
                  <a:srgbClr val="00B050"/>
                </a:solidFill>
              </a:rPr>
              <a:t> triggers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basic_text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::string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ascii</a:t>
            </a:r>
            <a:r>
              <a:rPr lang="en-US" dirty="0"/>
              <a:t>&gt; </a:t>
            </a:r>
            <a:r>
              <a:rPr lang="en-US" dirty="0" err="1"/>
              <a:t>ascii_text</a:t>
            </a:r>
            <a:r>
              <a:rPr lang="en-US" dirty="0"/>
              <a:t>(u</a:t>
            </a:r>
            <a:r>
              <a:rPr lang="en-US" dirty="0">
                <a:solidFill>
                  <a:srgbClr val="7030A0"/>
                </a:solidFill>
              </a:rPr>
              <a:t>“☢️”</a:t>
            </a:r>
            <a:r>
              <a:rPr lang="en-US" dirty="0"/>
              <a:t>,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utf16</a:t>
            </a:r>
            <a:r>
              <a:rPr lang="en-US" dirty="0"/>
              <a:t>{},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my_policy</a:t>
            </a:r>
            <a:r>
              <a:rPr lang="en-US" dirty="0"/>
              <a:t>{}); </a:t>
            </a:r>
            <a:r>
              <a:rPr lang="en-US" dirty="0">
                <a:solidFill>
                  <a:srgbClr val="00B050"/>
                </a:solidFill>
              </a:rPr>
              <a:t>// ok…</a:t>
            </a:r>
          </a:p>
        </p:txBody>
      </p:sp>
    </p:spTree>
    <p:extLst>
      <p:ext uri="{BB962C8B-B14F-4D97-AF65-F5344CB8AC3E}">
        <p14:creationId xmlns:p14="http://schemas.microsoft.com/office/powerpoint/2010/main" val="28797085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878</TotalTime>
  <Words>1172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Gill Sans MT</vt:lpstr>
      <vt:lpstr>Parcel</vt:lpstr>
      <vt:lpstr>A rudimentary Unicode Abstraction</vt:lpstr>
      <vt:lpstr>Why?</vt:lpstr>
      <vt:lpstr>So another string class?</vt:lpstr>
      <vt:lpstr>The Times</vt:lpstr>
      <vt:lpstr>basic_text_view, version I</vt:lpstr>
      <vt:lpstr>Not… Quite!</vt:lpstr>
      <vt:lpstr>basic_text_view,  version 2</vt:lpstr>
      <vt:lpstr>Basic_text</vt:lpstr>
      <vt:lpstr>Converting Constructors I</vt:lpstr>
      <vt:lpstr>Converting Constructors II</vt:lpstr>
      <vt:lpstr>Implementation Details</vt:lpstr>
      <vt:lpstr>⚠️ Problematic ⚠️</vt:lpstr>
      <vt:lpstr>Prepare for Future</vt:lpstr>
      <vt:lpstr>Time for Normaliza-</vt:lpstr>
      <vt:lpstr>What To Do: A Conversation</vt:lpstr>
      <vt:lpstr>What To Do</vt:lpstr>
      <vt:lpstr>Time Split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Small Attempt at Unicode</dc:title>
  <dc:creator>The PhD</dc:creator>
  <cp:lastModifiedBy>The PhD</cp:lastModifiedBy>
  <cp:revision>50</cp:revision>
  <dcterms:created xsi:type="dcterms:W3CDTF">2018-03-07T05:18:22Z</dcterms:created>
  <dcterms:modified xsi:type="dcterms:W3CDTF">2018-03-07T21:25:18Z</dcterms:modified>
</cp:coreProperties>
</file>