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5" r:id="rId6"/>
    <p:sldId id="273" r:id="rId7"/>
    <p:sldId id="276" r:id="rId8"/>
    <p:sldId id="279" r:id="rId9"/>
    <p:sldId id="278" r:id="rId10"/>
    <p:sldId id="268" r:id="rId11"/>
    <p:sldId id="259" r:id="rId12"/>
    <p:sldId id="277" r:id="rId13"/>
    <p:sldId id="289" r:id="rId14"/>
    <p:sldId id="287" r:id="rId15"/>
    <p:sldId id="292" r:id="rId16"/>
    <p:sldId id="280" r:id="rId17"/>
    <p:sldId id="272" r:id="rId18"/>
    <p:sldId id="283" r:id="rId19"/>
    <p:sldId id="281" r:id="rId20"/>
    <p:sldId id="282" r:id="rId21"/>
    <p:sldId id="288" r:id="rId22"/>
    <p:sldId id="286" r:id="rId23"/>
    <p:sldId id="285" r:id="rId24"/>
    <p:sldId id="284" r:id="rId25"/>
    <p:sldId id="290" r:id="rId26"/>
    <p:sldId id="29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E3FE"/>
    <a:srgbClr val="6699FF"/>
    <a:srgbClr val="3399FF"/>
    <a:srgbClr val="C45900"/>
    <a:srgbClr val="BC5500"/>
    <a:srgbClr val="394404"/>
    <a:srgbClr val="5F6F0F"/>
    <a:srgbClr val="718412"/>
    <a:srgbClr val="65741A"/>
    <a:srgbClr val="708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32" d="100"/>
          <a:sy n="132" d="100"/>
        </p:scale>
        <p:origin x="150" y="5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BF89-6120-4841-BE25-477EFD510BB0}" type="datetime1">
              <a:rPr lang="en-US" smtClean="0"/>
              <a:t>11/20/2018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2750-2022-4E98-A623-5E08F1008381}" type="datetime1">
              <a:rPr lang="en-US" smtClean="0"/>
              <a:t>11/20/2018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3501-2D04-4849-9817-965D31941C68}" type="datetime1">
              <a:rPr lang="en-US" smtClean="0"/>
              <a:t>11/20/2018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396-06DC-40F8-B0CB-16AA94C60308}" type="datetime1">
              <a:rPr lang="en-US" smtClean="0"/>
              <a:t>11/20/2018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6CE5-143D-4445-BB1B-578665AD0462}" type="datetime1">
              <a:rPr lang="en-US" smtClean="0"/>
              <a:t>11/20/2018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60CA-3D69-4CC5-A843-7F11F1BC1407}" type="datetime1">
              <a:rPr lang="en-US" smtClean="0"/>
              <a:t>11/20/2018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C6CE-CF3F-4590-B30E-9D44B9148633}" type="datetime1">
              <a:rPr lang="en-US" smtClean="0"/>
              <a:t>11/20/2018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FD10-1A9A-4AF8-9FD3-7EE3D2A8E1CD}" type="datetime1">
              <a:rPr lang="en-US" smtClean="0"/>
              <a:t>11/20/2018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CA35-69A7-47F0-A9DA-EDDE87AE5B32}" type="datetime1">
              <a:rPr lang="en-US" smtClean="0"/>
              <a:t>11/20/2018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404-7204-4298-9910-B91005EC9036}" type="datetime1">
              <a:rPr lang="en-US" smtClean="0"/>
              <a:t>11/20/2018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7E0-A0B8-4B84-A306-DC0C7016B62D}" type="datetime1">
              <a:rPr lang="en-US" smtClean="0"/>
              <a:t>11/20/2018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7E67-73A2-45BC-A8E7-1DFBF641955E}" type="datetime1">
              <a:rPr lang="en-US" smtClean="0"/>
              <a:t>11/20/2018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ThePhD/" TargetMode="External"/><Relationship Id="rId4" Type="http://schemas.openxmlformats.org/officeDocument/2006/relationships/hyperlink" Target="https://twitter.com/thephantomder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includecp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hePhD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twitter.com/thephantomderp" TargetMode="External"/><Relationship Id="rId2" Type="http://schemas.openxmlformats.org/officeDocument/2006/relationships/hyperlink" Target="https://www.linkedin.com/in/theph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hyperlink" Target="https://www.patreon.com/thephd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Everyone-Friendly Graphs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en-US" dirty="0"/>
              <a:t>Simple Tweaks to matplotlib Graphs for the Color- and not-so-Colorblind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0EFAB-327E-4D50-A702-80BC114B2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54" y="5501205"/>
            <a:ext cx="925558" cy="823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367BD-3D62-4E69-8FDE-B1D62F79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2" y="4038600"/>
            <a:ext cx="717391" cy="537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C3B43-CA98-413B-ADB8-1DEBD28FA401}"/>
              </a:ext>
            </a:extLst>
          </p:cNvPr>
          <p:cNvSpPr txBox="1"/>
          <p:nvPr/>
        </p:nvSpPr>
        <p:spPr>
          <a:xfrm>
            <a:off x="4983003" y="4109172"/>
            <a:ext cx="31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thephantomderp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F6EE66-DE03-4E40-AA57-E64F0449A098}"/>
              </a:ext>
            </a:extLst>
          </p:cNvPr>
          <p:cNvSpPr/>
          <p:nvPr/>
        </p:nvSpPr>
        <p:spPr>
          <a:xfrm>
            <a:off x="4362779" y="4741426"/>
            <a:ext cx="537854" cy="5378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3A33B-5D09-4F24-8265-4DBB4523E046}"/>
              </a:ext>
            </a:extLst>
          </p:cNvPr>
          <p:cNvSpPr txBox="1"/>
          <p:nvPr/>
        </p:nvSpPr>
        <p:spPr>
          <a:xfrm>
            <a:off x="4982604" y="4844477"/>
            <a:ext cx="31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https://github.com/ThePhD/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C0216-81B8-4390-ADC0-BD7479D2A00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6576" y="4781302"/>
            <a:ext cx="504240" cy="473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9B55CB-9D6F-4A81-9E2E-15C85272829F}"/>
              </a:ext>
            </a:extLst>
          </p:cNvPr>
          <p:cNvSpPr txBox="1"/>
          <p:nvPr/>
        </p:nvSpPr>
        <p:spPr>
          <a:xfrm>
            <a:off x="23117" y="5715000"/>
            <a:ext cx="324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NERD - December 2018, Boston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9229D-E1EC-4E79-9810-CC84F053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4784-52AE-49CC-80CB-62945D0D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array: keep stable color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B0E-DE55-4162-B2EA-54B69313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the benchmarks by bar name</a:t>
            </a:r>
          </a:p>
          <a:p>
            <a:pPr lvl="1"/>
            <a:r>
              <a:rPr lang="en-US" dirty="0"/>
              <a:t>Tag with incrementing integer id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color_index</a:t>
            </a:r>
            <a:r>
              <a:rPr lang="en-US" dirty="0"/>
              <a:t>, use to index into below array</a:t>
            </a:r>
          </a:p>
          <a:p>
            <a:pPr lvl="1"/>
            <a:r>
              <a:rPr lang="en-US" dirty="0"/>
              <a:t>Color stability between runs and between different graphs</a:t>
            </a:r>
          </a:p>
          <a:p>
            <a:pPr lvl="1"/>
            <a:endParaRPr lang="en-US" dirty="0"/>
          </a:p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some color constants, to help us be pretty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yapf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disable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data_point_colors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= [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'#a6cee3'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'#f255bb'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...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2ED7-9FE4-4B1E-AD51-FDF319C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3E1-C1C5-476D-A091-2DBB52B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color</a:t>
            </a:r>
            <a:r>
              <a:rPr lang="en-US" dirty="0"/>
              <a:t> /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edgecolor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94E3-2BD0-4F00-A6ED-13A8F34B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color_index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</a:rPr>
              <a:t>= 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benchmark</a:t>
            </a:r>
            <a:r>
              <a:rPr lang="en-US" dirty="0">
                <a:latin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color_index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</a:t>
            </a:r>
            <a:r>
              <a:rPr lang="en-US" dirty="0">
                <a:latin typeface="Fira Code" panose="020B0509050000020004" pitchFamily="49" charset="0"/>
              </a:rPr>
              <a:t>]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color </a:t>
            </a:r>
            <a:r>
              <a:rPr lang="en-US" dirty="0">
                <a:latin typeface="Fira Code" panose="020B0509050000020004" pitchFamily="49" charset="0"/>
              </a:rPr>
              <a:t>=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data_point_colors</a:t>
            </a:r>
            <a:r>
              <a:rPr lang="en-US" dirty="0">
                <a:latin typeface="Fira Code" panose="020B05090500000200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color_index</a:t>
            </a:r>
            <a:r>
              <a:rPr lang="en-US" dirty="0">
                <a:latin typeface="Fira Code" panose="020B0509050000020004" pitchFamily="49" charset="0"/>
              </a:rPr>
              <a:t>]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‘#000000’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axes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barh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bar_y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mean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height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bar_height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xerr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stddev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linewidth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0.2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hatch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hatch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align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'edge’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8D7E-48DA-4863-89CF-3B8B63EE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3E1-C1C5-476D-A091-2DBB52B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scatter</a:t>
            </a:r>
            <a:r>
              <a:rPr lang="en-US" dirty="0"/>
              <a:t> with Transparency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94E3-2BD0-4F00-A6ED-13A8F34B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xscatter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benchmark</a:t>
            </a:r>
            <a:r>
              <a:rPr lang="en-US" dirty="0">
                <a:latin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"data"</a:t>
            </a:r>
            <a:r>
              <a:rPr lang="en-US" dirty="0">
                <a:latin typeface="Fira Code" panose="020B0509050000020004" pitchFamily="49" charset="0"/>
              </a:rPr>
              <a:t>]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xlen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len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xscatter</a:t>
            </a:r>
            <a:r>
              <a:rPr lang="en-US" dirty="0">
                <a:latin typeface="Fira Code" panose="020B0509050000020004" pitchFamily="49" charset="0"/>
              </a:rPr>
              <a:t>)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yscatter</a:t>
            </a:r>
            <a:r>
              <a:rPr lang="en-US" dirty="0">
                <a:latin typeface="Fira Code" panose="020B0509050000020004" pitchFamily="49" charset="0"/>
              </a:rPr>
              <a:t> = [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bar_y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+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random.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uniform</a:t>
            </a:r>
            <a:r>
              <a:rPr lang="en-US" dirty="0">
                <a:latin typeface="Fira Code" panose="020B0509050000020004" pitchFamily="49" charset="0"/>
              </a:rPr>
              <a:t>(…)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C586C0"/>
                </a:solidFill>
                <a:latin typeface="Fira Code" panose="020B05090500000200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_ </a:t>
            </a:r>
            <a:r>
              <a:rPr lang="en-US" dirty="0">
                <a:solidFill>
                  <a:srgbClr val="569CD6"/>
                </a:solidFill>
                <a:latin typeface="Fira Code" panose="020B05090500000200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xscatter</a:t>
            </a:r>
            <a:br>
              <a:rPr lang="en-US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>
                <a:solidFill>
                  <a:srgbClr val="D4D4D4"/>
                </a:solidFill>
                <a:latin typeface="Fira Code" panose="020B0509050000020004" pitchFamily="49" charset="0"/>
              </a:rPr>
              <a:t>]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scatter_alpha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509050000020004" pitchFamily="49" charset="0"/>
              </a:rPr>
              <a:t>0.20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xlen</a:t>
            </a:r>
            <a:r>
              <a:rPr lang="en-US" dirty="0">
                <a:latin typeface="Fira Code" panose="020B0509050000020004" pitchFamily="49" charset="0"/>
              </a:rPr>
              <a:t> &lt;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509050000020004" pitchFamily="49" charset="0"/>
              </a:rPr>
              <a:t>11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Fira Code" panose="020B05090500000200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Fira Code" panose="020B0509050000020004" pitchFamily="49" charset="0"/>
              </a:rPr>
              <a:t>…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scatter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axes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scatter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xscatter</a:t>
            </a:r>
            <a:r>
              <a:rPr lang="en-US" dirty="0"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yscatter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‘#000000’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linewidth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509050000020004" pitchFamily="49" charset="0"/>
              </a:rPr>
              <a:t>0.5</a:t>
            </a:r>
            <a:r>
              <a:rPr lang="en-US" dirty="0"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alpha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scatter_alpha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8D7E-48DA-4863-89CF-3B8B63EE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Mk.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read!</a:t>
            </a:r>
          </a:p>
          <a:p>
            <a:pPr lvl="1"/>
            <a:r>
              <a:rPr lang="en-US" dirty="0"/>
              <a:t>Value spread + error bars, colors for specific data points are sticky</a:t>
            </a:r>
          </a:p>
          <a:p>
            <a:pPr lvl="1"/>
            <a:r>
              <a:rPr lang="en-US" dirty="0"/>
              <a:t>All done! … Right?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87E6F-8A4E-426A-95D5-467D9792B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" t="-577" r="15228" b="53997"/>
          <a:stretch/>
        </p:blipFill>
        <p:spPr>
          <a:xfrm>
            <a:off x="6399055" y="3352800"/>
            <a:ext cx="5562757" cy="33288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7D0C3-0327-49F1-85D2-F11DDC19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ACE1F-FA21-4724-BE14-BAE8D5700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" t="50584" r="14342" b="182"/>
          <a:stretch/>
        </p:blipFill>
        <p:spPr>
          <a:xfrm>
            <a:off x="760255" y="3356421"/>
            <a:ext cx="5334157" cy="32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Right…?</a:t>
            </a:r>
            <a:endParaRPr lang="en-US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someone in #include discord</a:t>
            </a:r>
          </a:p>
          <a:p>
            <a:pPr lvl="1"/>
            <a:r>
              <a:rPr lang="en-US" dirty="0">
                <a:hlinkClick r:id="rId2"/>
              </a:rPr>
              <a:t>includecpp.org/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4C4B-F729-4130-B7B2-A394C8046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3352800"/>
            <a:ext cx="3281869" cy="64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79364-3B65-4F27-B1A7-0C775F5C9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1828800"/>
            <a:ext cx="3985424" cy="4376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F393B-856F-47D0-9E19-71265369A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107527"/>
            <a:ext cx="2219325" cy="609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6BAE0-59EB-4198-B409-CDDFF55D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Wrong.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it Better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79DC7-DEC1-4373-A9BA-E72BD325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do!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Not Colorblind friendly in the slightest!</a:t>
            </a:r>
          </a:p>
          <a:p>
            <a:r>
              <a:rPr lang="en-US" dirty="0" err="1"/>
              <a:t>Seph</a:t>
            </a:r>
            <a:r>
              <a:rPr lang="en-US" dirty="0"/>
              <a:t> started helping me, then Fred </a:t>
            </a:r>
            <a:r>
              <a:rPr lang="en-US" dirty="0" err="1"/>
              <a:t>Tinguad</a:t>
            </a:r>
            <a:r>
              <a:rPr lang="en-US" dirty="0"/>
              <a:t>, </a:t>
            </a:r>
            <a:r>
              <a:rPr lang="en-US" dirty="0" err="1"/>
              <a:t>Olafur</a:t>
            </a:r>
            <a:r>
              <a:rPr lang="en-US" dirty="0"/>
              <a:t> W., and </a:t>
            </a:r>
            <a:r>
              <a:rPr lang="en-US" dirty="0" err="1"/>
              <a:t>Softwarebear</a:t>
            </a:r>
            <a:r>
              <a:rPr lang="en-US" dirty="0"/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5C4DB-A1B3-4C08-8325-D2C98DC3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95" y="4419600"/>
            <a:ext cx="5324475" cy="105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BFD54F-8989-436F-86CF-B92154DFC6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841151"/>
            <a:ext cx="3281869" cy="6490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3A521C-1BB9-44EE-8A5E-A21C3482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4784-52AE-49CC-80CB-62945D0D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Improvements!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B0E-DE55-4162-B2EA-54B69313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Colors</a:t>
            </a:r>
          </a:p>
          <a:p>
            <a:pPr lvl="1"/>
            <a:r>
              <a:rPr lang="en-US" dirty="0"/>
              <a:t>More differentiation</a:t>
            </a:r>
          </a:p>
          <a:p>
            <a:pPr lvl="1"/>
            <a:r>
              <a:rPr lang="en-US" dirty="0"/>
              <a:t>Shapes/Patterns</a:t>
            </a:r>
          </a:p>
          <a:p>
            <a:pPr lvl="1"/>
            <a:endParaRPr lang="en-US" dirty="0"/>
          </a:p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some pattern/color constants, to help us be pretty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yapf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disable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data_point_aesthetics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= [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(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'#a6cee3'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'/’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(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'#f255bb'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‘O’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...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D5A55-BAD6-4E8D-B691-F26F9CFFD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841151"/>
            <a:ext cx="3281869" cy="6490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B7495-317E-4E8E-AE70-4851A6D1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3E1-C1C5-476D-A091-2DBB52B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edgecolor</a:t>
            </a:r>
            <a:r>
              <a:rPr lang="en-US" dirty="0"/>
              <a:t> plus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hatch</a:t>
            </a:r>
            <a:r>
              <a:rPr lang="en-US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94E3-2BD0-4F00-A6ED-13A8F34B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axes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barh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bar_y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mean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height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bar_height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xerr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stddev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linewidth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0.2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hatch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hatch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align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'edge’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error_kw</a:t>
            </a:r>
            <a:r>
              <a:rPr lang="en-US" dirty="0">
                <a:latin typeface="Fira Code" panose="020B0509050000020004" pitchFamily="49" charset="0"/>
              </a:rPr>
              <a:t>={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	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"capsize"</a:t>
            </a:r>
            <a:r>
              <a:rPr lang="en-US" dirty="0">
                <a:latin typeface="Fira Code" panose="020B05090500000200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5.0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"mew"</a:t>
            </a:r>
            <a:r>
              <a:rPr lang="en-US" dirty="0">
                <a:latin typeface="Fira Code" panose="020B05090500000200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1.2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	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ecolor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</a:t>
            </a:r>
            <a:r>
              <a:rPr lang="en-US" dirty="0">
                <a:latin typeface="Fira Code" panose="020B05090500000200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'black’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latin typeface="Fira Code" panose="020B05090500000200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alpha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0.82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DBD58-B6D3-44F2-8A94-C2712437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E735-CB17-45FC-9EFD-9D95D2E6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quite right…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A59B8-9E7B-4A51-854A-9C26975934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1" y="1676400"/>
            <a:ext cx="5775441" cy="3886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EA226-7F08-4A53-8CE3-34321A150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362200"/>
            <a:ext cx="5763592" cy="3886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C8130-D134-41AE-8F15-F3833D8C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4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52F39-DDD5-409C-806F-7647D8FE33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4" y="1277270"/>
            <a:ext cx="5000625" cy="5306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69971C-C29D-4928-AD4A-9755A8AB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Benchmark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E8EB-E5B3-4DD4-A6D4-4BC16CBD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Mean/Median/Mode printouts are boring</a:t>
            </a:r>
          </a:p>
          <a:p>
            <a:r>
              <a:rPr lang="en-US" dirty="0"/>
              <a:t>Want visual indication of the above</a:t>
            </a:r>
          </a:p>
          <a:p>
            <a:pPr lvl="1"/>
            <a:r>
              <a:rPr lang="en-US" dirty="0"/>
              <a:t>plus standard deviation, visible showing of spread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76889-6504-4C25-AF84-7782825B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764E-3C9A-4C18-BD00-4D2B499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HSV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3676-C956-4BC1-9E9B-2F8CF8C8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shapes too dark / harsh</a:t>
            </a:r>
          </a:p>
          <a:p>
            <a:pPr lvl="1"/>
            <a:r>
              <a:rPr lang="en-US" dirty="0"/>
              <a:t>darken the RGB colors, but not too hard</a:t>
            </a:r>
          </a:p>
          <a:p>
            <a:pPr lvl="1"/>
            <a:r>
              <a:rPr lang="en-US" dirty="0"/>
              <a:t>Convert Red Green Blue (RGB) to Hue Saturation Value (HSV)</a:t>
            </a:r>
          </a:p>
          <a:p>
            <a:pPr lvl="1"/>
            <a:r>
              <a:rPr lang="en-US" dirty="0"/>
              <a:t>Lower the V in HSV (also known as “Lightness”)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color</a:t>
            </a:r>
            <a:r>
              <a:rPr lang="en-US" dirty="0"/>
              <a:t> = …</a:t>
            </a:r>
            <a:br>
              <a:rPr lang="en-US" dirty="0"/>
            </a:b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colorhsv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colors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rgb_to_hsv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colors</a:t>
            </a:r>
            <a:r>
              <a:rPr lang="en-US" dirty="0"/>
              <a:t>.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hex2color</a:t>
            </a:r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color</a:t>
            </a:r>
            <a:r>
              <a:rPr lang="en-US" dirty="0"/>
              <a:t>))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35FF6A -&gt; (53,255,106)</a:t>
            </a:r>
            <a:br>
              <a:rPr lang="en-US" dirty="0"/>
            </a:b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colorhsv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/>
              <a:t>] *=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0.6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decrease V value</a:t>
            </a:r>
            <a:br>
              <a:rPr lang="en-US" dirty="0"/>
            </a:b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edgecolor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colors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hsv_to_rgb</a:t>
            </a:r>
            <a:r>
              <a:rPr lang="en-US" dirty="0"/>
              <a:t>(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colorhsv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ECF82-5DA4-41C4-8A57-89983FE1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9661-0545-41FB-825F-BFE28B9E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Beautiful. For Everyone.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B8277-F069-4748-B2B7-A4609EFA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752600"/>
            <a:ext cx="5852172" cy="4389129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E1E45D-DC28-4153-9048-F32D2EEFF9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56274"/>
          <a:stretch/>
        </p:blipFill>
        <p:spPr>
          <a:xfrm>
            <a:off x="150812" y="1752600"/>
            <a:ext cx="5852172" cy="19191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CD74F-03D1-456A-8E77-036D1B80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AEE35-303F-484B-A51C-48045494E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752600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1D21F-2BA3-4D02-93B2-4D7EB6F67A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25"/>
          <a:stretch/>
        </p:blipFill>
        <p:spPr>
          <a:xfrm>
            <a:off x="6170612" y="3671734"/>
            <a:ext cx="5852172" cy="24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ECA-68A4-4A49-BEDB-AFD45E65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>
                <a:solidFill>
                  <a:srgbClr val="92D050"/>
                </a:solidFill>
              </a:rPr>
              <a:t>o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/>
              <a:t> Friendly = </a:t>
            </a:r>
            <a:r>
              <a:rPr lang="en-US" i="1" u="sng" dirty="0"/>
              <a:t>Everyone</a:t>
            </a:r>
            <a:r>
              <a:rPr lang="en-US" dirty="0"/>
              <a:t> Friendly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3B7D-2AC2-4F9F-AAD9-C9A5E142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started as being just a Colorblind investigation…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Accommodating disability brings </a:t>
            </a:r>
            <a:br>
              <a:rPr lang="en-US" dirty="0"/>
            </a:br>
            <a:r>
              <a:rPr lang="en-US" dirty="0"/>
              <a:t>gains beyond just feel-good cred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“I want to improve my bottom line”</a:t>
            </a:r>
          </a:p>
          <a:p>
            <a:pPr lvl="1"/>
            <a:r>
              <a:rPr lang="en-US" dirty="0"/>
              <a:t>Ask someone with greater challenges than yourself (colorblind, </a:t>
            </a:r>
            <a:r>
              <a:rPr lang="en-US"/>
              <a:t>broken arm)</a:t>
            </a:r>
            <a:endParaRPr lang="en-US" dirty="0"/>
          </a:p>
          <a:p>
            <a:pPr lvl="1"/>
            <a:r>
              <a:rPr lang="en-US" dirty="0"/>
              <a:t>How they like it / handle it often </a:t>
            </a:r>
            <a:br>
              <a:rPr lang="en-US" dirty="0"/>
            </a:br>
            <a:r>
              <a:rPr lang="en-US" dirty="0"/>
              <a:t>makes it easier for the able-bodied too!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DD1C5-E500-40C5-A5BB-04B087A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4A798C-D302-41AD-8B7E-D6A53ED4423C}"/>
              </a:ext>
            </a:extLst>
          </p:cNvPr>
          <p:cNvSpPr/>
          <p:nvPr/>
        </p:nvSpPr>
        <p:spPr>
          <a:xfrm>
            <a:off x="6461721" y="1495053"/>
            <a:ext cx="734480" cy="734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D0C6AD-B916-46AD-82FF-CCD7F6B4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A6E53-0C49-41DF-AE48-D391827B2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Listening!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52C36-301A-411F-8F76-073997744835}"/>
              </a:ext>
            </a:extLst>
          </p:cNvPr>
          <p:cNvSpPr txBox="1"/>
          <p:nvPr/>
        </p:nvSpPr>
        <p:spPr>
          <a:xfrm>
            <a:off x="1989552" y="1644826"/>
            <a:ext cx="494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https://www.linkedin.com/in/thephd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9801F-B103-4B69-B4CB-8C55CFF7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03" y="250920"/>
            <a:ext cx="650325" cy="65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BC188C-C294-469F-B21E-229612BFE07D}"/>
              </a:ext>
            </a:extLst>
          </p:cNvPr>
          <p:cNvSpPr txBox="1"/>
          <p:nvPr/>
        </p:nvSpPr>
        <p:spPr>
          <a:xfrm>
            <a:off x="7341494" y="408295"/>
            <a:ext cx="396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https://www.patreon.com/thephd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5C0B7-1131-4EF2-8DEB-82DC2CF9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1547095"/>
            <a:ext cx="650324" cy="650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C59D6C-4A1E-4581-B744-77C630890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2" y="416874"/>
            <a:ext cx="717391" cy="537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8BF95-B2A9-4F19-B2AF-334730C5402A}"/>
              </a:ext>
            </a:extLst>
          </p:cNvPr>
          <p:cNvSpPr txBox="1"/>
          <p:nvPr/>
        </p:nvSpPr>
        <p:spPr>
          <a:xfrm>
            <a:off x="2036338" y="501135"/>
            <a:ext cx="31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thephantomderp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0F41F-0DDD-486D-AF72-FBA7BFF92119}"/>
              </a:ext>
            </a:extLst>
          </p:cNvPr>
          <p:cNvSpPr txBox="1"/>
          <p:nvPr/>
        </p:nvSpPr>
        <p:spPr>
          <a:xfrm>
            <a:off x="7272401" y="1696133"/>
            <a:ext cx="381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https://github.com/ThePhD/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3A7AD3-248A-4A85-A04E-7E09BCD7675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0103" y="1543733"/>
            <a:ext cx="688578" cy="6463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2B901-4547-431C-B12D-CCC9520C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8BBD-5DE5-4461-8092-396A9F0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Pretty Graphs!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809D5-5B97-43F2-9461-9E6C7493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800600"/>
            <a:ext cx="5162550" cy="12382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6F1753-8B7E-4C90-9587-CADAF0A829CE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Quick solution desired</a:t>
            </a:r>
          </a:p>
          <a:p>
            <a:pPr lvl="1"/>
            <a:r>
              <a:rPr lang="en-US" dirty="0"/>
              <a:t>Fast to iterate</a:t>
            </a:r>
          </a:p>
          <a:p>
            <a:pPr lvl="1"/>
            <a:r>
              <a:rPr lang="en-US" dirty="0"/>
              <a:t>Do not want to put things in spreadsheets and do the excel thing</a:t>
            </a:r>
          </a:p>
          <a:p>
            <a:endParaRPr lang="en-US" dirty="0"/>
          </a:p>
          <a:p>
            <a:r>
              <a:rPr lang="en-US" dirty="0"/>
              <a:t>Chose matplotlib + python to output my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C4AA0-BB29-455E-AE59-79AFDEC2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9B0F-045B-4130-A26F-DE7F0C38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 – get files from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2538-2F3A-43D4-AE3A-026860D3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argparse</a:t>
            </a:r>
            <a:r>
              <a:rPr lang="en-US" dirty="0"/>
              <a:t> library to handle command arguments</a:t>
            </a:r>
          </a:p>
          <a:p>
            <a:pPr lvl="1"/>
            <a:r>
              <a:rPr lang="en-US" dirty="0"/>
              <a:t>Data in JSON or CSV (but mostly JSON, so CSV is actually not implemented)</a:t>
            </a:r>
          </a:p>
          <a:p>
            <a:pPr marL="377886" lvl="1" indent="0">
              <a:buNone/>
            </a:pPr>
            <a:endParaRPr lang="en-US" dirty="0"/>
          </a:p>
          <a:p>
            <a:r>
              <a:rPr lang="en-US" dirty="0"/>
              <a:t>Basic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argparse</a:t>
            </a:r>
            <a:r>
              <a:rPr lang="en-US" dirty="0"/>
              <a:t> stuff so we can get a file from the command line</a:t>
            </a:r>
          </a:p>
          <a:p>
            <a:pPr lvl="1"/>
            <a:r>
              <a:rPr lang="en-US" sz="2000" dirty="0">
                <a:solidFill>
                  <a:srgbClr val="C459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argparse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argparse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ArgumentParser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description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‘…’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parser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add_argument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'-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'--input'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'?’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	</a:t>
            </a:r>
            <a:r>
              <a:rPr lang="en-US" sz="2000" dirty="0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‘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blah.json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argparse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FileType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'r’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parser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parse_args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5D00-5595-4CCE-B91A-B3ED552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E5A4-E7BB-4066-BEAE-40C06BD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load JSON, parse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668C-A8B8-4AF7-81C3-C392FE10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part of the project</a:t>
            </a:r>
          </a:p>
          <a:p>
            <a:pPr lvl="1"/>
            <a:r>
              <a:rPr lang="en-US" dirty="0"/>
              <a:t>Turn JSON into a dictionary of name -&gt; bucket of benchmark values</a:t>
            </a:r>
          </a:p>
          <a:p>
            <a:pPr lvl="1"/>
            <a:r>
              <a:rPr lang="en-US" dirty="0"/>
              <a:t>Store buckets in overarching categories, then store values based on entries</a:t>
            </a:r>
          </a:p>
          <a:p>
            <a:pPr lvl="1"/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all_bars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benchmarks</a:t>
            </a:r>
            <a:r>
              <a:rPr lang="en-US" dirty="0"/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“top level name”</a:t>
            </a:r>
            <a:r>
              <a:rPr lang="en-US" dirty="0"/>
              <a:t>]</a:t>
            </a:r>
          </a:p>
          <a:p>
            <a:pPr lvl="1"/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single_bar</a:t>
            </a:r>
            <a:r>
              <a:rPr lang="en-US" dirty="0"/>
              <a:t> =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all_bars</a:t>
            </a:r>
            <a:r>
              <a:rPr lang="en-US" dirty="0"/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“single bar name”</a:t>
            </a:r>
            <a:r>
              <a:rPr lang="en-US" dirty="0"/>
              <a:t>]</a:t>
            </a:r>
          </a:p>
          <a:p>
            <a:pPr lvl="1"/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single_bar</a:t>
            </a:r>
            <a:r>
              <a:rPr lang="en-US" dirty="0"/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“stats”</a:t>
            </a:r>
            <a:r>
              <a:rPr lang="en-US" dirty="0"/>
              <a:t>],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single_bar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[“name”</a:t>
            </a:r>
            <a:r>
              <a:rPr lang="en-US" dirty="0"/>
              <a:t>]</a:t>
            </a:r>
            <a:br>
              <a:rPr lang="en-US" dirty="0">
                <a:solidFill>
                  <a:srgbClr val="BC5500"/>
                </a:solidFill>
              </a:rPr>
            </a:br>
            <a:endParaRPr lang="en-US" dirty="0">
              <a:solidFill>
                <a:srgbClr val="BC5500"/>
              </a:solidFill>
            </a:endParaRPr>
          </a:p>
          <a:p>
            <a:r>
              <a:rPr lang="en-US" sz="2000" dirty="0">
                <a:solidFill>
                  <a:srgbClr val="BC55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load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input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parse_json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73381-E865-46AA-9019-13133B99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FFE3-7BF8-48B2-AC90-5165D642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start using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8A2F-249F-4653-B1C7-42694648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038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matplotlib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matplotlib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pyplot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as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plt</a:t>
            </a:r>
            <a:b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…</a:t>
            </a:r>
            <a:b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rgbClr val="BC55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draw_graph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name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category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):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fr-FR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figures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fr-FR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axes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plt</a:t>
            </a:r>
            <a:r>
              <a:rPr lang="fr-FR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fr-FR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subplots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b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C459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bi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in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enumerate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):</a:t>
            </a:r>
            <a:b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</a:t>
            </a:r>
            <a:r>
              <a:rPr lang="fr-F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calculate</a:t>
            </a: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fr-F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bar_y</a:t>
            </a: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fr-F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bar_height</a:t>
            </a:r>
            <a:b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mean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fr-FR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fr-F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"stats"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fr-F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fr-FR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mean</a:t>
            </a:r>
            <a:r>
              <a:rPr lang="fr-F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b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axes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bar_y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mean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CDC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height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 err="1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bar_height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align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'edge’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axes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set_title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name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figures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tight_layout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() 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figures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subplots_adjust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bottom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0.2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AD64E-71FC-479F-9AFF-C6510E66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Mk. 0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bar graph with basic labeling</a:t>
            </a:r>
          </a:p>
          <a:p>
            <a:pPr lvl="1"/>
            <a:r>
              <a:rPr lang="en-US" dirty="0"/>
              <a:t>… Wait a second, colors and names…?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6360A-F5F8-46EC-9B52-2E5F15E3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C3E47-FE57-49A1-8B6A-C60264DF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209800"/>
            <a:ext cx="5000625" cy="375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1834C-CD9A-4A34-9F48-8F9B16F4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5" y="2832894"/>
            <a:ext cx="5000625" cy="37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Desperately Needs Them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51770-6B80-4097-80D1-192F863B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66E-29CA-4D64-9BEA-AAD669CC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Improvements: Lounge&lt;C++&gt;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06FB-EC79-4E56-8E99-4A4F551E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values? </a:t>
            </a:r>
          </a:p>
          <a:p>
            <a:pPr lvl="1"/>
            <a:r>
              <a:rPr lang="en-US" dirty="0"/>
              <a:t>Show error bars</a:t>
            </a:r>
          </a:p>
          <a:p>
            <a:endParaRPr lang="en-US" dirty="0"/>
          </a:p>
          <a:p>
            <a:r>
              <a:rPr lang="en-US" dirty="0"/>
              <a:t>Standard Deviation?</a:t>
            </a:r>
          </a:p>
          <a:p>
            <a:pPr lvl="1"/>
            <a:r>
              <a:rPr lang="en-US" dirty="0"/>
              <a:t>Show scatter of original values (superimposed? Maybe use transparency?)</a:t>
            </a:r>
          </a:p>
          <a:p>
            <a:pPr lvl="1"/>
            <a:endParaRPr lang="en-US" dirty="0"/>
          </a:p>
          <a:p>
            <a:r>
              <a:rPr lang="en-US" dirty="0"/>
              <a:t>Is lower or higher better?</a:t>
            </a:r>
          </a:p>
          <a:p>
            <a:pPr lvl="1"/>
            <a:r>
              <a:rPr lang="en-US" dirty="0"/>
              <a:t>Order graph by desired metric, make clear in 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3FA8C-F0C2-4FBE-BCC9-4E994A01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002106"/>
            <a:ext cx="2031362" cy="13993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8CB5-A8BC-4B3B-B4A5-73F3052B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4873beb7-5857-4685-be1f-d57550cc96c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1527</TotalTime>
  <Words>584</Words>
  <Application>Microsoft Office PowerPoint</Application>
  <PresentationFormat>Custom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Fira Code</vt:lpstr>
      <vt:lpstr>Tech 16x9</vt:lpstr>
      <vt:lpstr>Everyone-Friendly Graphs</vt:lpstr>
      <vt:lpstr>Statistical Benchmark Data</vt:lpstr>
      <vt:lpstr>Need Pretty Graphs!</vt:lpstr>
      <vt:lpstr>Step 0 – get files from places</vt:lpstr>
      <vt:lpstr>Step 1 – load JSON, parse JSON</vt:lpstr>
      <vt:lpstr>Step 2 – start using matplotlib</vt:lpstr>
      <vt:lpstr>Graphs Mk. 0</vt:lpstr>
      <vt:lpstr>Improvements</vt:lpstr>
      <vt:lpstr>Improvements: Lounge&lt;C++&gt;</vt:lpstr>
      <vt:lpstr>Color array: keep stable color names</vt:lpstr>
      <vt:lpstr>Apply color / edgecolor</vt:lpstr>
      <vt:lpstr>Apply scatter with Transparency</vt:lpstr>
      <vt:lpstr>Graph Mk. I</vt:lpstr>
      <vt:lpstr>Right…?</vt:lpstr>
      <vt:lpstr>Wrong.</vt:lpstr>
      <vt:lpstr>More to do!</vt:lpstr>
      <vt:lpstr>More Improvements!</vt:lpstr>
      <vt:lpstr>Use edgecolor plus hatch pattern</vt:lpstr>
      <vt:lpstr>Still not quite right…</vt:lpstr>
      <vt:lpstr>HSV to the Rescue</vt:lpstr>
      <vt:lpstr>Beautiful. For Everyone.</vt:lpstr>
      <vt:lpstr>Colorblind Friendly = Everyone Friendly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Everyone-Friendly Graphs</dc:title>
  <dc:creator>The PhD</dc:creator>
  <cp:lastModifiedBy>The PhD</cp:lastModifiedBy>
  <cp:revision>60</cp:revision>
  <dcterms:created xsi:type="dcterms:W3CDTF">2018-10-15T16:32:57Z</dcterms:created>
  <dcterms:modified xsi:type="dcterms:W3CDTF">2018-11-20T20:05:25Z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