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39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69" r:id="rId9"/>
    <p:sldId id="271" r:id="rId10"/>
    <p:sldId id="272" r:id="rId11"/>
    <p:sldId id="266" r:id="rId12"/>
    <p:sldId id="268" r:id="rId13"/>
    <p:sldId id="273" r:id="rId14"/>
    <p:sldId id="279" r:id="rId15"/>
    <p:sldId id="274" r:id="rId16"/>
    <p:sldId id="267" r:id="rId17"/>
    <p:sldId id="275" r:id="rId18"/>
    <p:sldId id="276" r:id="rId19"/>
    <p:sldId id="277" r:id="rId20"/>
    <p:sldId id="278" r:id="rId21"/>
    <p:sldId id="280" r:id="rId22"/>
    <p:sldId id="281" r:id="rId23"/>
    <p:sldId id="288" r:id="rId24"/>
    <p:sldId id="289" r:id="rId25"/>
    <p:sldId id="290" r:id="rId26"/>
    <p:sldId id="291" r:id="rId27"/>
    <p:sldId id="307" r:id="rId28"/>
    <p:sldId id="293" r:id="rId29"/>
    <p:sldId id="294" r:id="rId30"/>
    <p:sldId id="264" r:id="rId31"/>
    <p:sldId id="282" r:id="rId32"/>
    <p:sldId id="283" r:id="rId33"/>
    <p:sldId id="284" r:id="rId34"/>
    <p:sldId id="285" r:id="rId35"/>
    <p:sldId id="265" r:id="rId36"/>
    <p:sldId id="287" r:id="rId37"/>
    <p:sldId id="286" r:id="rId38"/>
    <p:sldId id="295" r:id="rId39"/>
    <p:sldId id="297" r:id="rId40"/>
    <p:sldId id="299" r:id="rId41"/>
    <p:sldId id="296" r:id="rId42"/>
    <p:sldId id="300" r:id="rId43"/>
    <p:sldId id="302" r:id="rId44"/>
    <p:sldId id="301" r:id="rId45"/>
    <p:sldId id="303" r:id="rId46"/>
    <p:sldId id="304" r:id="rId47"/>
    <p:sldId id="306" r:id="rId48"/>
    <p:sldId id="30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2EC535-51B9-4106-926F-3BF10DB7A005}">
          <p14:sldIdLst>
            <p14:sldId id="256"/>
            <p14:sldId id="257"/>
            <p14:sldId id="258"/>
            <p14:sldId id="259"/>
            <p14:sldId id="261"/>
            <p14:sldId id="262"/>
            <p14:sldId id="270"/>
            <p14:sldId id="269"/>
            <p14:sldId id="271"/>
            <p14:sldId id="272"/>
            <p14:sldId id="266"/>
            <p14:sldId id="268"/>
            <p14:sldId id="273"/>
            <p14:sldId id="279"/>
            <p14:sldId id="274"/>
            <p14:sldId id="267"/>
            <p14:sldId id="275"/>
            <p14:sldId id="276"/>
            <p14:sldId id="277"/>
            <p14:sldId id="278"/>
            <p14:sldId id="280"/>
            <p14:sldId id="281"/>
            <p14:sldId id="288"/>
            <p14:sldId id="289"/>
            <p14:sldId id="290"/>
            <p14:sldId id="291"/>
            <p14:sldId id="307"/>
            <p14:sldId id="293"/>
            <p14:sldId id="294"/>
            <p14:sldId id="264"/>
            <p14:sldId id="282"/>
            <p14:sldId id="283"/>
            <p14:sldId id="284"/>
            <p14:sldId id="285"/>
            <p14:sldId id="265"/>
            <p14:sldId id="287"/>
            <p14:sldId id="286"/>
            <p14:sldId id="295"/>
            <p14:sldId id="297"/>
            <p14:sldId id="299"/>
            <p14:sldId id="296"/>
            <p14:sldId id="300"/>
            <p14:sldId id="302"/>
            <p14:sldId id="301"/>
            <p14:sldId id="303"/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42687-F68E-4DEE-8304-A89CB0BBA48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772A7-F965-46AA-A9B3-AC180C65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WEAKNESS – IT’S SUPER EFFECTIVE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772A7-F965-46AA-A9B3-AC180C6577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772A7-F965-46AA-A9B3-AC180C6577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772A7-F965-46AA-A9B3-AC180C6577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8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87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3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5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0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83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9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0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2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6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4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01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05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77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86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7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94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  <p:sldLayoutId id="2147484251" r:id="rId12"/>
    <p:sldLayoutId id="2147484252" r:id="rId13"/>
    <p:sldLayoutId id="2147484253" r:id="rId14"/>
    <p:sldLayoutId id="2147484254" r:id="rId15"/>
    <p:sldLayoutId id="2147484255" r:id="rId16"/>
    <p:sldLayoutId id="21474842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thephantomder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046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hyperlink" Target="https://twitter.com/thephantomderp" TargetMode="External"/><Relationship Id="rId2" Type="http://schemas.openxmlformats.org/officeDocument/2006/relationships/hyperlink" Target="https://www.linkedin.com/in/thephd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4.png"/><Relationship Id="rId5" Type="http://schemas.openxmlformats.org/officeDocument/2006/relationships/image" Target="../media/image32.png"/><Relationship Id="rId10" Type="http://schemas.openxmlformats.org/officeDocument/2006/relationships/hyperlink" Target="https://github.com/ThePhD/sol2" TargetMode="External"/><Relationship Id="rId4" Type="http://schemas.openxmlformats.org/officeDocument/2006/relationships/hyperlink" Target="https://www.patreon.com/thephd" TargetMode="External"/><Relationship Id="rId9" Type="http://schemas.openxmlformats.org/officeDocument/2006/relationships/hyperlink" Target="https://github.com/ThePh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C3E1-C500-496C-8E40-5E2F2D178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Scripting at the Speed of Thought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CBA7E-39CC-4D5A-BB3C-A3A3D9FA3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Lua in C++ with sol3</a:t>
            </a:r>
          </a:p>
          <a:p>
            <a:endParaRPr lang="en-US" dirty="0"/>
          </a:p>
          <a:p>
            <a:r>
              <a:rPr lang="en-US" dirty="0"/>
              <a:t>September 28</a:t>
            </a:r>
            <a:r>
              <a:rPr lang="en-US" baseline="30000" dirty="0"/>
              <a:t>th</a:t>
            </a:r>
            <a:r>
              <a:rPr lang="en-US" dirty="0"/>
              <a:t>, 2018 – </a:t>
            </a:r>
            <a:r>
              <a:rPr lang="en-US" dirty="0" err="1"/>
              <a:t>CppCon</a:t>
            </a:r>
            <a:r>
              <a:rPr lang="en-US" dirty="0"/>
              <a:t>, </a:t>
            </a:r>
            <a:r>
              <a:rPr lang="en-US" dirty="0" err="1"/>
              <a:t>Meydenbauer</a:t>
            </a:r>
            <a:r>
              <a:rPr lang="en-US" dirty="0"/>
              <a:t> Center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CF784-7FD7-41DE-905C-95A508B66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0" y="2795205"/>
            <a:ext cx="1250078" cy="12500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2B5505-C40D-4ED5-B9EA-71437029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28" y="5974152"/>
            <a:ext cx="717391" cy="5378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1937C0-F29F-4386-ABE0-9D5E078789C8}"/>
              </a:ext>
            </a:extLst>
          </p:cNvPr>
          <p:cNvSpPr txBox="1"/>
          <p:nvPr/>
        </p:nvSpPr>
        <p:spPr>
          <a:xfrm>
            <a:off x="2756454" y="6058413"/>
            <a:ext cx="31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thephantomderp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#sol3an</a:t>
            </a:r>
          </a:p>
        </p:txBody>
      </p:sp>
    </p:spTree>
    <p:extLst>
      <p:ext uri="{BB962C8B-B14F-4D97-AF65-F5344CB8AC3E}">
        <p14:creationId xmlns:p14="http://schemas.microsoft.com/office/powerpoint/2010/main" val="143693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788C-C4FD-4FBE-99BA-5D6E079C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124C-55B1-4849-89C3-EEC817068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overloading – “which one do I need, again?”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BDF6C-A048-4669-BEA8-577A7BB555F8}"/>
              </a:ext>
            </a:extLst>
          </p:cNvPr>
          <p:cNvSpPr/>
          <p:nvPr/>
        </p:nvSpPr>
        <p:spPr>
          <a:xfrm>
            <a:off x="3683000" y="3550227"/>
            <a:ext cx="5880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9110"/>
            <a:r>
              <a:rPr lang="en-US" sz="2000" dirty="0" err="1">
                <a:solidFill>
                  <a:srgbClr val="FF66FF"/>
                </a:solidFill>
                <a:latin typeface="Consolas" panose="020B0609020204030204" pitchFamily="49" charset="0"/>
              </a:rPr>
              <a:t>lua_gettable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R="58110"/>
            <a:r>
              <a:rPr lang="en-US" sz="2000" dirty="0" err="1">
                <a:solidFill>
                  <a:srgbClr val="FF66FF"/>
                </a:solidFill>
                <a:latin typeface="Consolas" panose="020B0609020204030204" pitchFamily="49" charset="0"/>
              </a:rPr>
              <a:t>lua_getglobal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 char</a:t>
            </a:r>
            <a:r>
              <a:rPr lang="en-US" sz="2000" dirty="0">
                <a:latin typeface="Consolas" panose="020B0609020204030204" pitchFamily="49" charset="0"/>
              </a:rPr>
              <a:t>*)</a:t>
            </a:r>
          </a:p>
          <a:p>
            <a:pPr marR="59860"/>
            <a:r>
              <a:rPr lang="en-US" sz="2000" dirty="0" err="1">
                <a:solidFill>
                  <a:srgbClr val="FF66FF"/>
                </a:solidFill>
                <a:latin typeface="Consolas" panose="020B0609020204030204" pitchFamily="49" charset="0"/>
              </a:rPr>
              <a:t>lua_getfield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 char</a:t>
            </a:r>
            <a:r>
              <a:rPr lang="en-US" sz="2000" dirty="0">
                <a:latin typeface="Consolas" panose="020B0609020204030204" pitchFamily="49" charset="0"/>
              </a:rPr>
              <a:t>*)</a:t>
            </a:r>
          </a:p>
          <a:p>
            <a:pPr marR="59860"/>
            <a:endParaRPr lang="en-US" sz="2000" dirty="0">
              <a:latin typeface="Consolas" panose="020B0609020204030204" pitchFamily="49" charset="0"/>
            </a:endParaRPr>
          </a:p>
          <a:p>
            <a:pPr marR="59860"/>
            <a:r>
              <a:rPr lang="en-US" sz="2000" dirty="0" err="1">
                <a:solidFill>
                  <a:srgbClr val="FF66FF"/>
                </a:solidFill>
                <a:latin typeface="Consolas" panose="020B0609020204030204" pitchFamily="49" charset="0"/>
              </a:rPr>
              <a:t>lua_geti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version 5.3+</a:t>
            </a:r>
          </a:p>
          <a:p>
            <a:pPr marR="75610"/>
            <a:r>
              <a:rPr lang="en-US" sz="2000" dirty="0" err="1">
                <a:solidFill>
                  <a:srgbClr val="FF66FF"/>
                </a:solidFill>
                <a:latin typeface="Consolas" panose="020B0609020204030204" pitchFamily="49" charset="0"/>
              </a:rPr>
              <a:t>lua_rawgeti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R="75610"/>
            <a:r>
              <a:rPr lang="en-US" sz="2000" dirty="0" err="1">
                <a:solidFill>
                  <a:srgbClr val="FF66FF"/>
                </a:solidFill>
                <a:latin typeface="Consolas" panose="020B0609020204030204" pitchFamily="49" charset="0"/>
              </a:rPr>
              <a:t>lua_rawget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R="73860"/>
            <a:r>
              <a:rPr lang="en-US" sz="2000" dirty="0" err="1">
                <a:solidFill>
                  <a:srgbClr val="FF66FF"/>
                </a:solidFill>
                <a:latin typeface="Consolas" panose="020B0609020204030204" pitchFamily="49" charset="0"/>
              </a:rPr>
              <a:t>lua_rawgetp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*)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12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5482-48E7-4B4C-AB00-406B4C73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Wrap/Abstract the C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7C0CB-534E-4C74-9650-3188905F7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7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7A68C-6F0C-4E40-9203-E82E7787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Namespace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32474E-93F7-4923-B927-4EEAAA035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sol::stack namespace that gets rid of all the C code</a:t>
            </a:r>
          </a:p>
          <a:p>
            <a:pPr lvl="1"/>
            <a:r>
              <a:rPr lang="en-US" dirty="0"/>
              <a:t>stack::</a:t>
            </a:r>
            <a:r>
              <a:rPr lang="en-US" dirty="0">
                <a:solidFill>
                  <a:srgbClr val="FF66FF"/>
                </a:solidFill>
              </a:rPr>
              <a:t>push</a:t>
            </a:r>
            <a:r>
              <a:rPr lang="en-US" dirty="0"/>
              <a:t>(v) –takes any value and pushes it with appropriate API</a:t>
            </a:r>
          </a:p>
          <a:p>
            <a:pPr lvl="1"/>
            <a:r>
              <a:rPr lang="en-US" dirty="0"/>
              <a:t>stack::</a:t>
            </a:r>
            <a:r>
              <a:rPr lang="en-US" dirty="0">
                <a:solidFill>
                  <a:srgbClr val="FF66FF"/>
                </a:solidFill>
              </a:rPr>
              <a:t>get</a:t>
            </a:r>
            <a:r>
              <a:rPr lang="en-US" dirty="0"/>
              <a:t>&lt;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/>
              <a:t>&gt; –takes any type and retrieves it with appropriate API</a:t>
            </a:r>
          </a:p>
          <a:p>
            <a:pPr lvl="1"/>
            <a:r>
              <a:rPr lang="en-US" dirty="0"/>
              <a:t>stack::</a:t>
            </a:r>
            <a:r>
              <a:rPr lang="en-US" dirty="0">
                <a:solidFill>
                  <a:srgbClr val="FF66FF"/>
                </a:solidFill>
              </a:rPr>
              <a:t>check</a:t>
            </a:r>
            <a:r>
              <a:rPr lang="en-US" dirty="0"/>
              <a:t>&lt;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/>
              <a:t>&gt; –takes any type and reports if it exists</a:t>
            </a:r>
          </a:p>
          <a:p>
            <a:endParaRPr lang="en-US" dirty="0"/>
          </a:p>
          <a:p>
            <a:r>
              <a:rPr lang="en-US" dirty="0"/>
              <a:t>“Type Rich” Programming</a:t>
            </a:r>
          </a:p>
          <a:p>
            <a:pPr lvl="1"/>
            <a:r>
              <a:rPr lang="en-US" dirty="0"/>
              <a:t>Tells us how to push, how to get based on type / argument type</a:t>
            </a:r>
          </a:p>
          <a:p>
            <a:pPr lvl="1"/>
            <a:r>
              <a:rPr lang="en-US" dirty="0"/>
              <a:t>Improves safety, increases developer throughput</a:t>
            </a:r>
          </a:p>
        </p:txBody>
      </p:sp>
    </p:spTree>
    <p:extLst>
      <p:ext uri="{BB962C8B-B14F-4D97-AF65-F5344CB8AC3E}">
        <p14:creationId xmlns:p14="http://schemas.microsoft.com/office/powerpoint/2010/main" val="308136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BEF7-D1F0-4BC7-9BA2-F2948FB3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Namespace – Composed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41D0-D809-4008-A61F-7963307A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stack::</a:t>
            </a:r>
            <a:r>
              <a:rPr lang="en-US" dirty="0" err="1">
                <a:solidFill>
                  <a:srgbClr val="FF66FF"/>
                </a:solidFill>
              </a:rPr>
              <a:t>get_field</a:t>
            </a:r>
            <a:r>
              <a:rPr lang="en-US" dirty="0"/>
              <a:t>(key, </a:t>
            </a:r>
            <a:r>
              <a:rPr lang="en-US" dirty="0" err="1"/>
              <a:t>table_index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Optimize to </a:t>
            </a:r>
            <a:r>
              <a:rPr lang="en-US" dirty="0" err="1">
                <a:solidFill>
                  <a:srgbClr val="FF66FF"/>
                </a:solidFill>
              </a:rPr>
              <a:t>lua_getfield</a:t>
            </a:r>
            <a:r>
              <a:rPr lang="en-US" dirty="0"/>
              <a:t> if key is a string (or string-like)</a:t>
            </a:r>
          </a:p>
          <a:p>
            <a:pPr lvl="1"/>
            <a:r>
              <a:rPr lang="en-US" dirty="0"/>
              <a:t>Optimize to </a:t>
            </a:r>
            <a:r>
              <a:rPr lang="en-US" dirty="0" err="1">
                <a:solidFill>
                  <a:srgbClr val="FF66FF"/>
                </a:solidFill>
              </a:rPr>
              <a:t>lua_getglobal</a:t>
            </a:r>
            <a:r>
              <a:rPr lang="en-US" dirty="0"/>
              <a:t> if we are working with global table</a:t>
            </a:r>
          </a:p>
          <a:p>
            <a:pPr lvl="1"/>
            <a:r>
              <a:rPr lang="en-US" dirty="0"/>
              <a:t>Otherwise fallback to default </a:t>
            </a:r>
            <a:r>
              <a:rPr lang="en-US" dirty="0" err="1">
                <a:solidFill>
                  <a:srgbClr val="FF66FF"/>
                </a:solidFill>
              </a:rPr>
              <a:t>lua_gettable</a:t>
            </a:r>
            <a:endParaRPr lang="en-US" dirty="0">
              <a:solidFill>
                <a:srgbClr val="FF66FF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stack::</a:t>
            </a:r>
            <a:r>
              <a:rPr lang="en-US" dirty="0" err="1">
                <a:solidFill>
                  <a:srgbClr val="FF66FF"/>
                </a:solidFill>
              </a:rPr>
              <a:t>set_field</a:t>
            </a:r>
            <a:r>
              <a:rPr lang="en-US" dirty="0"/>
              <a:t>(key, value, </a:t>
            </a:r>
            <a:r>
              <a:rPr lang="en-US" dirty="0" err="1"/>
              <a:t>table_index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Optimize to </a:t>
            </a:r>
            <a:r>
              <a:rPr lang="en-US" dirty="0" err="1">
                <a:solidFill>
                  <a:srgbClr val="FF66FF"/>
                </a:solidFill>
              </a:rPr>
              <a:t>lua_setfield</a:t>
            </a:r>
            <a:r>
              <a:rPr lang="en-US" dirty="0"/>
              <a:t> if key is a string (or string-like)</a:t>
            </a:r>
          </a:p>
          <a:p>
            <a:pPr lvl="1"/>
            <a:r>
              <a:rPr lang="en-US" dirty="0"/>
              <a:t>Exactly like above</a:t>
            </a:r>
          </a:p>
        </p:txBody>
      </p:sp>
    </p:spTree>
    <p:extLst>
      <p:ext uri="{BB962C8B-B14F-4D97-AF65-F5344CB8AC3E}">
        <p14:creationId xmlns:p14="http://schemas.microsoft.com/office/powerpoint/2010/main" val="48303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8BF3-1D6D-4798-BE6D-AA51DDB5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854C2-CFB6-4014-B3C0-F81D672E6CDB}"/>
              </a:ext>
            </a:extLst>
          </p:cNvPr>
          <p:cNvSpPr/>
          <p:nvPr/>
        </p:nvSpPr>
        <p:spPr>
          <a:xfrm>
            <a:off x="1316680" y="2512933"/>
            <a:ext cx="91304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4960"/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lua_State</a:t>
            </a:r>
            <a:r>
              <a:rPr lang="en-US" sz="2400" dirty="0"/>
              <a:t>* L = ...;</a:t>
            </a:r>
          </a:p>
          <a:p>
            <a:pPr marR="39960"/>
            <a:r>
              <a:rPr lang="en-US" sz="2400" dirty="0"/>
              <a:t>sol::stack::</a:t>
            </a:r>
            <a:r>
              <a:rPr lang="en-US" sz="2400" dirty="0" err="1">
                <a:solidFill>
                  <a:srgbClr val="FF66FF"/>
                </a:solidFill>
              </a:rPr>
              <a:t>get_field</a:t>
            </a:r>
            <a:r>
              <a:rPr lang="en-US" sz="2400" dirty="0"/>
              <a:t>&lt;true&gt;(L, </a:t>
            </a:r>
            <a:r>
              <a:rPr lang="en-US" sz="2400" dirty="0">
                <a:solidFill>
                  <a:srgbClr val="FFC000"/>
                </a:solidFill>
              </a:rPr>
              <a:t>"</a:t>
            </a:r>
            <a:r>
              <a:rPr lang="en-US" sz="2400" dirty="0" err="1">
                <a:solidFill>
                  <a:srgbClr val="FFC000"/>
                </a:solidFill>
              </a:rPr>
              <a:t>some_key</a:t>
            </a:r>
            <a:r>
              <a:rPr lang="en-US" sz="2400" dirty="0">
                <a:solidFill>
                  <a:srgbClr val="FFC000"/>
                </a:solidFill>
              </a:rPr>
              <a:t>"</a:t>
            </a:r>
            <a:r>
              <a:rPr lang="en-US" sz="2400" dirty="0"/>
              <a:t>);</a:t>
            </a:r>
          </a:p>
          <a:p>
            <a:pPr marR="39960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 err="1"/>
              <a:t>the_value</a:t>
            </a:r>
            <a:r>
              <a:rPr lang="en-US" sz="2400" dirty="0"/>
              <a:t> = sol::stack::</a:t>
            </a:r>
            <a:r>
              <a:rPr lang="en-US" sz="2400" dirty="0">
                <a:solidFill>
                  <a:srgbClr val="FF66FF"/>
                </a:solidFill>
              </a:rPr>
              <a:t>get</a:t>
            </a:r>
            <a:r>
              <a:rPr lang="en-US" sz="2400" dirty="0"/>
              <a:t>&lt;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400" dirty="0"/>
              <a:t>&gt;(L, -1);</a:t>
            </a:r>
          </a:p>
          <a:p>
            <a:pPr marR="105960"/>
            <a:r>
              <a:rPr lang="en-US" sz="2400" dirty="0" err="1">
                <a:solidFill>
                  <a:srgbClr val="FF66FF"/>
                </a:solidFill>
              </a:rPr>
              <a:t>lua_pop</a:t>
            </a:r>
            <a:r>
              <a:rPr lang="en-US" sz="2400" dirty="0"/>
              <a:t>(L, 1);</a:t>
            </a:r>
          </a:p>
          <a:p>
            <a:pPr marR="105960"/>
            <a:endParaRPr lang="en-US" sz="2400" dirty="0"/>
          </a:p>
          <a:p>
            <a:pPr marR="81760"/>
            <a:r>
              <a:rPr lang="nn-NO" sz="2400" dirty="0">
                <a:solidFill>
                  <a:srgbClr val="FF66FF"/>
                </a:solidFill>
              </a:rPr>
              <a:t>lua_createtable</a:t>
            </a:r>
            <a:r>
              <a:rPr lang="nn-NO" sz="2400" dirty="0"/>
              <a:t>(L, 0, 2);</a:t>
            </a:r>
          </a:p>
          <a:p>
            <a:pPr marR="66360"/>
            <a:r>
              <a:rPr lang="en-US" sz="2400" dirty="0"/>
              <a:t>sol::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stack_reference</a:t>
            </a:r>
            <a:r>
              <a:rPr lang="en-US" sz="2400" dirty="0"/>
              <a:t> ref(L, -1);</a:t>
            </a:r>
          </a:p>
          <a:p>
            <a:pPr marR="57560"/>
            <a:r>
              <a:rPr lang="en-US" sz="2400" dirty="0"/>
              <a:t>sol::stack::</a:t>
            </a:r>
            <a:r>
              <a:rPr lang="en-US" sz="2400" dirty="0" err="1">
                <a:solidFill>
                  <a:srgbClr val="FF66FF"/>
                </a:solidFill>
              </a:rPr>
              <a:t>set_field</a:t>
            </a:r>
            <a:r>
              <a:rPr lang="en-US" sz="2400" dirty="0"/>
              <a:t>(L, 1, </a:t>
            </a:r>
            <a:r>
              <a:rPr lang="en-US" sz="2400" dirty="0">
                <a:solidFill>
                  <a:srgbClr val="FFC000"/>
                </a:solidFill>
              </a:rPr>
              <a:t>"val1"</a:t>
            </a:r>
            <a:r>
              <a:rPr lang="en-US" sz="2400" dirty="0"/>
              <a:t>);</a:t>
            </a:r>
          </a:p>
          <a:p>
            <a:pPr marR="15760"/>
            <a:r>
              <a:rPr lang="en-US" sz="2400" dirty="0"/>
              <a:t>sol::stack::</a:t>
            </a:r>
            <a:r>
              <a:rPr lang="en-US" sz="2400" dirty="0" err="1">
                <a:solidFill>
                  <a:srgbClr val="FF66FF"/>
                </a:solidFill>
              </a:rPr>
              <a:t>set_field</a:t>
            </a:r>
            <a:r>
              <a:rPr lang="en-US" sz="2400" dirty="0"/>
              <a:t>(L, 2, </a:t>
            </a:r>
            <a:r>
              <a:rPr lang="en-US" sz="2400" dirty="0">
                <a:solidFill>
                  <a:srgbClr val="FFC000"/>
                </a:solidFill>
              </a:rPr>
              <a:t>"val2"</a:t>
            </a:r>
            <a:r>
              <a:rPr lang="en-US" sz="2400" dirty="0"/>
              <a:t>, </a:t>
            </a:r>
            <a:r>
              <a:rPr lang="en-US" sz="2400" dirty="0" err="1"/>
              <a:t>ref.</a:t>
            </a:r>
            <a:r>
              <a:rPr lang="en-US" sz="2400" dirty="0" err="1">
                <a:solidFill>
                  <a:srgbClr val="FF66FF"/>
                </a:solidFill>
              </a:rPr>
              <a:t>stack_index</a:t>
            </a:r>
            <a:r>
              <a:rPr lang="en-US" sz="2400" dirty="0"/>
              <a:t>());</a:t>
            </a:r>
          </a:p>
          <a:p>
            <a:pPr marR="112560"/>
            <a:r>
              <a:rPr lang="en-US" sz="2400" dirty="0" err="1"/>
              <a:t>ref.</a:t>
            </a:r>
            <a:r>
              <a:rPr lang="en-US" sz="2400" dirty="0" err="1">
                <a:solidFill>
                  <a:srgbClr val="FF66FF"/>
                </a:solidFill>
              </a:rPr>
              <a:t>pop</a:t>
            </a:r>
            <a:r>
              <a:rPr lang="en-US" sz="2400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133157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6FC0-A6D1-4C2C-ADF6-76B6A39D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High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9DD0-A993-4AC3-8094-FA893517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working with the stack, stack indices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is good for a C developer, but what about a newcomer?</a:t>
            </a:r>
          </a:p>
          <a:p>
            <a:endParaRPr lang="en-US" dirty="0"/>
          </a:p>
          <a:p>
            <a:r>
              <a:rPr lang="en-US" dirty="0"/>
              <a:t>C++, have reusable data structures – mimic language: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 err="1"/>
              <a:t>userdata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4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6193-C4CC-4404-9505-13E62971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2DD6E-A459-4269-9331-D37F196A1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and the rule of zero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C08B4-F2B2-4ED2-807E-A352D43E5452}"/>
              </a:ext>
            </a:extLst>
          </p:cNvPr>
          <p:cNvSpPr txBox="1"/>
          <p:nvPr/>
        </p:nvSpPr>
        <p:spPr>
          <a:xfrm>
            <a:off x="10774018" y="2803635"/>
            <a:ext cx="128546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8151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D7FFC8-7DE8-4D8D-9124-138724D9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 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B9B4F-71A2-412F-9D4D-1DEC5EEC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has a “C registry”</a:t>
            </a:r>
          </a:p>
          <a:p>
            <a:pPr lvl="1"/>
            <a:r>
              <a:rPr lang="en-US" dirty="0"/>
              <a:t>Place were C API user can store references to Lua constructs</a:t>
            </a:r>
          </a:p>
          <a:p>
            <a:pPr lvl="1"/>
            <a:r>
              <a:rPr lang="en-US" dirty="0"/>
              <a:t>References are counted: only freed when reference count hits 0</a:t>
            </a:r>
          </a:p>
          <a:p>
            <a:pPr lvl="1"/>
            <a:endParaRPr lang="en-US" dirty="0"/>
          </a:p>
          <a:p>
            <a:r>
              <a:rPr lang="en-US" dirty="0"/>
              <a:t>Want table, function, thread, etc.</a:t>
            </a:r>
          </a:p>
          <a:p>
            <a:pPr lvl="1"/>
            <a:r>
              <a:rPr lang="en-US" dirty="0"/>
              <a:t>All must be reference counted in C and C++ code!</a:t>
            </a:r>
          </a:p>
        </p:txBody>
      </p:sp>
    </p:spTree>
    <p:extLst>
      <p:ext uri="{BB962C8B-B14F-4D97-AF65-F5344CB8AC3E}">
        <p14:creationId xmlns:p14="http://schemas.microsoft.com/office/powerpoint/2010/main" val="70657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79C9-7977-4CBE-9FC4-8CE1641B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 0: Rule of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C484F-48C4-4C10-B8B2-4CFC5432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sol::reference</a:t>
            </a:r>
          </a:p>
          <a:p>
            <a:pPr lvl="1"/>
            <a:r>
              <a:rPr lang="en-US" dirty="0"/>
              <a:t>reference counting abstraction</a:t>
            </a:r>
          </a:p>
          <a:p>
            <a:pPr lvl="1"/>
            <a:r>
              <a:rPr lang="en-US" dirty="0"/>
              <a:t>Slightly similar to boost::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intrusive_ptr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More accurate to proposed std::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retain_ptr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or ARC references</a:t>
            </a:r>
          </a:p>
          <a:p>
            <a:pPr lvl="2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wg21.link/p0468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2"/>
            <a:endParaRPr lang="en-US" dirty="0"/>
          </a:p>
          <a:p>
            <a:r>
              <a:rPr lang="en-US" dirty="0"/>
              <a:t>Increments on copy</a:t>
            </a:r>
          </a:p>
          <a:p>
            <a:r>
              <a:rPr lang="en-US" dirty="0"/>
              <a:t>Reference-steals on move</a:t>
            </a:r>
          </a:p>
          <a:p>
            <a:r>
              <a:rPr lang="en-US" dirty="0"/>
              <a:t>Decrements on destruct</a:t>
            </a:r>
          </a:p>
        </p:txBody>
      </p:sp>
    </p:spTree>
    <p:extLst>
      <p:ext uri="{BB962C8B-B14F-4D97-AF65-F5344CB8AC3E}">
        <p14:creationId xmlns:p14="http://schemas.microsoft.com/office/powerpoint/2010/main" val="127476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4D58-321F-479E-BADA-B113103F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 1: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DD1F-8C92-4357-BF48-2E6E5261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: sol::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dirty="0"/>
              <a:t> { … };</a:t>
            </a:r>
          </a:p>
          <a:p>
            <a:pPr lvl="1"/>
            <a:r>
              <a:rPr lang="en-US" dirty="0"/>
              <a:t>Just add .</a:t>
            </a:r>
            <a:r>
              <a:rPr lang="en-US" dirty="0">
                <a:solidFill>
                  <a:srgbClr val="FF66FF"/>
                </a:solidFill>
              </a:rPr>
              <a:t>as</a:t>
            </a:r>
            <a:r>
              <a:rPr lang="en-US" dirty="0"/>
              <a:t>&lt;T&gt;() and .</a:t>
            </a:r>
            <a:r>
              <a:rPr lang="en-US" dirty="0">
                <a:solidFill>
                  <a:srgbClr val="FF66FF"/>
                </a:solidFill>
              </a:rPr>
              <a:t>is</a:t>
            </a:r>
            <a:r>
              <a:rPr lang="en-US" dirty="0"/>
              <a:t>&lt;T&gt;()</a:t>
            </a:r>
          </a:p>
          <a:p>
            <a:pPr lvl="1"/>
            <a:endParaRPr lang="en-US" dirty="0"/>
          </a:p>
          <a:p>
            <a:r>
              <a:rPr lang="en-US" dirty="0"/>
              <a:t>class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 : sol::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dirty="0"/>
              <a:t> { … };</a:t>
            </a:r>
          </a:p>
          <a:p>
            <a:pPr lvl="1"/>
            <a:r>
              <a:rPr lang="en-US" dirty="0"/>
              <a:t>Just add .</a:t>
            </a:r>
            <a:r>
              <a:rPr lang="en-US" dirty="0">
                <a:solidFill>
                  <a:srgbClr val="FF66FF"/>
                </a:solidFill>
              </a:rPr>
              <a:t>call</a:t>
            </a:r>
            <a:r>
              <a:rPr lang="en-US" dirty="0"/>
              <a:t>() and </a:t>
            </a:r>
            <a:r>
              <a:rPr lang="en-US" dirty="0">
                <a:solidFill>
                  <a:srgbClr val="FF66FF"/>
                </a:solidFill>
              </a:rPr>
              <a:t>operator()</a:t>
            </a:r>
            <a:r>
              <a:rPr lang="en-US" dirty="0"/>
              <a:t>( … )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</a:t>
            </a:r>
            <a:r>
              <a:rPr lang="en-US" dirty="0"/>
              <a:t> : sol::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dirty="0"/>
              <a:t> { … };</a:t>
            </a:r>
          </a:p>
          <a:p>
            <a:pPr lvl="1"/>
            <a:r>
              <a:rPr lang="en-US" dirty="0"/>
              <a:t>Just add .</a:t>
            </a:r>
            <a:r>
              <a:rPr lang="en-US" dirty="0">
                <a:solidFill>
                  <a:srgbClr val="FF66FF"/>
                </a:solidFill>
              </a:rPr>
              <a:t>set</a:t>
            </a:r>
            <a:r>
              <a:rPr lang="en-US" dirty="0"/>
              <a:t>() and .</a:t>
            </a:r>
            <a:r>
              <a:rPr lang="en-US" dirty="0">
                <a:solidFill>
                  <a:srgbClr val="FF66FF"/>
                </a:solidFill>
              </a:rPr>
              <a:t>get</a:t>
            </a:r>
            <a:r>
              <a:rPr lang="en-US" dirty="0"/>
              <a:t>() and </a:t>
            </a:r>
            <a:r>
              <a:rPr lang="en-US" dirty="0">
                <a:solidFill>
                  <a:srgbClr val="FF66FF"/>
                </a:solidFill>
              </a:rPr>
              <a:t>operator[]</a:t>
            </a:r>
            <a:r>
              <a:rPr lang="en-US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88562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0950-7444-4C7A-9550-2D24AAF3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5AB4-605D-4DA1-827B-5A2B0342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Treating code as data</a:t>
            </a:r>
          </a:p>
          <a:p>
            <a:pPr lvl="1"/>
            <a:r>
              <a:rPr lang="en-US" dirty="0"/>
              <a:t>Means of extending your application beyond ship time</a:t>
            </a:r>
          </a:p>
          <a:p>
            <a:endParaRPr lang="en-US" dirty="0"/>
          </a:p>
          <a:p>
            <a:r>
              <a:rPr lang="en-US" dirty="0"/>
              <a:t>Delegate smaller, simpler tasks to easy-to-use language</a:t>
            </a:r>
          </a:p>
        </p:txBody>
      </p:sp>
    </p:spTree>
    <p:extLst>
      <p:ext uri="{BB962C8B-B14F-4D97-AF65-F5344CB8AC3E}">
        <p14:creationId xmlns:p14="http://schemas.microsoft.com/office/powerpoint/2010/main" val="1762505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FB93-B3C6-4D26-A1F2-2092799C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 2: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406D-6C73-4443-B601-8850EFAA6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x = </a:t>
            </a:r>
            <a:r>
              <a:rPr lang="en-US" dirty="0">
                <a:solidFill>
                  <a:srgbClr val="FF66FF"/>
                </a:solidFill>
              </a:rPr>
              <a:t>f</a:t>
            </a:r>
            <a:r>
              <a:rPr lang="en-US" dirty="0"/>
              <a:t>(obj) and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my_class</a:t>
            </a:r>
            <a:r>
              <a:rPr lang="en-US" dirty="0"/>
              <a:t>&amp; y = </a:t>
            </a:r>
            <a:r>
              <a:rPr lang="en-US" dirty="0">
                <a:solidFill>
                  <a:srgbClr val="FF66FF"/>
                </a:solidFill>
              </a:rPr>
              <a:t>f</a:t>
            </a:r>
            <a:r>
              <a:rPr lang="en-US" dirty="0"/>
              <a:t>(1, 2)</a:t>
            </a:r>
          </a:p>
          <a:p>
            <a:pPr lvl="1"/>
            <a:r>
              <a:rPr lang="en-US" dirty="0"/>
              <a:t>Do not want to make 2 different types</a:t>
            </a:r>
          </a:p>
          <a:p>
            <a:pPr lvl="1"/>
            <a:r>
              <a:rPr lang="en-US" dirty="0"/>
              <a:t>Simple struct that has a templated implicit conversion operator</a:t>
            </a:r>
          </a:p>
          <a:p>
            <a:pPr lvl="1"/>
            <a:r>
              <a:rPr lang="en-US" dirty="0"/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proxy</a:t>
            </a:r>
            <a:r>
              <a:rPr lang="en-US" dirty="0"/>
              <a:t> { template &lt;</a:t>
            </a:r>
            <a:r>
              <a:rPr lang="en-US" dirty="0" err="1"/>
              <a:t>typename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/>
              <a:t>&gt; </a:t>
            </a:r>
            <a:r>
              <a:rPr lang="en-US" dirty="0">
                <a:solidFill>
                  <a:srgbClr val="FF66FF"/>
                </a:solidFill>
              </a:rPr>
              <a:t>operator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/>
              <a:t> () { … } };</a:t>
            </a:r>
          </a:p>
          <a:p>
            <a:pPr lvl="1"/>
            <a:endParaRPr lang="en-US" dirty="0"/>
          </a:p>
          <a:p>
            <a:r>
              <a:rPr lang="en-US" dirty="0" err="1"/>
              <a:t>my_table</a:t>
            </a:r>
            <a:r>
              <a:rPr lang="en-US" dirty="0"/>
              <a:t>[</a:t>
            </a:r>
            <a:r>
              <a:rPr lang="en-US" dirty="0">
                <a:solidFill>
                  <a:srgbClr val="FFC000"/>
                </a:solidFill>
              </a:rPr>
              <a:t>“foo”</a:t>
            </a:r>
            <a:r>
              <a:rPr lang="en-US" dirty="0"/>
              <a:t>] = </a:t>
            </a:r>
            <a:r>
              <a:rPr lang="en-US" dirty="0">
                <a:solidFill>
                  <a:srgbClr val="FFC000"/>
                </a:solidFill>
              </a:rPr>
              <a:t>“bar”</a:t>
            </a:r>
            <a:r>
              <a:rPr lang="en-US" dirty="0"/>
              <a:t>; std::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 bar = </a:t>
            </a:r>
            <a:r>
              <a:rPr lang="en-US" dirty="0" err="1"/>
              <a:t>my_table</a:t>
            </a:r>
            <a:r>
              <a:rPr lang="en-US" dirty="0"/>
              <a:t>[</a:t>
            </a:r>
            <a:r>
              <a:rPr lang="en-US" dirty="0">
                <a:solidFill>
                  <a:srgbClr val="FFC000"/>
                </a:solidFill>
              </a:rPr>
              <a:t>“foo”</a:t>
            </a:r>
            <a:r>
              <a:rPr lang="en-US" dirty="0"/>
              <a:t>];</a:t>
            </a:r>
          </a:p>
          <a:p>
            <a:pPr lvl="1"/>
            <a:r>
              <a:rPr lang="en-US" dirty="0"/>
              <a:t>Same as above, plus:</a:t>
            </a:r>
          </a:p>
          <a:p>
            <a:pPr lvl="1"/>
            <a:r>
              <a:rPr lang="en-US" dirty="0">
                <a:solidFill>
                  <a:srgbClr val="FF66FF"/>
                </a:solidFill>
              </a:rPr>
              <a:t>operator= </a:t>
            </a:r>
            <a:r>
              <a:rPr lang="en-US" dirty="0"/>
              <a:t>to handle assignment from anything</a:t>
            </a:r>
          </a:p>
          <a:p>
            <a:pPr lvl="1"/>
            <a:r>
              <a:rPr lang="en-US" dirty="0">
                <a:solidFill>
                  <a:srgbClr val="FF66FF"/>
                </a:solidFill>
              </a:rPr>
              <a:t>operator[]</a:t>
            </a:r>
            <a:r>
              <a:rPr lang="en-US" dirty="0"/>
              <a:t> to “chain” lookup with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x = </a:t>
            </a:r>
            <a:r>
              <a:rPr lang="en-US" dirty="0" err="1"/>
              <a:t>my_table</a:t>
            </a:r>
            <a:r>
              <a:rPr lang="en-US" dirty="0"/>
              <a:t>[</a:t>
            </a:r>
            <a:r>
              <a:rPr lang="en-US" dirty="0">
                <a:solidFill>
                  <a:srgbClr val="FFC000"/>
                </a:solidFill>
              </a:rPr>
              <a:t>“bark”</a:t>
            </a:r>
            <a:r>
              <a:rPr lang="en-US" dirty="0"/>
              <a:t>][</a:t>
            </a:r>
            <a:r>
              <a:rPr lang="en-US" dirty="0">
                <a:solidFill>
                  <a:srgbClr val="FFC000"/>
                </a:solidFill>
              </a:rPr>
              <a:t>“</a:t>
            </a:r>
            <a:r>
              <a:rPr lang="en-US" dirty="0" err="1">
                <a:solidFill>
                  <a:srgbClr val="FFC000"/>
                </a:solidFill>
              </a:rPr>
              <a:t>bjork</a:t>
            </a:r>
            <a:r>
              <a:rPr lang="en-US" dirty="0">
                <a:solidFill>
                  <a:srgbClr val="FFC000"/>
                </a:solidFill>
              </a:rPr>
              <a:t>”</a:t>
            </a: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05900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56B7-0C96-4B9C-AA26-83B7EA86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 2: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864F-063C-444F-87BB-FB44DF64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“Unicorn” Proxies are weak to certain idioms: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 a, b, c;</a:t>
            </a:r>
            <a:br>
              <a:rPr lang="en-US" dirty="0"/>
            </a:br>
            <a:r>
              <a:rPr lang="en-US" dirty="0"/>
              <a:t>std::</a:t>
            </a:r>
            <a:r>
              <a:rPr lang="en-US" dirty="0">
                <a:solidFill>
                  <a:srgbClr val="FF66FF"/>
                </a:solidFill>
              </a:rPr>
              <a:t>tie</a:t>
            </a:r>
            <a:r>
              <a:rPr lang="en-US" dirty="0"/>
              <a:t>( a, b, c ) = </a:t>
            </a:r>
            <a:r>
              <a:rPr lang="en-US" dirty="0">
                <a:solidFill>
                  <a:srgbClr val="FF66FF"/>
                </a:solidFill>
              </a:rPr>
              <a:t>f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Asks for std::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dirty="0"/>
              <a:t>&lt;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&amp;,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&amp;,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&amp;&gt;</a:t>
            </a:r>
          </a:p>
          <a:p>
            <a:endParaRPr lang="en-US" dirty="0"/>
          </a:p>
          <a:p>
            <a:r>
              <a:rPr lang="en-US" dirty="0"/>
              <a:t>Cannot control return type of implicit or explicit conversions!</a:t>
            </a:r>
          </a:p>
          <a:p>
            <a:pPr lvl="1"/>
            <a:r>
              <a:rPr lang="en-US" dirty="0"/>
              <a:t>No way to hand back std::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dirty="0"/>
              <a:t>&lt;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81636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BC0F-5DCE-425A-84B7-EE5F814E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Layer 2: Fixes?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1B49-A70C-47A4-9E03-F3995B3D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Relevant fix paper for C++ San Diego meeting</a:t>
            </a:r>
          </a:p>
          <a:p>
            <a:pPr lvl="1"/>
            <a:r>
              <a:rPr lang="en-US" dirty="0"/>
              <a:t>p1193, Explicit Return Types for Implicit Conversion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proxy</a:t>
            </a:r>
            <a:r>
              <a:rPr lang="en-US" dirty="0"/>
              <a:t> { </a:t>
            </a:r>
            <a:br>
              <a:rPr lang="en-US" dirty="0"/>
            </a:br>
            <a:r>
              <a:rPr lang="en-US" dirty="0"/>
              <a:t>	template &lt;</a:t>
            </a:r>
            <a:r>
              <a:rPr lang="en-US" dirty="0" err="1"/>
              <a:t>typename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/>
              <a:t>&gt; 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err="1">
                <a:solidFill>
                  <a:srgbClr val="FFC000"/>
                </a:solidFill>
              </a:rPr>
              <a:t>handle_weird_tie_stuff_t</a:t>
            </a:r>
            <a:r>
              <a:rPr lang="en-US" b="1" dirty="0">
                <a:solidFill>
                  <a:srgbClr val="FFC000"/>
                </a:solidFill>
              </a:rPr>
              <a:t>&lt;T&gt;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66FF"/>
                </a:solidFill>
              </a:rPr>
              <a:t>operator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/>
              <a:t> () { … } 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79872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58C39-A528-4DCE-9537-C3784E08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Usertypes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7AF9A-97BB-4453-BCC8-FCCEB2849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Glory of Sol</a:t>
            </a:r>
          </a:p>
        </p:txBody>
      </p:sp>
    </p:spTree>
    <p:extLst>
      <p:ext uri="{BB962C8B-B14F-4D97-AF65-F5344CB8AC3E}">
        <p14:creationId xmlns:p14="http://schemas.microsoft.com/office/powerpoint/2010/main" val="353921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B0F3A0-608C-4A6E-A24D-289E3329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Usertypes</a:t>
            </a:r>
            <a:r>
              <a:rPr lang="en-US" dirty="0"/>
              <a:t> are A M A Z I N 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C0754-9375-40FD-890B-DC11714E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binding glue between C++ and Lua</a:t>
            </a:r>
          </a:p>
          <a:p>
            <a:endParaRPr lang="en-US" dirty="0"/>
          </a:p>
          <a:p>
            <a:r>
              <a:rPr lang="en-US" dirty="0"/>
              <a:t>Exposes C++ classes, their idioms, their properties cleanly and efficiently</a:t>
            </a:r>
          </a:p>
          <a:p>
            <a:endParaRPr lang="en-US" dirty="0"/>
          </a:p>
          <a:p>
            <a:r>
              <a:rPr lang="en-US" dirty="0"/>
              <a:t>But why take my word for it? Let’s just have a quick peek…</a:t>
            </a:r>
          </a:p>
        </p:txBody>
      </p:sp>
    </p:spTree>
    <p:extLst>
      <p:ext uri="{BB962C8B-B14F-4D97-AF65-F5344CB8AC3E}">
        <p14:creationId xmlns:p14="http://schemas.microsoft.com/office/powerpoint/2010/main" val="188529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08BF-4E75-49BB-94FB-17B2267E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E M O   I N   P R O G R E S </a:t>
            </a:r>
            <a:r>
              <a:rPr lang="en-US" dirty="0" err="1"/>
              <a:t>S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752148-BA1F-40F8-A787-127E6E643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70" y="2336800"/>
            <a:ext cx="4120835" cy="3598863"/>
          </a:xfrm>
        </p:spPr>
      </p:pic>
    </p:spTree>
    <p:extLst>
      <p:ext uri="{BB962C8B-B14F-4D97-AF65-F5344CB8AC3E}">
        <p14:creationId xmlns:p14="http://schemas.microsoft.com/office/powerpoint/2010/main" val="380559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4205-B68D-43D4-9E0F-0E526E94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There’s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02E8-1ED6-49D5-BBC1-54944247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Usertypes</a:t>
            </a:r>
            <a:r>
              <a:rPr lang="en-US" dirty="0"/>
              <a:t> – and sol2 in general – can also work with </a:t>
            </a:r>
            <a:r>
              <a:rPr lang="en-US" b="1" i="1" dirty="0"/>
              <a:t>types and systems it does not know about</a:t>
            </a:r>
          </a:p>
          <a:p>
            <a:endParaRPr lang="en-US" b="1" i="1" dirty="0"/>
          </a:p>
          <a:p>
            <a:r>
              <a:rPr lang="en-US" dirty="0"/>
              <a:t>Put sol in your large commercial codebase, today</a:t>
            </a:r>
          </a:p>
          <a:p>
            <a:pPr lvl="1"/>
            <a:r>
              <a:rPr lang="en-US" dirty="0"/>
              <a:t>Use it incrementally without problem thanks to sol::</a:t>
            </a:r>
            <a:r>
              <a:rPr lang="en-US" dirty="0" err="1"/>
              <a:t>state_view</a:t>
            </a:r>
            <a:endParaRPr lang="en-US" dirty="0"/>
          </a:p>
          <a:p>
            <a:pPr lvl="1"/>
            <a:r>
              <a:rPr lang="en-US" dirty="0"/>
              <a:t>Transition as fast or as slow as you desire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3CFBB-382E-45D1-BCBD-20980B6D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74" y="5149924"/>
            <a:ext cx="8127492" cy="15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45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08BF-4E75-49BB-94FB-17B2267E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E M O   I N   P R O G R E S </a:t>
            </a:r>
            <a:r>
              <a:rPr lang="en-US" dirty="0" err="1"/>
              <a:t>S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752148-BA1F-40F8-A787-127E6E643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70" y="2336800"/>
            <a:ext cx="4120835" cy="3598863"/>
          </a:xfrm>
        </p:spPr>
      </p:pic>
    </p:spTree>
    <p:extLst>
      <p:ext uri="{BB962C8B-B14F-4D97-AF65-F5344CB8AC3E}">
        <p14:creationId xmlns:p14="http://schemas.microsoft.com/office/powerpoint/2010/main" val="3095237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1DA4-A6E2-4AC8-8F4A-4CA39543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FEATURE PACKED!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A783F8-8220-41A0-AD8E-328C1372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people don’t even realize…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E48D2DD-0DC9-47CF-953F-0FA3BD2F8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4" y="2929585"/>
            <a:ext cx="2261776" cy="3175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264E52-E9F9-4614-9AAF-334AE5B50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741" y="2929585"/>
            <a:ext cx="2813809" cy="11954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67B690-8C65-4787-8721-61B858AB4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342" y="2929585"/>
            <a:ext cx="2186767" cy="31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5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E161-BE94-4A6C-98BA-A9DD9D95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Witnessing Realizations in Real-time is fun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4266CE-CE2E-442D-8C9E-A1C1864F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964" y="3637947"/>
            <a:ext cx="6505575" cy="15525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2C7828-88B6-49AB-915D-5ADD1FEBE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17" y="2107820"/>
            <a:ext cx="6400800" cy="1428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DAEA37-2461-4F40-ABEE-CFEB515F8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61" y="4733172"/>
            <a:ext cx="49434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8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7BE3-4DEC-4106-8B5E-67DCA349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D92D-57EC-475F-938E-3A8F5E759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Extending your application</a:t>
            </a:r>
          </a:p>
          <a:p>
            <a:pPr lvl="1"/>
            <a:r>
              <a:rPr lang="en-US" dirty="0"/>
              <a:t>without re-compilation</a:t>
            </a:r>
          </a:p>
          <a:p>
            <a:pPr lvl="1"/>
            <a:r>
              <a:rPr lang="en-US" dirty="0"/>
              <a:t>without fragile DLLs/shared libraries</a:t>
            </a:r>
          </a:p>
          <a:p>
            <a:endParaRPr lang="en-US" dirty="0"/>
          </a:p>
          <a:p>
            <a:r>
              <a:rPr lang="en-US" dirty="0"/>
              <a:t>Lowering barrier to entry</a:t>
            </a:r>
          </a:p>
          <a:p>
            <a:pPr lvl="1"/>
            <a:r>
              <a:rPr lang="en-US" dirty="0"/>
              <a:t>Complexity of main language (C++, Java, Haskell)</a:t>
            </a:r>
            <a:br>
              <a:rPr lang="en-US" dirty="0"/>
            </a:br>
            <a:r>
              <a:rPr lang="en-US" dirty="0"/>
              <a:t>versus complexity of scripting language (Lua, Python,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Little / no IDE or build setup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2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46BA-2802-49C1-B60A-99E2698B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7A345-2FAC-440F-991B-E36E3BD72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 problem with Defaults</a:t>
            </a:r>
          </a:p>
        </p:txBody>
      </p:sp>
    </p:spTree>
    <p:extLst>
      <p:ext uri="{BB962C8B-B14F-4D97-AF65-F5344CB8AC3E}">
        <p14:creationId xmlns:p14="http://schemas.microsoft.com/office/powerpoint/2010/main" val="2878583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DF343-FB4A-4FFC-956F-0806D860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Customization: Struct Specializations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0AD1E-CD81-4995-947D-2A9F295C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Specialize a template struct getter/checker/pusher</a:t>
            </a:r>
          </a:p>
          <a:p>
            <a:pPr lvl="1"/>
            <a:r>
              <a:rPr lang="en-US" dirty="0"/>
              <a:t>Works and scales</a:t>
            </a:r>
          </a:p>
          <a:p>
            <a:pPr lvl="1"/>
            <a:r>
              <a:rPr lang="en-US" dirty="0"/>
              <a:t>Users can add their own specializations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0FEF02-866C-4FEA-AC6A-3C39463C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07" y="3445712"/>
            <a:ext cx="6059764" cy="32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79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7825-F77E-4863-9DDF-9D64C9CF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Customizations: Problem with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05C23-50C3-47BF-8F8C-1ADE034C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do not like way e.g. int64_t or uint64_t or a container are handled</a:t>
            </a:r>
          </a:p>
          <a:p>
            <a:pPr lvl="1"/>
            <a:r>
              <a:rPr lang="en-US" dirty="0"/>
              <a:t>Impossible for them to extend if they are not careful of mutually exclusive SFINAE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3C0F7-E594-450C-9192-1B57EB37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16" y="3766924"/>
            <a:ext cx="82200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88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27EC-0495-4C7A-BBCD-74613255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Layer Mk.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19D2-5191-4E3C-ADFD-4F30DD37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Customization points are instead functions</a:t>
            </a:r>
          </a:p>
          <a:p>
            <a:pPr lvl="1"/>
            <a:r>
              <a:rPr lang="en-US" dirty="0"/>
              <a:t>attempt to call via ADL and priority tags (Thanks, Arthur </a:t>
            </a:r>
            <a:r>
              <a:rPr lang="en-US" dirty="0" err="1"/>
              <a:t>O’Dwyer</a:t>
            </a:r>
            <a:r>
              <a:rPr lang="en-US" dirty="0"/>
              <a:t>!)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66FF"/>
                </a:solidFill>
              </a:rPr>
              <a:t>sol_unqualified_get</a:t>
            </a:r>
            <a:r>
              <a:rPr lang="en-US" dirty="0"/>
              <a:t>(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priority_tag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types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custom_string</a:t>
            </a:r>
            <a:r>
              <a:rPr lang="en-US" dirty="0"/>
              <a:t>&gt;, … );</a:t>
            </a:r>
          </a:p>
          <a:p>
            <a:pPr lvl="1"/>
            <a:r>
              <a:rPr lang="en-US" dirty="0"/>
              <a:t>Hand user a priority tag type with higher ranking: </a:t>
            </a:r>
          </a:p>
          <a:p>
            <a:pPr lvl="1"/>
            <a:r>
              <a:rPr lang="en-US" dirty="0"/>
              <a:t>using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priority_tag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max_priority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Keep struct specializations for “fallback” and “defaults”</a:t>
            </a:r>
          </a:p>
          <a:p>
            <a:pPr lvl="1"/>
            <a:r>
              <a:rPr lang="en-US" dirty="0"/>
              <a:t>Clean separation</a:t>
            </a:r>
          </a:p>
        </p:txBody>
      </p:sp>
    </p:spTree>
    <p:extLst>
      <p:ext uri="{BB962C8B-B14F-4D97-AF65-F5344CB8AC3E}">
        <p14:creationId xmlns:p14="http://schemas.microsoft.com/office/powerpoint/2010/main" val="1654588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FD66-0B10-476D-A51B-A5C54C77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Layer Mk. II: Compile Harder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F2F0-757D-4F85-AD77-874BC89EA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N.B.: they are just regular functions</a:t>
            </a:r>
          </a:p>
          <a:p>
            <a:pPr lvl="1"/>
            <a:r>
              <a:rPr lang="en-US" dirty="0"/>
              <a:t>Implement in </a:t>
            </a:r>
            <a:r>
              <a:rPr lang="en-US" dirty="0" err="1"/>
              <a:t>cpp</a:t>
            </a:r>
            <a:r>
              <a:rPr lang="en-US" dirty="0"/>
              <a:t> files, export them</a:t>
            </a:r>
          </a:p>
          <a:p>
            <a:pPr lvl="1"/>
            <a:r>
              <a:rPr lang="en-US" dirty="0"/>
              <a:t>Compile </a:t>
            </a:r>
            <a:r>
              <a:rPr lang="en-US" dirty="0" err="1"/>
              <a:t>heckin</a:t>
            </a:r>
            <a:r>
              <a:rPr lang="en-US" dirty="0"/>
              <a:t>’ fast</a:t>
            </a:r>
          </a:p>
          <a:p>
            <a:pPr lvl="1"/>
            <a:r>
              <a:rPr lang="en-US" dirty="0"/>
              <a:t>Everyone knows how to write a function (!!)</a:t>
            </a:r>
          </a:p>
          <a:p>
            <a:endParaRPr lang="en-US" dirty="0"/>
          </a:p>
          <a:p>
            <a:r>
              <a:rPr lang="en-US" dirty="0"/>
              <a:t>Users do not have to understand SFINAE or template struct specialization</a:t>
            </a:r>
          </a:p>
          <a:p>
            <a:pPr lvl="1"/>
            <a:r>
              <a:rPr lang="en-US" dirty="0"/>
              <a:t>Vastly smaller amount of people SFINAE and struct specialize</a:t>
            </a:r>
          </a:p>
          <a:p>
            <a:pPr lvl="1"/>
            <a:r>
              <a:rPr lang="en-US" dirty="0"/>
              <a:t>Decreases barrier to entry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5C999-84AD-4C69-85F3-5A45D774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994" y="581386"/>
            <a:ext cx="1603006" cy="13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34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49B0-3FED-4EE7-90E6-36D32CEE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of Compile Times…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07AF1-96A4-4A04-9005-D0F1AB479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7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E7A8-E1B9-4D60-97F4-4EFD8E13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Times + Compiler Memory Usage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E0D42-A660-4818-9481-0872F405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Too. Damn. High.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BFD69-4FA3-4F65-B617-52B87712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443" y="3161547"/>
            <a:ext cx="52387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47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F1F001-6860-410C-9D54-12DBEA6E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and SFINAE: the Greater Evils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E547BA-5A4A-496B-BB87-CA3E4629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23" y="2651525"/>
            <a:ext cx="783907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07C57-83E4-4375-8123-2764ACBE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069" y="1988714"/>
            <a:ext cx="4475518" cy="44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06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B12C-5C3D-45BD-9A6E-09BCC1F9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A Spark of Moonlit Inspiration…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118A-F54A-422E-8009-3B696C3F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“Can I keep the same speed and still remove tuple and a lot of compile time information”?</a:t>
            </a:r>
          </a:p>
          <a:p>
            <a:pPr lvl="1"/>
            <a:r>
              <a:rPr lang="en-US" dirty="0"/>
              <a:t>Benchmark </a:t>
            </a:r>
            <a:r>
              <a:rPr lang="en-US" dirty="0" err="1"/>
              <a:t>cpp</a:t>
            </a:r>
            <a:r>
              <a:rPr lang="en-US" dirty="0"/>
              <a:t> file for sol3 took about 15% less time than sol2 benchmark file</a:t>
            </a:r>
          </a:p>
          <a:p>
            <a:pPr lvl="1"/>
            <a:r>
              <a:rPr lang="en-US" dirty="0"/>
              <a:t>But did we keep the same performance?!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36C73-60EE-4DD4-8A73-8CD9C757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013" y="670840"/>
            <a:ext cx="1219209" cy="12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5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B12C-5C3D-45BD-9A6E-09BCC1F9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So I implemented it. Today.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118A-F54A-422E-8009-3B696C3F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dark of the night. Just before my presentation.</a:t>
            </a:r>
          </a:p>
          <a:p>
            <a:pPr lvl="1"/>
            <a:endParaRPr lang="en-US" dirty="0"/>
          </a:p>
          <a:p>
            <a:r>
              <a:rPr lang="en-US" dirty="0"/>
              <a:t>The “I Like Anxiety” Challenge:</a:t>
            </a:r>
          </a:p>
          <a:p>
            <a:pPr lvl="1"/>
            <a:r>
              <a:rPr lang="en-US" dirty="0"/>
              <a:t>Ran benchmarks overnight and promised myself that I would modify presentation with the numbers in the morning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36C73-60EE-4DD4-8A73-8CD9C757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013" y="670840"/>
            <a:ext cx="1219209" cy="12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0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8603-F71D-46C1-AEA1-E83B4E0D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about the Standard?”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AFEE-916C-467E-832C-6D7EC52D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scripting or interop built into the standard library</a:t>
            </a:r>
          </a:p>
          <a:p>
            <a:pPr lvl="1"/>
            <a:r>
              <a:rPr lang="en-US" dirty="0"/>
              <a:t>… at all</a:t>
            </a:r>
          </a:p>
          <a:p>
            <a:endParaRPr lang="en-US" dirty="0"/>
          </a:p>
          <a:p>
            <a:r>
              <a:rPr lang="en-US" dirty="0"/>
              <a:t>Will compare to other libraries, however!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D0690-0E1C-491B-92CC-852DAAEB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0" y="722197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9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B12C-5C3D-45BD-9A6E-09BCC1F9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Idea: Virtual Base class, templated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118A-F54A-422E-8009-3B696C3F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Essentially:</a:t>
            </a:r>
          </a:p>
          <a:p>
            <a:pPr lvl="1"/>
            <a:r>
              <a:rPr lang="en-US" dirty="0"/>
              <a:t>std::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vector</a:t>
            </a:r>
            <a:r>
              <a:rPr lang="en-US" dirty="0"/>
              <a:t>&lt;std::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unique_ptr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binding_base</a:t>
            </a:r>
            <a:r>
              <a:rPr lang="en-US" dirty="0"/>
              <a:t>&gt;&gt;</a:t>
            </a:r>
          </a:p>
          <a:p>
            <a:pPr lvl="1"/>
            <a:endParaRPr lang="en-US" dirty="0"/>
          </a:p>
          <a:p>
            <a:r>
              <a:rPr lang="en-US" dirty="0"/>
              <a:t>Do 4 things:</a:t>
            </a:r>
          </a:p>
          <a:p>
            <a:pPr lvl="1"/>
            <a:r>
              <a:rPr lang="en-US" dirty="0"/>
              <a:t>Store data in vector to give it a never-changing memory address</a:t>
            </a:r>
          </a:p>
          <a:p>
            <a:pPr lvl="1"/>
            <a:r>
              <a:rPr lang="en-US" dirty="0"/>
              <a:t>Get data as void* to transport through Lua + templated free function</a:t>
            </a:r>
          </a:p>
          <a:p>
            <a:pPr lvl="1"/>
            <a:r>
              <a:rPr lang="en-US" dirty="0"/>
              <a:t>Make sure either side of Lua abstraction preserves type information</a:t>
            </a:r>
          </a:p>
          <a:p>
            <a:pPr lvl="1"/>
            <a:r>
              <a:rPr lang="en-US" dirty="0"/>
              <a:t>Pass along the </a:t>
            </a:r>
            <a:r>
              <a:rPr lang="en-US" b="1" i="1" dirty="0"/>
              <a:t>exact address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36C73-60EE-4DD4-8A73-8CD9C757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013" y="670840"/>
            <a:ext cx="1219209" cy="1219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552DC-6E02-4BDD-9451-669BFD502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509" y="2587844"/>
            <a:ext cx="1536014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89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5AEC-36CE-44AC-B4EC-765C84B5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 Came Up, Benchmarks Finished…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40D3F-E55A-4681-BC98-F033CFC1C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19" y="2994990"/>
            <a:ext cx="6410598" cy="354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D81277-8E61-4E0B-9D6D-9655A0753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570" y="774715"/>
            <a:ext cx="926706" cy="926706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AAC3702-D053-4B2C-9647-9BCA8B51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230C17-419A-4FB3-8EAB-53D13E8C5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47" y="911086"/>
            <a:ext cx="7472905" cy="56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67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D81277-8E61-4E0B-9D6D-9655A0753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570" y="774715"/>
            <a:ext cx="926706" cy="926706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AAC3702-D053-4B2C-9647-9BCA8B51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230C17-419A-4FB3-8EAB-53D13E8C5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47" y="911086"/>
            <a:ext cx="7472904" cy="56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31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D81277-8E61-4E0B-9D6D-9655A0753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570" y="774715"/>
            <a:ext cx="926706" cy="926706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AAC3702-D053-4B2C-9647-9BCA8B51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230C17-419A-4FB3-8EAB-53D13E8C5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47" y="911086"/>
            <a:ext cx="7472905" cy="56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39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D81277-8E61-4E0B-9D6D-9655A0753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570" y="774715"/>
            <a:ext cx="926706" cy="926706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AAC3702-D053-4B2C-9647-9BCA8B51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230C17-419A-4FB3-8EAB-53D13E8C5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47" y="911086"/>
            <a:ext cx="7472904" cy="56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55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3336-F1D6-40EB-99B7-CDD75F69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Nailed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E7D4-743B-4EAA-9342-8ED94CEB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performance metrics</a:t>
            </a:r>
          </a:p>
          <a:p>
            <a:pPr lvl="1"/>
            <a:r>
              <a:rPr lang="en-US" dirty="0"/>
              <a:t>So much room to decrease compile times</a:t>
            </a:r>
          </a:p>
          <a:p>
            <a:pPr lvl="1"/>
            <a:r>
              <a:rPr lang="en-US" dirty="0"/>
              <a:t>So many more features enabled by this exploration and the advancements!</a:t>
            </a:r>
          </a:p>
          <a:p>
            <a:pPr lvl="1"/>
            <a:endParaRPr lang="en-US" dirty="0"/>
          </a:p>
          <a:p>
            <a:r>
              <a:rPr lang="en-US" dirty="0"/>
              <a:t>sol3 pushed to its own branch</a:t>
            </a:r>
          </a:p>
          <a:p>
            <a:pPr lvl="1"/>
            <a:r>
              <a:rPr lang="en-US" dirty="0"/>
              <a:t>Until tests are converted and all pass</a:t>
            </a:r>
          </a:p>
          <a:p>
            <a:pPr lvl="1"/>
            <a:r>
              <a:rPr lang="en-US" dirty="0"/>
              <a:t>Hope to have something by the end of October, before the C++ San Diego meeting starts</a:t>
            </a:r>
          </a:p>
        </p:txBody>
      </p:sp>
    </p:spTree>
    <p:extLst>
      <p:ext uri="{BB962C8B-B14F-4D97-AF65-F5344CB8AC3E}">
        <p14:creationId xmlns:p14="http://schemas.microsoft.com/office/powerpoint/2010/main" val="4263749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412F-C9F8-4AA5-AC91-08242842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    felt gratitude…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FEE4-784A-44B4-B843-3954D934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#include – for the graphs and being a wonderful community</a:t>
            </a:r>
          </a:p>
          <a:p>
            <a:pPr lvl="1"/>
            <a:r>
              <a:rPr lang="en-US" dirty="0"/>
              <a:t>Inspired a Python Talk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and individuals who have used sol2 to success and have recommended it to others!</a:t>
            </a:r>
          </a:p>
          <a:p>
            <a:pPr lvl="1"/>
            <a:r>
              <a:rPr lang="en-US" dirty="0" err="1"/>
              <a:t>Corentin</a:t>
            </a:r>
            <a:r>
              <a:rPr lang="en-US" dirty="0"/>
              <a:t>, Elias </a:t>
            </a:r>
            <a:r>
              <a:rPr lang="en-US" dirty="0" err="1"/>
              <a:t>Daler</a:t>
            </a:r>
            <a:r>
              <a:rPr lang="en-US" dirty="0"/>
              <a:t>, </a:t>
            </a:r>
            <a:r>
              <a:rPr lang="en-US" dirty="0" err="1"/>
              <a:t>Orfeasz</a:t>
            </a:r>
            <a:r>
              <a:rPr lang="en-US" dirty="0"/>
              <a:t>, </a:t>
            </a:r>
            <a:r>
              <a:rPr lang="en-US" dirty="0" err="1"/>
              <a:t>Xottab_DUTY</a:t>
            </a:r>
            <a:r>
              <a:rPr lang="en-US" dirty="0"/>
              <a:t>, and donators up to this point!</a:t>
            </a:r>
          </a:p>
          <a:p>
            <a:pPr lvl="1"/>
            <a:r>
              <a:rPr lang="en-US" dirty="0"/>
              <a:t>Jason Turner for telling me to start talking about sol2 and sol3!</a:t>
            </a:r>
          </a:p>
          <a:p>
            <a:endParaRPr lang="en-US" dirty="0"/>
          </a:p>
          <a:p>
            <a:r>
              <a:rPr lang="en-US" dirty="0"/>
              <a:t>Mother Eugenie, Sister </a:t>
            </a:r>
            <a:r>
              <a:rPr lang="en-US" dirty="0" err="1"/>
              <a:t>Lorigiana</a:t>
            </a:r>
            <a:endParaRPr lang="en-US" dirty="0"/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F7587791-1866-4B88-B092-057C302053F6}"/>
              </a:ext>
            </a:extLst>
          </p:cNvPr>
          <p:cNvSpPr/>
          <p:nvPr/>
        </p:nvSpPr>
        <p:spPr>
          <a:xfrm>
            <a:off x="1532461" y="1120077"/>
            <a:ext cx="405113" cy="34724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7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15BF-ED82-4AFB-950B-FD13D5F3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coming!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4592B-7D85-4184-95C9-6699DD282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hard to choose against Sean Parent and Hyrum Wright and Matt Godbolt and Odin Holmes! So thank you for making my first </a:t>
            </a:r>
            <a:r>
              <a:rPr lang="en-US" dirty="0" err="1"/>
              <a:t>CppCon</a:t>
            </a:r>
            <a:r>
              <a:rPr lang="en-US" dirty="0"/>
              <a:t> talk a great one!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6C0B4-CB6A-498B-888D-C5B1FC106794}"/>
              </a:ext>
            </a:extLst>
          </p:cNvPr>
          <p:cNvSpPr txBox="1"/>
          <p:nvPr/>
        </p:nvSpPr>
        <p:spPr>
          <a:xfrm>
            <a:off x="1198920" y="1742208"/>
            <a:ext cx="42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https://www.linkedin.com/in/thephd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9E7ACA-553D-4A75-B9C8-5AD20BD9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682" y="404769"/>
            <a:ext cx="650325" cy="650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1B13C8-6CA6-4016-9240-2D608A6D211C}"/>
              </a:ext>
            </a:extLst>
          </p:cNvPr>
          <p:cNvSpPr txBox="1"/>
          <p:nvPr/>
        </p:nvSpPr>
        <p:spPr>
          <a:xfrm>
            <a:off x="7354073" y="562144"/>
            <a:ext cx="396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https://www.patreon.com/thephd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47284B-945C-496E-B43D-32F3779B6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80" y="1644477"/>
            <a:ext cx="650324" cy="650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5BB67E-0AA5-4555-9620-D8CBB36BD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780" y="514256"/>
            <a:ext cx="717391" cy="5378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B01F97-E8E2-4E9B-B59D-7AE198F28967}"/>
              </a:ext>
            </a:extLst>
          </p:cNvPr>
          <p:cNvSpPr txBox="1"/>
          <p:nvPr/>
        </p:nvSpPr>
        <p:spPr>
          <a:xfrm>
            <a:off x="1245706" y="598517"/>
            <a:ext cx="31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@__phantomderp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#sol3an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31A79B-C335-4BB5-89ED-8BB5099459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2682" y="1690641"/>
            <a:ext cx="688578" cy="6463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420611-B126-403A-8D8A-92E07DEA2B49}"/>
              </a:ext>
            </a:extLst>
          </p:cNvPr>
          <p:cNvSpPr txBox="1"/>
          <p:nvPr/>
        </p:nvSpPr>
        <p:spPr>
          <a:xfrm>
            <a:off x="7182681" y="1646718"/>
            <a:ext cx="381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https://github.com/ThePhD/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https://github.com/ThePhD/sol2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2A3206-DADA-4057-8D16-DF8F3CE295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6515" y="5044016"/>
            <a:ext cx="1588882" cy="15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6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2952A-76F9-47A3-9EA1-C1DD91DE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Lua, the Scripting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B7FFB2-B719-4939-AB86-BCB96205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dynamic language</a:t>
            </a:r>
          </a:p>
          <a:p>
            <a:pPr lvl="1"/>
            <a:r>
              <a:rPr lang="en-US" dirty="0"/>
              <a:t>Grammar fits on a single page</a:t>
            </a:r>
          </a:p>
          <a:p>
            <a:pPr lvl="1"/>
            <a:r>
              <a:rPr lang="en-US" dirty="0"/>
              <a:t>Only 1 data structure – table</a:t>
            </a:r>
          </a:p>
          <a:p>
            <a:pPr lvl="1"/>
            <a:r>
              <a:rPr lang="en-US" dirty="0"/>
              <a:t>Minimalistic library</a:t>
            </a:r>
          </a:p>
          <a:p>
            <a:pPr lvl="1"/>
            <a:endParaRPr lang="en-US" dirty="0"/>
          </a:p>
          <a:p>
            <a:r>
              <a:rPr lang="en-US" dirty="0"/>
              <a:t>Famously used in</a:t>
            </a:r>
          </a:p>
          <a:p>
            <a:pPr lvl="1"/>
            <a:r>
              <a:rPr lang="en-US" dirty="0"/>
              <a:t>World of Warcraft (WoW), Redis database,</a:t>
            </a:r>
            <a:br>
              <a:rPr lang="en-US" dirty="0"/>
            </a:br>
            <a:r>
              <a:rPr lang="en-US" dirty="0"/>
              <a:t>Operating System components, Servers, </a:t>
            </a:r>
            <a:br>
              <a:rPr lang="en-US" dirty="0"/>
            </a:br>
            <a:r>
              <a:rPr lang="en-US" dirty="0"/>
              <a:t>Waze GUI,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23E41-E822-46E3-B64F-25B724603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0" y="691166"/>
            <a:ext cx="1168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2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6A32-23D0-4EB6-8E8E-F7FEA16A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Lua, with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8582-3380-47B6-B9FA-AFDDA9C5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Entire VM is tiny and compiled with ANSI C</a:t>
            </a:r>
          </a:p>
          <a:p>
            <a:pPr lvl="1"/>
            <a:r>
              <a:rPr lang="en-US" dirty="0"/>
              <a:t>Portable to many, many compilers</a:t>
            </a:r>
          </a:p>
          <a:p>
            <a:endParaRPr lang="en-US" dirty="0"/>
          </a:p>
          <a:p>
            <a:r>
              <a:rPr lang="en-US" dirty="0"/>
              <a:t>Exposes library interface, the Lua C API</a:t>
            </a:r>
          </a:p>
          <a:p>
            <a:pPr lvl="1"/>
            <a:r>
              <a:rPr lang="en-US" dirty="0"/>
              <a:t>Stack-based: push values, call manipulation operations, pop leftover values</a:t>
            </a:r>
          </a:p>
          <a:p>
            <a:pPr lvl="1"/>
            <a:r>
              <a:rPr lang="en-US" dirty="0"/>
              <a:t>Fairly fast compared to other VMs</a:t>
            </a:r>
          </a:p>
        </p:txBody>
      </p:sp>
    </p:spTree>
    <p:extLst>
      <p:ext uri="{BB962C8B-B14F-4D97-AF65-F5344CB8AC3E}">
        <p14:creationId xmlns:p14="http://schemas.microsoft.com/office/powerpoint/2010/main" val="296453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8495-135C-4291-B4C8-236A5CA6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C API: how-to-stack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190B8-A879-418C-BB69-A66CF9BD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dirty="0" err="1"/>
              <a:t>my_table</a:t>
            </a:r>
            <a:r>
              <a:rPr lang="en-US" dirty="0"/>
              <a:t>[</a:t>
            </a:r>
            <a:r>
              <a:rPr lang="en-US" dirty="0">
                <a:solidFill>
                  <a:srgbClr val="FFC000"/>
                </a:solidFill>
              </a:rPr>
              <a:t>“a”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my_table</a:t>
            </a:r>
            <a:r>
              <a:rPr lang="en-US" dirty="0"/>
              <a:t> global</a:t>
            </a:r>
          </a:p>
          <a:p>
            <a:pPr lvl="1"/>
            <a:r>
              <a:rPr lang="en-US" dirty="0"/>
              <a:t>get field</a:t>
            </a:r>
          </a:p>
          <a:p>
            <a:pPr lvl="1"/>
            <a:r>
              <a:rPr lang="en-US" dirty="0" err="1">
                <a:solidFill>
                  <a:srgbClr val="FF66FF"/>
                </a:solidFill>
              </a:rPr>
              <a:t>lua_to</a:t>
            </a:r>
            <a:r>
              <a:rPr lang="en-US" dirty="0"/>
              <a:t>{x} value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66FF"/>
                </a:solidFill>
              </a:rPr>
              <a:t>my_func</a:t>
            </a:r>
            <a:r>
              <a:rPr lang="en-US" dirty="0"/>
              <a:t>(2)</a:t>
            </a:r>
          </a:p>
          <a:p>
            <a:pPr lvl="1"/>
            <a:r>
              <a:rPr lang="en-US" dirty="0"/>
              <a:t>push </a:t>
            </a:r>
            <a:r>
              <a:rPr lang="en-US" dirty="0" err="1">
                <a:solidFill>
                  <a:srgbClr val="FF66FF"/>
                </a:solidFill>
              </a:rPr>
              <a:t>my_func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global function</a:t>
            </a:r>
          </a:p>
          <a:p>
            <a:pPr lvl="1"/>
            <a:r>
              <a:rPr lang="en-US" dirty="0"/>
              <a:t>push argument</a:t>
            </a:r>
          </a:p>
          <a:p>
            <a:pPr lvl="1"/>
            <a:r>
              <a:rPr lang="en-US" dirty="0"/>
              <a:t>call, get return(s) using </a:t>
            </a:r>
            <a:r>
              <a:rPr lang="en-US" dirty="0" err="1">
                <a:solidFill>
                  <a:srgbClr val="FF66FF"/>
                </a:solidFill>
              </a:rPr>
              <a:t>lua_to</a:t>
            </a:r>
            <a:r>
              <a:rPr lang="en-US" dirty="0"/>
              <a:t>{x}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4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A5A7-ADE0-4655-A4E2-D2D3515B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let’s scale it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4BF9-22B1-4CB1-81AF-54F29DEB6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err="1">
                <a:solidFill>
                  <a:srgbClr val="FF66FF"/>
                </a:solidFill>
              </a:rPr>
              <a:t>other_func</a:t>
            </a:r>
            <a:r>
              <a:rPr lang="en-US" sz="3200" dirty="0"/>
              <a:t>( </a:t>
            </a:r>
            <a:r>
              <a:rPr lang="en-US" sz="3200" dirty="0" err="1"/>
              <a:t>my_table</a:t>
            </a:r>
            <a:r>
              <a:rPr lang="en-US" sz="3200" dirty="0"/>
              <a:t>[</a:t>
            </a:r>
            <a:r>
              <a:rPr lang="en-US" sz="3200" dirty="0">
                <a:solidFill>
                  <a:srgbClr val="FFC000"/>
                </a:solidFill>
              </a:rPr>
              <a:t>“a”</a:t>
            </a:r>
            <a:r>
              <a:rPr lang="en-US" sz="3200" dirty="0"/>
              <a:t>][</a:t>
            </a:r>
            <a:r>
              <a:rPr lang="en-US" sz="3200" dirty="0">
                <a:solidFill>
                  <a:srgbClr val="FFC000"/>
                </a:solidFill>
              </a:rPr>
              <a:t>“b”</a:t>
            </a:r>
            <a:r>
              <a:rPr lang="en-US" sz="3200" dirty="0"/>
              <a:t>], </a:t>
            </a:r>
            <a:r>
              <a:rPr lang="en-US" sz="3200" dirty="0" err="1">
                <a:solidFill>
                  <a:srgbClr val="FF66FF"/>
                </a:solidFill>
              </a:rPr>
              <a:t>my_func</a:t>
            </a:r>
            <a:r>
              <a:rPr lang="en-US" sz="3200" dirty="0"/>
              <a:t>( 2 ) )</a:t>
            </a:r>
          </a:p>
        </p:txBody>
      </p:sp>
    </p:spTree>
    <p:extLst>
      <p:ext uri="{BB962C8B-B14F-4D97-AF65-F5344CB8AC3E}">
        <p14:creationId xmlns:p14="http://schemas.microsoft.com/office/powerpoint/2010/main" val="36351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6AB328-58D9-4D0E-82D7-80925E94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(╯°□°）╯︵┻━┻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3AF90-0E5B-40E0-BE79-31CCF7F3D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/>
              <a:t>Miss me with that noise, fam.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065FA-00CB-4128-B21C-118B8AB4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195" y="4851400"/>
            <a:ext cx="1274106" cy="84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09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478</TotalTime>
  <Words>1879</Words>
  <Application>Microsoft Office PowerPoint</Application>
  <PresentationFormat>Widescreen</PresentationFormat>
  <Paragraphs>257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Trebuchet MS</vt:lpstr>
      <vt:lpstr>Berlin</vt:lpstr>
      <vt:lpstr>Scripting at the Speed of Thought</vt:lpstr>
      <vt:lpstr>Scripting</vt:lpstr>
      <vt:lpstr>Why Script?</vt:lpstr>
      <vt:lpstr>“What about the Standard?”</vt:lpstr>
      <vt:lpstr>Lua, the Scripting Language</vt:lpstr>
      <vt:lpstr>Lua, with C code</vt:lpstr>
      <vt:lpstr>Lua C API: how-to-stack</vt:lpstr>
      <vt:lpstr>Okay, let’s scale it up…</vt:lpstr>
      <vt:lpstr>(╯°□°）╯︵┻━┻</vt:lpstr>
      <vt:lpstr>Limitations of C itself</vt:lpstr>
      <vt:lpstr>Wrap/Abstract the C Code</vt:lpstr>
      <vt:lpstr>Stack Namespace</vt:lpstr>
      <vt:lpstr>Stack Namespace – Composed Operations</vt:lpstr>
      <vt:lpstr>An example</vt:lpstr>
      <vt:lpstr>Not High Enough</vt:lpstr>
      <vt:lpstr>Improving the Abstraction</vt:lpstr>
      <vt:lpstr>Abstraction Layer 0</vt:lpstr>
      <vt:lpstr>Abstraction Layer 0: Rule of 0</vt:lpstr>
      <vt:lpstr>Abstraction Layer 1: Reuse</vt:lpstr>
      <vt:lpstr>Abstraction Layer 2: Proxy</vt:lpstr>
      <vt:lpstr>Abstraction Layer 2: Problems</vt:lpstr>
      <vt:lpstr>Abstraction Layer 2: Fixes?</vt:lpstr>
      <vt:lpstr>Usertypes</vt:lpstr>
      <vt:lpstr>Usertypes are A M A Z I N G</vt:lpstr>
      <vt:lpstr>D E M O   I N   P R O G R E S S</vt:lpstr>
      <vt:lpstr>But There’s More!</vt:lpstr>
      <vt:lpstr>D E M O   I N   P R O G R E S S</vt:lpstr>
      <vt:lpstr>It is FEATURE PACKED!</vt:lpstr>
      <vt:lpstr>Witnessing Realizations in Real-time is fun</vt:lpstr>
      <vt:lpstr>Customization Points</vt:lpstr>
      <vt:lpstr>Past Customization: Struct Specializations</vt:lpstr>
      <vt:lpstr>Past Customizations: Problem with Structs</vt:lpstr>
      <vt:lpstr>Customization Layer Mk. II</vt:lpstr>
      <vt:lpstr>Customization Layer Mk. II: Compile Harder</vt:lpstr>
      <vt:lpstr>Speaking of Compile Times…</vt:lpstr>
      <vt:lpstr>Compile Times + Compiler Memory Usage</vt:lpstr>
      <vt:lpstr>Tuple and SFINAE: the Greater Evils</vt:lpstr>
      <vt:lpstr>A Spark of Moonlit Inspiration…</vt:lpstr>
      <vt:lpstr>So I implemented it. Today.</vt:lpstr>
      <vt:lpstr>Idea: Virtual Base class, templated data?</vt:lpstr>
      <vt:lpstr>Sun Came Up, Benchmarks Finished…</vt:lpstr>
      <vt:lpstr>Nice.</vt:lpstr>
      <vt:lpstr>Nice.</vt:lpstr>
      <vt:lpstr>Nice.</vt:lpstr>
      <vt:lpstr>Nice.</vt:lpstr>
      <vt:lpstr>Nailed It</vt:lpstr>
      <vt:lpstr>My     felt gratitude…</vt:lpstr>
      <vt:lpstr>Thank YOU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at the Speed of Thought</dc:title>
  <dc:creator>Derpstorm</dc:creator>
  <cp:lastModifiedBy>Lapderp</cp:lastModifiedBy>
  <cp:revision>47</cp:revision>
  <dcterms:created xsi:type="dcterms:W3CDTF">2018-09-28T09:00:52Z</dcterms:created>
  <dcterms:modified xsi:type="dcterms:W3CDTF">2023-02-14T00:37:57Z</dcterms:modified>
</cp:coreProperties>
</file>