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92" r:id="rId6"/>
    <p:sldId id="257" r:id="rId7"/>
    <p:sldId id="286" r:id="rId8"/>
    <p:sldId id="289" r:id="rId9"/>
    <p:sldId id="290" r:id="rId10"/>
    <p:sldId id="291" r:id="rId11"/>
    <p:sldId id="293" r:id="rId12"/>
    <p:sldId id="294" r:id="rId13"/>
    <p:sldId id="295" r:id="rId14"/>
    <p:sldId id="260" r:id="rId15"/>
    <p:sldId id="288" r:id="rId16"/>
    <p:sldId id="287" r:id="rId17"/>
    <p:sldId id="261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GB" smtClean="0"/>
              <a:t>17/07/2019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GB" smtClean="0"/>
              <a:t>17/07/2019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  <a:endParaRPr lang="en-GB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Section Title 01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Quote</a:t>
            </a:r>
            <a:endParaRPr lang="en-GB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GB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4" r:id="rId7"/>
    <p:sldLayoutId id="2147483665" r:id="rId8"/>
    <p:sldLayoutId id="2147483673" r:id="rId9"/>
    <p:sldLayoutId id="2147483662" r:id="rId10"/>
    <p:sldLayoutId id="2147483663" r:id="rId11"/>
    <p:sldLayoutId id="2147483664" r:id="rId12"/>
    <p:sldLayoutId id="2147483675" r:id="rId13"/>
    <p:sldLayoutId id="2147483676" r:id="rId14"/>
    <p:sldLayoutId id="2147483672" r:id="rId15"/>
    <p:sldLayoutId id="2147483667" r:id="rId16"/>
    <p:sldLayoutId id="2147483668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 Got You, FAM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7"/>
            <a:ext cx="8261646" cy="1605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d1039r2: Flexible Array Members for C++23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ThePhD</a:t>
            </a:r>
            <a:r>
              <a:rPr lang="en-US" dirty="0"/>
              <a:t>, Nicole </a:t>
            </a:r>
            <a:r>
              <a:rPr lang="en-US" dirty="0" err="1"/>
              <a:t>Mazzuca</a:t>
            </a:r>
            <a:r>
              <a:rPr lang="en-US" dirty="0"/>
              <a:t>, </a:t>
            </a:r>
            <a:r>
              <a:rPr lang="en-US" dirty="0" err="1"/>
              <a:t>Arvid</a:t>
            </a:r>
            <a:r>
              <a:rPr lang="en-US" dirty="0"/>
              <a:t> </a:t>
            </a:r>
            <a:r>
              <a:rPr lang="en-US" dirty="0" err="1"/>
              <a:t>Gerstmann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EWG (Incubator</a:t>
            </a:r>
            <a:r>
              <a:rPr lang="en-US"/>
              <a:t>), Köln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91F2-4835-41B1-BC56-2AA9C443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is_fam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_v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)&lt;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fam_element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_t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)&lt;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3A7C98-AE8B-43E0-A36C-9748FDF8F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C41C5-ECD3-4AA5-A33C-A891DA7C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extra type traits</a:t>
            </a:r>
          </a:p>
          <a:p>
            <a:pPr lvl="1"/>
            <a:r>
              <a:rPr lang="en-US" dirty="0"/>
              <a:t>Check if something is a flexible array member</a:t>
            </a:r>
          </a:p>
          <a:p>
            <a:pPr lvl="1"/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fam_element</a:t>
            </a:r>
            <a:r>
              <a:rPr lang="en-US" sz="2000" dirty="0"/>
              <a:t> </a:t>
            </a:r>
            <a:r>
              <a:rPr lang="en-US" dirty="0"/>
              <a:t>is not SFINAE friendly: it either has the proper member that gives the element type, or errors</a:t>
            </a:r>
          </a:p>
        </p:txBody>
      </p:sp>
    </p:spTree>
    <p:extLst>
      <p:ext uri="{BB962C8B-B14F-4D97-AF65-F5344CB8AC3E}">
        <p14:creationId xmlns:p14="http://schemas.microsoft.com/office/powerpoint/2010/main" val="394946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Safety + Efficiency in the C++ world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6B0D-7FBE-4CDA-9DC7-9D5A807B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part: C compatibility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F2C18E-DBDB-4F65-AF96-64CD27B0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1C46A-3524-4C14-A5A2-78C4586B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feature goes </a:t>
            </a:r>
            <a:r>
              <a:rPr lang="en-US" u="sng" dirty="0"/>
              <a:t>nowhere</a:t>
            </a:r>
            <a:r>
              <a:rPr lang="en-US" dirty="0"/>
              <a:t> if incompatible with C</a:t>
            </a:r>
          </a:p>
          <a:p>
            <a:pPr lvl="1"/>
            <a:r>
              <a:rPr lang="en-US" dirty="0"/>
              <a:t>But C compatibility is easy to design for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Define size retrieval for all types where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is_trivial_v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element_type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r>
              <a:rPr lang="en-US" dirty="0"/>
              <a:t> is </a:t>
            </a:r>
            <a:r>
              <a:rPr lang="en-US" dirty="0">
                <a:solidFill>
                  <a:srgbClr val="FFC000"/>
                </a:solidFill>
              </a:rPr>
              <a:t>true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To only have to return the element count equal to </a:t>
            </a:r>
            <a:r>
              <a:rPr lang="en-US" b="1" i="1" dirty="0"/>
              <a:t>or greater than</a:t>
            </a:r>
            <a:endParaRPr lang="en-US" dirty="0"/>
          </a:p>
          <a:p>
            <a:pPr lvl="1"/>
            <a:r>
              <a:rPr lang="en-US" dirty="0"/>
              <a:t>Most implementations (</a:t>
            </a:r>
            <a:r>
              <a:rPr lang="en-US" dirty="0" err="1"/>
              <a:t>libc</a:t>
            </a:r>
            <a:r>
              <a:rPr lang="en-US" dirty="0"/>
              <a:t>, libstdc++) will only save the byte count, not element count (and it can over-allocate!)</a:t>
            </a:r>
          </a:p>
          <a:p>
            <a:pPr lvl="1"/>
            <a:r>
              <a:rPr lang="en-US" dirty="0"/>
              <a:t>For all types in C: 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is_trivial_v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8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r>
              <a:rPr lang="en-US" dirty="0"/>
              <a:t> is </a:t>
            </a:r>
            <a:r>
              <a:rPr lang="en-US" dirty="0">
                <a:solidFill>
                  <a:srgbClr val="FFC000"/>
                </a:solidFill>
              </a:rPr>
              <a:t>true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Do not break C ABI: a plus!</a:t>
            </a:r>
          </a:p>
        </p:txBody>
      </p:sp>
    </p:spTree>
    <p:extLst>
      <p:ext uri="{BB962C8B-B14F-4D97-AF65-F5344CB8AC3E}">
        <p14:creationId xmlns:p14="http://schemas.microsoft.com/office/powerpoint/2010/main" val="3551734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BFF0C8-6A02-47B3-9D6C-FBAEB0D6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Mildly Difficult: Non-Trivial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F2AFE-A472-4808-9498-CC3495035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A33C3-619C-4766-8929-5A52076CB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lifetime revolves around constructor / destructor</a:t>
            </a:r>
          </a:p>
          <a:p>
            <a:pPr lvl="1"/>
            <a:r>
              <a:rPr lang="en-US" dirty="0"/>
              <a:t>Default-allocation of some expensive flexible array members prohibitive since it will do so on default construction</a:t>
            </a:r>
          </a:p>
          <a:p>
            <a:pPr lvl="1"/>
            <a:endParaRPr lang="en-US" dirty="0"/>
          </a:p>
          <a:p>
            <a:r>
              <a:rPr lang="en-US" dirty="0"/>
              <a:t>Destructors are easy to implement</a:t>
            </a:r>
          </a:p>
          <a:p>
            <a:pPr lvl="1"/>
            <a:r>
              <a:rPr lang="en-US" dirty="0"/>
              <a:t>just filled out with individually destroying the elements of the FAM</a:t>
            </a:r>
          </a:p>
        </p:txBody>
      </p:sp>
    </p:spTree>
    <p:extLst>
      <p:ext uri="{BB962C8B-B14F-4D97-AF65-F5344CB8AC3E}">
        <p14:creationId xmlns:p14="http://schemas.microsoft.com/office/powerpoint/2010/main" val="1783816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Impossible Difficulty: Ease of Use +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Constructor automatically initializes all array elements of the FAT.</a:t>
            </a:r>
          </a:p>
          <a:p>
            <a:pPr lvl="1"/>
            <a:r>
              <a:rPr lang="en-GB" dirty="0"/>
              <a:t>Raw memory initialization and then manual emplacement of individual elements: back to where we started</a:t>
            </a:r>
          </a:p>
          <a:p>
            <a:pPr lvl="1"/>
            <a:r>
              <a:rPr lang="en-GB" dirty="0"/>
              <a:t>Is there a constructor we can specify to not have to rewrite everything?</a:t>
            </a:r>
          </a:p>
          <a:p>
            <a:pPr lvl="1"/>
            <a:endParaRPr lang="en-GB" dirty="0"/>
          </a:p>
          <a:p>
            <a:r>
              <a:rPr lang="en-GB" dirty="0"/>
              <a:t>Should not solve for just FAMs?</a:t>
            </a:r>
          </a:p>
          <a:p>
            <a:pPr lvl="1"/>
            <a:r>
              <a:rPr lang="en-GB" dirty="0"/>
              <a:t>Lots of types have problems with constructors member constructor syntax</a:t>
            </a:r>
          </a:p>
          <a:p>
            <a:pPr lvl="1"/>
            <a:r>
              <a:rPr lang="en-GB" dirty="0"/>
              <a:t>Need full expressivity of statements to fill in members of array</a:t>
            </a:r>
          </a:p>
          <a:p>
            <a:pPr lvl="1"/>
            <a:r>
              <a:rPr lang="en-GB" dirty="0"/>
              <a:t>Solve for everyone: FAMs benefit?</a:t>
            </a:r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95D310-88D2-4C21-AA23-7403DBFF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2A67A0-A8BB-427E-BBD7-024A7DD8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EC4EEA-B79C-4055-853F-DAB15F9C6A84}"/>
              </a:ext>
            </a:extLst>
          </p:cNvPr>
          <p:cNvSpPr/>
          <p:nvPr/>
        </p:nvSpPr>
        <p:spPr>
          <a:xfrm>
            <a:off x="1039456" y="1693421"/>
            <a:ext cx="100241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#include &lt;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cstddef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#include &lt;fam&gt;</a:t>
            </a:r>
          </a:p>
          <a:p>
            <a:endParaRPr lang="en-US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id_list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std::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len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std::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names[];</a:t>
            </a:r>
          </a:p>
          <a:p>
            <a:endParaRPr lang="en-US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id_list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(std::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fam_size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fs) : 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len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fs.size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()) {}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  <a:p>
            <a:endParaRPr lang="en-US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main(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char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 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[]) {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std::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num = 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compute_size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args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id_list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list(std::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fam_size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(num));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one allocation: use! */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137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FAMs?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Efficiency and Ease-of-Use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1ECF8B-5D19-414F-B33C-A5147A1A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Reason: Efficiency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AEEA97-3637-4E02-BDED-EF0CB736B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21C7C-1D1A-4933-8EAB-CA092CAB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leaving room for a lower-level language, C</a:t>
            </a:r>
          </a:p>
          <a:p>
            <a:pPr lvl="1"/>
            <a:r>
              <a:rPr lang="en-US" dirty="0"/>
              <a:t>No way to type-safely allocate a (header) structure + its data</a:t>
            </a:r>
          </a:p>
          <a:p>
            <a:pPr lvl="1"/>
            <a:endParaRPr lang="en-US" dirty="0"/>
          </a:p>
          <a:p>
            <a:r>
              <a:rPr lang="en-US" dirty="0"/>
              <a:t>Double-allocating is a non-starter in critical applications</a:t>
            </a:r>
          </a:p>
          <a:p>
            <a:pPr lvl="1"/>
            <a:r>
              <a:rPr lang="en-US" dirty="0"/>
              <a:t>Impossible for C++ to model many in-line structures without hacks or much error-prone manual handling</a:t>
            </a:r>
          </a:p>
        </p:txBody>
      </p:sp>
    </p:spTree>
    <p:extLst>
      <p:ext uri="{BB962C8B-B14F-4D97-AF65-F5344CB8AC3E}">
        <p14:creationId xmlns:p14="http://schemas.microsoft.com/office/powerpoint/2010/main" val="109741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08CF-48BC-4A62-B888-6724B9FE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Reason: Type Safety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D73F35-EE17-4654-A8C4-0AB1A76E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C8899-C45A-40B1-ADB6-4EADFBC4E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Tail-allocated data structures are violently unsafe in C</a:t>
            </a:r>
          </a:p>
          <a:p>
            <a:pPr lvl="1"/>
            <a:r>
              <a:rPr lang="en-US" dirty="0"/>
              <a:t>Malloc-based</a:t>
            </a:r>
          </a:p>
          <a:p>
            <a:pPr lvl="1"/>
            <a:r>
              <a:rPr lang="en-US" dirty="0"/>
              <a:t>Allocate and pray the byte size is correct</a:t>
            </a:r>
          </a:p>
          <a:p>
            <a:pPr lvl="1"/>
            <a:r>
              <a:rPr lang="en-US" dirty="0"/>
              <a:t>Properly manage every access to it and more</a:t>
            </a:r>
          </a:p>
          <a:p>
            <a:pPr lvl="1"/>
            <a:endParaRPr lang="en-US" dirty="0"/>
          </a:p>
          <a:p>
            <a:r>
              <a:rPr lang="en-US" dirty="0"/>
              <a:t>Library-only data structure of </a:t>
            </a:r>
            <a:r>
              <a:rPr lang="en-US" sz="20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tail_allocated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Head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r>
              <a:rPr lang="en-US" dirty="0"/>
              <a:t> is error-prone</a:t>
            </a:r>
          </a:p>
          <a:p>
            <a:pPr lvl="1"/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sz="1800" dirty="0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bad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 </a:t>
            </a:r>
            <a:r>
              <a:rPr lang="en-US" sz="1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tail_allocated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packet_header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std::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byte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 data;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… */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 </a:t>
            </a:r>
            <a:r>
              <a:rPr lang="en-US" sz="1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tail_allocated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800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other_header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, std::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byte</a:t>
            </a: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&gt; data2;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     </a:t>
            </a:r>
            <a:r>
              <a:rPr lang="en-US" sz="1800" dirty="0">
                <a:solidFill>
                  <a:srgbClr val="92D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no compiler error !!</a:t>
            </a:r>
            <a:b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sz="1800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8349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4562-D2A7-40F6-B066-AC578720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Reason: Existing Practice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1C8335-979D-4163-962D-D16BFDA9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777E1-E788-48DF-A870-881D084C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 standard has them</a:t>
            </a:r>
          </a:p>
          <a:p>
            <a:pPr lvl="1"/>
            <a:r>
              <a:rPr lang="en-US" dirty="0"/>
              <a:t>Linux uses them effectively</a:t>
            </a:r>
          </a:p>
          <a:p>
            <a:pPr lvl="1"/>
            <a:r>
              <a:rPr lang="en-US" dirty="0"/>
              <a:t>Embedded and HSA-Briggs modules</a:t>
            </a:r>
          </a:p>
          <a:p>
            <a:pPr lvl="1"/>
            <a:endParaRPr lang="en-US" dirty="0"/>
          </a:p>
          <a:p>
            <a:r>
              <a:rPr lang="en-US" dirty="0"/>
              <a:t>LLVM has tail-allocated data structures</a:t>
            </a:r>
          </a:p>
          <a:p>
            <a:pPr lvl="1"/>
            <a:r>
              <a:rPr lang="en-US" dirty="0"/>
              <a:t>hidden under library layers and vigorous code review to prevent misuse</a:t>
            </a:r>
          </a:p>
        </p:txBody>
      </p:sp>
    </p:spTree>
    <p:extLst>
      <p:ext uri="{BB962C8B-B14F-4D97-AF65-F5344CB8AC3E}">
        <p14:creationId xmlns:p14="http://schemas.microsoft.com/office/powerpoint/2010/main" val="640356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3B7BE-2DCF-43C3-9DB8-78BC220C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Overrides for Memory Efficiency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C92347-DBC6-46C8-85DC-19A65920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46E77D-3892-4727-9295-8171A1566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arrays track their own element count</a:t>
            </a:r>
          </a:p>
          <a:p>
            <a:pPr lvl="1"/>
            <a:r>
              <a:rPr lang="en-US" dirty="0"/>
              <a:t>do not need the implementation to store it for them alongside any other implementation-specific information</a:t>
            </a:r>
          </a:p>
        </p:txBody>
      </p:sp>
    </p:spTree>
    <p:extLst>
      <p:ext uri="{BB962C8B-B14F-4D97-AF65-F5344CB8AC3E}">
        <p14:creationId xmlns:p14="http://schemas.microsoft.com/office/powerpoint/2010/main" val="390180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6D4B23-B020-4E3F-9C72-5467D951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F9808C-1CFD-4647-9494-A37E1591CE52}"/>
              </a:ext>
            </a:extLst>
          </p:cNvPr>
          <p:cNvSpPr/>
          <p:nvPr/>
        </p:nvSpPr>
        <p:spPr>
          <a:xfrm>
            <a:off x="612710" y="676701"/>
            <a:ext cx="113677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#include &lt;fam&gt;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#include &lt;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cstddef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endParaRPr lang="en-US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id_list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std::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len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int64_t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ids[];</a:t>
            </a:r>
          </a:p>
          <a:p>
            <a:endParaRPr lang="en-US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id_list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(std::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fam_size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fs) : 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len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fs.size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()) {}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  <a:p>
            <a:endParaRPr lang="en-US" dirty="0">
              <a:solidFill>
                <a:schemeClr val="bg1"/>
              </a:solidFill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namespace std {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template &lt;&gt;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struct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fam_traits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&lt;::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id_list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 {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constexpr static ::std::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size_t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size (const ::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id_list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 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il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 noexcept {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	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return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il.len</a:t>
            </a:r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}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};</a:t>
            </a:r>
          </a:p>
          <a:p>
            <a:r>
              <a:rPr lang="en-US" dirty="0">
                <a:solidFill>
                  <a:schemeClr val="bg1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889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39E56-E7DA-4F2C-9BB1-C2E197B5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fam_traits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078FD-1009-4531-BE22-41E9C073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40597-9339-4F6F-A627-9CB99ECBC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member: 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size(const 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400" dirty="0">
                <a:latin typeface="Fira Code" panose="020B0509050000020004" pitchFamily="49" charset="0"/>
                <a:ea typeface="Fira Code" panose="020B0509050000020004" pitchFamily="49" charset="0"/>
              </a:rPr>
              <a:t>&amp;)</a:t>
            </a:r>
            <a:r>
              <a:rPr lang="en-US" dirty="0"/>
              <a:t>  to return the size of the Flexible Array Type</a:t>
            </a:r>
          </a:p>
          <a:p>
            <a:pPr lvl="1"/>
            <a:r>
              <a:rPr lang="en-US" dirty="0"/>
              <a:t>required</a:t>
            </a:r>
          </a:p>
          <a:p>
            <a:pPr lvl="1"/>
            <a:endParaRPr lang="en-US" dirty="0"/>
          </a:p>
          <a:p>
            <a:r>
              <a:rPr lang="en-US" dirty="0"/>
              <a:t>If not specialized by user: compiler uses implementation-specific storage scheme</a:t>
            </a:r>
          </a:p>
          <a:p>
            <a:pPr lvl="1"/>
            <a:r>
              <a:rPr lang="en-US" dirty="0"/>
              <a:t>Otherwise: object itself is passed to 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size(const </a:t>
            </a:r>
            <a:r>
              <a:rPr lang="en-US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sz="2000" dirty="0">
                <a:latin typeface="Fira Code" panose="020B0509050000020004" pitchFamily="49" charset="0"/>
                <a:ea typeface="Fira Code" panose="020B0509050000020004" pitchFamily="49" charset="0"/>
              </a:rPr>
              <a:t>&amp;)</a:t>
            </a:r>
            <a:r>
              <a:rPr lang="en-US" sz="2000" dirty="0"/>
              <a:t> </a:t>
            </a:r>
            <a:r>
              <a:rPr lang="en-US" dirty="0"/>
              <a:t>member and user can do whatever</a:t>
            </a:r>
          </a:p>
        </p:txBody>
      </p:sp>
    </p:spTree>
    <p:extLst>
      <p:ext uri="{BB962C8B-B14F-4D97-AF65-F5344CB8AC3E}">
        <p14:creationId xmlns:p14="http://schemas.microsoft.com/office/powerpoint/2010/main" val="2031298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tern_Template_02_CA - v4" id="{4EEF56C3-EEFC-48A7-8548-6C1D4240D170}" vid="{CAB35229-5F5E-4461-A564-673784692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992231-163D-4428-A2B8-DA1FE0274129}">
  <ds:schemaRefs>
    <ds:schemaRef ds:uri="http://purl.org/dc/dcmitype/"/>
    <ds:schemaRef ds:uri="http://schemas.openxmlformats.org/package/2006/metadata/core-properties"/>
    <ds:schemaRef ds:uri="http://purl.org/dc/terms/"/>
    <ds:schemaRef ds:uri="6dc4bcd6-49db-4c07-9060-8acfc67cef9f"/>
    <ds:schemaRef ds:uri="fb0879af-3eba-417a-a55a-ffe6dcd6ca77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A95DE24-D6C3-4A00-9085-D9594C193A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7ACAB-C3DC-429D-A23C-0723C084FE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508</Words>
  <Application>Microsoft Office PowerPoint</Application>
  <PresentationFormat>Widescreen</PresentationFormat>
  <Paragraphs>115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Trade Gothic LT Pro</vt:lpstr>
      <vt:lpstr>Arial</vt:lpstr>
      <vt:lpstr>Calibri</vt:lpstr>
      <vt:lpstr>Fira Code</vt:lpstr>
      <vt:lpstr>Trebuchet MS</vt:lpstr>
      <vt:lpstr>Office Theme</vt:lpstr>
      <vt:lpstr>I Got You, FAM</vt:lpstr>
      <vt:lpstr>The Goal</vt:lpstr>
      <vt:lpstr>Why FAMs?</vt:lpstr>
      <vt:lpstr>Primary Reason: Efficiency</vt:lpstr>
      <vt:lpstr>Primary Reason: Type Safety</vt:lpstr>
      <vt:lpstr>Secondary Reason: Existing Practice</vt:lpstr>
      <vt:lpstr>Overrides for Memory Efficiency</vt:lpstr>
      <vt:lpstr>PowerPoint Presentation</vt:lpstr>
      <vt:lpstr>std::fam_traits&lt;T&gt;</vt:lpstr>
      <vt:lpstr>std::is_fam(_v)&lt;T&gt;, std::fam_element(_t)&lt;T&gt;</vt:lpstr>
      <vt:lpstr>Challenges</vt:lpstr>
      <vt:lpstr>Simple part: C compatibility</vt:lpstr>
      <vt:lpstr>Mildly Difficult: Non-Trivial types</vt:lpstr>
      <vt:lpstr>Impossible Difficulty: Ease of Use + Performance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2019-02-18T03:18:23Z</dcterms:created>
  <dcterms:modified xsi:type="dcterms:W3CDTF">2019-07-17T05:55:08Z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