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64" r:id="rId8"/>
    <p:sldId id="265" r:id="rId9"/>
    <p:sldId id="267" r:id="rId10"/>
    <p:sldId id="268" r:id="rId11"/>
    <p:sldId id="269" r:id="rId12"/>
    <p:sldId id="261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8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6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hd.github.io/future_cxx/vendor/papers/d1132.html" TargetMode="External"/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phd/blob/master/examples/out_ptr/with_special_unique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PhD/phd" TargetMode="External"/><Relationship Id="rId2" Type="http://schemas.openxmlformats.org/officeDocument/2006/relationships/hyperlink" Target="https://groups.google.com/a/isocpp.org/forum/#!topic/std-proposals/8MQhnL9rXB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phd/blob/master/tests/source/out_ptr/customized_out_ptr_test.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g21.link/p04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std::</a:t>
            </a:r>
            <a:r>
              <a:rPr lang="en-US" cap="non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cap="non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cap="none" dirty="0"/>
              <a:t>– a scalable output pointer abstraction for 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P1132 – Targeting C++20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FFF599-A4CC-4ABE-8EA0-75E34D553C27}"/>
              </a:ext>
            </a:extLst>
          </p:cNvPr>
          <p:cNvSpPr txBox="1">
            <a:spLocks/>
          </p:cNvSpPr>
          <p:nvPr/>
        </p:nvSpPr>
        <p:spPr>
          <a:xfrm>
            <a:off x="599227" y="3181913"/>
            <a:ext cx="10993546" cy="310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JeanHeyd Meneide</a:t>
            </a:r>
          </a:p>
          <a:p>
            <a:r>
              <a:rPr lang="en-US" sz="2000" cap="none" dirty="0">
                <a:hlinkClick r:id="rId2"/>
              </a:rPr>
              <a:t>phdofthehouse@gmail.com</a:t>
            </a:r>
            <a:r>
              <a:rPr lang="en-US" sz="2000" cap="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; Twitter: @</a:t>
            </a:r>
            <a:r>
              <a:rPr lang="en-US" sz="2000" cap="none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thephantomderp</a:t>
            </a:r>
            <a:endParaRPr lang="en-US" sz="20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000" cap="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Paper: </a:t>
            </a:r>
            <a:r>
              <a:rPr lang="en-US" sz="2000" cap="none" dirty="0">
                <a:hlinkClick r:id="rId3"/>
              </a:rPr>
              <a:t>https://thephd.github.io/future_cxx/vendor/papers/d1132.html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783-1917-4C3D-8785-0EC2448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9C68-3775-45C8-9B7F-94BD221A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implicitly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HRESULT</a:t>
            </a:r>
            <a:r>
              <a:rPr lang="en-US" dirty="0">
                <a:latin typeface="Consolas" panose="020B0609020204030204" pitchFamily="49" charset="0"/>
              </a:rPr>
              <a:t> result = </a:t>
            </a:r>
            <a:r>
              <a:rPr lang="en-US" dirty="0" err="1">
                <a:latin typeface="Consolas" panose="020B0609020204030204" pitchFamily="49" charset="0"/>
              </a:rPr>
              <a:t>dxgi_factory.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EnumAdapterByGpuPreference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DXGI_GPU_PREFERENCE_MINIMUM_POWER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IID_IDXGIAdapter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(adapter));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FAILED</a:t>
            </a:r>
            <a:r>
              <a:rPr lang="en-US" dirty="0">
                <a:latin typeface="Consolas" panose="020B0609020204030204" pitchFamily="49" charset="0"/>
              </a:rPr>
              <a:t>(result))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handle errors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adapter.get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 contains strongly-typed pointer</a:t>
            </a:r>
          </a:p>
        </p:txBody>
      </p:sp>
    </p:spTree>
    <p:extLst>
      <p:ext uri="{BB962C8B-B14F-4D97-AF65-F5344CB8AC3E}">
        <p14:creationId xmlns:p14="http://schemas.microsoft.com/office/powerpoint/2010/main" val="414709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D12-34D0-40E5-93DB-D41F6D3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BE8C-A101-4324-AC11-630C0F8D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can </a:t>
            </a:r>
            <a:r>
              <a:rPr lang="en-US" dirty="0" err="1"/>
              <a:t>static_cast</a:t>
            </a:r>
            <a:r>
              <a:rPr lang="en-US" dirty="0"/>
              <a:t> to the proper type if you provide an explicit casting parameter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fd_deleter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my_unique_fd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</a:rPr>
              <a:t>(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latin typeface="Consolas" panose="020B0609020204030204" pitchFamily="49" charset="0"/>
              </a:rPr>
              <a:t>*&gt;(</a:t>
            </a:r>
            <a:r>
              <a:rPr lang="en-US" dirty="0" err="1">
                <a:latin typeface="Consolas" panose="020B0609020204030204" pitchFamily="49" charset="0"/>
              </a:rPr>
              <a:t>my_unique_fd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"prod.csv"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check err, then work with raw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fd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Full example available here: </a:t>
            </a:r>
            <a:r>
              <a:rPr lang="en-US" dirty="0">
                <a:hlinkClick r:id="rId2"/>
              </a:rPr>
              <a:t>https://github.com/ThePhD/phd/blob/master/examples/out_ptr/with_special_unique.cpp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202-653A-405E-B5C0-81665E7F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2F80-CF23-468F-9EB4-C20EADA4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it</a:t>
            </a:r>
          </a:p>
          <a:p>
            <a:pPr lvl="1"/>
            <a:r>
              <a:rPr lang="en-US" dirty="0"/>
              <a:t>VMWare for a long time</a:t>
            </a:r>
          </a:p>
          <a:p>
            <a:pPr lvl="1"/>
            <a:r>
              <a:rPr lang="en-US" dirty="0"/>
              <a:t>My own code for a long time</a:t>
            </a:r>
          </a:p>
          <a:p>
            <a:pPr lvl="1"/>
            <a:r>
              <a:rPr lang="en-US" dirty="0"/>
              <a:t>Others for a long time: </a:t>
            </a:r>
            <a:r>
              <a:rPr lang="en-US" dirty="0">
                <a:hlinkClick r:id="rId2"/>
              </a:rPr>
              <a:t>https://groups.google.com/a/isocpp.org/forum/#!topic/std-proposals/8MQhnL9rXBI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Public implementation: </a:t>
            </a:r>
            <a:r>
              <a:rPr lang="en-US" dirty="0">
                <a:hlinkClick r:id="rId3"/>
              </a:rPr>
              <a:t>https://github.com/ThePhD/phd</a:t>
            </a:r>
            <a:r>
              <a:rPr lang="en-US" dirty="0"/>
              <a:t> (recently moved from </a:t>
            </a:r>
            <a:r>
              <a:rPr lang="en-US" dirty="0" err="1"/>
              <a:t>ThePhD</a:t>
            </a:r>
            <a:r>
              <a:rPr lang="en-US" dirty="0"/>
              <a:t>/</a:t>
            </a:r>
            <a:r>
              <a:rPr lang="en-US" dirty="0" err="1"/>
              <a:t>out_ptr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Already in use from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6901E-1015-44AA-90CD-EF335B4F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82" y="5250189"/>
            <a:ext cx="6448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5D6-CBDF-433B-829F-459CD98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overridable and Scalable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8E33-5278-496B-B8B0-CAF064CE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non-standard pointers just as much as standards pointers through well-defined customization points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std::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…&gt;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std::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latin typeface="Consolas" panose="020B0609020204030204" pitchFamily="49" charset="0"/>
              </a:rPr>
              <a:t>,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…&gt;</a:t>
            </a:r>
          </a:p>
          <a:p>
            <a:pPr lvl="1"/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https://github.com/ThePhD/phd/blob/master/tests/source/out_ptr/customized_out_ptr_test.cpp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3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0CC-E926-475F-B95B-2AFB882A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A9-D3C8-4163-A27A-7BE32C26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Wording is more or less ready for LWG</a:t>
            </a:r>
          </a:p>
          <a:p>
            <a:pPr lvl="1"/>
            <a:r>
              <a:rPr lang="en-US" dirty="0"/>
              <a:t>Reviewed by Tim Song extensively</a:t>
            </a:r>
          </a:p>
        </p:txBody>
      </p:sp>
    </p:spTree>
    <p:extLst>
      <p:ext uri="{BB962C8B-B14F-4D97-AF65-F5344CB8AC3E}">
        <p14:creationId xmlns:p14="http://schemas.microsoft.com/office/powerpoint/2010/main" val="107068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1DBA-2537-4811-BFBB-1D1987B1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30DC-821A-4636-A6AE-82A74B05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to LEWG/LWG for C++20?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C81F0A-9D02-4E7F-A1C8-F8761F18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30508"/>
              </p:ext>
            </p:extLst>
          </p:nvPr>
        </p:nvGraphicFramePr>
        <p:xfrm>
          <a:off x="1079499" y="4351866"/>
          <a:ext cx="105313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61">
                  <a:extLst>
                    <a:ext uri="{9D8B030D-6E8A-4147-A177-3AD203B41FA5}">
                      <a16:colId xmlns:a16="http://schemas.microsoft.com/office/drawing/2014/main" val="1245279351"/>
                    </a:ext>
                  </a:extLst>
                </a:gridCol>
                <a:gridCol w="2106261">
                  <a:extLst>
                    <a:ext uri="{9D8B030D-6E8A-4147-A177-3AD203B41FA5}">
                      <a16:colId xmlns:a16="http://schemas.microsoft.com/office/drawing/2014/main" val="1901692788"/>
                    </a:ext>
                  </a:extLst>
                </a:gridCol>
                <a:gridCol w="2106261">
                  <a:extLst>
                    <a:ext uri="{9D8B030D-6E8A-4147-A177-3AD203B41FA5}">
                      <a16:colId xmlns:a16="http://schemas.microsoft.com/office/drawing/2014/main" val="72614725"/>
                    </a:ext>
                  </a:extLst>
                </a:gridCol>
                <a:gridCol w="2106261">
                  <a:extLst>
                    <a:ext uri="{9D8B030D-6E8A-4147-A177-3AD203B41FA5}">
                      <a16:colId xmlns:a16="http://schemas.microsoft.com/office/drawing/2014/main" val="616302177"/>
                    </a:ext>
                  </a:extLst>
                </a:gridCol>
                <a:gridCol w="2106261">
                  <a:extLst>
                    <a:ext uri="{9D8B030D-6E8A-4147-A177-3AD203B41FA5}">
                      <a16:colId xmlns:a16="http://schemas.microsoft.com/office/drawing/2014/main" val="331012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 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Against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6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9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B0AC96-5ABE-407D-A878-83CE6141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1" y="2463666"/>
            <a:ext cx="11341100" cy="3511762"/>
          </a:xfrm>
        </p:spPr>
      </p:pic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F42B-673F-4ADA-9CD8-8C95FA9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B1041-1A2B-402B-8C95-E7BD6F3F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247" y="2181225"/>
            <a:ext cx="9143506" cy="3678238"/>
          </a:xfrm>
        </p:spPr>
      </p:pic>
    </p:spTree>
    <p:extLst>
      <p:ext uri="{BB962C8B-B14F-4D97-AF65-F5344CB8AC3E}">
        <p14:creationId xmlns:p14="http://schemas.microsoft.com/office/powerpoint/2010/main" val="276585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0573-7CF0-4204-AF30-4617ADF0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 – Standardize Existing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6AC4-FB6E-4E7D-8490-81DE3E9D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Existing-</a:t>
            </a:r>
            <a:r>
              <a:rPr lang="en-US" dirty="0" err="1"/>
              <a:t>iest</a:t>
            </a:r>
            <a:r>
              <a:rPr lang="en-US" dirty="0"/>
              <a:t> Practice there has ever Been</a:t>
            </a:r>
          </a:p>
          <a:p>
            <a:pPr lvl="1"/>
            <a:r>
              <a:rPr lang="en-US" dirty="0"/>
              <a:t>Microsoft: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CComPtr</a:t>
            </a:r>
            <a:r>
              <a:rPr lang="en-US" dirty="0"/>
              <a:t>, circa before I knew what a computer was</a:t>
            </a:r>
          </a:p>
          <a:p>
            <a:pPr lvl="1"/>
            <a:r>
              <a:rPr lang="en-US" dirty="0"/>
              <a:t>Fortune 100 Companies, small hobby developers, game studios, etc. have this abstraction (including VMWare, co-authors)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retain_ptr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http://wg21.link/p0468</a:t>
            </a:r>
            <a:r>
              <a:rPr lang="en-US" dirty="0"/>
              <a:t>) was going to overload operator&amp; - this paper solves their problem</a:t>
            </a:r>
          </a:p>
          <a:p>
            <a:pPr lvl="1"/>
            <a:r>
              <a:rPr lang="en-US" dirty="0"/>
              <a:t>Microsoft: got a better idea and have WRL::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ComPtrRef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instead of overloading unary &amp; which behaves exactly like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A0F-FD48-4A7A-B22E-1EC5F5D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76F-8CF6-40D4-8D77-AB8BB0EC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destructive urge people have to overload unary operator&amp; on smart pointers</a:t>
            </a:r>
          </a:p>
          <a:p>
            <a:pPr lvl="1"/>
            <a:r>
              <a:rPr lang="en-US" dirty="0"/>
              <a:t>Let them not fall as Microsoft has in ye olden days: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CComPtr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Remove the only reason anyone wants to overload unary operator&amp;</a:t>
            </a:r>
          </a:p>
          <a:p>
            <a:pPr lvl="1"/>
            <a:r>
              <a:rPr lang="en-US" dirty="0"/>
              <a:t>Pave the way for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become obsolete</a:t>
            </a:r>
          </a:p>
          <a:p>
            <a:pPr lvl="1"/>
            <a:r>
              <a:rPr lang="en-US" dirty="0"/>
              <a:t>Prevent defensive programming by library programmers</a:t>
            </a:r>
          </a:p>
        </p:txBody>
      </p:sp>
    </p:spTree>
    <p:extLst>
      <p:ext uri="{BB962C8B-B14F-4D97-AF65-F5344CB8AC3E}">
        <p14:creationId xmlns:p14="http://schemas.microsoft.com/office/powerpoint/2010/main" val="266226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70F-1979-4017-BAC9-24422111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D10C-AB58-4A6A-9417-42043202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1500"/>
            <a:ext cx="11029615" cy="50165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namespace std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POINTER_OF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</a:t>
            </a:r>
            <a:r>
              <a:rPr lang="en-US" sz="1600" dirty="0">
                <a:latin typeface="Consolas" panose="020B0609020204030204" pitchFamily="49" charset="0"/>
              </a:rPr>
              <a:t>t&amp;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template &lt;class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class...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 err="1">
                <a:latin typeface="Consolas" panose="020B0609020204030204" pitchFamily="49" charset="0"/>
              </a:rPr>
              <a:t>s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inout_ptr_t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POINTER_OF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...&gt;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inout_ptr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Smart</a:t>
            </a:r>
            <a:r>
              <a:rPr lang="en-US" sz="1600" dirty="0">
                <a:latin typeface="Consolas" panose="020B0609020204030204" pitchFamily="49" charset="0"/>
              </a:rPr>
              <a:t>&amp; s,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&amp;&amp;...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noexcept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8590-05C8-4BCB-8109-8CEADA2E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Well-Defined as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57AA-4534-4847-9393-57B8A6DB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resource_deleter</a:t>
            </a:r>
            <a:r>
              <a:rPr lang="en-US" dirty="0">
                <a:latin typeface="Consolas" panose="020B0609020204030204" pitchFamily="49" charset="0"/>
              </a:rPr>
              <a:t>&gt; resource(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error_num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c_api_create_handle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(resource));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(err ==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C_API_ERROR_CONDITION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handle errors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resource.get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 the out-value from the C API function</a:t>
            </a:r>
          </a:p>
        </p:txBody>
      </p:sp>
    </p:spTree>
    <p:extLst>
      <p:ext uri="{BB962C8B-B14F-4D97-AF65-F5344CB8AC3E}">
        <p14:creationId xmlns:p14="http://schemas.microsoft.com/office/powerpoint/2010/main" val="33515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5B9-4E63-41DE-9039-52C9BCF8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shared_ptr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394A-6061-47AB-A668-EF4BA467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with std::shared_ptr, it </a:t>
            </a:r>
            <a:r>
              <a:rPr lang="en-US" b="1" dirty="0"/>
              <a:t>requires</a:t>
            </a:r>
            <a:r>
              <a:rPr lang="en-US" dirty="0"/>
              <a:t> that additional arguments are passed so it can reset the </a:t>
            </a:r>
            <a:r>
              <a:rPr lang="en-US" dirty="0" err="1"/>
              <a:t>deleter</a:t>
            </a:r>
            <a:r>
              <a:rPr lang="en-US" dirty="0"/>
              <a:t> too: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resource(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error_num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err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c_api_create_handle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out_ptr</a:t>
            </a:r>
            <a:r>
              <a:rPr lang="en-US" dirty="0">
                <a:latin typeface="Consolas" panose="020B0609020204030204" pitchFamily="49" charset="0"/>
              </a:rPr>
              <a:t>(resource));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ERROR: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deleter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was changed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to an equivalent of std::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default_delete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4472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3783-1917-4C3D-8785-0EC2448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Casting Support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9C68-3775-45C8-9B7F-94BD221A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function: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EnumAdapterByGpuPreference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Adapter,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DXGI_GPU_PREFERENCE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GpuPreference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REFIID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riid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 </a:t>
            </a:r>
            <a:r>
              <a:rPr lang="en-US" dirty="0" err="1">
                <a:latin typeface="Consolas" panose="020B0609020204030204" pitchFamily="49" charset="0"/>
              </a:rPr>
              <a:t>ppvAdapter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desired type is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IDXGIAdapter</a:t>
            </a:r>
            <a:r>
              <a:rPr lang="en-US" dirty="0"/>
              <a:t>, but it takes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**</a:t>
            </a:r>
          </a:p>
          <a:p>
            <a:pPr lvl="1"/>
            <a:r>
              <a:rPr lang="en-US" dirty="0"/>
              <a:t>Very common in “polymorphic” C APIs with single stable allocation function and an integer/enumeration that switches on allocation type</a:t>
            </a:r>
          </a:p>
        </p:txBody>
      </p:sp>
    </p:spTree>
    <p:extLst>
      <p:ext uri="{BB962C8B-B14F-4D97-AF65-F5344CB8AC3E}">
        <p14:creationId xmlns:p14="http://schemas.microsoft.com/office/powerpoint/2010/main" val="28162458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159</TotalTime>
  <Words>513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Consolas</vt:lpstr>
      <vt:lpstr>Gill Sans MT</vt:lpstr>
      <vt:lpstr>Wingdings 2</vt:lpstr>
      <vt:lpstr>Dividend</vt:lpstr>
      <vt:lpstr>std::out_ptr – a scalable output pointer abstraction for smart pointers</vt:lpstr>
      <vt:lpstr>Preliminary Code</vt:lpstr>
      <vt:lpstr>Before/After</vt:lpstr>
      <vt:lpstr>Motivation I – Standardize Existing Practice</vt:lpstr>
      <vt:lpstr>Motivation II</vt:lpstr>
      <vt:lpstr>Design</vt:lpstr>
      <vt:lpstr>Design: Well-Defined as Argument</vt:lpstr>
      <vt:lpstr>Design: shared_ptr safety</vt:lpstr>
      <vt:lpstr>Design: Casting Support I</vt:lpstr>
      <vt:lpstr>Design: Casting Support Ii</vt:lpstr>
      <vt:lpstr>Design: Casting Support III</vt:lpstr>
      <vt:lpstr>Implementation Experience</vt:lpstr>
      <vt:lpstr>Design: overridable and Scalable</vt:lpstr>
      <vt:lpstr>Wording Complete</vt:lpstr>
      <vt:lpstr>Poll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35</cp:revision>
  <dcterms:created xsi:type="dcterms:W3CDTF">2018-11-03T02:05:09Z</dcterms:created>
  <dcterms:modified xsi:type="dcterms:W3CDTF">2018-11-05T19:34:00Z</dcterms:modified>
</cp:coreProperties>
</file>