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A1FFEF-5B9F-4849-8DEC-17541149BE7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87B16-D7D7-4543-BA1D-25698D1FA7C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2D338-B9FC-45FB-9332-A7D85F67045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44D04-A39F-43E6-B2B3-717C4A3580E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EBB3FE2-14A8-45C1-99F3-048737795617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19713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8D2D33-E624-41FE-8C10-DEB90E82DD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32820A-3750-466E-B28C-F78CBCD2380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DE8879D-282F-425C-AA87-57FEE2F1D07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7CC2C-B844-4C2D-AE8B-A1FBEB85EB3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39973-1312-437A-9398-9E6A5958F60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534C1-5541-45E2-99D2-65920930EF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C8FAB38-E501-4829-9EDB-3CDAC11FE5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39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C8E70-4585-40A6-9A48-28633B5251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D7CE2EF-F233-425E-B874-61F62A182D33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734B9F-A52F-44FE-8EED-9F070BB0A79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6DA619-1870-4024-9271-C4542DB976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401AC-3B33-4849-BF06-2A4F156280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03E2DD4-E10D-4D59-9A51-7B695CB1A0CF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C65E3E-F6C0-4852-8CFF-BEF1ECC62D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597523-37C0-4511-80CD-E384793219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519AC-56AB-4534-8D82-63C495BB1B8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8127CFE-BD8A-402F-B4C8-5114A12C613A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EEC9DF-C664-4F6C-A2B0-FEAF6EE2F4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ABEF38-6493-49DB-8BE7-013F6DB7FE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CE593-780E-4C15-BA1C-6DED576626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2728AFA-A8E3-4E37-998A-F71F029606E1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B74786-94C7-462D-BC53-B1304A4BBB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1FF84D-631A-4AD6-8616-792594B3C0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DA2F5-D372-4E1A-B4F0-AEDA798615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638D822-0D17-4321-B585-903B33173E32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7DFAD0-CD7C-436C-9EED-0557540E88E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1042CD-1A2C-437D-9801-28A0E420D97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7C849-56EA-4E7F-A18C-39EA200C33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5DD0AD8-6F31-4859-879A-22E0D009E8BA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D43B6E-850F-4306-A1B3-DE22368B44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4896FA-654F-4AC8-AAC5-EA71AD309A1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30AB0-0BFC-4034-8159-E92B6C354E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0FFD2D0-A8AA-4945-94B3-8897C8E76D9A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E679FF-DCA6-4A17-93D7-1B5C088530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54A1DD-0598-4D18-821B-CF04A65049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CBA71-C8DA-40D4-AD66-8FBD606CFE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2AEC37-65DE-49F8-A4E3-4CA5890A0FE9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66E020-ED46-4B9E-9FE7-67DAAEDA52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EFB92F-4FC7-432A-AD86-2B1C513446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82649-E7A9-4E72-A242-BAAAD08B20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445634B-E036-4EFC-8F2A-B4BB47E9A607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3EB737-E1BF-460F-A229-D30D4C4081D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6251E-A66F-422E-8C4C-EF5FA55C89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620DA-79A2-443A-B590-1F25C4B443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4268942-48FF-4DEB-A52D-A2264B66E1E4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320B24-72A7-4B99-8C00-99E0405C0B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436FE3-D361-4144-97AA-5C87458887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793A1-B5B2-46FD-BEED-102D2F2392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0FD9794-DA44-4C47-BCE3-48F80109B00A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FA4E0A-4F96-4D65-8E38-B3586D3694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346C3D-19EA-4524-BA2C-ACCDF6A88B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094C0-5F59-48A6-A8B5-0E86A8E312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358D0AA-DFDE-4777-8499-1244A0976E52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DE9338-5F6A-4D73-B02C-A6EE7BA09E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F02756-1B26-49E4-8F7A-DD3E1A6E86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187-78CC-46E3-9D85-07D13C95A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CAB8D-055E-4EBD-AB94-2FA300AD5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C417-CC05-404F-87B5-F9B7EF50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A37F2-E254-4BEF-B346-33C4D33C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B7406-D34F-40B4-832F-4CEA1903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DF4C6C-E305-4B80-9743-4C4EA1D7DF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4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8C82-DCAF-4845-947D-AC5CD7B0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11232-C035-41CD-A834-9C0B157D4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E4EE7-594D-4548-8B11-5791BEE6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D7ED5-F103-4CED-8D56-76F5ED91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B6CC5-E4B4-4393-9885-1C738057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B3686D-6A14-46FB-83FC-FBD7A0BC6F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0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58082-77B6-4BA9-90F7-0E057AA48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81850" y="2341563"/>
            <a:ext cx="2393950" cy="3811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A744D-324D-4C5B-8D2F-28C5E4924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2341563"/>
            <a:ext cx="7029450" cy="38115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2B9A2-24CD-4491-912B-AEA6CFD9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23A48-D538-495C-8586-B762E880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E0BE3-A7DE-4768-8B35-A7C0C352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3D6FF6-12B1-4518-8EC1-F611A2FBDA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25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771C-012D-4503-AF28-883A5442B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137F5-DCAD-43A6-9985-A85D262A1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812FD-84C5-4C0E-B4AF-F88DE6A2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BB61E-23DE-4D90-B495-58A86E74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D8B44-0405-43D9-972F-F2F631D0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2E9EBC-BC73-4D09-BC3D-C6428B1887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05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A096-9F10-40FD-BE46-F527CF0E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C64F-2E7A-40F3-9B87-1833ACB9F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A56A8-FFEA-4F45-B646-E467E5A0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C2A3A-AD5D-4859-A9BB-0E600BE0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EBDC-EFD6-4EA8-952D-7F6D259C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1EFE26-C03B-4C62-95D6-E686ADF587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15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53B4-278C-4B4E-BC21-2077A7D0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9985-1B5E-41DD-9392-6747388DA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48E9C-BD47-4878-AA27-5E0E08B2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E927C-71D7-4CB4-A216-CDE37A66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412C-50A3-4A91-B1DE-E45654E4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6B3AFA-A035-4D3E-B0CC-28D55D0445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01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97E6-B75B-4171-974D-879F4439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69FDD-565F-465D-99A4-365DF0A5E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0E74E-A3D8-4431-9F67-6C10BC29D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AFD2D-FDB0-4A7A-978E-1CB39BE9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6C2FF-6611-48E2-890B-ABCF3BDB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07B0E-9D49-4C7B-9084-388B2A1D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9D82B2-ED34-4211-A96F-09A08388B3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9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5F87-BC75-45F9-81F1-4FDFEB6E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913AE-0D55-4E1D-8C5A-489D43667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F49BD-59BA-4695-B76E-085E356A7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B4BD7-E91F-4418-A67F-50EDED629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35D11-8340-4D01-ACC3-0DC1BD003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DEA3FA-9DFF-4CF9-8454-AA75458E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F96ED-E792-427E-BA1C-9F8B09AE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1C071-66B3-40A3-B306-3BE2B547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EFE2B4-B8F7-4A10-9274-925C9F1648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5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16B0-43B4-4D53-A4C8-33A35C4D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DA269-8820-4C1C-A49A-8FC7B82B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00DF3-CCDA-41CF-9B47-D2D0D623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ADE23-E63B-4A1D-A9EA-31ACDF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2FCC73-FF0C-4255-91AD-20CC02385D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60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BD224-A9FD-40EF-AFC0-6CA82CAF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F960A-4C74-4FA6-B85F-5317BE9B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D0377-A1A9-4341-AFD3-DD5032B8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E134E3-F156-4619-B1E5-063AA23963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70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D833-3195-4C28-9724-6396C045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5482-FB1F-49D2-9AA9-335068F1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06015-1968-4594-837D-8F5B16B5F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B6204-9BB5-4162-9930-75296125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8ECF4-1EAC-42CD-BC06-084C2675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87DF0-7902-4A4E-BE15-0BE82127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33AE97-4909-4B1D-A193-6516AE7DD4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1DDF-2D6B-434B-A2B7-210097FE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2A488-E564-437C-9E00-35F1F4B55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1EF62-1B16-4724-9B8D-D92B299C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EBFFB-9847-4BF5-BD73-70E83861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29C48-26BC-480A-9B5F-3791EF48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1FFEF5-CBDF-4058-9C1F-34F4C67FBE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18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A4BD-EF3B-42DD-90E6-4D16F763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25F54-C3A5-408D-AD9D-7128205B7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93965-E22E-4DD2-85AF-C24F3F6DA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8FF35-A0AB-46D1-9B14-E74CBF39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4349A-037B-49E3-91D1-52E6444E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E5193-B213-43E0-8DAA-B41C0E65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411A50-13CB-4D0E-A08A-3F2CF40FED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33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2763-6C6E-4143-B822-4ECDA2A2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DDCB1-DC6E-453A-B7AF-9565C1A7E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4BBA-E3AB-4543-BE11-F0CAB227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C3906-69B7-489D-A90E-42376FA7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6D95-0FE5-4C49-8E97-23D56DDD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BF8A0F-5118-41DC-A8E6-8B2815D246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5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15467-49FD-49C7-B594-37EDF968D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A02EB-41E7-4038-92D0-B37DB786D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FB804-4C39-4598-99E8-FFB3EAFB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53852-3BC4-4E58-9B83-19949C09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E746C-6310-4AD8-9F54-520E3CCE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B9F962-3C76-4C52-87ED-4FE8B8FC3A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6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3743-997D-41B4-89E3-B32310F0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852AB-C56C-49D7-BCA4-D00EAAFBB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FC58F-8663-4024-A830-4C52BCEB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E279-59C3-4EA5-AB1C-3947698A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31116-4EA7-4FFA-BE58-E748E65B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800DDF-12B8-4B7D-8A03-0F10799A0F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1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E403-4FF9-42DE-B1AE-E9018086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ED39-4F0B-4E3A-B47C-E0156AF93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056063"/>
            <a:ext cx="4459287" cy="2097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78E22-2F42-4258-9EB8-7B9C8410B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4056063"/>
            <a:ext cx="4460875" cy="2097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DE951-80AC-4612-9DE5-624AFF6B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337FF-3F96-4885-8FD8-E6FA97536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BA92D-1168-42A9-9AF0-A1F8EE43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6219A2-2F5D-4CF4-BDF7-DA4C559B6A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D99C-D94E-4CE4-8426-FEDC8879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CDFE6-E624-423D-8A61-8330D2439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B2880-F0D2-438A-9E98-1E38D721D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ED1D3-40CA-4232-A850-AAEFDD4C6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3E0E8-23C9-4BBB-A3AE-15321C112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456A9-2819-4194-BCB0-F97BEB28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01AAD-8883-4BD5-8D63-34B91E9B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6016E-2DC2-497E-8B07-1E7C989C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9A5BC5-5040-427D-B713-F09240FF01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0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599B-75A6-4528-8C9D-729A4E45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89586-1E25-44A8-86B7-A9DA84C5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5417A-043E-49D7-A41F-7A1B369A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4DBB6-D532-47F2-A660-FAF27A17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B770B4-56C6-43E9-8457-6999F93A70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9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0AECB-BDF2-4DAC-9E16-0974C270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9C23D-83E3-4DBB-B786-128EFC66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9C3BA-87A7-4938-887B-0842A97D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4A4F19-666C-478C-8023-16B4F2837B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069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C680-58FA-437A-B66F-0FE95F0A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D504B-4750-4557-A9D1-575D314D6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CA635-58C9-44D2-8BD9-ACBA5BB27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4C735-BE52-4B6A-A905-275D4B8F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E76EE-2A5F-467D-AE1D-9FF558C5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1E450-85DB-4C0F-A520-12200EF7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F88A8D-02D0-48A0-AD83-6614365A27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3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0540-F3D3-4C90-B7E7-62ACD967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5FC59-BAEE-4B32-BFE0-F4EE22267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85B83-1C87-4CCA-A8D2-67DE0917D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5AE9F-7502-4649-BA74-9AE3E23A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E558C-90AB-4F11-9247-ACE96566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0DED7-CA1C-4151-A4C2-0632E981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05AAC1-33C1-43A2-9915-484057A18C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2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FD3AB-65DF-4A11-B2B7-AFCA59F4A0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38605-4FE4-4815-97FA-3444399C69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056120"/>
            <a:ext cx="9071640" cy="209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22444-A5DF-4D2A-AEE4-9E7D0AFA66B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4C73E-CBDE-4464-8137-033372A2330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D85C2-F88D-4EEA-BEFE-29498A5C3AB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4DA71C4-0FA7-4219-85B5-4628D161CA6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solidFill>
            <a:srgbClr val="006699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B7EE648-2EC1-4A50-8902-D444FDE36774}"/>
              </a:ext>
            </a:extLst>
          </p:cNvPr>
          <p:cNvSpPr/>
          <p:nvPr/>
        </p:nvSpPr>
        <p:spPr>
          <a:xfrm>
            <a:off x="0" y="0"/>
            <a:ext cx="10076760" cy="9417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32CAAD-6700-49ED-8D36-3ABD12BB692C}"/>
              </a:ext>
            </a:extLst>
          </p:cNvPr>
          <p:cNvSpPr/>
          <p:nvPr/>
        </p:nvSpPr>
        <p:spPr>
          <a:xfrm>
            <a:off x="0" y="6620400"/>
            <a:ext cx="10076760" cy="9417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6E4F10E-417F-416F-B4E6-9C0103BACB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4DACB-5601-4060-ADDE-7B8BECAAF7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BF3D3A-BA29-4A37-8AF2-8481088ECB9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FC3AB6C-04C8-4589-80E2-C2113EE109E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4D231E-C5B1-4014-A4B6-90FF85FE91B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08775F1-8B2A-41D9-B8F1-B974E4E8166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solidFill>
            <a:srgbClr val="0066CC"/>
          </a:solidFill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7740-3D27-4871-8624-5BC9CAD1D5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9560" y="2826360"/>
            <a:ext cx="9071640" cy="1875240"/>
          </a:xfrm>
        </p:spPr>
        <p:txBody>
          <a:bodyPr>
            <a:spAutoFit/>
          </a:bodyPr>
          <a:lstStyle/>
          <a:p>
            <a:pPr lvl="0"/>
            <a:r>
              <a:rPr lang="en-US">
                <a:solidFill>
                  <a:srgbClr val="000000"/>
                </a:solidFill>
              </a:rPr>
              <a:t>P1041R1: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Make char16_t/char32_t string literals be UTF-16/32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478FC2-06AF-42E6-9F81-2A513DF543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463039"/>
            <a:ext cx="9071640" cy="5394960"/>
          </a:xfrm>
        </p:spPr>
        <p:txBody>
          <a:bodyPr/>
          <a:lstStyle/>
          <a:p>
            <a:pPr lvl="0"/>
            <a:r>
              <a:rPr lang="en-US" altLang="zh-CN" sz="2600">
                <a:solidFill>
                  <a:srgbClr val="999999"/>
                </a:solidFill>
                <a:latin typeface="Liberation Sans" pitchFamily="34"/>
              </a:rPr>
              <a:t>§</a:t>
            </a:r>
            <a:r>
              <a:rPr lang="en-US" sz="2600">
                <a:solidFill>
                  <a:srgbClr val="999999"/>
                </a:solidFill>
              </a:rPr>
              <a:t> [lex.string]p10:</a:t>
            </a:r>
            <a:br>
              <a:rPr lang="en-US" sz="2600">
                <a:solidFill>
                  <a:srgbClr val="999999"/>
                </a:solidFill>
              </a:rPr>
            </a:br>
            <a:r>
              <a:rPr lang="en-US" sz="2600"/>
              <a:t>A string-literal that begins with </a:t>
            </a:r>
            <a:r>
              <a:rPr lang="en-US" sz="2600">
                <a:latin typeface="LM Mono 12" pitchFamily="17"/>
              </a:rPr>
              <a:t>u</a:t>
            </a:r>
            <a:r>
              <a:rPr lang="en-US" sz="2600"/>
              <a:t>, such as </a:t>
            </a:r>
            <a:r>
              <a:rPr lang="en-US" sz="2600">
                <a:latin typeface="LM Mono 12" pitchFamily="17"/>
              </a:rPr>
              <a:t>u"asdf"</a:t>
            </a:r>
            <a:r>
              <a:rPr lang="en-US" sz="2600"/>
              <a:t>, is a </a:t>
            </a:r>
            <a:r>
              <a:rPr lang="en-US" sz="2600" strike="sngStrike">
                <a:solidFill>
                  <a:srgbClr val="CE181E"/>
                </a:solidFill>
                <a:latin typeface="LM Mono 12" pitchFamily="17"/>
              </a:rPr>
              <a:t>char16_­t</a:t>
            </a:r>
            <a:r>
              <a:rPr lang="en-US" sz="2600">
                <a:solidFill>
                  <a:srgbClr val="669966"/>
                </a:solidFill>
                <a:latin typeface="LM Mono 12" pitchFamily="17"/>
              </a:rPr>
              <a:t>UTF-16</a:t>
            </a:r>
            <a:r>
              <a:rPr lang="en-US" sz="2600"/>
              <a:t> string literal. A </a:t>
            </a:r>
            <a:r>
              <a:rPr lang="en-US" sz="2600" strike="sngStrike">
                <a:solidFill>
                  <a:srgbClr val="CE181E"/>
                </a:solidFill>
                <a:latin typeface="LM Mono 12" pitchFamily="17"/>
              </a:rPr>
              <a:t>char16_t</a:t>
            </a:r>
            <a:r>
              <a:rPr lang="en-US" sz="2600">
                <a:solidFill>
                  <a:srgbClr val="669966"/>
                </a:solidFill>
                <a:latin typeface="LM Mono 12" pitchFamily="17"/>
              </a:rPr>
              <a:t>UTF-16</a:t>
            </a:r>
            <a:r>
              <a:rPr lang="en-US" sz="2600"/>
              <a:t> string literal has type “array of </a:t>
            </a:r>
            <a:r>
              <a:rPr lang="en-US" sz="2600" i="1"/>
              <a:t>n</a:t>
            </a:r>
            <a:r>
              <a:rPr lang="en-US" sz="2600"/>
              <a:t> </a:t>
            </a:r>
            <a:r>
              <a:rPr lang="en-US" sz="2600">
                <a:latin typeface="LM Mono 12" pitchFamily="17"/>
              </a:rPr>
              <a:t>const char16_t</a:t>
            </a:r>
            <a:r>
              <a:rPr lang="en-US" sz="2600"/>
              <a:t>”, where </a:t>
            </a:r>
            <a:r>
              <a:rPr lang="en-US" sz="2600" i="1"/>
              <a:t>n</a:t>
            </a:r>
            <a:r>
              <a:rPr lang="en-US" sz="2600"/>
              <a:t> is the size of the string as defined below; it is initialized with the given characters. A single c-char may produce more than one </a:t>
            </a:r>
            <a:r>
              <a:rPr lang="en-US" sz="2600">
                <a:latin typeface="LM Mono 12" pitchFamily="17"/>
              </a:rPr>
              <a:t>char16_­t</a:t>
            </a:r>
            <a:r>
              <a:rPr lang="en-US" sz="2600"/>
              <a:t> character in the form of surrogate pairs.</a:t>
            </a:r>
          </a:p>
          <a:p>
            <a:pPr lvl="0"/>
            <a:r>
              <a:rPr lang="en-US" altLang="zh-CN" sz="2600">
                <a:solidFill>
                  <a:srgbClr val="999999"/>
                </a:solidFill>
                <a:latin typeface="Liberation Sans" pitchFamily="34"/>
              </a:rPr>
              <a:t>§</a:t>
            </a:r>
            <a:r>
              <a:rPr lang="en-US" sz="2600">
                <a:solidFill>
                  <a:srgbClr val="999999"/>
                </a:solidFill>
              </a:rPr>
              <a:t> [lex.string]p10+1:</a:t>
            </a:r>
            <a:br>
              <a:rPr lang="en-US" sz="2600">
                <a:solidFill>
                  <a:srgbClr val="999999"/>
                </a:solidFill>
              </a:rPr>
            </a:br>
            <a:r>
              <a:rPr lang="en-US" sz="2600">
                <a:solidFill>
                  <a:srgbClr val="669966"/>
                </a:solidFill>
              </a:rPr>
              <a:t>For a UTF-16 string literal, each successive element of the object representation has the value of the corresponding code unit of the UTF-16 encoding of the string.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9B5ED-1432-41BC-9EA6-08B25EB111ED}"/>
              </a:ext>
            </a:extLst>
          </p:cNvPr>
          <p:cNvSpPr txBox="1"/>
          <p:nvPr/>
        </p:nvSpPr>
        <p:spPr>
          <a:xfrm>
            <a:off x="548640" y="182880"/>
            <a:ext cx="8961120" cy="822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Proposed...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5B530D-CF90-4B3C-95DB-01069D3730F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463039"/>
            <a:ext cx="9071640" cy="5394960"/>
          </a:xfrm>
        </p:spPr>
        <p:txBody>
          <a:bodyPr/>
          <a:lstStyle/>
          <a:p>
            <a:pPr lvl="0"/>
            <a:r>
              <a:rPr lang="en-US" altLang="zh-CN" sz="2600">
                <a:solidFill>
                  <a:srgbClr val="999999"/>
                </a:solidFill>
                <a:latin typeface="Liberation Sans" pitchFamily="34"/>
              </a:rPr>
              <a:t>§</a:t>
            </a:r>
            <a:r>
              <a:rPr lang="en-US" sz="2600">
                <a:solidFill>
                  <a:srgbClr val="999999"/>
                </a:solidFill>
              </a:rPr>
              <a:t> [lex.string]p11:</a:t>
            </a:r>
            <a:br>
              <a:rPr lang="en-US" sz="2600">
                <a:solidFill>
                  <a:srgbClr val="999999"/>
                </a:solidFill>
              </a:rPr>
            </a:br>
            <a:r>
              <a:rPr lang="en-US" sz="2600"/>
              <a:t>A string-literal that begins with </a:t>
            </a:r>
            <a:r>
              <a:rPr lang="en-US" sz="2600">
                <a:latin typeface="LM Mono 12" pitchFamily="17"/>
              </a:rPr>
              <a:t>U</a:t>
            </a:r>
            <a:r>
              <a:rPr lang="en-US" sz="2600"/>
              <a:t>, such as </a:t>
            </a:r>
            <a:r>
              <a:rPr lang="en-US" sz="2600">
                <a:latin typeface="LM Mono 12" pitchFamily="17"/>
              </a:rPr>
              <a:t>U"asdf"</a:t>
            </a:r>
            <a:r>
              <a:rPr lang="en-US" sz="2600"/>
              <a:t>, is a </a:t>
            </a:r>
            <a:r>
              <a:rPr lang="en-US" sz="2600" strike="sngStrike">
                <a:solidFill>
                  <a:srgbClr val="CE181E"/>
                </a:solidFill>
                <a:latin typeface="LM Mono 12" pitchFamily="17"/>
              </a:rPr>
              <a:t>char32_­t</a:t>
            </a:r>
            <a:r>
              <a:rPr lang="en-US" sz="2600">
                <a:solidFill>
                  <a:srgbClr val="669966"/>
                </a:solidFill>
                <a:latin typeface="LM Mono 12" pitchFamily="17"/>
              </a:rPr>
              <a:t>UTF-32</a:t>
            </a:r>
            <a:r>
              <a:rPr lang="en-US" sz="2600"/>
              <a:t> string literal. A </a:t>
            </a:r>
            <a:r>
              <a:rPr lang="en-US" sz="2600" strike="sngStrike">
                <a:solidFill>
                  <a:srgbClr val="CE181E"/>
                </a:solidFill>
                <a:latin typeface="LM Mono 12" pitchFamily="17"/>
              </a:rPr>
              <a:t>char32_t</a:t>
            </a:r>
            <a:r>
              <a:rPr lang="en-US" sz="2600">
                <a:solidFill>
                  <a:srgbClr val="669966"/>
                </a:solidFill>
                <a:latin typeface="LM Mono 12" pitchFamily="17"/>
              </a:rPr>
              <a:t>UTF-32</a:t>
            </a:r>
            <a:r>
              <a:rPr lang="en-US" sz="2600"/>
              <a:t> string literal has type “array of </a:t>
            </a:r>
            <a:r>
              <a:rPr lang="en-US" sz="2600" i="1"/>
              <a:t>n</a:t>
            </a:r>
            <a:r>
              <a:rPr lang="en-US" sz="2600"/>
              <a:t> </a:t>
            </a:r>
            <a:r>
              <a:rPr lang="en-US" sz="2600">
                <a:latin typeface="LM Mono 12" pitchFamily="17"/>
              </a:rPr>
              <a:t>const char32_t</a:t>
            </a:r>
            <a:r>
              <a:rPr lang="en-US" sz="2600"/>
              <a:t>”, where </a:t>
            </a:r>
            <a:r>
              <a:rPr lang="en-US" sz="2600" i="1"/>
              <a:t>n</a:t>
            </a:r>
            <a:r>
              <a:rPr lang="en-US" sz="2600"/>
              <a:t> is the size of the string as defined below; it is initialized with the given characters.</a:t>
            </a:r>
          </a:p>
          <a:p>
            <a:pPr lvl="0"/>
            <a:r>
              <a:rPr lang="en-US" altLang="zh-CN" sz="2600">
                <a:solidFill>
                  <a:srgbClr val="999999"/>
                </a:solidFill>
                <a:latin typeface="Liberation Sans" pitchFamily="34"/>
              </a:rPr>
              <a:t>§</a:t>
            </a:r>
            <a:r>
              <a:rPr lang="en-US" sz="2600">
                <a:solidFill>
                  <a:srgbClr val="999999"/>
                </a:solidFill>
              </a:rPr>
              <a:t> [lex.string]p11+1:</a:t>
            </a:r>
            <a:br>
              <a:rPr lang="en-US" sz="2600">
                <a:solidFill>
                  <a:srgbClr val="999999"/>
                </a:solidFill>
              </a:rPr>
            </a:br>
            <a:r>
              <a:rPr lang="en-US" sz="2600">
                <a:solidFill>
                  <a:srgbClr val="669966"/>
                </a:solidFill>
              </a:rPr>
              <a:t>For a UTF-32 string literal, each successive element of the object representation has the value of the corresponding code unit of the UTF-32 encoding of the string.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FF93A-BB96-41EF-A294-BDFB8F0C5CC7}"/>
              </a:ext>
            </a:extLst>
          </p:cNvPr>
          <p:cNvSpPr txBox="1"/>
          <p:nvPr/>
        </p:nvSpPr>
        <p:spPr>
          <a:xfrm>
            <a:off x="548640" y="182880"/>
            <a:ext cx="8961120" cy="822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Proposed...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75698A-F378-4FE4-91CE-50FBD7208E9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463039"/>
            <a:ext cx="9071640" cy="5394960"/>
          </a:xfrm>
        </p:spPr>
        <p:txBody>
          <a:bodyPr/>
          <a:lstStyle/>
          <a:p>
            <a:pPr lvl="0">
              <a:buSzPct val="100000"/>
              <a:buAutoNum type="arabicParenR"/>
            </a:pPr>
            <a:r>
              <a:rPr lang="en-US" sz="2600"/>
              <a:t> Do we want to mandate use of UTF-16 and UTF-32?</a:t>
            </a:r>
          </a:p>
          <a:p>
            <a:pPr lvl="0">
              <a:buSzPct val="100000"/>
              <a:buAutoNum type="arabicParenR"/>
            </a:pPr>
            <a:r>
              <a:rPr lang="en-US" sz="2600"/>
              <a:t> Do we want to require predefined macros?</a:t>
            </a:r>
            <a:br>
              <a:rPr lang="en-US" sz="2600"/>
            </a:br>
            <a:r>
              <a:rPr lang="en-US" sz="2200" b="1"/>
              <a:t>__STDC_UTF_16__=1</a:t>
            </a:r>
            <a:br>
              <a:rPr lang="en-US" sz="2200" b="1"/>
            </a:br>
            <a:r>
              <a:rPr lang="en-US" sz="2200" b="1"/>
              <a:t>__STDC_UTF_32__=1</a:t>
            </a:r>
          </a:p>
          <a:p>
            <a:pPr lvl="0">
              <a:buSzPct val="100000"/>
              <a:buAutoNum type="arabicParenR"/>
            </a:pPr>
            <a:endParaRPr lang="en-US" sz="2600" b="1"/>
          </a:p>
          <a:p>
            <a:pPr lvl="0"/>
            <a:r>
              <a:rPr lang="en-US" sz="2200" b="1"/>
              <a:t>Existing practice:</a:t>
            </a:r>
          </a:p>
          <a:p>
            <a:pPr lvl="0"/>
            <a:r>
              <a:rPr lang="en-US" sz="2200"/>
              <a:t>Gcc and Clang define </a:t>
            </a:r>
            <a:r>
              <a:rPr lang="en-US" sz="2200">
                <a:latin typeface="LM Mono 12" pitchFamily="17"/>
              </a:rPr>
              <a:t>__STDC_UTF_16__=1</a:t>
            </a:r>
            <a:r>
              <a:rPr lang="en-US" sz="2200"/>
              <a:t> and </a:t>
            </a:r>
            <a:r>
              <a:rPr lang="en-US" sz="2200">
                <a:latin typeface="LM Mono 12" pitchFamily="17"/>
              </a:rPr>
              <a:t>__STDC_UTF_32__=1 </a:t>
            </a:r>
            <a:r>
              <a:rPr lang="en-US" sz="2200"/>
              <a:t>for both C and C++.</a:t>
            </a:r>
          </a:p>
          <a:p>
            <a:pPr lvl="0"/>
            <a:r>
              <a:rPr lang="en-US" sz="2200"/>
              <a:t>Microsoft does not not define </a:t>
            </a:r>
            <a:r>
              <a:rPr lang="en-US" sz="2200">
                <a:latin typeface="LM Mono 12" pitchFamily="17"/>
              </a:rPr>
              <a:t>__STDC_UTF_16__</a:t>
            </a:r>
            <a:r>
              <a:rPr lang="en-US" sz="2200"/>
              <a:t> or </a:t>
            </a:r>
            <a:r>
              <a:rPr lang="en-US" sz="2200">
                <a:latin typeface="LM Mono 12" pitchFamily="17"/>
              </a:rPr>
              <a:t>__STDC_UTF_32__</a:t>
            </a:r>
            <a:r>
              <a:rPr lang="en-US" sz="2200"/>
              <a:t> for either C or C++.</a:t>
            </a:r>
            <a:br>
              <a:rPr lang="en-US" sz="2600" b="1"/>
            </a:br>
            <a:endParaRPr lang="en-US" sz="26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19C0F-4EE6-4445-BC28-815E07C3D704}"/>
              </a:ext>
            </a:extLst>
          </p:cNvPr>
          <p:cNvSpPr txBox="1"/>
          <p:nvPr/>
        </p:nvSpPr>
        <p:spPr>
          <a:xfrm>
            <a:off x="548640" y="182880"/>
            <a:ext cx="8961120" cy="822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Questions...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6DAF87-1924-4E1A-8D0B-020AF368DF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463039"/>
            <a:ext cx="9071640" cy="5394960"/>
          </a:xfrm>
        </p:spPr>
        <p:txBody>
          <a:bodyPr/>
          <a:lstStyle/>
          <a:p>
            <a:pPr lvl="0"/>
            <a:r>
              <a:rPr lang="en-US" altLang="zh-CN" sz="2600">
                <a:solidFill>
                  <a:srgbClr val="999999"/>
                </a:solidFill>
                <a:latin typeface="Liberation Sans" pitchFamily="34"/>
              </a:rPr>
              <a:t>§</a:t>
            </a:r>
            <a:r>
              <a:rPr lang="en-US" sz="2600">
                <a:solidFill>
                  <a:srgbClr val="999999"/>
                </a:solidFill>
              </a:rPr>
              <a:t> [lex.ccon]p3:</a:t>
            </a:r>
            <a:br>
              <a:rPr lang="en-US" sz="2600">
                <a:solidFill>
                  <a:srgbClr val="999999"/>
                </a:solidFill>
              </a:rPr>
            </a:br>
            <a:r>
              <a:rPr lang="en-US" sz="2600"/>
              <a:t>A character literal that begins with </a:t>
            </a:r>
            <a:r>
              <a:rPr lang="en-US" sz="2600">
                <a:latin typeface="LM Mono 12" pitchFamily="17"/>
              </a:rPr>
              <a:t>u8</a:t>
            </a:r>
            <a:r>
              <a:rPr lang="en-US" sz="2600"/>
              <a:t>, such as </a:t>
            </a:r>
            <a:r>
              <a:rPr lang="en-US" sz="2600">
                <a:latin typeface="LM Mono 12" pitchFamily="17"/>
              </a:rPr>
              <a:t>u8'w'</a:t>
            </a:r>
            <a:r>
              <a:rPr lang="en-US" sz="2600"/>
              <a:t>, is a character literal of type </a:t>
            </a:r>
            <a:r>
              <a:rPr lang="en-US" sz="2600">
                <a:latin typeface="LM Mono 12" pitchFamily="17"/>
              </a:rPr>
              <a:t>char</a:t>
            </a:r>
            <a:r>
              <a:rPr lang="en-US" sz="2600"/>
              <a:t>, known as a </a:t>
            </a:r>
            <a:r>
              <a:rPr lang="en-US" sz="2600" b="1" i="1">
                <a:solidFill>
                  <a:srgbClr val="0066FF"/>
                </a:solidFill>
              </a:rPr>
              <a:t>UTF-8</a:t>
            </a:r>
            <a:r>
              <a:rPr lang="en-US" sz="2600" i="1">
                <a:solidFill>
                  <a:srgbClr val="0066FF"/>
                </a:solidFill>
              </a:rPr>
              <a:t> character literal</a:t>
            </a:r>
            <a:r>
              <a:rPr lang="en-US" sz="2600"/>
              <a:t>.  The value of a </a:t>
            </a:r>
            <a:r>
              <a:rPr lang="en-US" sz="2600" b="1">
                <a:solidFill>
                  <a:srgbClr val="0066FF"/>
                </a:solidFill>
              </a:rPr>
              <a:t>UTF-8</a:t>
            </a:r>
            <a:r>
              <a:rPr lang="en-US" sz="2600">
                <a:solidFill>
                  <a:srgbClr val="0066FF"/>
                </a:solidFill>
              </a:rPr>
              <a:t> character literal</a:t>
            </a:r>
            <a:r>
              <a:rPr lang="en-US" sz="2600"/>
              <a:t> is equal to its </a:t>
            </a:r>
            <a:r>
              <a:rPr lang="en-US" sz="2600" b="1"/>
              <a:t>ISO/IEC 10646</a:t>
            </a:r>
            <a:r>
              <a:rPr lang="en-US" sz="2600"/>
              <a:t> code point value, provided that the code point value is representable with a single </a:t>
            </a:r>
            <a:r>
              <a:rPr lang="en-US" sz="2600" b="1"/>
              <a:t>UTF-8</a:t>
            </a:r>
            <a:r>
              <a:rPr lang="en-US" sz="2600"/>
              <a:t> code unit (that is, provided it is in the </a:t>
            </a:r>
            <a:r>
              <a:rPr lang="en-US" sz="2600" b="1"/>
              <a:t>C0 Controls and Basic Latin Unicode block</a:t>
            </a:r>
            <a:r>
              <a:rPr lang="en-US" sz="2600"/>
              <a:t>).  If the value is not representable with a single </a:t>
            </a:r>
            <a:r>
              <a:rPr lang="en-US" sz="2600" b="1"/>
              <a:t>UTF-8</a:t>
            </a:r>
            <a:r>
              <a:rPr lang="en-US" sz="2600"/>
              <a:t> code unit, the program is ill-formed. A </a:t>
            </a:r>
            <a:r>
              <a:rPr lang="en-US" sz="2600" b="1">
                <a:solidFill>
                  <a:srgbClr val="0066FF"/>
                </a:solidFill>
              </a:rPr>
              <a:t>UTF-8</a:t>
            </a:r>
            <a:r>
              <a:rPr lang="en-US" sz="2600">
                <a:solidFill>
                  <a:srgbClr val="0066FF"/>
                </a:solidFill>
              </a:rPr>
              <a:t> character literal</a:t>
            </a:r>
            <a:r>
              <a:rPr lang="en-US" sz="2600"/>
              <a:t> containing multiple c-chars is ill-formed.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9E46B-A909-4AE6-8B75-A43961B621DA}"/>
              </a:ext>
            </a:extLst>
          </p:cNvPr>
          <p:cNvSpPr txBox="1"/>
          <p:nvPr/>
        </p:nvSpPr>
        <p:spPr>
          <a:xfrm>
            <a:off x="548640" y="182880"/>
            <a:ext cx="8961120" cy="822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Today...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1FC249-4FC1-4EB9-9256-D7EA82AFC9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463039"/>
            <a:ext cx="9071640" cy="5394960"/>
          </a:xfrm>
        </p:spPr>
        <p:txBody>
          <a:bodyPr/>
          <a:lstStyle/>
          <a:p>
            <a:pPr lvl="0"/>
            <a:r>
              <a:rPr lang="en-US" altLang="zh-CN" sz="2600">
                <a:solidFill>
                  <a:srgbClr val="999999"/>
                </a:solidFill>
                <a:latin typeface="Liberation Sans" pitchFamily="34"/>
              </a:rPr>
              <a:t>§</a:t>
            </a:r>
            <a:r>
              <a:rPr lang="en-US" sz="2600">
                <a:solidFill>
                  <a:srgbClr val="999999"/>
                </a:solidFill>
              </a:rPr>
              <a:t> [lex.ccon]p4:</a:t>
            </a:r>
            <a:br>
              <a:rPr lang="en-US" sz="2600">
                <a:solidFill>
                  <a:srgbClr val="999999"/>
                </a:solidFill>
              </a:rPr>
            </a:br>
            <a:r>
              <a:rPr lang="en-US" sz="2600"/>
              <a:t>A character literal that begins with the letter </a:t>
            </a:r>
            <a:r>
              <a:rPr lang="en-US" sz="2600">
                <a:latin typeface="LM Mono 12" pitchFamily="17"/>
              </a:rPr>
              <a:t>u</a:t>
            </a:r>
            <a:r>
              <a:rPr lang="en-US" sz="2600"/>
              <a:t>, such as </a:t>
            </a:r>
            <a:r>
              <a:rPr lang="en-US" sz="2600">
                <a:latin typeface="LM Mono 12" pitchFamily="17"/>
              </a:rPr>
              <a:t>u'x'</a:t>
            </a:r>
            <a:r>
              <a:rPr lang="en-US" sz="2600"/>
              <a:t>, is a character literal of type </a:t>
            </a:r>
            <a:r>
              <a:rPr lang="en-US" sz="2600">
                <a:latin typeface="LM Mono 12" pitchFamily="17"/>
              </a:rPr>
              <a:t>char16_­t</a:t>
            </a:r>
            <a:r>
              <a:rPr lang="en-US" sz="2600"/>
              <a:t>. The value of a </a:t>
            </a:r>
            <a:r>
              <a:rPr lang="en-US" sz="2600">
                <a:solidFill>
                  <a:srgbClr val="CE181E"/>
                </a:solidFill>
                <a:latin typeface="LM Mono 12" pitchFamily="17"/>
              </a:rPr>
              <a:t>char16_­t</a:t>
            </a:r>
            <a:r>
              <a:rPr lang="en-US" sz="2600">
                <a:solidFill>
                  <a:srgbClr val="CE181E"/>
                </a:solidFill>
              </a:rPr>
              <a:t> character literal</a:t>
            </a:r>
            <a:r>
              <a:rPr lang="en-US" sz="2600"/>
              <a:t> containing a single c-char is equal to its </a:t>
            </a:r>
            <a:r>
              <a:rPr lang="en-US" sz="2600" b="1"/>
              <a:t>ISO/IEC 10646</a:t>
            </a:r>
            <a:r>
              <a:rPr lang="en-US" sz="2600"/>
              <a:t> code point value, provided that the code point value is representable with a single 16-bit code unit (that is, provided it is in the </a:t>
            </a:r>
            <a:r>
              <a:rPr lang="en-US" sz="2600" b="1"/>
              <a:t>basic multi-lingual plane</a:t>
            </a:r>
            <a:r>
              <a:rPr lang="en-US" sz="2600"/>
              <a:t>). If the value is not representable with a single 16-bit code unit, the program is ill-formed. A </a:t>
            </a:r>
            <a:r>
              <a:rPr lang="en-US" sz="2600">
                <a:solidFill>
                  <a:srgbClr val="CE181E"/>
                </a:solidFill>
                <a:latin typeface="LM Mono 12" pitchFamily="17"/>
              </a:rPr>
              <a:t>char16_­t</a:t>
            </a:r>
            <a:r>
              <a:rPr lang="en-US" sz="2600">
                <a:solidFill>
                  <a:srgbClr val="CE181E"/>
                </a:solidFill>
              </a:rPr>
              <a:t> character literal</a:t>
            </a:r>
            <a:r>
              <a:rPr lang="en-US" sz="2600"/>
              <a:t> containing multiple c-chars is ill-formed.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DA0FE-7C50-4EE1-AD79-0B9FCC7557AB}"/>
              </a:ext>
            </a:extLst>
          </p:cNvPr>
          <p:cNvSpPr txBox="1"/>
          <p:nvPr/>
        </p:nvSpPr>
        <p:spPr>
          <a:xfrm>
            <a:off x="548640" y="182880"/>
            <a:ext cx="8961120" cy="822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Today...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85D1D0-20D3-4387-9DB2-68D5991830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463039"/>
            <a:ext cx="9071640" cy="5394960"/>
          </a:xfrm>
        </p:spPr>
        <p:txBody>
          <a:bodyPr/>
          <a:lstStyle/>
          <a:p>
            <a:pPr lvl="0"/>
            <a:r>
              <a:rPr lang="en-US" altLang="zh-CN" sz="2600">
                <a:solidFill>
                  <a:srgbClr val="999999"/>
                </a:solidFill>
                <a:latin typeface="Liberation Sans" pitchFamily="34"/>
              </a:rPr>
              <a:t>§</a:t>
            </a:r>
            <a:r>
              <a:rPr lang="en-US" sz="2600">
                <a:solidFill>
                  <a:srgbClr val="999999"/>
                </a:solidFill>
              </a:rPr>
              <a:t> [lex.ccon]p5:</a:t>
            </a:r>
            <a:br>
              <a:rPr lang="en-US" sz="2600">
                <a:solidFill>
                  <a:srgbClr val="999999"/>
                </a:solidFill>
              </a:rPr>
            </a:br>
            <a:r>
              <a:rPr lang="en-US" sz="2600"/>
              <a:t>A character literal that begins with the letter </a:t>
            </a:r>
            <a:r>
              <a:rPr lang="en-US" sz="2600">
                <a:latin typeface="LM Mono 12" pitchFamily="17"/>
              </a:rPr>
              <a:t>U</a:t>
            </a:r>
            <a:r>
              <a:rPr lang="en-US" sz="2600"/>
              <a:t>, such as </a:t>
            </a:r>
            <a:r>
              <a:rPr lang="en-US" sz="2600">
                <a:latin typeface="Ubuntu Mono" pitchFamily="17"/>
              </a:rPr>
              <a:t>U'y'</a:t>
            </a:r>
            <a:r>
              <a:rPr lang="en-US" sz="2600"/>
              <a:t>, is a character literal of type </a:t>
            </a:r>
            <a:r>
              <a:rPr lang="en-US" sz="2600">
                <a:latin typeface="LM Mono 12" pitchFamily="17"/>
              </a:rPr>
              <a:t>char32_­t</a:t>
            </a:r>
            <a:r>
              <a:rPr lang="en-US" sz="2600"/>
              <a:t>. The value of a </a:t>
            </a:r>
            <a:r>
              <a:rPr lang="en-US" sz="2600">
                <a:solidFill>
                  <a:srgbClr val="CE181E"/>
                </a:solidFill>
                <a:latin typeface="LM Mono 12" pitchFamily="17"/>
              </a:rPr>
              <a:t>char32_­t</a:t>
            </a:r>
            <a:r>
              <a:rPr lang="en-US" sz="2600">
                <a:solidFill>
                  <a:srgbClr val="CE181E"/>
                </a:solidFill>
              </a:rPr>
              <a:t> character literal</a:t>
            </a:r>
            <a:r>
              <a:rPr lang="en-US" sz="2600"/>
              <a:t> containing a single c-char is equal to its </a:t>
            </a:r>
            <a:r>
              <a:rPr lang="en-US" sz="2600" b="1"/>
              <a:t>ISO/IEC 10646</a:t>
            </a:r>
            <a:r>
              <a:rPr lang="en-US" sz="2600"/>
              <a:t> code point value. A </a:t>
            </a:r>
            <a:r>
              <a:rPr lang="en-US" sz="2600">
                <a:solidFill>
                  <a:srgbClr val="CE181E"/>
                </a:solidFill>
                <a:latin typeface="LM Mono 12" pitchFamily="17"/>
              </a:rPr>
              <a:t>char32_­t</a:t>
            </a:r>
            <a:r>
              <a:rPr lang="en-US" sz="2600">
                <a:solidFill>
                  <a:srgbClr val="CE181E"/>
                </a:solidFill>
              </a:rPr>
              <a:t> character literal</a:t>
            </a:r>
            <a:r>
              <a:rPr lang="en-US" sz="2600"/>
              <a:t> containing multiple c-chars is ill-formed.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458F9-4962-4E45-B0B0-78C1843E8FD6}"/>
              </a:ext>
            </a:extLst>
          </p:cNvPr>
          <p:cNvSpPr txBox="1"/>
          <p:nvPr/>
        </p:nvSpPr>
        <p:spPr>
          <a:xfrm>
            <a:off x="548640" y="182880"/>
            <a:ext cx="8961120" cy="822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Today...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C1E260-835D-46C4-9799-1234BEFF66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88719"/>
            <a:ext cx="9071640" cy="6126480"/>
          </a:xfrm>
        </p:spPr>
        <p:txBody>
          <a:bodyPr/>
          <a:lstStyle/>
          <a:p>
            <a:pPr lvl="0"/>
            <a:r>
              <a:rPr lang="en-US" altLang="zh-CN" sz="2600">
                <a:solidFill>
                  <a:srgbClr val="999999"/>
                </a:solidFill>
                <a:latin typeface="Liberation Sans" pitchFamily="34"/>
              </a:rPr>
              <a:t>§</a:t>
            </a:r>
            <a:r>
              <a:rPr lang="en-US" sz="2600">
                <a:solidFill>
                  <a:srgbClr val="999999"/>
                </a:solidFill>
              </a:rPr>
              <a:t> [lex.string]p7:</a:t>
            </a:r>
            <a:br>
              <a:rPr lang="en-US" sz="2600"/>
            </a:br>
            <a:r>
              <a:rPr lang="en-US" sz="2600"/>
              <a:t>A string-literal that begins with </a:t>
            </a:r>
            <a:r>
              <a:rPr lang="en-US" sz="2600">
                <a:latin typeface="LM Mono 12" pitchFamily="17"/>
              </a:rPr>
              <a:t>u8</a:t>
            </a:r>
            <a:r>
              <a:rPr lang="en-US" sz="2600"/>
              <a:t>, such as </a:t>
            </a:r>
            <a:r>
              <a:rPr lang="en-US" sz="2600">
                <a:latin typeface="LM Mono 12" pitchFamily="17"/>
              </a:rPr>
              <a:t>u8"asdf"</a:t>
            </a:r>
            <a:r>
              <a:rPr lang="en-US" sz="2600"/>
              <a:t>, is a </a:t>
            </a:r>
            <a:r>
              <a:rPr lang="en-US" sz="2600" b="1">
                <a:solidFill>
                  <a:srgbClr val="0066FF"/>
                </a:solidFill>
              </a:rPr>
              <a:t>UTF-8</a:t>
            </a:r>
            <a:r>
              <a:rPr lang="en-US" sz="2600">
                <a:solidFill>
                  <a:srgbClr val="0066FF"/>
                </a:solidFill>
              </a:rPr>
              <a:t> string literal</a:t>
            </a:r>
            <a:r>
              <a:rPr lang="en-US" sz="2600"/>
              <a:t>.</a:t>
            </a:r>
          </a:p>
          <a:p>
            <a:pPr lvl="0"/>
            <a:r>
              <a:rPr lang="en-US" sz="2600">
                <a:solidFill>
                  <a:srgbClr val="999999"/>
                </a:solidFill>
              </a:rPr>
              <a:t>--------------------------------------------------------------------------</a:t>
            </a:r>
          </a:p>
          <a:p>
            <a:pPr lvl="0"/>
            <a:r>
              <a:rPr lang="en-US" altLang="zh-CN" sz="2600">
                <a:solidFill>
                  <a:srgbClr val="999999"/>
                </a:solidFill>
                <a:latin typeface="Liberation Sans" pitchFamily="34"/>
              </a:rPr>
              <a:t>§</a:t>
            </a:r>
            <a:r>
              <a:rPr lang="en-US" sz="2600">
                <a:solidFill>
                  <a:srgbClr val="999999"/>
                </a:solidFill>
              </a:rPr>
              <a:t> [lex.string]p10:</a:t>
            </a:r>
            <a:br>
              <a:rPr lang="en-US" sz="2600"/>
            </a:br>
            <a:r>
              <a:rPr lang="en-US" sz="2600"/>
              <a:t>A string-literal that begins with </a:t>
            </a:r>
            <a:r>
              <a:rPr lang="en-US" sz="2600">
                <a:latin typeface="LM Mono 12" pitchFamily="17"/>
              </a:rPr>
              <a:t>u</a:t>
            </a:r>
            <a:r>
              <a:rPr lang="en-US" sz="2600"/>
              <a:t>, such as </a:t>
            </a:r>
            <a:r>
              <a:rPr lang="en-US" sz="2600">
                <a:latin typeface="LM Mono 12" pitchFamily="17"/>
              </a:rPr>
              <a:t>u"asdf"</a:t>
            </a:r>
            <a:r>
              <a:rPr lang="en-US" sz="2600"/>
              <a:t>, is a </a:t>
            </a:r>
            <a:r>
              <a:rPr lang="en-US" sz="2600">
                <a:solidFill>
                  <a:srgbClr val="CE181E"/>
                </a:solidFill>
                <a:latin typeface="LM Mono 12" pitchFamily="17"/>
              </a:rPr>
              <a:t>char16_­t</a:t>
            </a:r>
            <a:r>
              <a:rPr lang="en-US" sz="2600">
                <a:solidFill>
                  <a:srgbClr val="CE181E"/>
                </a:solidFill>
              </a:rPr>
              <a:t> string literal</a:t>
            </a:r>
            <a:r>
              <a:rPr lang="en-US" sz="2600"/>
              <a:t>. … A single c-char may produce more than one </a:t>
            </a:r>
            <a:r>
              <a:rPr lang="en-US" sz="2600">
                <a:latin typeface="LM Mono 12" pitchFamily="17"/>
              </a:rPr>
              <a:t>char16_­t</a:t>
            </a:r>
            <a:r>
              <a:rPr lang="en-US" sz="2600"/>
              <a:t> character in the form of </a:t>
            </a:r>
            <a:r>
              <a:rPr lang="en-US" sz="2600" b="1"/>
              <a:t>surrogate pairs</a:t>
            </a:r>
            <a:r>
              <a:rPr lang="en-US" sz="2600"/>
              <a:t>.</a:t>
            </a:r>
          </a:p>
          <a:p>
            <a:pPr lvl="0"/>
            <a:r>
              <a:rPr lang="en-US" sz="2600">
                <a:solidFill>
                  <a:srgbClr val="999999"/>
                </a:solidFill>
              </a:rPr>
              <a:t>--------------------------------------------------------------------------</a:t>
            </a:r>
          </a:p>
          <a:p>
            <a:pPr lvl="0"/>
            <a:r>
              <a:rPr lang="en-US" altLang="zh-CN" sz="2600">
                <a:solidFill>
                  <a:srgbClr val="999999"/>
                </a:solidFill>
                <a:latin typeface="Liberation Sans" pitchFamily="34"/>
              </a:rPr>
              <a:t>§</a:t>
            </a:r>
            <a:r>
              <a:rPr lang="en-US" sz="2600">
                <a:solidFill>
                  <a:srgbClr val="999999"/>
                </a:solidFill>
              </a:rPr>
              <a:t> [lex.string]p11:</a:t>
            </a:r>
            <a:br>
              <a:rPr lang="en-US" sz="2600"/>
            </a:br>
            <a:r>
              <a:rPr lang="en-US" sz="2600"/>
              <a:t>A string-literal that begins with </a:t>
            </a:r>
            <a:r>
              <a:rPr lang="en-US" sz="2600">
                <a:latin typeface="LM Mono 12" pitchFamily="17"/>
              </a:rPr>
              <a:t>U</a:t>
            </a:r>
            <a:r>
              <a:rPr lang="en-US" sz="2600"/>
              <a:t>, such as </a:t>
            </a:r>
            <a:r>
              <a:rPr lang="en-US" sz="2600">
                <a:latin typeface="LM Mono 12" pitchFamily="17"/>
              </a:rPr>
              <a:t>U"asdf"</a:t>
            </a:r>
            <a:r>
              <a:rPr lang="en-US" sz="2600"/>
              <a:t>, is a </a:t>
            </a:r>
            <a:r>
              <a:rPr lang="en-US" sz="2600">
                <a:solidFill>
                  <a:srgbClr val="CE181E"/>
                </a:solidFill>
                <a:latin typeface="LM Mono 12" pitchFamily="17"/>
              </a:rPr>
              <a:t>char32_­t</a:t>
            </a:r>
            <a:r>
              <a:rPr lang="en-US" sz="2600">
                <a:solidFill>
                  <a:srgbClr val="CE181E"/>
                </a:solidFill>
              </a:rPr>
              <a:t> string literal</a:t>
            </a:r>
            <a:r>
              <a:rPr lang="en-US" sz="260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F698E-A28D-48CF-AAEF-FD0F97AF71D7}"/>
              </a:ext>
            </a:extLst>
          </p:cNvPr>
          <p:cNvSpPr txBox="1"/>
          <p:nvPr/>
        </p:nvSpPr>
        <p:spPr>
          <a:xfrm>
            <a:off x="548640" y="182880"/>
            <a:ext cx="8961120" cy="822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Today...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9E0A6C-B939-464D-820E-AC17F5D61E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88719"/>
            <a:ext cx="9071640" cy="6126480"/>
          </a:xfrm>
        </p:spPr>
        <p:txBody>
          <a:bodyPr/>
          <a:lstStyle/>
          <a:p>
            <a:pPr lvl="0"/>
            <a:r>
              <a:rPr lang="en-US" altLang="zh-CN" sz="2200">
                <a:solidFill>
                  <a:srgbClr val="999999"/>
                </a:solidFill>
                <a:latin typeface="Liberation Sans" pitchFamily="34"/>
              </a:rPr>
              <a:t>§</a:t>
            </a:r>
            <a:r>
              <a:rPr lang="en-US" sz="2200">
                <a:solidFill>
                  <a:srgbClr val="999999"/>
                </a:solidFill>
              </a:rPr>
              <a:t> 6.10.8.2 Environment macros:</a:t>
            </a:r>
          </a:p>
          <a:p>
            <a:pPr lvl="0"/>
            <a:r>
              <a:rPr lang="en-US" sz="2200" b="1"/>
              <a:t>__STDC_ISO_10646__</a:t>
            </a:r>
            <a:r>
              <a:rPr lang="en-US" sz="2200"/>
              <a:t>:</a:t>
            </a:r>
            <a:br>
              <a:rPr lang="en-US" sz="2200"/>
            </a:br>
            <a:r>
              <a:rPr lang="en-US" sz="2200"/>
              <a:t>An integer constant of the form </a:t>
            </a:r>
            <a:r>
              <a:rPr lang="en-US" sz="2200" b="1">
                <a:latin typeface="LM Mono 12" pitchFamily="17"/>
              </a:rPr>
              <a:t>yyyymmL … </a:t>
            </a:r>
            <a:r>
              <a:rPr lang="en-US" sz="2200" b="1" i="1">
                <a:latin typeface="LM Mono 12" pitchFamily="17"/>
              </a:rPr>
              <a:t>(</a:t>
            </a:r>
            <a:r>
              <a:rPr lang="en-US" sz="2200" i="1"/>
              <a:t>if wchar_t literals are UCS-2 or UTF-32)</a:t>
            </a:r>
            <a:r>
              <a:rPr lang="en-US" sz="2200"/>
              <a:t>.</a:t>
            </a:r>
          </a:p>
          <a:p>
            <a:pPr lvl="0"/>
            <a:endParaRPr lang="en-US" sz="2200"/>
          </a:p>
          <a:p>
            <a:pPr lvl="0"/>
            <a:r>
              <a:rPr lang="en-US" sz="2200" b="1"/>
              <a:t>__STDC_UTF_16__</a:t>
            </a:r>
            <a:r>
              <a:rPr lang="en-US" sz="2200"/>
              <a:t>:</a:t>
            </a:r>
            <a:br>
              <a:rPr lang="en-US" sz="2200"/>
            </a:br>
            <a:r>
              <a:rPr lang="en-US" sz="2200"/>
              <a:t>The integer constant 1, intended to indicate that values of type char16_t are UTF–16 encoded. If some other encoding is used, the macro shall not be defined and the actual encoding used is implementation-defined.</a:t>
            </a:r>
          </a:p>
          <a:p>
            <a:pPr lvl="0"/>
            <a:endParaRPr lang="en-US" sz="2200"/>
          </a:p>
          <a:p>
            <a:pPr lvl="0"/>
            <a:r>
              <a:rPr lang="en-US" sz="2200" b="1"/>
              <a:t>__STDC_UTF_32__</a:t>
            </a:r>
            <a:r>
              <a:rPr lang="en-US" sz="2200"/>
              <a:t>:</a:t>
            </a:r>
            <a:br>
              <a:rPr lang="en-US" sz="2200"/>
            </a:br>
            <a:r>
              <a:rPr lang="en-US" sz="2200"/>
              <a:t>The integer constant 1, intended to indicate that values of type char32_t are UTF–32 encoded. If some other encoding is used, the macro shall not be defined and the actual encoding used is implementation-defined.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682CB-66DB-4439-B63C-18BD3FEBF943}"/>
              </a:ext>
            </a:extLst>
          </p:cNvPr>
          <p:cNvSpPr txBox="1"/>
          <p:nvPr/>
        </p:nvSpPr>
        <p:spPr>
          <a:xfrm>
            <a:off x="548640" y="182880"/>
            <a:ext cx="8961120" cy="822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Meanwhile, over in WG14...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BC05BB-0DE5-4335-A313-83AB8E88E8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88719"/>
            <a:ext cx="9071640" cy="6126480"/>
          </a:xfrm>
        </p:spPr>
        <p:txBody>
          <a:bodyPr/>
          <a:lstStyle/>
          <a:p>
            <a:pPr lvl="0"/>
            <a:r>
              <a:rPr lang="en-US" altLang="zh-CN" sz="2200">
                <a:solidFill>
                  <a:srgbClr val="999999"/>
                </a:solidFill>
                <a:latin typeface="Liberation Sans" pitchFamily="34"/>
              </a:rPr>
              <a:t>§</a:t>
            </a:r>
            <a:r>
              <a:rPr lang="en-US" sz="2200">
                <a:solidFill>
                  <a:srgbClr val="999999"/>
                </a:solidFill>
              </a:rPr>
              <a:t> [cpp.predefined]p2:</a:t>
            </a:r>
          </a:p>
          <a:p>
            <a:pPr lvl="0"/>
            <a:r>
              <a:rPr lang="en-US" sz="2200" b="1"/>
              <a:t>__STDC_ISO_10646__</a:t>
            </a:r>
            <a:r>
              <a:rPr lang="en-US" sz="2200"/>
              <a:t>:</a:t>
            </a:r>
            <a:br>
              <a:rPr lang="en-US" sz="2200"/>
            </a:br>
            <a:r>
              <a:rPr lang="en-US" sz="2200"/>
              <a:t>An integer literal of the form </a:t>
            </a:r>
            <a:r>
              <a:rPr lang="en-US" sz="2200" b="1">
                <a:latin typeface="LM Mono 12" pitchFamily="17"/>
              </a:rPr>
              <a:t>yyyymmL … </a:t>
            </a:r>
            <a:r>
              <a:rPr lang="en-US" sz="2200" b="1" i="1">
                <a:latin typeface="LM Mono 12" pitchFamily="17"/>
              </a:rPr>
              <a:t>(</a:t>
            </a:r>
            <a:r>
              <a:rPr lang="en-US" sz="2200" i="1"/>
              <a:t>if wchar_t literals are UCS-2 or UTF-32)</a:t>
            </a:r>
            <a:r>
              <a:rPr lang="en-US" sz="2200"/>
              <a:t>.</a:t>
            </a:r>
          </a:p>
          <a:p>
            <a:pPr lvl="0"/>
            <a:endParaRPr lang="en-US" sz="2200"/>
          </a:p>
          <a:p>
            <a:pPr lvl="0"/>
            <a:r>
              <a:rPr lang="en-US" sz="2200"/>
              <a:t>No mention of </a:t>
            </a:r>
            <a:r>
              <a:rPr lang="en-US" sz="2200" b="1"/>
              <a:t>__STDC_UTF_16__</a:t>
            </a:r>
            <a:r>
              <a:rPr lang="en-US" sz="2200"/>
              <a:t> or </a:t>
            </a:r>
            <a:r>
              <a:rPr lang="en-US" sz="2200" b="1"/>
              <a:t>__STDC_UTF_16__</a:t>
            </a:r>
            <a:r>
              <a:rPr lang="en-US" sz="2200"/>
              <a:t>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B090B-939C-4443-9094-37B12DA7A5E0}"/>
              </a:ext>
            </a:extLst>
          </p:cNvPr>
          <p:cNvSpPr txBox="1"/>
          <p:nvPr/>
        </p:nvSpPr>
        <p:spPr>
          <a:xfrm>
            <a:off x="548640" y="182880"/>
            <a:ext cx="8961120" cy="822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Back in WG21...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1DAD24-F731-4DCE-9420-90D197F750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463039"/>
            <a:ext cx="9071640" cy="5394960"/>
          </a:xfrm>
        </p:spPr>
        <p:txBody>
          <a:bodyPr/>
          <a:lstStyle/>
          <a:p>
            <a:pPr lvl="0"/>
            <a:r>
              <a:rPr lang="en-US" altLang="zh-CN" sz="2600">
                <a:solidFill>
                  <a:srgbClr val="999999"/>
                </a:solidFill>
                <a:latin typeface="Liberation Sans" pitchFamily="34"/>
              </a:rPr>
              <a:t>§</a:t>
            </a:r>
            <a:r>
              <a:rPr lang="en-US" sz="2600">
                <a:solidFill>
                  <a:srgbClr val="999999"/>
                </a:solidFill>
              </a:rPr>
              <a:t> [lex.ccon]p4:</a:t>
            </a:r>
            <a:br>
              <a:rPr lang="en-US" sz="2600">
                <a:solidFill>
                  <a:srgbClr val="999999"/>
                </a:solidFill>
              </a:rPr>
            </a:br>
            <a:r>
              <a:rPr lang="en-US" sz="2600"/>
              <a:t>A character literal that begins with the letter </a:t>
            </a:r>
            <a:r>
              <a:rPr lang="en-US" sz="2600">
                <a:latin typeface="LM Mono 12" pitchFamily="17"/>
              </a:rPr>
              <a:t>u</a:t>
            </a:r>
            <a:r>
              <a:rPr lang="en-US" sz="2600"/>
              <a:t>, such as </a:t>
            </a:r>
            <a:r>
              <a:rPr lang="en-US" sz="2600">
                <a:latin typeface="LM Mono 12" pitchFamily="17"/>
              </a:rPr>
              <a:t>u'x'</a:t>
            </a:r>
            <a:r>
              <a:rPr lang="en-US" sz="2600"/>
              <a:t>, is a character literal of type </a:t>
            </a:r>
            <a:r>
              <a:rPr lang="en-US" sz="2600">
                <a:latin typeface="LM Mono 12" pitchFamily="17"/>
              </a:rPr>
              <a:t>char16_­t</a:t>
            </a:r>
            <a:r>
              <a:rPr lang="en-US" sz="2600">
                <a:solidFill>
                  <a:srgbClr val="669966"/>
                </a:solidFill>
                <a:latin typeface="Liberation Sans" pitchFamily="34"/>
              </a:rPr>
              <a:t>, known as a UTF-16 character literal</a:t>
            </a:r>
            <a:r>
              <a:rPr lang="en-US" sz="2600"/>
              <a:t>. The value of a </a:t>
            </a:r>
            <a:r>
              <a:rPr lang="en-US" sz="2600" strike="sngStrike">
                <a:solidFill>
                  <a:srgbClr val="CE181E"/>
                </a:solidFill>
                <a:latin typeface="LM Mono 12" pitchFamily="17"/>
              </a:rPr>
              <a:t>char16_­t</a:t>
            </a:r>
            <a:r>
              <a:rPr lang="en-US" sz="2600">
                <a:solidFill>
                  <a:srgbClr val="669966"/>
                </a:solidFill>
                <a:latin typeface="LM Mono 12" pitchFamily="17"/>
              </a:rPr>
              <a:t>UTF-16</a:t>
            </a:r>
            <a:r>
              <a:rPr lang="en-US" sz="2600"/>
              <a:t> character literal containing a single c-char is equal to its ISO/IEC 10646 code point value, provided that the code point value is representable with a single 16-bit code unit (that is, provided it is in the basic multi-lingual plane). If the value is not representable with a single 16-bit code unit, the program is ill-formed. A </a:t>
            </a:r>
            <a:r>
              <a:rPr lang="en-US" sz="2600" strike="sngStrike">
                <a:solidFill>
                  <a:srgbClr val="CE181E"/>
                </a:solidFill>
                <a:latin typeface="LM Mono 12" pitchFamily="17"/>
              </a:rPr>
              <a:t>char16_­t</a:t>
            </a:r>
            <a:r>
              <a:rPr lang="en-US" sz="2600">
                <a:solidFill>
                  <a:srgbClr val="669966"/>
                </a:solidFill>
                <a:latin typeface="LM Mono 12" pitchFamily="17"/>
              </a:rPr>
              <a:t>UTF-16</a:t>
            </a:r>
            <a:r>
              <a:rPr lang="en-US" sz="2600"/>
              <a:t> character literal containing multiple c-chars is ill-formed.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72E63-70FB-4A5D-AF1C-39246F3D7759}"/>
              </a:ext>
            </a:extLst>
          </p:cNvPr>
          <p:cNvSpPr txBox="1"/>
          <p:nvPr/>
        </p:nvSpPr>
        <p:spPr>
          <a:xfrm>
            <a:off x="548640" y="182880"/>
            <a:ext cx="8961120" cy="822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Proposed...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DD0F3D-6C78-493C-9C50-49998240B9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463039"/>
            <a:ext cx="9071640" cy="5394960"/>
          </a:xfrm>
        </p:spPr>
        <p:txBody>
          <a:bodyPr/>
          <a:lstStyle/>
          <a:p>
            <a:pPr lvl="0"/>
            <a:r>
              <a:rPr lang="en-US" altLang="zh-CN" sz="2600">
                <a:solidFill>
                  <a:srgbClr val="999999"/>
                </a:solidFill>
                <a:latin typeface="Liberation Sans" pitchFamily="34"/>
              </a:rPr>
              <a:t>§</a:t>
            </a:r>
            <a:r>
              <a:rPr lang="en-US" sz="2600">
                <a:solidFill>
                  <a:srgbClr val="999999"/>
                </a:solidFill>
              </a:rPr>
              <a:t> [lex.ccon]p5:</a:t>
            </a:r>
            <a:br>
              <a:rPr lang="en-US" sz="2600">
                <a:solidFill>
                  <a:srgbClr val="999999"/>
                </a:solidFill>
              </a:rPr>
            </a:br>
            <a:r>
              <a:rPr lang="en-US" sz="2600"/>
              <a:t>A character literal that begins with the letter </a:t>
            </a:r>
            <a:r>
              <a:rPr lang="en-US" sz="2600">
                <a:latin typeface="LM Mono 12" pitchFamily="17"/>
              </a:rPr>
              <a:t>U</a:t>
            </a:r>
            <a:r>
              <a:rPr lang="en-US" sz="2600"/>
              <a:t>, such as </a:t>
            </a:r>
            <a:r>
              <a:rPr lang="en-US" sz="2600">
                <a:latin typeface="LM Mono 12" pitchFamily="17"/>
              </a:rPr>
              <a:t>U'x'</a:t>
            </a:r>
            <a:r>
              <a:rPr lang="en-US" sz="2600"/>
              <a:t>, is a character literal of type </a:t>
            </a:r>
            <a:r>
              <a:rPr lang="en-US" sz="2600">
                <a:latin typeface="LM Mono 12" pitchFamily="17"/>
              </a:rPr>
              <a:t>char32_­t</a:t>
            </a:r>
            <a:r>
              <a:rPr lang="en-US" sz="2600">
                <a:solidFill>
                  <a:srgbClr val="669966"/>
                </a:solidFill>
                <a:latin typeface="Liberation Sans" pitchFamily="34"/>
              </a:rPr>
              <a:t>, known as a UTF-32 character literal</a:t>
            </a:r>
            <a:r>
              <a:rPr lang="en-US" sz="2600"/>
              <a:t>. The value of a </a:t>
            </a:r>
            <a:r>
              <a:rPr lang="en-US" sz="2600" strike="sngStrike">
                <a:solidFill>
                  <a:srgbClr val="CE181E"/>
                </a:solidFill>
                <a:latin typeface="LM Mono 12" pitchFamily="17"/>
              </a:rPr>
              <a:t>char32_­t</a:t>
            </a:r>
            <a:r>
              <a:rPr lang="en-US" sz="2600">
                <a:solidFill>
                  <a:srgbClr val="669966"/>
                </a:solidFill>
                <a:latin typeface="LM Mono 12" pitchFamily="17"/>
              </a:rPr>
              <a:t>UTF-32</a:t>
            </a:r>
            <a:r>
              <a:rPr lang="en-US" sz="2600"/>
              <a:t> character literal containing a single c-char is equal to its ISO/IEC 10646 code point value. A </a:t>
            </a:r>
            <a:r>
              <a:rPr lang="en-US" sz="2600" strike="sngStrike">
                <a:solidFill>
                  <a:srgbClr val="CE181E"/>
                </a:solidFill>
                <a:latin typeface="LM Mono 12" pitchFamily="17"/>
              </a:rPr>
              <a:t>char32_­t</a:t>
            </a:r>
            <a:r>
              <a:rPr lang="en-US" sz="2600">
                <a:solidFill>
                  <a:srgbClr val="669966"/>
                </a:solidFill>
                <a:latin typeface="LM Mono 12" pitchFamily="17"/>
              </a:rPr>
              <a:t>UTF-32</a:t>
            </a:r>
            <a:r>
              <a:rPr lang="en-US" sz="2600"/>
              <a:t> character literal containing multiple c-chars is ill-formed.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0D28B-7A9C-43C3-9AC7-76CA2C519040}"/>
              </a:ext>
            </a:extLst>
          </p:cNvPr>
          <p:cNvSpPr txBox="1"/>
          <p:nvPr/>
        </p:nvSpPr>
        <p:spPr>
          <a:xfrm>
            <a:off x="548640" y="182880"/>
            <a:ext cx="8961120" cy="822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000"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Proposed...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_Cur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_Curv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154</Words>
  <Application>Microsoft Office PowerPoint</Application>
  <PresentationFormat>Widescreen</PresentationFormat>
  <Paragraphs>54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DejaVu Sans</vt:lpstr>
      <vt:lpstr>Liberation Sans</vt:lpstr>
      <vt:lpstr>Liberation Serif</vt:lpstr>
      <vt:lpstr>LM Mono 12</vt:lpstr>
      <vt:lpstr>Ubuntu Mono</vt:lpstr>
      <vt:lpstr>Arial</vt:lpstr>
      <vt:lpstr>Calibri</vt:lpstr>
      <vt:lpstr>Blue_Curve</vt:lpstr>
      <vt:lpstr>Blue_Curve1</vt:lpstr>
      <vt:lpstr>P1041R1: Make char16_t/char32_t string literals be UTF-16/32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Curve</dc:title>
  <dc:creator>Derpstorm</dc:creator>
  <cp:lastModifiedBy>Derpstorm</cp:lastModifiedBy>
  <cp:revision>26</cp:revision>
  <dcterms:created xsi:type="dcterms:W3CDTF">2018-11-05T20:21:43Z</dcterms:created>
  <dcterms:modified xsi:type="dcterms:W3CDTF">2018-11-10T21:06:00Z</dcterms:modified>
</cp:coreProperties>
</file>