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86" r:id="rId7"/>
    <p:sldId id="289" r:id="rId8"/>
    <p:sldId id="290" r:id="rId9"/>
    <p:sldId id="260" r:id="rId10"/>
    <p:sldId id="288" r:id="rId11"/>
    <p:sldId id="287" r:id="rId12"/>
    <p:sldId id="26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114" d="100"/>
          <a:sy n="114" d="100"/>
        </p:scale>
        <p:origin x="414"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292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GB" smtClean="0"/>
              <a:t>20/02/2019</a:t>
            </a:fld>
            <a:endParaRPr lang="en-GB"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GB" smtClean="0"/>
              <a:t>‹#›</a:t>
            </a:fld>
            <a:endParaRPr lang="en-GB"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GB" smtClean="0"/>
              <a:t>20/02/2019</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GB" smtClean="0"/>
              <a:t>‹#›</a:t>
            </a:fld>
            <a:endParaRPr lang="en-GB"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dirty="0"/>
              <a:t>TITLE</a:t>
            </a:r>
            <a:endParaRPr lang="en-GB" dirty="0"/>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a:t>Click to edit Master subtitle style</a:t>
            </a:r>
            <a:endParaRPr lang="en-GB" dirty="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a:t>Click icon to add picture</a:t>
            </a:r>
            <a:endParaRPr lang="en-GB"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dirty="0"/>
              <a:t>Insert image</a:t>
            </a:r>
            <a:endParaRPr lang="en-GB" dirty="0"/>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dirty="0"/>
              <a:t>Thank You</a:t>
            </a:r>
            <a:endParaRPr lang="en-GB" dirty="0"/>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dirty="0"/>
              <a:t>Section Title 01</a:t>
            </a:r>
            <a:endParaRPr lang="en-GB" dirty="0"/>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dirty="0"/>
              <a:t>Quote</a:t>
            </a:r>
            <a:endParaRPr lang="en-GB" dirty="0"/>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a:t>Click to edit Master title style</a:t>
            </a:r>
            <a:endParaRPr lang="en-GB"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GB" smtClean="0"/>
              <a:pPr/>
              <a:t>‹#›</a:t>
            </a:fld>
            <a:endParaRPr lang="en-GB"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GB" smtClean="0"/>
              <a:t>‹#›</a:t>
            </a:fld>
            <a:endParaRPr lang="en-GB"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GB" smtClean="0"/>
              <a:pPr/>
              <a:t>‹#›</a:t>
            </a:fld>
            <a:endParaRPr lang="en-GB"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I Got You, FAM</a:t>
            </a:r>
            <a:endParaRPr lang="en-GB"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8" y="3721607"/>
            <a:ext cx="8261646" cy="1605402"/>
          </a:xfrm>
        </p:spPr>
        <p:txBody>
          <a:bodyPr>
            <a:normAutofit/>
          </a:bodyPr>
          <a:lstStyle/>
          <a:p>
            <a:pPr marL="0" indent="0">
              <a:buNone/>
            </a:pPr>
            <a:r>
              <a:rPr lang="en-US"/>
              <a:t>d1039r2: Flexible </a:t>
            </a:r>
            <a:r>
              <a:rPr lang="en-US" dirty="0"/>
              <a:t>Array Members for C++23</a:t>
            </a:r>
          </a:p>
          <a:p>
            <a:pPr marL="0" indent="0">
              <a:buNone/>
            </a:pPr>
            <a:endParaRPr lang="en-US" dirty="0"/>
          </a:p>
          <a:p>
            <a:pPr marL="0" indent="0">
              <a:buNone/>
            </a:pPr>
            <a:r>
              <a:rPr lang="en-US" dirty="0"/>
              <a:t>JeanHeyd Meneide, Nicole </a:t>
            </a:r>
            <a:r>
              <a:rPr lang="en-US" dirty="0" err="1"/>
              <a:t>Mazzuca</a:t>
            </a:r>
            <a:r>
              <a:rPr lang="en-US" dirty="0"/>
              <a:t>, </a:t>
            </a:r>
            <a:r>
              <a:rPr lang="en-US" dirty="0" err="1"/>
              <a:t>Arvid</a:t>
            </a:r>
            <a:r>
              <a:rPr lang="en-US" dirty="0"/>
              <a:t> </a:t>
            </a:r>
            <a:r>
              <a:rPr lang="en-US" dirty="0" err="1"/>
              <a:t>Gerstmann</a:t>
            </a:r>
            <a:endParaRPr lang="en-US" dirty="0"/>
          </a:p>
          <a:p>
            <a:pPr marL="0" indent="0">
              <a:buNone/>
            </a:pPr>
            <a:r>
              <a:rPr lang="en-US" dirty="0"/>
              <a:t>EWG (Incubator), Kona 2019</a:t>
            </a:r>
            <a:endParaRPr lang="en-GB"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Why FAMs?</a:t>
            </a:r>
            <a:endParaRPr lang="en-GB"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Efficiency and Ease-of-Use</a:t>
            </a:r>
            <a:endParaRPr lang="en-GB"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GB" smtClean="0"/>
              <a:pPr/>
              <a:t>2</a:t>
            </a:fld>
            <a:endParaRPr lang="en-GB"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1ECF8B-5D19-414F-B33C-A5147A1A7719}"/>
              </a:ext>
            </a:extLst>
          </p:cNvPr>
          <p:cNvSpPr>
            <a:spLocks noGrp="1"/>
          </p:cNvSpPr>
          <p:nvPr>
            <p:ph type="title"/>
          </p:nvPr>
        </p:nvSpPr>
        <p:spPr/>
        <p:txBody>
          <a:bodyPr/>
          <a:lstStyle/>
          <a:p>
            <a:r>
              <a:rPr lang="en-US" dirty="0"/>
              <a:t>Primary Reason: Efficiency</a:t>
            </a:r>
          </a:p>
        </p:txBody>
      </p:sp>
      <p:sp>
        <p:nvSpPr>
          <p:cNvPr id="3" name="Slide Number Placeholder 2">
            <a:extLst>
              <a:ext uri="{FF2B5EF4-FFF2-40B4-BE49-F238E27FC236}">
                <a16:creationId xmlns:a16="http://schemas.microsoft.com/office/drawing/2014/main" id="{11AEEA97-3637-4E02-BDED-EF0CB736B78D}"/>
              </a:ext>
            </a:extLst>
          </p:cNvPr>
          <p:cNvSpPr>
            <a:spLocks noGrp="1"/>
          </p:cNvSpPr>
          <p:nvPr>
            <p:ph type="sldNum" sz="quarter" idx="12"/>
          </p:nvPr>
        </p:nvSpPr>
        <p:spPr/>
        <p:txBody>
          <a:bodyPr/>
          <a:lstStyle/>
          <a:p>
            <a:fld id="{C263D6C4-4840-40CC-AC84-17E24B3B7BDE}" type="slidenum">
              <a:rPr lang="en-GB" smtClean="0"/>
              <a:pPr/>
              <a:t>3</a:t>
            </a:fld>
            <a:endParaRPr lang="en-GB" dirty="0"/>
          </a:p>
        </p:txBody>
      </p:sp>
      <p:sp>
        <p:nvSpPr>
          <p:cNvPr id="6" name="Content Placeholder 5">
            <a:extLst>
              <a:ext uri="{FF2B5EF4-FFF2-40B4-BE49-F238E27FC236}">
                <a16:creationId xmlns:a16="http://schemas.microsoft.com/office/drawing/2014/main" id="{B7021C7C-1D1A-4933-8EAB-CA092CABE808}"/>
              </a:ext>
            </a:extLst>
          </p:cNvPr>
          <p:cNvSpPr>
            <a:spLocks noGrp="1"/>
          </p:cNvSpPr>
          <p:nvPr>
            <p:ph idx="1"/>
          </p:nvPr>
        </p:nvSpPr>
        <p:spPr/>
        <p:txBody>
          <a:bodyPr/>
          <a:lstStyle/>
          <a:p>
            <a:r>
              <a:rPr lang="en-US" dirty="0"/>
              <a:t>C++ is leaving room for a lower-level language, C</a:t>
            </a:r>
          </a:p>
          <a:p>
            <a:pPr lvl="1"/>
            <a:r>
              <a:rPr lang="en-US" dirty="0"/>
              <a:t>No way to type-safely allocate a (header) structure + its data</a:t>
            </a:r>
          </a:p>
          <a:p>
            <a:pPr lvl="1"/>
            <a:endParaRPr lang="en-US" dirty="0"/>
          </a:p>
          <a:p>
            <a:r>
              <a:rPr lang="en-US" dirty="0"/>
              <a:t>Double-allocating is a non-starter in critical applications</a:t>
            </a:r>
          </a:p>
          <a:p>
            <a:pPr lvl="1"/>
            <a:r>
              <a:rPr lang="en-US" dirty="0"/>
              <a:t>Impossible for C++ to model many in-line structures without hacks or much error-prone manual handling</a:t>
            </a:r>
          </a:p>
        </p:txBody>
      </p:sp>
    </p:spTree>
    <p:extLst>
      <p:ext uri="{BB962C8B-B14F-4D97-AF65-F5344CB8AC3E}">
        <p14:creationId xmlns:p14="http://schemas.microsoft.com/office/powerpoint/2010/main" val="1097410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8CF-48BC-4A62-B888-6724B9FEA59B}"/>
              </a:ext>
            </a:extLst>
          </p:cNvPr>
          <p:cNvSpPr>
            <a:spLocks noGrp="1"/>
          </p:cNvSpPr>
          <p:nvPr>
            <p:ph type="title"/>
          </p:nvPr>
        </p:nvSpPr>
        <p:spPr/>
        <p:txBody>
          <a:bodyPr/>
          <a:lstStyle/>
          <a:p>
            <a:r>
              <a:rPr lang="en-US" dirty="0"/>
              <a:t>Primary Reason: Type Safety</a:t>
            </a:r>
          </a:p>
        </p:txBody>
      </p:sp>
      <p:sp>
        <p:nvSpPr>
          <p:cNvPr id="3" name="Slide Number Placeholder 2">
            <a:extLst>
              <a:ext uri="{FF2B5EF4-FFF2-40B4-BE49-F238E27FC236}">
                <a16:creationId xmlns:a16="http://schemas.microsoft.com/office/drawing/2014/main" id="{25D73F35-EE17-4654-A8C4-0AB1A76EF25E}"/>
              </a:ext>
            </a:extLst>
          </p:cNvPr>
          <p:cNvSpPr>
            <a:spLocks noGrp="1"/>
          </p:cNvSpPr>
          <p:nvPr>
            <p:ph type="sldNum" sz="quarter" idx="12"/>
          </p:nvPr>
        </p:nvSpPr>
        <p:spPr/>
        <p:txBody>
          <a:bodyPr/>
          <a:lstStyle/>
          <a:p>
            <a:fld id="{C263D6C4-4840-40CC-AC84-17E24B3B7BDE}" type="slidenum">
              <a:rPr lang="en-GB" smtClean="0"/>
              <a:pPr/>
              <a:t>4</a:t>
            </a:fld>
            <a:endParaRPr lang="en-GB" dirty="0"/>
          </a:p>
        </p:txBody>
      </p:sp>
      <p:sp>
        <p:nvSpPr>
          <p:cNvPr id="4" name="Content Placeholder 3">
            <a:extLst>
              <a:ext uri="{FF2B5EF4-FFF2-40B4-BE49-F238E27FC236}">
                <a16:creationId xmlns:a16="http://schemas.microsoft.com/office/drawing/2014/main" id="{B18C8899-C45A-40B1-ADB6-4EADFBC4E89D}"/>
              </a:ext>
            </a:extLst>
          </p:cNvPr>
          <p:cNvSpPr>
            <a:spLocks noGrp="1"/>
          </p:cNvSpPr>
          <p:nvPr>
            <p:ph idx="1"/>
          </p:nvPr>
        </p:nvSpPr>
        <p:spPr/>
        <p:txBody>
          <a:bodyPr/>
          <a:lstStyle/>
          <a:p>
            <a:r>
              <a:rPr lang="en-US" dirty="0"/>
              <a:t>Tail-allocated data structures are violently unsafe in C</a:t>
            </a:r>
          </a:p>
          <a:p>
            <a:pPr lvl="1"/>
            <a:r>
              <a:rPr lang="en-US" dirty="0"/>
              <a:t>Malloc-based</a:t>
            </a:r>
          </a:p>
          <a:p>
            <a:pPr lvl="1"/>
            <a:r>
              <a:rPr lang="en-US" dirty="0"/>
              <a:t>Allocate and pray the byte size is correct</a:t>
            </a:r>
          </a:p>
          <a:p>
            <a:pPr lvl="1"/>
            <a:endParaRPr lang="en-US" dirty="0"/>
          </a:p>
          <a:p>
            <a:r>
              <a:rPr lang="en-US" dirty="0"/>
              <a:t>Library-only data structure of </a:t>
            </a:r>
            <a:r>
              <a:rPr lang="en-US" sz="2000" dirty="0" err="1">
                <a:solidFill>
                  <a:schemeClr val="accent3">
                    <a:lumMod val="40000"/>
                    <a:lumOff val="60000"/>
                  </a:schemeClr>
                </a:solidFill>
                <a:latin typeface="Fira Code" panose="020B0509050000020004" pitchFamily="49" charset="0"/>
                <a:ea typeface="Fira Code" panose="020B0509050000020004" pitchFamily="49" charset="0"/>
              </a:rPr>
              <a:t>tail_allocated</a:t>
            </a:r>
            <a:r>
              <a:rPr lang="en-US" sz="2000" dirty="0">
                <a:latin typeface="Fira Code" panose="020B0509050000020004" pitchFamily="49" charset="0"/>
                <a:ea typeface="Fira Code" panose="020B0509050000020004" pitchFamily="49" charset="0"/>
              </a:rPr>
              <a:t>&lt;</a:t>
            </a:r>
            <a:r>
              <a:rPr lang="en-US" sz="2000" dirty="0">
                <a:solidFill>
                  <a:schemeClr val="accent1">
                    <a:lumMod val="40000"/>
                    <a:lumOff val="60000"/>
                  </a:schemeClr>
                </a:solidFill>
                <a:latin typeface="Fira Code" panose="020B0509050000020004" pitchFamily="49" charset="0"/>
                <a:ea typeface="Fira Code" panose="020B0509050000020004" pitchFamily="49" charset="0"/>
              </a:rPr>
              <a:t>Head</a:t>
            </a:r>
            <a:r>
              <a:rPr lang="en-US" sz="2000" dirty="0">
                <a:latin typeface="Fira Code" panose="020B0509050000020004" pitchFamily="49" charset="0"/>
                <a:ea typeface="Fira Code" panose="020B0509050000020004" pitchFamily="49" charset="0"/>
              </a:rPr>
              <a:t>, </a:t>
            </a:r>
            <a:r>
              <a:rPr lang="en-US" sz="2000" dirty="0">
                <a:solidFill>
                  <a:schemeClr val="accent1">
                    <a:lumMod val="40000"/>
                    <a:lumOff val="60000"/>
                  </a:schemeClr>
                </a:solidFill>
                <a:latin typeface="Fira Code" panose="020B0509050000020004" pitchFamily="49" charset="0"/>
                <a:ea typeface="Fira Code" panose="020B0509050000020004" pitchFamily="49" charset="0"/>
              </a:rPr>
              <a:t>T</a:t>
            </a:r>
            <a:r>
              <a:rPr lang="en-US" sz="2000" dirty="0">
                <a:latin typeface="Fira Code" panose="020B0509050000020004" pitchFamily="49" charset="0"/>
                <a:ea typeface="Fira Code" panose="020B0509050000020004" pitchFamily="49" charset="0"/>
              </a:rPr>
              <a:t>&gt;</a:t>
            </a:r>
            <a:r>
              <a:rPr lang="en-US" dirty="0"/>
              <a:t> is error-prone</a:t>
            </a:r>
          </a:p>
          <a:p>
            <a:pPr lvl="1"/>
            <a:r>
              <a:rPr lang="en-US" sz="1800" dirty="0">
                <a:latin typeface="Fira Code" panose="020B0509050000020004" pitchFamily="49" charset="0"/>
                <a:ea typeface="Fira Code" panose="020B0509050000020004" pitchFamily="49" charset="0"/>
              </a:rPr>
              <a:t>struct </a:t>
            </a:r>
            <a:r>
              <a:rPr lang="en-US" sz="1800" dirty="0">
                <a:solidFill>
                  <a:schemeClr val="accent3">
                    <a:lumMod val="20000"/>
                    <a:lumOff val="80000"/>
                  </a:schemeClr>
                </a:solidFill>
                <a:latin typeface="Fira Code" panose="020B0509050000020004" pitchFamily="49" charset="0"/>
                <a:ea typeface="Fira Code" panose="020B0509050000020004" pitchFamily="49" charset="0"/>
              </a:rPr>
              <a:t>bad</a:t>
            </a:r>
            <a:r>
              <a:rPr lang="en-US" sz="1800" dirty="0">
                <a:latin typeface="Fira Code" panose="020B0509050000020004" pitchFamily="49" charset="0"/>
                <a:ea typeface="Fira Code" panose="020B0509050000020004" pitchFamily="49" charset="0"/>
              </a:rPr>
              <a:t> {</a:t>
            </a:r>
            <a:br>
              <a:rPr lang="en-US" sz="1800" dirty="0">
                <a:latin typeface="Fira Code" panose="020B0509050000020004" pitchFamily="49" charset="0"/>
                <a:ea typeface="Fira Code" panose="020B0509050000020004" pitchFamily="49" charset="0"/>
              </a:rPr>
            </a:br>
            <a:r>
              <a:rPr lang="en-US" sz="1800" dirty="0">
                <a:latin typeface="Fira Code" panose="020B0509050000020004" pitchFamily="49" charset="0"/>
                <a:ea typeface="Fira Code" panose="020B0509050000020004" pitchFamily="49" charset="0"/>
              </a:rPr>
              <a:t>     </a:t>
            </a:r>
            <a:r>
              <a:rPr lang="en-US" sz="1800" dirty="0" err="1">
                <a:solidFill>
                  <a:schemeClr val="accent3">
                    <a:lumMod val="20000"/>
                    <a:lumOff val="80000"/>
                  </a:schemeClr>
                </a:solidFill>
                <a:latin typeface="Fira Code" panose="020B0509050000020004" pitchFamily="49" charset="0"/>
                <a:ea typeface="Fira Code" panose="020B0509050000020004" pitchFamily="49" charset="0"/>
              </a:rPr>
              <a:t>tail_allocated</a:t>
            </a:r>
            <a:r>
              <a:rPr lang="en-US" sz="1800" dirty="0">
                <a:latin typeface="Fira Code" panose="020B0509050000020004" pitchFamily="49" charset="0"/>
                <a:ea typeface="Fira Code" panose="020B0509050000020004" pitchFamily="49" charset="0"/>
              </a:rPr>
              <a:t>&lt;</a:t>
            </a:r>
            <a:r>
              <a:rPr lang="en-US" sz="1800" dirty="0" err="1">
                <a:solidFill>
                  <a:schemeClr val="accent3">
                    <a:lumMod val="20000"/>
                    <a:lumOff val="80000"/>
                  </a:schemeClr>
                </a:solidFill>
                <a:latin typeface="Fira Code" panose="020B0509050000020004" pitchFamily="49" charset="0"/>
                <a:ea typeface="Fira Code" panose="020B0509050000020004" pitchFamily="49" charset="0"/>
              </a:rPr>
              <a:t>packet_header</a:t>
            </a:r>
            <a:r>
              <a:rPr lang="en-US" sz="1800" dirty="0">
                <a:latin typeface="Fira Code" panose="020B0509050000020004" pitchFamily="49" charset="0"/>
                <a:ea typeface="Fira Code" panose="020B0509050000020004" pitchFamily="49" charset="0"/>
              </a:rPr>
              <a:t>, std::</a:t>
            </a:r>
            <a:r>
              <a:rPr lang="en-US" sz="1800" dirty="0">
                <a:solidFill>
                  <a:schemeClr val="accent1">
                    <a:lumMod val="40000"/>
                    <a:lumOff val="60000"/>
                  </a:schemeClr>
                </a:solidFill>
                <a:latin typeface="Fira Code" panose="020B0509050000020004" pitchFamily="49" charset="0"/>
                <a:ea typeface="Fira Code" panose="020B0509050000020004" pitchFamily="49" charset="0"/>
              </a:rPr>
              <a:t>byte</a:t>
            </a:r>
            <a:r>
              <a:rPr lang="en-US" sz="1800" dirty="0">
                <a:latin typeface="Fira Code" panose="020B0509050000020004" pitchFamily="49" charset="0"/>
                <a:ea typeface="Fira Code" panose="020B0509050000020004" pitchFamily="49" charset="0"/>
              </a:rPr>
              <a:t>&gt; data;</a:t>
            </a:r>
            <a:br>
              <a:rPr lang="en-US" sz="1800" dirty="0">
                <a:latin typeface="Fira Code" panose="020B0509050000020004" pitchFamily="49" charset="0"/>
                <a:ea typeface="Fira Code" panose="020B0509050000020004" pitchFamily="49" charset="0"/>
              </a:rPr>
            </a:br>
            <a:r>
              <a:rPr lang="en-US" sz="1800" dirty="0">
                <a:latin typeface="Fira Code" panose="020B0509050000020004" pitchFamily="49" charset="0"/>
                <a:ea typeface="Fira Code" panose="020B0509050000020004" pitchFamily="49" charset="0"/>
              </a:rPr>
              <a:t>     </a:t>
            </a:r>
            <a:r>
              <a:rPr lang="en-US" sz="1800" dirty="0">
                <a:solidFill>
                  <a:srgbClr val="92D050"/>
                </a:solidFill>
                <a:latin typeface="Fira Code" panose="020B0509050000020004" pitchFamily="49" charset="0"/>
                <a:ea typeface="Fira Code" panose="020B0509050000020004" pitchFamily="49" charset="0"/>
              </a:rPr>
              <a:t>/* … */</a:t>
            </a:r>
            <a:br>
              <a:rPr lang="en-US" sz="1800" dirty="0">
                <a:latin typeface="Fira Code" panose="020B0509050000020004" pitchFamily="49" charset="0"/>
                <a:ea typeface="Fira Code" panose="020B0509050000020004" pitchFamily="49" charset="0"/>
              </a:rPr>
            </a:br>
            <a:r>
              <a:rPr lang="en-US" sz="1800" dirty="0">
                <a:latin typeface="Fira Code" panose="020B0509050000020004" pitchFamily="49" charset="0"/>
                <a:ea typeface="Fira Code" panose="020B0509050000020004" pitchFamily="49" charset="0"/>
              </a:rPr>
              <a:t>     </a:t>
            </a:r>
            <a:r>
              <a:rPr lang="en-US" sz="1800" dirty="0" err="1">
                <a:solidFill>
                  <a:schemeClr val="accent3">
                    <a:lumMod val="20000"/>
                    <a:lumOff val="80000"/>
                  </a:schemeClr>
                </a:solidFill>
                <a:latin typeface="Fira Code" panose="020B0509050000020004" pitchFamily="49" charset="0"/>
                <a:ea typeface="Fira Code" panose="020B0509050000020004" pitchFamily="49" charset="0"/>
              </a:rPr>
              <a:t>tail_allocated</a:t>
            </a:r>
            <a:r>
              <a:rPr lang="en-US" sz="1800" dirty="0">
                <a:latin typeface="Fira Code" panose="020B0509050000020004" pitchFamily="49" charset="0"/>
                <a:ea typeface="Fira Code" panose="020B0509050000020004" pitchFamily="49" charset="0"/>
              </a:rPr>
              <a:t>&lt;</a:t>
            </a:r>
            <a:r>
              <a:rPr lang="en-US" sz="1800" dirty="0" err="1">
                <a:solidFill>
                  <a:schemeClr val="accent3">
                    <a:lumMod val="20000"/>
                    <a:lumOff val="80000"/>
                  </a:schemeClr>
                </a:solidFill>
                <a:latin typeface="Fira Code" panose="020B0509050000020004" pitchFamily="49" charset="0"/>
                <a:ea typeface="Fira Code" panose="020B0509050000020004" pitchFamily="49" charset="0"/>
              </a:rPr>
              <a:t>other_header</a:t>
            </a:r>
            <a:r>
              <a:rPr lang="en-US" sz="1800" dirty="0">
                <a:latin typeface="Fira Code" panose="020B0509050000020004" pitchFamily="49" charset="0"/>
                <a:ea typeface="Fira Code" panose="020B0509050000020004" pitchFamily="49" charset="0"/>
              </a:rPr>
              <a:t>, std::</a:t>
            </a:r>
            <a:r>
              <a:rPr lang="en-US" sz="1800" dirty="0">
                <a:solidFill>
                  <a:schemeClr val="accent1">
                    <a:lumMod val="40000"/>
                    <a:lumOff val="60000"/>
                  </a:schemeClr>
                </a:solidFill>
                <a:latin typeface="Fira Code" panose="020B0509050000020004" pitchFamily="49" charset="0"/>
                <a:ea typeface="Fira Code" panose="020B0509050000020004" pitchFamily="49" charset="0"/>
              </a:rPr>
              <a:t>byte</a:t>
            </a:r>
            <a:r>
              <a:rPr lang="en-US" sz="1800" dirty="0">
                <a:latin typeface="Fira Code" panose="020B0509050000020004" pitchFamily="49" charset="0"/>
                <a:ea typeface="Fira Code" panose="020B0509050000020004" pitchFamily="49" charset="0"/>
              </a:rPr>
              <a:t>&gt; data2;</a:t>
            </a:r>
            <a:br>
              <a:rPr lang="en-US" sz="1800" dirty="0">
                <a:latin typeface="Fira Code" panose="020B0509050000020004" pitchFamily="49" charset="0"/>
                <a:ea typeface="Fira Code" panose="020B0509050000020004" pitchFamily="49" charset="0"/>
              </a:rPr>
            </a:br>
            <a:r>
              <a:rPr lang="en-US" sz="1800" dirty="0">
                <a:latin typeface="Fira Code" panose="020B0509050000020004" pitchFamily="49" charset="0"/>
                <a:ea typeface="Fira Code" panose="020B0509050000020004" pitchFamily="49" charset="0"/>
              </a:rPr>
              <a:t>     </a:t>
            </a:r>
            <a:r>
              <a:rPr lang="en-US" sz="1800" dirty="0">
                <a:solidFill>
                  <a:srgbClr val="92D050"/>
                </a:solidFill>
                <a:latin typeface="Fira Code" panose="020B0509050000020004" pitchFamily="49" charset="0"/>
                <a:ea typeface="Fira Code" panose="020B0509050000020004" pitchFamily="49" charset="0"/>
              </a:rPr>
              <a:t>// no compiler error !!</a:t>
            </a:r>
            <a:br>
              <a:rPr lang="en-US" sz="1800" dirty="0">
                <a:latin typeface="Fira Code" panose="020B0509050000020004" pitchFamily="49" charset="0"/>
                <a:ea typeface="Fira Code" panose="020B0509050000020004" pitchFamily="49" charset="0"/>
              </a:rPr>
            </a:br>
            <a:r>
              <a:rPr lang="en-US" sz="1800" dirty="0">
                <a:latin typeface="Fira Code" panose="020B0509050000020004" pitchFamily="49" charset="0"/>
                <a:ea typeface="Fira Code" panose="020B0509050000020004" pitchFamily="49" charset="0"/>
              </a:rPr>
              <a:t>};</a:t>
            </a:r>
          </a:p>
        </p:txBody>
      </p:sp>
    </p:spTree>
    <p:extLst>
      <p:ext uri="{BB962C8B-B14F-4D97-AF65-F5344CB8AC3E}">
        <p14:creationId xmlns:p14="http://schemas.microsoft.com/office/powerpoint/2010/main" val="108349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4562-D2A7-40F6-B066-AC5787208034}"/>
              </a:ext>
            </a:extLst>
          </p:cNvPr>
          <p:cNvSpPr>
            <a:spLocks noGrp="1"/>
          </p:cNvSpPr>
          <p:nvPr>
            <p:ph type="title"/>
          </p:nvPr>
        </p:nvSpPr>
        <p:spPr/>
        <p:txBody>
          <a:bodyPr/>
          <a:lstStyle/>
          <a:p>
            <a:r>
              <a:rPr lang="en-US" dirty="0"/>
              <a:t>Secondary Reason: Existing Practice</a:t>
            </a:r>
          </a:p>
        </p:txBody>
      </p:sp>
      <p:sp>
        <p:nvSpPr>
          <p:cNvPr id="3" name="Slide Number Placeholder 2">
            <a:extLst>
              <a:ext uri="{FF2B5EF4-FFF2-40B4-BE49-F238E27FC236}">
                <a16:creationId xmlns:a16="http://schemas.microsoft.com/office/drawing/2014/main" id="{D41C8335-979D-4163-962D-D16BFDA92A0D}"/>
              </a:ext>
            </a:extLst>
          </p:cNvPr>
          <p:cNvSpPr>
            <a:spLocks noGrp="1"/>
          </p:cNvSpPr>
          <p:nvPr>
            <p:ph type="sldNum" sz="quarter" idx="12"/>
          </p:nvPr>
        </p:nvSpPr>
        <p:spPr/>
        <p:txBody>
          <a:bodyPr/>
          <a:lstStyle/>
          <a:p>
            <a:fld id="{C263D6C4-4840-40CC-AC84-17E24B3B7BDE}" type="slidenum">
              <a:rPr lang="en-GB" smtClean="0"/>
              <a:pPr/>
              <a:t>5</a:t>
            </a:fld>
            <a:endParaRPr lang="en-GB" dirty="0"/>
          </a:p>
        </p:txBody>
      </p:sp>
      <p:sp>
        <p:nvSpPr>
          <p:cNvPr id="4" name="Content Placeholder 3">
            <a:extLst>
              <a:ext uri="{FF2B5EF4-FFF2-40B4-BE49-F238E27FC236}">
                <a16:creationId xmlns:a16="http://schemas.microsoft.com/office/drawing/2014/main" id="{A11777E1-E788-48DF-A870-881D084CAE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035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GB" dirty="0"/>
              <a:t>Challenges</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Safety + Efficiency in the C++ world</a:t>
            </a:r>
            <a:endParaRPr lang="en-GB"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GB" smtClean="0"/>
              <a:pPr/>
              <a:t>6</a:t>
            </a:fld>
            <a:endParaRPr lang="en-GB"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6B0D-7FBE-4CDA-9DC7-9D5A807B22EF}"/>
              </a:ext>
            </a:extLst>
          </p:cNvPr>
          <p:cNvSpPr>
            <a:spLocks noGrp="1"/>
          </p:cNvSpPr>
          <p:nvPr>
            <p:ph type="title"/>
          </p:nvPr>
        </p:nvSpPr>
        <p:spPr/>
        <p:txBody>
          <a:bodyPr/>
          <a:lstStyle/>
          <a:p>
            <a:r>
              <a:rPr lang="en-US" dirty="0"/>
              <a:t>Simple part: C compatibility</a:t>
            </a:r>
          </a:p>
        </p:txBody>
      </p:sp>
      <p:sp>
        <p:nvSpPr>
          <p:cNvPr id="3" name="Slide Number Placeholder 2">
            <a:extLst>
              <a:ext uri="{FF2B5EF4-FFF2-40B4-BE49-F238E27FC236}">
                <a16:creationId xmlns:a16="http://schemas.microsoft.com/office/drawing/2014/main" id="{D4F2C18E-DBDB-4F65-AF96-64CD27B0F130}"/>
              </a:ext>
            </a:extLst>
          </p:cNvPr>
          <p:cNvSpPr>
            <a:spLocks noGrp="1"/>
          </p:cNvSpPr>
          <p:nvPr>
            <p:ph type="sldNum" sz="quarter" idx="12"/>
          </p:nvPr>
        </p:nvSpPr>
        <p:spPr/>
        <p:txBody>
          <a:bodyPr/>
          <a:lstStyle/>
          <a:p>
            <a:fld id="{C263D6C4-4840-40CC-AC84-17E24B3B7BDE}" type="slidenum">
              <a:rPr lang="en-GB" smtClean="0"/>
              <a:pPr/>
              <a:t>7</a:t>
            </a:fld>
            <a:endParaRPr lang="en-GB" dirty="0"/>
          </a:p>
        </p:txBody>
      </p:sp>
      <p:sp>
        <p:nvSpPr>
          <p:cNvPr id="4" name="Text Placeholder 3">
            <a:extLst>
              <a:ext uri="{FF2B5EF4-FFF2-40B4-BE49-F238E27FC236}">
                <a16:creationId xmlns:a16="http://schemas.microsoft.com/office/drawing/2014/main" id="{4E11C46A-3524-4C14-A5A2-78C4586B1C91}"/>
              </a:ext>
            </a:extLst>
          </p:cNvPr>
          <p:cNvSpPr>
            <a:spLocks noGrp="1"/>
          </p:cNvSpPr>
          <p:nvPr>
            <p:ph idx="1"/>
          </p:nvPr>
        </p:nvSpPr>
        <p:spPr/>
        <p:txBody>
          <a:bodyPr/>
          <a:lstStyle/>
          <a:p>
            <a:r>
              <a:rPr lang="en-US" dirty="0"/>
              <a:t>This feature goes </a:t>
            </a:r>
            <a:r>
              <a:rPr lang="en-US" u="sng" dirty="0"/>
              <a:t>nowhere</a:t>
            </a:r>
            <a:r>
              <a:rPr lang="en-US" dirty="0"/>
              <a:t> if incompatible with C</a:t>
            </a:r>
          </a:p>
          <a:p>
            <a:pPr lvl="1"/>
            <a:r>
              <a:rPr lang="en-US" dirty="0"/>
              <a:t>But C compatibility is easy to design for</a:t>
            </a:r>
            <a:br>
              <a:rPr lang="en-US" dirty="0"/>
            </a:br>
            <a:endParaRPr lang="en-US" dirty="0"/>
          </a:p>
          <a:p>
            <a:r>
              <a:rPr lang="en-US" dirty="0"/>
              <a:t>Define size retrieval for all types where </a:t>
            </a:r>
            <a:r>
              <a:rPr lang="en-US" sz="2000" dirty="0">
                <a:latin typeface="Fira Code" panose="020B0509050000020004" pitchFamily="49" charset="0"/>
                <a:ea typeface="Fira Code" panose="020B0509050000020004" pitchFamily="49" charset="0"/>
              </a:rPr>
              <a:t>std::</a:t>
            </a:r>
            <a:r>
              <a:rPr lang="en-US" sz="2000" dirty="0" err="1">
                <a:solidFill>
                  <a:schemeClr val="accent3">
                    <a:lumMod val="20000"/>
                    <a:lumOff val="80000"/>
                  </a:schemeClr>
                </a:solidFill>
                <a:latin typeface="Fira Code" panose="020B0509050000020004" pitchFamily="49" charset="0"/>
                <a:ea typeface="Fira Code" panose="020B0509050000020004" pitchFamily="49" charset="0"/>
              </a:rPr>
              <a:t>is_trivial_v</a:t>
            </a:r>
            <a:r>
              <a:rPr lang="en-US" sz="2000" dirty="0">
                <a:latin typeface="Fira Code" panose="020B0509050000020004" pitchFamily="49" charset="0"/>
                <a:ea typeface="Fira Code" panose="020B0509050000020004" pitchFamily="49" charset="0"/>
              </a:rPr>
              <a:t>&lt;</a:t>
            </a:r>
            <a:r>
              <a:rPr lang="en-US" sz="2000" dirty="0" err="1">
                <a:solidFill>
                  <a:schemeClr val="accent3">
                    <a:lumMod val="20000"/>
                    <a:lumOff val="80000"/>
                  </a:schemeClr>
                </a:solidFill>
                <a:latin typeface="Fira Code" panose="020B0509050000020004" pitchFamily="49" charset="0"/>
                <a:ea typeface="Fira Code" panose="020B0509050000020004" pitchFamily="49" charset="0"/>
              </a:rPr>
              <a:t>element_type</a:t>
            </a:r>
            <a:r>
              <a:rPr lang="en-US" sz="2000" dirty="0">
                <a:latin typeface="Fira Code" panose="020B0509050000020004" pitchFamily="49" charset="0"/>
                <a:ea typeface="Fira Code" panose="020B0509050000020004" pitchFamily="49" charset="0"/>
              </a:rPr>
              <a:t>&gt;</a:t>
            </a:r>
            <a:r>
              <a:rPr lang="en-US" dirty="0"/>
              <a:t> is </a:t>
            </a:r>
            <a:r>
              <a:rPr lang="en-US" dirty="0">
                <a:solidFill>
                  <a:srgbClr val="FFC000"/>
                </a:solidFill>
              </a:rPr>
              <a:t>true</a:t>
            </a:r>
            <a:r>
              <a:rPr lang="en-US" dirty="0"/>
              <a:t>…</a:t>
            </a:r>
          </a:p>
          <a:p>
            <a:pPr lvl="1"/>
            <a:r>
              <a:rPr lang="en-US" dirty="0"/>
              <a:t>To only have to return the element count equal to </a:t>
            </a:r>
            <a:r>
              <a:rPr lang="en-US" b="1" i="1" dirty="0"/>
              <a:t>or greater than</a:t>
            </a:r>
            <a:endParaRPr lang="en-US" dirty="0"/>
          </a:p>
          <a:p>
            <a:pPr lvl="1"/>
            <a:r>
              <a:rPr lang="en-US" dirty="0"/>
              <a:t>Most implementations (</a:t>
            </a:r>
            <a:r>
              <a:rPr lang="en-US" dirty="0" err="1"/>
              <a:t>libc</a:t>
            </a:r>
            <a:r>
              <a:rPr lang="en-US" dirty="0"/>
              <a:t>, libstdc++) will only save the byte count, not element count (and it can over-allocate!)</a:t>
            </a:r>
          </a:p>
          <a:p>
            <a:pPr lvl="1"/>
            <a:r>
              <a:rPr lang="en-US" dirty="0"/>
              <a:t>For all types in C: </a:t>
            </a:r>
            <a:r>
              <a:rPr lang="en-US" sz="1800" dirty="0">
                <a:latin typeface="Fira Code" panose="020B0509050000020004" pitchFamily="49" charset="0"/>
                <a:ea typeface="Fira Code" panose="020B0509050000020004" pitchFamily="49" charset="0"/>
              </a:rPr>
              <a:t>std::</a:t>
            </a:r>
            <a:r>
              <a:rPr lang="en-US" sz="1800" dirty="0" err="1">
                <a:solidFill>
                  <a:schemeClr val="accent3">
                    <a:lumMod val="20000"/>
                    <a:lumOff val="80000"/>
                  </a:schemeClr>
                </a:solidFill>
                <a:latin typeface="Fira Code" panose="020B0509050000020004" pitchFamily="49" charset="0"/>
                <a:ea typeface="Fira Code" panose="020B0509050000020004" pitchFamily="49" charset="0"/>
              </a:rPr>
              <a:t>is_trivial_v</a:t>
            </a:r>
            <a:r>
              <a:rPr lang="en-US" sz="1800" dirty="0">
                <a:latin typeface="Fira Code" panose="020B0509050000020004" pitchFamily="49" charset="0"/>
                <a:ea typeface="Fira Code" panose="020B0509050000020004" pitchFamily="49" charset="0"/>
              </a:rPr>
              <a:t>&lt;</a:t>
            </a:r>
            <a:r>
              <a:rPr lang="en-US" sz="1800" dirty="0">
                <a:solidFill>
                  <a:schemeClr val="accent3">
                    <a:lumMod val="20000"/>
                    <a:lumOff val="80000"/>
                  </a:schemeClr>
                </a:solidFill>
                <a:latin typeface="Fira Code" panose="020B0509050000020004" pitchFamily="49" charset="0"/>
                <a:ea typeface="Fira Code" panose="020B0509050000020004" pitchFamily="49" charset="0"/>
              </a:rPr>
              <a:t>T</a:t>
            </a:r>
            <a:r>
              <a:rPr lang="en-US" sz="1800" dirty="0">
                <a:latin typeface="Fira Code" panose="020B0509050000020004" pitchFamily="49" charset="0"/>
                <a:ea typeface="Fira Code" panose="020B0509050000020004" pitchFamily="49" charset="0"/>
              </a:rPr>
              <a:t>&gt;</a:t>
            </a:r>
            <a:r>
              <a:rPr lang="en-US" dirty="0"/>
              <a:t> is </a:t>
            </a:r>
            <a:r>
              <a:rPr lang="en-US" dirty="0">
                <a:solidFill>
                  <a:srgbClr val="FFC000"/>
                </a:solidFill>
              </a:rPr>
              <a:t>true</a:t>
            </a:r>
            <a:r>
              <a:rPr lang="en-US" dirty="0"/>
              <a:t>!</a:t>
            </a:r>
          </a:p>
          <a:p>
            <a:pPr lvl="1"/>
            <a:r>
              <a:rPr lang="en-US" dirty="0"/>
              <a:t>Do not break C ABI: a plus!</a:t>
            </a:r>
          </a:p>
        </p:txBody>
      </p:sp>
    </p:spTree>
    <p:extLst>
      <p:ext uri="{BB962C8B-B14F-4D97-AF65-F5344CB8AC3E}">
        <p14:creationId xmlns:p14="http://schemas.microsoft.com/office/powerpoint/2010/main" val="355173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BFF0C8-6A02-47B3-9D6C-FBAEB0D60553}"/>
              </a:ext>
            </a:extLst>
          </p:cNvPr>
          <p:cNvSpPr>
            <a:spLocks noGrp="1"/>
          </p:cNvSpPr>
          <p:nvPr>
            <p:ph type="title"/>
          </p:nvPr>
        </p:nvSpPr>
        <p:spPr>
          <a:xfrm>
            <a:off x="444500" y="542925"/>
            <a:ext cx="11214100" cy="535531"/>
          </a:xfrm>
        </p:spPr>
        <p:txBody>
          <a:bodyPr/>
          <a:lstStyle/>
          <a:p>
            <a:r>
              <a:rPr lang="en-US" dirty="0"/>
              <a:t>Mildly Difficult: Non-Trivial types</a:t>
            </a:r>
          </a:p>
        </p:txBody>
      </p:sp>
      <p:sp>
        <p:nvSpPr>
          <p:cNvPr id="4" name="Slide Number Placeholder 3">
            <a:extLst>
              <a:ext uri="{FF2B5EF4-FFF2-40B4-BE49-F238E27FC236}">
                <a16:creationId xmlns:a16="http://schemas.microsoft.com/office/drawing/2014/main" id="{6AEF2AFE-A472-4808-9498-CC34950354EA}"/>
              </a:ext>
            </a:extLst>
          </p:cNvPr>
          <p:cNvSpPr>
            <a:spLocks noGrp="1"/>
          </p:cNvSpPr>
          <p:nvPr>
            <p:ph type="sldNum" sz="quarter" idx="12"/>
          </p:nvPr>
        </p:nvSpPr>
        <p:spPr/>
        <p:txBody>
          <a:bodyPr/>
          <a:lstStyle/>
          <a:p>
            <a:fld id="{C263D6C4-4840-40CC-AC84-17E24B3B7BDE}" type="slidenum">
              <a:rPr lang="en-GB" smtClean="0"/>
              <a:pPr/>
              <a:t>8</a:t>
            </a:fld>
            <a:endParaRPr lang="en-GB" dirty="0"/>
          </a:p>
        </p:txBody>
      </p:sp>
      <p:sp>
        <p:nvSpPr>
          <p:cNvPr id="6" name="Content Placeholder 5">
            <a:extLst>
              <a:ext uri="{FF2B5EF4-FFF2-40B4-BE49-F238E27FC236}">
                <a16:creationId xmlns:a16="http://schemas.microsoft.com/office/drawing/2014/main" id="{9CEA33C3-619C-4766-8929-5A52076CB50D}"/>
              </a:ext>
            </a:extLst>
          </p:cNvPr>
          <p:cNvSpPr>
            <a:spLocks noGrp="1"/>
          </p:cNvSpPr>
          <p:nvPr>
            <p:ph idx="1"/>
          </p:nvPr>
        </p:nvSpPr>
        <p:spPr/>
        <p:txBody>
          <a:bodyPr/>
          <a:lstStyle/>
          <a:p>
            <a:r>
              <a:rPr lang="en-US" dirty="0"/>
              <a:t>C++ lifetime revolves around constructor / destructor</a:t>
            </a:r>
          </a:p>
          <a:p>
            <a:pPr lvl="1"/>
            <a:r>
              <a:rPr lang="en-US" dirty="0"/>
              <a:t>Default-allocation of some expensive flexible array members prohibitive since it will do so on default construction</a:t>
            </a:r>
          </a:p>
          <a:p>
            <a:pPr lvl="1"/>
            <a:r>
              <a:rPr lang="en-US" dirty="0"/>
              <a:t>Helping paper: size feedback for operator new (p0979) will alleviate some of this and make it easier to implement std::</a:t>
            </a:r>
            <a:r>
              <a:rPr lang="en-US" dirty="0" err="1"/>
              <a:t>fam_size</a:t>
            </a:r>
            <a:r>
              <a:rPr lang="en-US" dirty="0"/>
              <a:t> constructors and friends</a:t>
            </a:r>
          </a:p>
          <a:p>
            <a:pPr lvl="1"/>
            <a:endParaRPr lang="en-US" dirty="0"/>
          </a:p>
          <a:p>
            <a:r>
              <a:rPr lang="en-US" dirty="0"/>
              <a:t>Destructors are easy to implement</a:t>
            </a:r>
          </a:p>
          <a:p>
            <a:pPr lvl="1"/>
            <a:r>
              <a:rPr lang="en-US"/>
              <a:t>just </a:t>
            </a:r>
            <a:r>
              <a:rPr lang="en-US" dirty="0"/>
              <a:t>filled out with individually destroying the elements of the FAM</a:t>
            </a:r>
          </a:p>
        </p:txBody>
      </p:sp>
    </p:spTree>
    <p:extLst>
      <p:ext uri="{BB962C8B-B14F-4D97-AF65-F5344CB8AC3E}">
        <p14:creationId xmlns:p14="http://schemas.microsoft.com/office/powerpoint/2010/main" val="178381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GB" dirty="0"/>
              <a:t>Content Title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GB" smtClean="0"/>
              <a:pPr/>
              <a:t>9</a:t>
            </a:fld>
            <a:endParaRPr lang="en-GB"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da-DK"/>
              <a:t>Lorem ipsum dolor sit amet</a:t>
            </a:r>
            <a:endParaRPr lang="en-GB" dirty="0"/>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da-DK"/>
              <a:t>Lorem ipsum dolor sit amet</a:t>
            </a:r>
            <a:endParaRPr lang="da-DK"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a:p>
            <a:endParaRPr lang="en-GB"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GB"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GB" dirty="0"/>
              <a:t>Pellentesque habitant morbi tristique senectus et netus et malesuada fames ac turpis egestas. Proin pharetra nonummy pede. Mauris et orci.</a:t>
            </a:r>
          </a:p>
          <a:p>
            <a:endParaRPr lang="en-GB"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attern_Template_02_CA - v4" id="{4EEF56C3-EEFC-48A7-8548-6C1D4240D170}" vid="{CAB35229-5F5E-4461-A564-673784692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398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Trade Gothic LT Pro</vt:lpstr>
      <vt:lpstr>Arial</vt:lpstr>
      <vt:lpstr>Calibri</vt:lpstr>
      <vt:lpstr>Fira Code</vt:lpstr>
      <vt:lpstr>Trebuchet MS</vt:lpstr>
      <vt:lpstr>Office Theme</vt:lpstr>
      <vt:lpstr>I Got You, FAM</vt:lpstr>
      <vt:lpstr>Why FAMs?</vt:lpstr>
      <vt:lpstr>Primary Reason: Efficiency</vt:lpstr>
      <vt:lpstr>Primary Reason: Type Safety</vt:lpstr>
      <vt:lpstr>Secondary Reason: Existing Practice</vt:lpstr>
      <vt:lpstr>Challenges</vt:lpstr>
      <vt:lpstr>Simple part: C compatibility</vt:lpstr>
      <vt:lpstr>Mildly Difficult: Non-Trivial types</vt:lpstr>
      <vt:lpstr>Content Title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2019-02-18T03:18:23Z</dcterms:created>
  <dcterms:modified xsi:type="dcterms:W3CDTF">2019-02-21T00:21:23Z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