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663D7-0533-43FD-8269-E5F728C4B9E4}" type="datetimeFigureOut">
              <a:rPr lang="zh-CN" altLang="en-US" smtClean="0"/>
              <a:t>2022/5/19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FC1E5-0EA4-4248-9D6B-2DDEBD18D1E1}" type="slidenum">
              <a:rPr lang="zh-CN" altLang="en-US" smtClean="0"/>
              <a:t>‹#›</a:t>
            </a:fld>
            <a:endParaRPr lang="zh-CN" altLang="en-US"/>
          </a:p>
        </p:txBody>
      </p:sp>
    </p:spTree>
    <p:extLst>
      <p:ext uri="{BB962C8B-B14F-4D97-AF65-F5344CB8AC3E}">
        <p14:creationId xmlns:p14="http://schemas.microsoft.com/office/powerpoint/2010/main" val="133009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AFC1E5-0EA4-4248-9D6B-2DDEBD18D1E1}" type="slidenum">
              <a:rPr lang="zh-CN" altLang="en-US" smtClean="0"/>
              <a:t>5</a:t>
            </a:fld>
            <a:endParaRPr lang="zh-CN" altLang="en-US"/>
          </a:p>
        </p:txBody>
      </p:sp>
    </p:spTree>
    <p:extLst>
      <p:ext uri="{BB962C8B-B14F-4D97-AF65-F5344CB8AC3E}">
        <p14:creationId xmlns:p14="http://schemas.microsoft.com/office/powerpoint/2010/main" val="142644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F4E69-781F-3469-79B3-281DB464DA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A05761-69F3-79C0-16AF-6BFAA1D15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93CAE4-DB48-DF0B-B2E7-E86F5AD402D5}"/>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5" name="页脚占位符 4">
            <a:extLst>
              <a:ext uri="{FF2B5EF4-FFF2-40B4-BE49-F238E27FC236}">
                <a16:creationId xmlns:a16="http://schemas.microsoft.com/office/drawing/2014/main" id="{A4B78BB8-5C89-E9B6-6AAB-49638EFA8D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9396-3CF0-36E1-3E18-0B7E9FB6A991}"/>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81100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513D7-8C62-ED5D-9605-934AD99FD9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C692C5-035B-0FC3-65BB-24EE35ACE8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B2CA14-A9C5-35BC-048F-78EA0E706C16}"/>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5" name="页脚占位符 4">
            <a:extLst>
              <a:ext uri="{FF2B5EF4-FFF2-40B4-BE49-F238E27FC236}">
                <a16:creationId xmlns:a16="http://schemas.microsoft.com/office/drawing/2014/main" id="{49521F82-9207-FB69-9540-E0D4834E20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D43F82-6453-B160-4684-04820E2E4D3D}"/>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15865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896772-3AA5-5CCA-0964-EA60FEECEC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41C658-AE87-C713-9178-4BBEF7AC75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7B2306-EB6C-598D-B26B-FCD355A160E9}"/>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5" name="页脚占位符 4">
            <a:extLst>
              <a:ext uri="{FF2B5EF4-FFF2-40B4-BE49-F238E27FC236}">
                <a16:creationId xmlns:a16="http://schemas.microsoft.com/office/drawing/2014/main" id="{753CD030-9E38-A8E2-23A7-8D018EEE18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A52FA-3B3F-6484-1D4E-DA956D0AF92F}"/>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46108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99C66-39CC-8721-4BF8-FE2019F06D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C3EC01-CA1F-A252-3D26-E7B772CD784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D780A2-6995-0C98-1032-F89E9799193B}"/>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5" name="页脚占位符 4">
            <a:extLst>
              <a:ext uri="{FF2B5EF4-FFF2-40B4-BE49-F238E27FC236}">
                <a16:creationId xmlns:a16="http://schemas.microsoft.com/office/drawing/2014/main" id="{2474F45D-8224-21A2-5795-4F688A1792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9038C8-73DC-C920-CAC4-DAA526483D40}"/>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256596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A66FD-6D72-CD46-3275-D9E5D2CD6A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BE5D20-CE96-6936-647E-65DB3143F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68096B-8453-6444-0142-96B8861FBE93}"/>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5" name="页脚占位符 4">
            <a:extLst>
              <a:ext uri="{FF2B5EF4-FFF2-40B4-BE49-F238E27FC236}">
                <a16:creationId xmlns:a16="http://schemas.microsoft.com/office/drawing/2014/main" id="{0409C70A-99B0-401B-2FF6-C907D3A6C0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B98AD-2032-022D-3E79-48B37D049DB5}"/>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96268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98F86-E572-CEFC-F7D7-B4C2B7C3DD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3C654D-DB79-66C8-A8AA-815EAE7FB8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67ED31D-486F-7D2D-CE79-70C4BD3DDC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AB40F3-E3EE-2349-CFB2-647D66EF97E7}"/>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6" name="页脚占位符 5">
            <a:extLst>
              <a:ext uri="{FF2B5EF4-FFF2-40B4-BE49-F238E27FC236}">
                <a16:creationId xmlns:a16="http://schemas.microsoft.com/office/drawing/2014/main" id="{87272395-416A-295E-5A84-16C2C5EC71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244D0-B36F-3A43-436B-5E3E42766EDA}"/>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173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43BC1-98EF-F309-85D2-9D75A7CA93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F1317C-7F3F-4869-DB34-004D6DABA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D25F7B-F1FF-07F0-880D-03BC860676E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CD58DD-8567-256B-E472-47BBE9575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019540-59A4-ACBB-773A-9A084ADA57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E97152-34B8-118A-B0D5-CD94FB494F4D}"/>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8" name="页脚占位符 7">
            <a:extLst>
              <a:ext uri="{FF2B5EF4-FFF2-40B4-BE49-F238E27FC236}">
                <a16:creationId xmlns:a16="http://schemas.microsoft.com/office/drawing/2014/main" id="{9967BAA2-84E8-9920-7327-A240362427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974790-689C-0FBE-97DC-83B1CF563AE5}"/>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42138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1E2A8-4592-5B6E-6AF7-E635CA5888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43D5B-B903-977D-967B-63A1934EE4B9}"/>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4" name="页脚占位符 3">
            <a:extLst>
              <a:ext uri="{FF2B5EF4-FFF2-40B4-BE49-F238E27FC236}">
                <a16:creationId xmlns:a16="http://schemas.microsoft.com/office/drawing/2014/main" id="{AFCB7908-0DE9-C332-6AE7-FD8E9CAEC8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AC3927-E949-1BDA-CECF-7D48D1211D88}"/>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38869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B00CA1-967A-B762-0296-8FEA97D0B5C3}"/>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3" name="页脚占位符 2">
            <a:extLst>
              <a:ext uri="{FF2B5EF4-FFF2-40B4-BE49-F238E27FC236}">
                <a16:creationId xmlns:a16="http://schemas.microsoft.com/office/drawing/2014/main" id="{3C776295-3A60-7EF6-E207-4B51333C08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8B759C-5D8A-F0B9-57F9-71EAA3B76087}"/>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14530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830C4-B4F9-B5A6-0AAA-9366D8A567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0A74B9-8055-F77C-8FCE-91BFFFB35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6A60DD5-C1B6-8A4E-B222-A3224BC1E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4597A3-BAEE-D4BF-1704-A58CE45E6B71}"/>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6" name="页脚占位符 5">
            <a:extLst>
              <a:ext uri="{FF2B5EF4-FFF2-40B4-BE49-F238E27FC236}">
                <a16:creationId xmlns:a16="http://schemas.microsoft.com/office/drawing/2014/main" id="{9BFC5B4C-B945-B9F4-9336-AE2A573618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0E9F4E-3D0D-AEEE-C299-8C2021475B39}"/>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46878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8655E-95DC-B90B-E878-F0B7D88CDA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6AA493-1976-9039-B980-75746CDC2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369A40-F613-BC55-2245-C2B261F77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F6B1DD-5E66-8362-1CF8-2A8AEE84762D}"/>
              </a:ext>
            </a:extLst>
          </p:cNvPr>
          <p:cNvSpPr>
            <a:spLocks noGrp="1"/>
          </p:cNvSpPr>
          <p:nvPr>
            <p:ph type="dt" sz="half" idx="10"/>
          </p:nvPr>
        </p:nvSpPr>
        <p:spPr/>
        <p:txBody>
          <a:bodyPr/>
          <a:lstStyle/>
          <a:p>
            <a:fld id="{2AAE270C-E9D4-496C-92DF-99A8B18C3DB8}" type="datetimeFigureOut">
              <a:rPr lang="zh-CN" altLang="en-US" smtClean="0"/>
              <a:t>2022/5/19</a:t>
            </a:fld>
            <a:endParaRPr lang="zh-CN" altLang="en-US"/>
          </a:p>
        </p:txBody>
      </p:sp>
      <p:sp>
        <p:nvSpPr>
          <p:cNvPr id="6" name="页脚占位符 5">
            <a:extLst>
              <a:ext uri="{FF2B5EF4-FFF2-40B4-BE49-F238E27FC236}">
                <a16:creationId xmlns:a16="http://schemas.microsoft.com/office/drawing/2014/main" id="{5D5A176A-D3D6-BF83-E140-4905995A0C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C75EF-405A-E069-865A-9199A8036275}"/>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35903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4B6014-6936-15EA-F04A-566F90399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36E6A2-4A0B-1793-DCD9-3A3F30E36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DBE253-5B3B-6A73-AC56-482FD8154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E270C-E9D4-496C-92DF-99A8B18C3DB8}" type="datetimeFigureOut">
              <a:rPr lang="zh-CN" altLang="en-US" smtClean="0"/>
              <a:t>2022/5/19</a:t>
            </a:fld>
            <a:endParaRPr lang="zh-CN" altLang="en-US"/>
          </a:p>
        </p:txBody>
      </p:sp>
      <p:sp>
        <p:nvSpPr>
          <p:cNvPr id="5" name="页脚占位符 4">
            <a:extLst>
              <a:ext uri="{FF2B5EF4-FFF2-40B4-BE49-F238E27FC236}">
                <a16:creationId xmlns:a16="http://schemas.microsoft.com/office/drawing/2014/main" id="{9962FC92-8725-60D1-8A38-DEA9BFC32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C43C31-0C0B-E14A-B20C-CFB856DBF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2173352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7784-9AF4-E8B4-85C2-2BC5202C3876}"/>
              </a:ext>
            </a:extLst>
          </p:cNvPr>
          <p:cNvSpPr>
            <a:spLocks noGrp="1"/>
          </p:cNvSpPr>
          <p:nvPr>
            <p:ph type="ctrTitle"/>
          </p:nvPr>
        </p:nvSpPr>
        <p:spPr/>
        <p:txBody>
          <a:bodyPr/>
          <a:lstStyle/>
          <a:p>
            <a:r>
              <a:rPr lang="zh-CN" altLang="en-US" dirty="0"/>
              <a:t>信用卡识别</a:t>
            </a:r>
          </a:p>
        </p:txBody>
      </p:sp>
      <p:sp>
        <p:nvSpPr>
          <p:cNvPr id="3" name="副标题 2">
            <a:extLst>
              <a:ext uri="{FF2B5EF4-FFF2-40B4-BE49-F238E27FC236}">
                <a16:creationId xmlns:a16="http://schemas.microsoft.com/office/drawing/2014/main" id="{433BFAD5-AF56-66C7-89A4-512BCC4B539D}"/>
              </a:ext>
            </a:extLst>
          </p:cNvPr>
          <p:cNvSpPr>
            <a:spLocks noGrp="1"/>
          </p:cNvSpPr>
          <p:nvPr>
            <p:ph type="subTitle" idx="1"/>
          </p:nvPr>
        </p:nvSpPr>
        <p:spPr/>
        <p:txBody>
          <a:bodyPr/>
          <a:lstStyle/>
          <a:p>
            <a:r>
              <a:rPr lang="zh-CN" altLang="en-US" dirty="0"/>
              <a:t>袁帆 延昊 张子逸</a:t>
            </a:r>
          </a:p>
        </p:txBody>
      </p:sp>
    </p:spTree>
    <p:extLst>
      <p:ext uri="{BB962C8B-B14F-4D97-AF65-F5344CB8AC3E}">
        <p14:creationId xmlns:p14="http://schemas.microsoft.com/office/powerpoint/2010/main" val="35736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204BE-A107-0F79-7FEF-320A1F336225}"/>
              </a:ext>
            </a:extLst>
          </p:cNvPr>
          <p:cNvSpPr>
            <a:spLocks noGrp="1"/>
          </p:cNvSpPr>
          <p:nvPr>
            <p:ph type="title"/>
          </p:nvPr>
        </p:nvSpPr>
        <p:spPr/>
        <p:txBody>
          <a:bodyPr/>
          <a:lstStyle/>
          <a:p>
            <a:r>
              <a:rPr lang="zh-CN" altLang="en-US" dirty="0"/>
              <a:t>总体思路</a:t>
            </a:r>
          </a:p>
        </p:txBody>
      </p:sp>
      <p:sp>
        <p:nvSpPr>
          <p:cNvPr id="3" name="内容占位符 2">
            <a:extLst>
              <a:ext uri="{FF2B5EF4-FFF2-40B4-BE49-F238E27FC236}">
                <a16:creationId xmlns:a16="http://schemas.microsoft.com/office/drawing/2014/main" id="{95421F20-B691-CE2C-9C84-3882DD71DC87}"/>
              </a:ext>
            </a:extLst>
          </p:cNvPr>
          <p:cNvSpPr>
            <a:spLocks noGrp="1"/>
          </p:cNvSpPr>
          <p:nvPr>
            <p:ph idx="1"/>
          </p:nvPr>
        </p:nvSpPr>
        <p:spPr/>
        <p:txBody>
          <a:bodyPr/>
          <a:lstStyle/>
          <a:p>
            <a:pPr marL="0" indent="0">
              <a:buNone/>
            </a:pPr>
            <a:r>
              <a:rPr lang="zh-CN" altLang="en-US" dirty="0"/>
              <a:t>图像处理</a:t>
            </a:r>
            <a:r>
              <a:rPr lang="en-US" altLang="zh-CN" dirty="0"/>
              <a:t>+</a:t>
            </a:r>
            <a:r>
              <a:rPr lang="zh-CN" altLang="en-US" dirty="0"/>
              <a:t>数字识别</a:t>
            </a:r>
          </a:p>
        </p:txBody>
      </p:sp>
    </p:spTree>
    <p:extLst>
      <p:ext uri="{BB962C8B-B14F-4D97-AF65-F5344CB8AC3E}">
        <p14:creationId xmlns:p14="http://schemas.microsoft.com/office/powerpoint/2010/main" val="367013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2E75E-C96D-5072-3278-92212AEA099F}"/>
              </a:ext>
            </a:extLst>
          </p:cNvPr>
          <p:cNvSpPr>
            <a:spLocks noGrp="1"/>
          </p:cNvSpPr>
          <p:nvPr>
            <p:ph type="title"/>
          </p:nvPr>
        </p:nvSpPr>
        <p:spPr/>
        <p:txBody>
          <a:bodyPr/>
          <a:lstStyle/>
          <a:p>
            <a:r>
              <a:rPr lang="zh-CN" altLang="en-US" dirty="0"/>
              <a:t>灰度化</a:t>
            </a:r>
            <a:endParaRPr lang="en-US" altLang="zh-CN" dirty="0"/>
          </a:p>
        </p:txBody>
      </p:sp>
      <p:sp>
        <p:nvSpPr>
          <p:cNvPr id="3" name="内容占位符 2">
            <a:extLst>
              <a:ext uri="{FF2B5EF4-FFF2-40B4-BE49-F238E27FC236}">
                <a16:creationId xmlns:a16="http://schemas.microsoft.com/office/drawing/2014/main" id="{7E8B53C7-5543-F7D2-3AE7-ECA52058462D}"/>
              </a:ext>
            </a:extLst>
          </p:cNvPr>
          <p:cNvSpPr>
            <a:spLocks noGrp="1"/>
          </p:cNvSpPr>
          <p:nvPr>
            <p:ph idx="1"/>
          </p:nvPr>
        </p:nvSpPr>
        <p:spPr>
          <a:xfrm>
            <a:off x="817419" y="1825626"/>
            <a:ext cx="5840833" cy="1201660"/>
          </a:xfrm>
        </p:spPr>
        <p:txBody>
          <a:bodyPr/>
          <a:lstStyle/>
          <a:p>
            <a:pPr marL="0" indent="0">
              <a:buNone/>
            </a:pPr>
            <a:r>
              <a:rPr lang="zh-CN" altLang="en-US" dirty="0"/>
              <a:t>简化矩阵，提高运算速度</a:t>
            </a:r>
            <a:endParaRPr lang="en-US" altLang="zh-CN" dirty="0"/>
          </a:p>
          <a:p>
            <a:pPr marL="0" indent="0">
              <a:buNone/>
            </a:pPr>
            <a:r>
              <a:rPr lang="en-US" altLang="zh-CN" sz="2400" b="0" dirty="0">
                <a:solidFill>
                  <a:srgbClr val="4EC9B0"/>
                </a:solidFill>
                <a:effectLst/>
                <a:latin typeface="Hack" panose="020B0609030202020204" pitchFamily="49" charset="0"/>
              </a:rPr>
              <a:t>cv2</a:t>
            </a:r>
            <a:r>
              <a:rPr lang="en-US" altLang="zh-CN" sz="2400" b="0" dirty="0">
                <a:solidFill>
                  <a:srgbClr val="D4D4D4"/>
                </a:solidFill>
                <a:effectLst/>
                <a:latin typeface="Hack" panose="020B0609030202020204" pitchFamily="49" charset="0"/>
              </a:rPr>
              <a:t>.</a:t>
            </a:r>
            <a:r>
              <a:rPr lang="en-US" altLang="zh-CN" sz="2400" b="0" dirty="0">
                <a:solidFill>
                  <a:srgbClr val="DCDCAA"/>
                </a:solidFill>
                <a:effectLst/>
                <a:latin typeface="Hack" panose="020B0609030202020204" pitchFamily="49" charset="0"/>
              </a:rPr>
              <a:t>imread</a:t>
            </a:r>
            <a:r>
              <a:rPr lang="en-US" altLang="zh-CN" sz="2400" b="0" dirty="0">
                <a:solidFill>
                  <a:srgbClr val="D4D4D4"/>
                </a:solidFill>
                <a:effectLst/>
                <a:latin typeface="Hack" panose="020B0609030202020204" pitchFamily="49" charset="0"/>
              </a:rPr>
              <a:t>(</a:t>
            </a:r>
            <a:r>
              <a:rPr lang="en-US" altLang="zh-CN" sz="2400" b="0" dirty="0">
                <a:solidFill>
                  <a:srgbClr val="CE9178"/>
                </a:solidFill>
                <a:effectLst/>
                <a:latin typeface="Hack" panose="020B0609030202020204" pitchFamily="49" charset="0"/>
              </a:rPr>
              <a:t>'</a:t>
            </a:r>
            <a:r>
              <a:rPr lang="en-US" altLang="zh-CN" sz="2400" b="0" dirty="0" err="1">
                <a:solidFill>
                  <a:srgbClr val="CE9178"/>
                </a:solidFill>
                <a:effectLst/>
                <a:latin typeface="Hack" panose="020B0609030202020204" pitchFamily="49" charset="0"/>
              </a:rPr>
              <a:t>img</a:t>
            </a:r>
            <a:r>
              <a:rPr lang="en-US" altLang="zh-CN" sz="2400" b="0" dirty="0">
                <a:solidFill>
                  <a:srgbClr val="CE9178"/>
                </a:solidFill>
                <a:effectLst/>
                <a:latin typeface="Hack" panose="020B0609030202020204" pitchFamily="49" charset="0"/>
              </a:rPr>
              <a:t>/card3.jpg'</a:t>
            </a:r>
            <a:r>
              <a:rPr lang="en-US" altLang="zh-CN" sz="2400" b="0" dirty="0">
                <a:solidFill>
                  <a:srgbClr val="D4D4D4"/>
                </a:solidFill>
                <a:effectLst/>
                <a:latin typeface="Hack" panose="020B0609030202020204" pitchFamily="49" charset="0"/>
              </a:rPr>
              <a:t>, </a:t>
            </a:r>
            <a:r>
              <a:rPr lang="en-US" altLang="zh-CN" sz="2400" b="0" dirty="0">
                <a:solidFill>
                  <a:srgbClr val="B5CEA8"/>
                </a:solidFill>
                <a:effectLst/>
                <a:latin typeface="Hack" panose="020B0609030202020204" pitchFamily="49" charset="0"/>
              </a:rPr>
              <a:t>0</a:t>
            </a:r>
            <a:r>
              <a:rPr lang="en-US" altLang="zh-CN" sz="2400" b="0" dirty="0">
                <a:solidFill>
                  <a:srgbClr val="D4D4D4"/>
                </a:solidFill>
                <a:effectLst/>
                <a:latin typeface="Hack" panose="020B0609030202020204" pitchFamily="49" charset="0"/>
              </a:rPr>
              <a:t>)</a:t>
            </a:r>
          </a:p>
          <a:p>
            <a:endParaRPr lang="zh-CN" altLang="en-US" dirty="0"/>
          </a:p>
        </p:txBody>
      </p:sp>
      <p:pic>
        <p:nvPicPr>
          <p:cNvPr id="5" name="图片 4">
            <a:extLst>
              <a:ext uri="{FF2B5EF4-FFF2-40B4-BE49-F238E27FC236}">
                <a16:creationId xmlns:a16="http://schemas.microsoft.com/office/drawing/2014/main" id="{53DA6FBB-7120-3FED-126E-9988DA24D893}"/>
              </a:ext>
            </a:extLst>
          </p:cNvPr>
          <p:cNvPicPr>
            <a:picLocks noChangeAspect="1"/>
          </p:cNvPicPr>
          <p:nvPr/>
        </p:nvPicPr>
        <p:blipFill>
          <a:blip r:embed="rId2"/>
          <a:stretch>
            <a:fillRect/>
          </a:stretch>
        </p:blipFill>
        <p:spPr>
          <a:xfrm>
            <a:off x="6941129" y="94798"/>
            <a:ext cx="3983204" cy="3001044"/>
          </a:xfrm>
          <a:prstGeom prst="rect">
            <a:avLst/>
          </a:prstGeom>
        </p:spPr>
      </p:pic>
      <p:sp>
        <p:nvSpPr>
          <p:cNvPr id="6" name="标题 1">
            <a:extLst>
              <a:ext uri="{FF2B5EF4-FFF2-40B4-BE49-F238E27FC236}">
                <a16:creationId xmlns:a16="http://schemas.microsoft.com/office/drawing/2014/main" id="{C0757DBB-0324-D01D-E739-E46C93915E7A}"/>
              </a:ext>
            </a:extLst>
          </p:cNvPr>
          <p:cNvSpPr txBox="1">
            <a:spLocks/>
          </p:cNvSpPr>
          <p:nvPr/>
        </p:nvSpPr>
        <p:spPr>
          <a:xfrm>
            <a:off x="817419" y="31217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中值滤波</a:t>
            </a:r>
            <a:endParaRPr lang="en-US" altLang="zh-CN" dirty="0"/>
          </a:p>
        </p:txBody>
      </p:sp>
      <p:sp>
        <p:nvSpPr>
          <p:cNvPr id="7" name="内容占位符 2">
            <a:extLst>
              <a:ext uri="{FF2B5EF4-FFF2-40B4-BE49-F238E27FC236}">
                <a16:creationId xmlns:a16="http://schemas.microsoft.com/office/drawing/2014/main" id="{9A2D3D6A-1762-9D1B-ACC6-96A1EFECF896}"/>
              </a:ext>
            </a:extLst>
          </p:cNvPr>
          <p:cNvSpPr txBox="1">
            <a:spLocks/>
          </p:cNvSpPr>
          <p:nvPr/>
        </p:nvSpPr>
        <p:spPr>
          <a:xfrm>
            <a:off x="817419" y="4285093"/>
            <a:ext cx="5987160" cy="2159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将像素领域内的灰度的中值替换为该像素的值，消除孤立的噪声点</a:t>
            </a:r>
            <a:endParaRPr lang="en-US" altLang="zh-CN" dirty="0"/>
          </a:p>
          <a:p>
            <a:pPr marL="0" indent="0">
              <a:buNone/>
            </a:pPr>
            <a:r>
              <a:rPr lang="en-US" altLang="zh-CN" sz="2400" b="0" dirty="0">
                <a:solidFill>
                  <a:srgbClr val="4EC9B0"/>
                </a:solidFill>
                <a:effectLst/>
                <a:latin typeface="Hack" panose="020B0609030202020204" pitchFamily="49" charset="0"/>
              </a:rPr>
              <a:t>cv2</a:t>
            </a:r>
            <a:r>
              <a:rPr lang="en-US" altLang="zh-CN" sz="2400" b="0" dirty="0">
                <a:solidFill>
                  <a:srgbClr val="D4D4D4"/>
                </a:solidFill>
                <a:effectLst/>
                <a:latin typeface="Hack" panose="020B0609030202020204" pitchFamily="49" charset="0"/>
              </a:rPr>
              <a:t>.</a:t>
            </a:r>
            <a:r>
              <a:rPr lang="en-US" altLang="zh-CN" sz="2400" b="0" dirty="0">
                <a:solidFill>
                  <a:srgbClr val="DCDCAA"/>
                </a:solidFill>
                <a:effectLst/>
                <a:latin typeface="Hack" panose="020B0609030202020204" pitchFamily="49" charset="0"/>
              </a:rPr>
              <a:t>medianBlur</a:t>
            </a:r>
            <a:r>
              <a:rPr lang="en-US" altLang="zh-CN" sz="2400" b="0" dirty="0">
                <a:solidFill>
                  <a:srgbClr val="D4D4D4"/>
                </a:solidFill>
                <a:effectLst/>
                <a:latin typeface="Hack" panose="020B0609030202020204" pitchFamily="49" charset="0"/>
              </a:rPr>
              <a:t>(</a:t>
            </a:r>
            <a:r>
              <a:rPr lang="en-US" altLang="zh-CN" sz="2400" b="0" dirty="0" err="1">
                <a:solidFill>
                  <a:srgbClr val="9CDCFE"/>
                </a:solidFill>
                <a:effectLst/>
                <a:latin typeface="Hack" panose="020B0609030202020204" pitchFamily="49" charset="0"/>
              </a:rPr>
              <a:t>img</a:t>
            </a:r>
            <a:r>
              <a:rPr lang="en-US" altLang="zh-CN" sz="2400" b="0" dirty="0">
                <a:solidFill>
                  <a:srgbClr val="D4D4D4"/>
                </a:solidFill>
                <a:effectLst/>
                <a:latin typeface="Hack" panose="020B0609030202020204" pitchFamily="49" charset="0"/>
              </a:rPr>
              <a:t>, </a:t>
            </a:r>
            <a:r>
              <a:rPr lang="en-US" altLang="zh-CN" sz="2400" b="0" dirty="0">
                <a:solidFill>
                  <a:srgbClr val="B5CEA8"/>
                </a:solidFill>
                <a:effectLst/>
                <a:latin typeface="Hack" panose="020B0609030202020204" pitchFamily="49" charset="0"/>
              </a:rPr>
              <a:t>9</a:t>
            </a:r>
            <a:r>
              <a:rPr lang="en-US" altLang="zh-CN" sz="2400" b="0" dirty="0">
                <a:solidFill>
                  <a:srgbClr val="D4D4D4"/>
                </a:solidFill>
                <a:effectLst/>
                <a:latin typeface="Hack" panose="020B0609030202020204" pitchFamily="49" charset="0"/>
              </a:rPr>
              <a:t>) </a:t>
            </a:r>
          </a:p>
          <a:p>
            <a:pPr marL="0" indent="0">
              <a:buFont typeface="Arial" panose="020B0604020202020204" pitchFamily="34" charset="0"/>
              <a:buNone/>
            </a:pPr>
            <a:endParaRPr lang="zh-CN" altLang="en-US" dirty="0"/>
          </a:p>
        </p:txBody>
      </p:sp>
      <p:pic>
        <p:nvPicPr>
          <p:cNvPr id="10" name="图片 9">
            <a:extLst>
              <a:ext uri="{FF2B5EF4-FFF2-40B4-BE49-F238E27FC236}">
                <a16:creationId xmlns:a16="http://schemas.microsoft.com/office/drawing/2014/main" id="{8F60B856-4A57-8A71-244E-0DF6F2CBF5E5}"/>
              </a:ext>
            </a:extLst>
          </p:cNvPr>
          <p:cNvPicPr>
            <a:picLocks noChangeAspect="1"/>
          </p:cNvPicPr>
          <p:nvPr/>
        </p:nvPicPr>
        <p:blipFill>
          <a:blip r:embed="rId3"/>
          <a:stretch>
            <a:fillRect/>
          </a:stretch>
        </p:blipFill>
        <p:spPr>
          <a:xfrm>
            <a:off x="6825360" y="3362994"/>
            <a:ext cx="4214741" cy="3081121"/>
          </a:xfrm>
          <a:prstGeom prst="rect">
            <a:avLst/>
          </a:prstGeom>
        </p:spPr>
      </p:pic>
    </p:spTree>
    <p:extLst>
      <p:ext uri="{BB962C8B-B14F-4D97-AF65-F5344CB8AC3E}">
        <p14:creationId xmlns:p14="http://schemas.microsoft.com/office/powerpoint/2010/main" val="142791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0436BAB-AA1C-9051-31E8-221219E4C2BF}"/>
              </a:ext>
            </a:extLst>
          </p:cNvPr>
          <p:cNvSpPr>
            <a:spLocks noGrp="1"/>
          </p:cNvSpPr>
          <p:nvPr>
            <p:ph type="title"/>
          </p:nvPr>
        </p:nvSpPr>
        <p:spPr>
          <a:xfrm>
            <a:off x="838200" y="365125"/>
            <a:ext cx="3581400" cy="1325563"/>
          </a:xfrm>
        </p:spPr>
        <p:txBody>
          <a:bodyPr/>
          <a:lstStyle/>
          <a:p>
            <a:r>
              <a:rPr lang="zh-CN" altLang="en-US" dirty="0"/>
              <a:t>边缘检测</a:t>
            </a:r>
          </a:p>
        </p:txBody>
      </p:sp>
      <p:sp>
        <p:nvSpPr>
          <p:cNvPr id="9" name="内容占位符 8">
            <a:extLst>
              <a:ext uri="{FF2B5EF4-FFF2-40B4-BE49-F238E27FC236}">
                <a16:creationId xmlns:a16="http://schemas.microsoft.com/office/drawing/2014/main" id="{4708C2D6-E03E-CB69-9266-FA4A54144208}"/>
              </a:ext>
            </a:extLst>
          </p:cNvPr>
          <p:cNvSpPr>
            <a:spLocks noGrp="1"/>
          </p:cNvSpPr>
          <p:nvPr>
            <p:ph idx="1"/>
          </p:nvPr>
        </p:nvSpPr>
        <p:spPr>
          <a:xfrm>
            <a:off x="519545" y="1734466"/>
            <a:ext cx="5257800" cy="695902"/>
          </a:xfrm>
        </p:spPr>
        <p:txBody>
          <a:bodyPr/>
          <a:lstStyle/>
          <a:p>
            <a:r>
              <a:rPr lang="zh-CN" altLang="en-US" dirty="0"/>
              <a:t>标识图像中亮度变化明显的点</a:t>
            </a:r>
          </a:p>
        </p:txBody>
      </p:sp>
      <p:pic>
        <p:nvPicPr>
          <p:cNvPr id="11" name="图片 10">
            <a:extLst>
              <a:ext uri="{FF2B5EF4-FFF2-40B4-BE49-F238E27FC236}">
                <a16:creationId xmlns:a16="http://schemas.microsoft.com/office/drawing/2014/main" id="{2D5C15B8-EB1C-F7C0-560B-F255AA470982}"/>
              </a:ext>
            </a:extLst>
          </p:cNvPr>
          <p:cNvPicPr>
            <a:picLocks noChangeAspect="1"/>
          </p:cNvPicPr>
          <p:nvPr/>
        </p:nvPicPr>
        <p:blipFill>
          <a:blip r:embed="rId2"/>
          <a:stretch>
            <a:fillRect/>
          </a:stretch>
        </p:blipFill>
        <p:spPr>
          <a:xfrm>
            <a:off x="7011030" y="365125"/>
            <a:ext cx="4342770" cy="2738683"/>
          </a:xfrm>
          <a:prstGeom prst="rect">
            <a:avLst/>
          </a:prstGeom>
        </p:spPr>
      </p:pic>
      <p:sp>
        <p:nvSpPr>
          <p:cNvPr id="12" name="标题 6">
            <a:extLst>
              <a:ext uri="{FF2B5EF4-FFF2-40B4-BE49-F238E27FC236}">
                <a16:creationId xmlns:a16="http://schemas.microsoft.com/office/drawing/2014/main" id="{D1553D86-3F33-07C1-80DC-0E29656B1119}"/>
              </a:ext>
            </a:extLst>
          </p:cNvPr>
          <p:cNvSpPr txBox="1">
            <a:spLocks/>
          </p:cNvSpPr>
          <p:nvPr/>
        </p:nvSpPr>
        <p:spPr>
          <a:xfrm>
            <a:off x="519545" y="4240761"/>
            <a:ext cx="3581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自适应二值化</a:t>
            </a:r>
          </a:p>
        </p:txBody>
      </p:sp>
      <p:pic>
        <p:nvPicPr>
          <p:cNvPr id="14" name="图片 13">
            <a:extLst>
              <a:ext uri="{FF2B5EF4-FFF2-40B4-BE49-F238E27FC236}">
                <a16:creationId xmlns:a16="http://schemas.microsoft.com/office/drawing/2014/main" id="{C6FA03C7-B5EF-C71B-4AA9-16FA7FC2489D}"/>
              </a:ext>
            </a:extLst>
          </p:cNvPr>
          <p:cNvPicPr>
            <a:picLocks noChangeAspect="1"/>
          </p:cNvPicPr>
          <p:nvPr/>
        </p:nvPicPr>
        <p:blipFill>
          <a:blip r:embed="rId3"/>
          <a:stretch>
            <a:fillRect/>
          </a:stretch>
        </p:blipFill>
        <p:spPr>
          <a:xfrm>
            <a:off x="7011030" y="3625248"/>
            <a:ext cx="4424026" cy="2738682"/>
          </a:xfrm>
          <a:prstGeom prst="rect">
            <a:avLst/>
          </a:prstGeom>
        </p:spPr>
      </p:pic>
      <p:sp>
        <p:nvSpPr>
          <p:cNvPr id="16" name="文本框 15">
            <a:extLst>
              <a:ext uri="{FF2B5EF4-FFF2-40B4-BE49-F238E27FC236}">
                <a16:creationId xmlns:a16="http://schemas.microsoft.com/office/drawing/2014/main" id="{B0463A2C-6DD3-BB28-E02C-8AB6513463D6}"/>
              </a:ext>
            </a:extLst>
          </p:cNvPr>
          <p:cNvSpPr txBox="1"/>
          <p:nvPr/>
        </p:nvSpPr>
        <p:spPr>
          <a:xfrm>
            <a:off x="256309" y="2255906"/>
            <a:ext cx="6754721" cy="2308324"/>
          </a:xfrm>
          <a:prstGeom prst="rect">
            <a:avLst/>
          </a:prstGeom>
          <a:noFill/>
        </p:spPr>
        <p:txBody>
          <a:bodyPr wrap="square">
            <a:spAutoFit/>
          </a:bodyPr>
          <a:lstStyle/>
          <a:p>
            <a:r>
              <a:rPr lang="en-US" altLang="zh-CN" b="0" dirty="0">
                <a:effectLst/>
                <a:latin typeface="Hack" panose="020B0609030202020204" pitchFamily="49" charset="0"/>
              </a:rPr>
              <a:t>Sobel</a:t>
            </a:r>
            <a:r>
              <a:rPr lang="zh-CN" altLang="en-US" b="0" dirty="0">
                <a:effectLst/>
                <a:latin typeface="Hack" panose="020B0609030202020204" pitchFamily="49" charset="0"/>
              </a:rPr>
              <a:t>算子是在两个方向计</a:t>
            </a:r>
            <a:endParaRPr lang="en-US" altLang="zh-CN" b="0" dirty="0">
              <a:effectLst/>
              <a:latin typeface="Hack" panose="020B0609030202020204" pitchFamily="49" charset="0"/>
            </a:endParaRPr>
          </a:p>
          <a:p>
            <a:r>
              <a:rPr lang="en-US" altLang="zh-CN" b="0" dirty="0">
                <a:solidFill>
                  <a:srgbClr val="9CDCFE"/>
                </a:solidFill>
                <a:effectLst/>
                <a:latin typeface="Hack" panose="020B0609030202020204" pitchFamily="49" charset="0"/>
              </a:rPr>
              <a:t>x</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Sobel</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blur</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CV_32F</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1</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3</a:t>
            </a:r>
            <a:r>
              <a:rPr lang="en-US" altLang="zh-CN" b="0" dirty="0">
                <a:solidFill>
                  <a:srgbClr val="D4D4D4"/>
                </a:solidFill>
                <a:effectLst/>
                <a:latin typeface="Hack" panose="020B0609030202020204" pitchFamily="49" charset="0"/>
              </a:rPr>
              <a:t>)</a:t>
            </a:r>
          </a:p>
          <a:p>
            <a:r>
              <a:rPr lang="en-US" altLang="zh-CN" b="0" dirty="0">
                <a:solidFill>
                  <a:srgbClr val="9CDCFE"/>
                </a:solidFill>
                <a:effectLst/>
                <a:latin typeface="Hack" panose="020B0609030202020204" pitchFamily="49" charset="0"/>
              </a:rPr>
              <a:t>y</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Sobel</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blur</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CV_32F</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1</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3</a:t>
            </a:r>
            <a:r>
              <a:rPr lang="en-US" altLang="zh-CN" b="0" dirty="0">
                <a:solidFill>
                  <a:srgbClr val="D4D4D4"/>
                </a:solidFill>
                <a:effectLst/>
                <a:latin typeface="Hack" panose="020B0609030202020204" pitchFamily="49" charset="0"/>
              </a:rPr>
              <a:t>)</a:t>
            </a:r>
          </a:p>
          <a:p>
            <a:r>
              <a:rPr lang="en-US" altLang="zh-CN" b="0" dirty="0" err="1">
                <a:solidFill>
                  <a:srgbClr val="9CDCFE"/>
                </a:solidFill>
                <a:effectLst/>
                <a:latin typeface="Hack" panose="020B0609030202020204" pitchFamily="49" charset="0"/>
              </a:rPr>
              <a:t>absX</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convertScaleAbs</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x</a:t>
            </a:r>
            <a:r>
              <a:rPr lang="en-US" altLang="zh-CN" b="0" dirty="0">
                <a:solidFill>
                  <a:srgbClr val="D4D4D4"/>
                </a:solidFill>
                <a:effectLst/>
                <a:latin typeface="Hack" panose="020B0609030202020204" pitchFamily="49" charset="0"/>
              </a:rPr>
              <a:t>)  </a:t>
            </a:r>
            <a:r>
              <a:rPr lang="en-US" altLang="zh-CN" b="0" dirty="0">
                <a:solidFill>
                  <a:srgbClr val="6A9955"/>
                </a:solidFill>
                <a:effectLst/>
                <a:latin typeface="Hack" panose="020B0609030202020204" pitchFamily="49" charset="0"/>
              </a:rPr>
              <a:t># </a:t>
            </a:r>
            <a:r>
              <a:rPr lang="zh-CN" altLang="en-US" b="0" dirty="0">
                <a:solidFill>
                  <a:srgbClr val="6A9955"/>
                </a:solidFill>
                <a:effectLst/>
                <a:latin typeface="Hack" panose="020B0609030202020204" pitchFamily="49" charset="0"/>
              </a:rPr>
              <a:t>转为</a:t>
            </a:r>
            <a:r>
              <a:rPr lang="en-US" altLang="zh-CN" b="0" dirty="0">
                <a:solidFill>
                  <a:srgbClr val="6A9955"/>
                </a:solidFill>
                <a:effectLst/>
                <a:latin typeface="Hack" panose="020B0609030202020204" pitchFamily="49" charset="0"/>
              </a:rPr>
              <a:t>uint8</a:t>
            </a:r>
            <a:r>
              <a:rPr lang="zh-CN" altLang="en-US" b="0" dirty="0">
                <a:solidFill>
                  <a:srgbClr val="6A9955"/>
                </a:solidFill>
                <a:effectLst/>
                <a:latin typeface="Hack" panose="020B0609030202020204" pitchFamily="49" charset="0"/>
              </a:rPr>
              <a:t>格式</a:t>
            </a:r>
            <a:endParaRPr lang="zh-CN" altLang="en-US" b="0" dirty="0">
              <a:solidFill>
                <a:srgbClr val="D4D4D4"/>
              </a:solidFill>
              <a:effectLst/>
              <a:latin typeface="Hack" panose="020B0609030202020204" pitchFamily="49" charset="0"/>
            </a:endParaRPr>
          </a:p>
          <a:p>
            <a:r>
              <a:rPr lang="en-US" altLang="zh-CN" b="0" dirty="0" err="1">
                <a:solidFill>
                  <a:srgbClr val="9CDCFE"/>
                </a:solidFill>
                <a:effectLst/>
                <a:latin typeface="Hack" panose="020B0609030202020204" pitchFamily="49" charset="0"/>
              </a:rPr>
              <a:t>absY</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convertScaleAbs</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y</a:t>
            </a:r>
            <a:r>
              <a:rPr lang="en-US" altLang="zh-CN" b="0" dirty="0">
                <a:solidFill>
                  <a:srgbClr val="D4D4D4"/>
                </a:solidFill>
                <a:effectLst/>
                <a:latin typeface="Hack" panose="020B0609030202020204" pitchFamily="49" charset="0"/>
              </a:rPr>
              <a:t>)</a:t>
            </a:r>
          </a:p>
          <a:p>
            <a:r>
              <a:rPr lang="en-US" altLang="zh-CN" b="0" dirty="0">
                <a:solidFill>
                  <a:srgbClr val="6A9955"/>
                </a:solidFill>
                <a:effectLst/>
                <a:latin typeface="Hack" panose="020B0609030202020204" pitchFamily="49" charset="0"/>
              </a:rPr>
              <a:t>#</a:t>
            </a:r>
            <a:r>
              <a:rPr lang="zh-CN" altLang="en-US" b="0" dirty="0">
                <a:solidFill>
                  <a:srgbClr val="6A9955"/>
                </a:solidFill>
                <a:effectLst/>
                <a:latin typeface="Hack" panose="020B0609030202020204" pitchFamily="49" charset="0"/>
              </a:rPr>
              <a:t> </a:t>
            </a:r>
            <a:r>
              <a:rPr lang="en-US" altLang="zh-CN" b="0" dirty="0">
                <a:effectLst/>
                <a:latin typeface="Hack" panose="020B0609030202020204" pitchFamily="49" charset="0"/>
              </a:rPr>
              <a:t>Sobel</a:t>
            </a:r>
            <a:r>
              <a:rPr lang="zh-CN" altLang="en-US" b="0" dirty="0">
                <a:effectLst/>
                <a:latin typeface="Hack" panose="020B0609030202020204" pitchFamily="49" charset="0"/>
              </a:rPr>
              <a:t>算子是在两个方向计算的，最后还需要用</a:t>
            </a:r>
            <a:endParaRPr lang="en-US" altLang="zh-CN" b="0" dirty="0">
              <a:effectLst/>
              <a:latin typeface="Hack" panose="020B0609030202020204" pitchFamily="49" charset="0"/>
            </a:endParaRPr>
          </a:p>
          <a:p>
            <a:r>
              <a:rPr lang="en-US" altLang="zh-CN" dirty="0">
                <a:latin typeface="Hack" panose="020B0609030202020204" pitchFamily="49" charset="0"/>
              </a:rPr>
              <a:t>  </a:t>
            </a:r>
            <a:r>
              <a:rPr lang="en-US" altLang="zh-CN" b="0" dirty="0">
                <a:effectLst/>
                <a:latin typeface="Hack" panose="020B0609030202020204" pitchFamily="49" charset="0"/>
              </a:rPr>
              <a:t>cv2.addWeighted( )</a:t>
            </a:r>
            <a:r>
              <a:rPr lang="zh-CN" altLang="en-US" b="0" dirty="0">
                <a:effectLst/>
                <a:latin typeface="Hack" panose="020B0609030202020204" pitchFamily="49" charset="0"/>
              </a:rPr>
              <a:t>函数将其组合起来。</a:t>
            </a:r>
          </a:p>
          <a:p>
            <a:r>
              <a:rPr lang="en-US" altLang="zh-CN" b="0" dirty="0" err="1">
                <a:solidFill>
                  <a:srgbClr val="9CDCFE"/>
                </a:solidFill>
                <a:effectLst/>
                <a:latin typeface="Hack" panose="020B0609030202020204" pitchFamily="49" charset="0"/>
              </a:rPr>
              <a:t>sobel</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addWeighted</a:t>
            </a:r>
            <a:r>
              <a:rPr lang="en-US" altLang="zh-CN" b="0" dirty="0">
                <a:solidFill>
                  <a:srgbClr val="D4D4D4"/>
                </a:solidFill>
                <a:effectLst/>
                <a:latin typeface="Hack" panose="020B0609030202020204" pitchFamily="49" charset="0"/>
              </a:rPr>
              <a:t>(</a:t>
            </a:r>
            <a:r>
              <a:rPr lang="en-US" altLang="zh-CN" b="0" dirty="0" err="1">
                <a:solidFill>
                  <a:srgbClr val="9CDCFE"/>
                </a:solidFill>
                <a:effectLst/>
                <a:latin typeface="Hack" panose="020B0609030202020204" pitchFamily="49" charset="0"/>
              </a:rPr>
              <a:t>absX</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0.5</a:t>
            </a:r>
            <a:r>
              <a:rPr lang="en-US" altLang="zh-CN" b="0" dirty="0">
                <a:solidFill>
                  <a:srgbClr val="D4D4D4"/>
                </a:solidFill>
                <a:effectLst/>
                <a:latin typeface="Hack" panose="020B0609030202020204" pitchFamily="49" charset="0"/>
              </a:rPr>
              <a:t>, </a:t>
            </a:r>
            <a:r>
              <a:rPr lang="en-US" altLang="zh-CN" b="0" dirty="0" err="1">
                <a:solidFill>
                  <a:srgbClr val="9CDCFE"/>
                </a:solidFill>
                <a:effectLst/>
                <a:latin typeface="Hack" panose="020B0609030202020204" pitchFamily="49" charset="0"/>
              </a:rPr>
              <a:t>absY</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0.5</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a:t>
            </a:r>
          </a:p>
        </p:txBody>
      </p:sp>
      <p:sp>
        <p:nvSpPr>
          <p:cNvPr id="18" name="文本框 17">
            <a:extLst>
              <a:ext uri="{FF2B5EF4-FFF2-40B4-BE49-F238E27FC236}">
                <a16:creationId xmlns:a16="http://schemas.microsoft.com/office/drawing/2014/main" id="{DC8B9953-7574-168B-798E-D7D2A3D5DBFA}"/>
              </a:ext>
            </a:extLst>
          </p:cNvPr>
          <p:cNvSpPr txBox="1"/>
          <p:nvPr/>
        </p:nvSpPr>
        <p:spPr>
          <a:xfrm>
            <a:off x="256309" y="5232782"/>
            <a:ext cx="6096000" cy="1477328"/>
          </a:xfrm>
          <a:prstGeom prst="rect">
            <a:avLst/>
          </a:prstGeom>
          <a:noFill/>
        </p:spPr>
        <p:txBody>
          <a:bodyPr wrap="square">
            <a:spAutoFit/>
          </a:bodyPr>
          <a:lstStyle/>
          <a:p>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adaptiveThreshold</a:t>
            </a:r>
            <a:r>
              <a:rPr lang="en-US" altLang="zh-CN" b="0" dirty="0">
                <a:solidFill>
                  <a:srgbClr val="D4D4D4"/>
                </a:solidFill>
                <a:effectLst/>
                <a:latin typeface="Hack" panose="020B0609030202020204" pitchFamily="49" charset="0"/>
              </a:rPr>
              <a:t>(</a:t>
            </a:r>
            <a:r>
              <a:rPr lang="en-US" altLang="zh-CN" b="0" dirty="0" err="1">
                <a:solidFill>
                  <a:srgbClr val="9CDCFE"/>
                </a:solidFill>
                <a:effectLst/>
                <a:latin typeface="Hack" panose="020B0609030202020204" pitchFamily="49" charset="0"/>
              </a:rPr>
              <a:t>sobel</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255</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ADAPTIVE_THRESH_GAUSSIAN_C</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THRESH_BINARY</a:t>
            </a:r>
            <a:r>
              <a:rPr lang="en-US" altLang="zh-CN" b="0" dirty="0">
                <a:solidFill>
                  <a:srgbClr val="D4D4D4"/>
                </a:solidFill>
                <a:effectLst/>
                <a:latin typeface="Hack" panose="020B0609030202020204" pitchFamily="49" charset="0"/>
              </a:rPr>
              <a:t>,</a:t>
            </a:r>
            <a:r>
              <a:rPr lang="en-US" altLang="zh-CN" b="0" dirty="0">
                <a:solidFill>
                  <a:srgbClr val="B5CEA8"/>
                </a:solidFill>
                <a:effectLst/>
                <a:latin typeface="Hack" panose="020B0609030202020204" pitchFamily="49" charset="0"/>
              </a:rPr>
              <a:t>3</a:t>
            </a:r>
            <a:r>
              <a:rPr lang="en-US" altLang="zh-CN" b="0" dirty="0">
                <a:solidFill>
                  <a:srgbClr val="D4D4D4"/>
                </a:solidFill>
                <a:effectLst/>
                <a:latin typeface="Hack" panose="020B0609030202020204" pitchFamily="49" charset="0"/>
              </a:rPr>
              <a:t>,</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a:t>
            </a:r>
          </a:p>
          <a:p>
            <a:r>
              <a:rPr lang="zh-CN" altLang="en-US" b="0" i="0" dirty="0">
                <a:solidFill>
                  <a:srgbClr val="4D4D4D"/>
                </a:solidFill>
                <a:effectLst/>
                <a:latin typeface="-apple-system"/>
              </a:rPr>
              <a:t>高斯加权和算法是将区域中点周围的像素根据高斯函数加权计算他们离中心点的距离</a:t>
            </a:r>
            <a:endParaRPr lang="en-US" altLang="zh-CN" dirty="0">
              <a:solidFill>
                <a:srgbClr val="D4D4D4"/>
              </a:solidFill>
              <a:latin typeface="Hack" panose="020B0609030202020204" pitchFamily="49" charset="0"/>
            </a:endParaRPr>
          </a:p>
        </p:txBody>
      </p:sp>
    </p:spTree>
    <p:extLst>
      <p:ext uri="{BB962C8B-B14F-4D97-AF65-F5344CB8AC3E}">
        <p14:creationId xmlns:p14="http://schemas.microsoft.com/office/powerpoint/2010/main" val="137318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28ED1-CB02-803B-5E47-EAF098811002}"/>
              </a:ext>
            </a:extLst>
          </p:cNvPr>
          <p:cNvSpPr>
            <a:spLocks noGrp="1"/>
          </p:cNvSpPr>
          <p:nvPr>
            <p:ph type="title"/>
          </p:nvPr>
        </p:nvSpPr>
        <p:spPr/>
        <p:txBody>
          <a:bodyPr/>
          <a:lstStyle/>
          <a:p>
            <a:r>
              <a:rPr lang="zh-CN" altLang="en-US" dirty="0"/>
              <a:t>找到最大连通区域</a:t>
            </a:r>
          </a:p>
        </p:txBody>
      </p:sp>
      <p:sp>
        <p:nvSpPr>
          <p:cNvPr id="3" name="内容占位符 2">
            <a:extLst>
              <a:ext uri="{FF2B5EF4-FFF2-40B4-BE49-F238E27FC236}">
                <a16:creationId xmlns:a16="http://schemas.microsoft.com/office/drawing/2014/main" id="{A43872D9-2B10-523E-8D4B-A20438C0B598}"/>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altLang="zh-CN" sz="1800" b="0" dirty="0" err="1">
                <a:solidFill>
                  <a:srgbClr val="9CDCFE"/>
                </a:solidFill>
                <a:effectLst/>
                <a:latin typeface="Hack" panose="020B0609030202020204" pitchFamily="49" charset="0"/>
              </a:rPr>
              <a:t>cnts</a:t>
            </a:r>
            <a:r>
              <a:rPr lang="en-US" altLang="zh-CN" sz="1800" b="0" dirty="0">
                <a:solidFill>
                  <a:srgbClr val="D4D4D4"/>
                </a:solidFill>
                <a:effectLst/>
                <a:latin typeface="Hack" panose="020B0609030202020204" pitchFamily="49" charset="0"/>
              </a:rPr>
              <a:t>, </a:t>
            </a:r>
            <a:r>
              <a:rPr lang="en-US" altLang="zh-CN" sz="1800" b="0" dirty="0">
                <a:solidFill>
                  <a:srgbClr val="9CDCFE"/>
                </a:solidFill>
                <a:effectLst/>
                <a:latin typeface="Hack" panose="020B0609030202020204" pitchFamily="49" charset="0"/>
              </a:rPr>
              <a:t>_</a:t>
            </a:r>
            <a:r>
              <a:rPr lang="en-US" altLang="zh-CN" sz="1800" b="0" dirty="0">
                <a:solidFill>
                  <a:srgbClr val="D4D4D4"/>
                </a:solidFill>
                <a:effectLst/>
                <a:latin typeface="Hack" panose="020B0609030202020204" pitchFamily="49" charset="0"/>
              </a:rPr>
              <a:t> = </a:t>
            </a:r>
            <a:r>
              <a:rPr lang="en-US" altLang="zh-CN" sz="1800" b="0" dirty="0">
                <a:solidFill>
                  <a:srgbClr val="4EC9B0"/>
                </a:solidFill>
                <a:effectLst/>
                <a:latin typeface="Hack" panose="020B0609030202020204" pitchFamily="49" charset="0"/>
              </a:rPr>
              <a:t>cv2</a:t>
            </a:r>
            <a:r>
              <a:rPr lang="en-US" altLang="zh-CN" sz="1800" b="0" dirty="0">
                <a:solidFill>
                  <a:srgbClr val="D4D4D4"/>
                </a:solidFill>
                <a:effectLst/>
                <a:latin typeface="Hack" panose="020B0609030202020204" pitchFamily="49" charset="0"/>
              </a:rPr>
              <a:t>.</a:t>
            </a:r>
            <a:r>
              <a:rPr lang="en-US" altLang="zh-CN" sz="1800" b="0" dirty="0">
                <a:solidFill>
                  <a:srgbClr val="DCDCAA"/>
                </a:solidFill>
                <a:effectLst/>
                <a:latin typeface="Hack" panose="020B0609030202020204" pitchFamily="49" charset="0"/>
              </a:rPr>
              <a:t>findContours</a:t>
            </a:r>
            <a:r>
              <a:rPr lang="en-US" altLang="zh-CN" sz="1800" b="0" dirty="0">
                <a:solidFill>
                  <a:srgbClr val="D4D4D4"/>
                </a:solidFill>
                <a:effectLst/>
                <a:latin typeface="Hack" panose="020B0609030202020204" pitchFamily="49" charset="0"/>
              </a:rPr>
              <a:t>(</a:t>
            </a:r>
            <a:r>
              <a:rPr lang="en-US" altLang="zh-CN" sz="1800" b="0" dirty="0">
                <a:solidFill>
                  <a:srgbClr val="9CDCFE"/>
                </a:solidFill>
                <a:effectLst/>
                <a:latin typeface="Hack" panose="020B0609030202020204" pitchFamily="49" charset="0"/>
              </a:rPr>
              <a:t>thresh</a:t>
            </a:r>
            <a:r>
              <a:rPr lang="en-US" altLang="zh-CN" sz="1800" b="0" dirty="0">
                <a:solidFill>
                  <a:srgbClr val="D4D4D4"/>
                </a:solidFill>
                <a:effectLst/>
                <a:latin typeface="Hack" panose="020B0609030202020204" pitchFamily="49" charset="0"/>
              </a:rPr>
              <a:t>, </a:t>
            </a:r>
            <a:r>
              <a:rPr lang="en-US" altLang="zh-CN" sz="1800" b="0" dirty="0">
                <a:solidFill>
                  <a:srgbClr val="4EC9B0"/>
                </a:solidFill>
                <a:effectLst/>
                <a:latin typeface="Hack" panose="020B0609030202020204" pitchFamily="49" charset="0"/>
              </a:rPr>
              <a:t>cv2</a:t>
            </a:r>
            <a:r>
              <a:rPr lang="en-US" altLang="zh-CN" sz="1800" b="0" dirty="0">
                <a:solidFill>
                  <a:srgbClr val="D4D4D4"/>
                </a:solidFill>
                <a:effectLst/>
                <a:latin typeface="Hack" panose="020B0609030202020204" pitchFamily="49" charset="0"/>
              </a:rPr>
              <a:t>.</a:t>
            </a:r>
            <a:r>
              <a:rPr lang="en-US" altLang="zh-CN" sz="1800" b="0" dirty="0">
                <a:solidFill>
                  <a:srgbClr val="9CDCFE"/>
                </a:solidFill>
                <a:effectLst/>
                <a:latin typeface="Hack" panose="020B0609030202020204" pitchFamily="49" charset="0"/>
              </a:rPr>
              <a:t>RETR_EXTERNAL</a:t>
            </a:r>
            <a:r>
              <a:rPr lang="en-US" altLang="zh-CN" sz="1800" b="0" dirty="0">
                <a:solidFill>
                  <a:srgbClr val="D4D4D4"/>
                </a:solidFill>
                <a:effectLst/>
                <a:latin typeface="Hack" panose="020B0609030202020204" pitchFamily="49" charset="0"/>
              </a:rPr>
              <a:t>,</a:t>
            </a:r>
            <a:r>
              <a:rPr lang="en-US" altLang="zh-CN" sz="1800" b="0" dirty="0">
                <a:solidFill>
                  <a:srgbClr val="4EC9B0"/>
                </a:solidFill>
                <a:effectLst/>
                <a:latin typeface="Hack" panose="020B0609030202020204" pitchFamily="49" charset="0"/>
              </a:rPr>
              <a:t>cv2</a:t>
            </a:r>
            <a:r>
              <a:rPr lang="en-US" altLang="zh-CN" sz="1800" b="0" dirty="0">
                <a:solidFill>
                  <a:srgbClr val="D4D4D4"/>
                </a:solidFill>
                <a:effectLst/>
                <a:latin typeface="Hack" panose="020B0609030202020204" pitchFamily="49" charset="0"/>
              </a:rPr>
              <a:t>.</a:t>
            </a:r>
            <a:r>
              <a:rPr lang="en-US" altLang="zh-CN" sz="1800" b="0" dirty="0">
                <a:solidFill>
                  <a:srgbClr val="9CDCFE"/>
                </a:solidFill>
                <a:effectLst/>
                <a:latin typeface="Hack" panose="020B0609030202020204" pitchFamily="49" charset="0"/>
              </a:rPr>
              <a:t>CHAIN_APPROX_NONE</a:t>
            </a:r>
            <a:r>
              <a:rPr lang="en-US" altLang="zh-CN" sz="1800" b="0" dirty="0">
                <a:solidFill>
                  <a:srgbClr val="D4D4D4"/>
                </a:solidFill>
                <a:effectLst/>
                <a:latin typeface="Hack" panose="020B0609030202020204" pitchFamily="49" charset="0"/>
              </a:rPr>
              <a:t>)</a:t>
            </a:r>
          </a:p>
          <a:p>
            <a:pPr marL="0" indent="0">
              <a:buNone/>
            </a:pPr>
            <a:r>
              <a:rPr lang="zh-CN" altLang="en-US" sz="1800" b="0" i="0" dirty="0">
                <a:solidFill>
                  <a:srgbClr val="333333"/>
                </a:solidFill>
                <a:effectLst/>
                <a:latin typeface="arial" panose="020B0604020202020204" pitchFamily="34" charset="0"/>
              </a:rPr>
              <a:t>计算轮廓的垂直边界最小矩形，矩形是与图像上下边界平行的</a:t>
            </a:r>
            <a:endParaRPr lang="en-US" altLang="zh-CN" sz="1800" b="0" i="0" dirty="0">
              <a:solidFill>
                <a:srgbClr val="333333"/>
              </a:solidFill>
              <a:effectLst/>
              <a:latin typeface="arial" panose="020B0604020202020204" pitchFamily="34" charset="0"/>
            </a:endParaRPr>
          </a:p>
          <a:p>
            <a:pPr marL="0" indent="0">
              <a:buNone/>
            </a:pPr>
            <a:r>
              <a:rPr lang="en-US" altLang="zh-CN" sz="1400" b="0" dirty="0">
                <a:solidFill>
                  <a:srgbClr val="9CDCFE"/>
                </a:solidFill>
                <a:effectLst/>
                <a:latin typeface="Hack" panose="020B0609030202020204" pitchFamily="49" charset="0"/>
              </a:rPr>
              <a:t>temp</a:t>
            </a:r>
            <a:r>
              <a:rPr lang="en-US" altLang="zh-CN" sz="1400" b="0" dirty="0">
                <a:solidFill>
                  <a:srgbClr val="D4D4D4"/>
                </a:solidFill>
                <a:effectLst/>
                <a:latin typeface="Hack" panose="020B0609030202020204" pitchFamily="49" charset="0"/>
              </a:rPr>
              <a:t> = </a:t>
            </a:r>
            <a:r>
              <a:rPr lang="en-US" altLang="zh-CN" sz="1400" b="0" dirty="0">
                <a:solidFill>
                  <a:srgbClr val="B5CEA8"/>
                </a:solidFill>
                <a:effectLst/>
                <a:latin typeface="Hack" panose="020B0609030202020204" pitchFamily="49" charset="0"/>
              </a:rPr>
              <a:t>0</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4FC1FF"/>
                </a:solidFill>
                <a:effectLst/>
                <a:latin typeface="Hack" panose="020B0609030202020204" pitchFamily="49" charset="0"/>
              </a:rPr>
              <a:t>W</a:t>
            </a:r>
            <a:r>
              <a:rPr lang="en-US" altLang="zh-CN" sz="1400" b="0" dirty="0">
                <a:solidFill>
                  <a:srgbClr val="D4D4D4"/>
                </a:solidFill>
                <a:effectLst/>
                <a:latin typeface="Hack" panose="020B0609030202020204" pitchFamily="49" charset="0"/>
              </a:rPr>
              <a:t> = </a:t>
            </a:r>
            <a:r>
              <a:rPr lang="en-US" altLang="zh-CN" sz="1400" b="0" dirty="0">
                <a:solidFill>
                  <a:srgbClr val="B5CEA8"/>
                </a:solidFill>
                <a:effectLst/>
                <a:latin typeface="Hack" panose="020B0609030202020204" pitchFamily="49" charset="0"/>
              </a:rPr>
              <a:t>0</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4FC1FF"/>
                </a:solidFill>
                <a:effectLst/>
                <a:latin typeface="Hack" panose="020B0609030202020204" pitchFamily="49" charset="0"/>
              </a:rPr>
              <a:t>H</a:t>
            </a:r>
            <a:r>
              <a:rPr lang="en-US" altLang="zh-CN" sz="1400" b="0" dirty="0">
                <a:solidFill>
                  <a:srgbClr val="D4D4D4"/>
                </a:solidFill>
                <a:effectLst/>
                <a:latin typeface="Hack" panose="020B0609030202020204" pitchFamily="49" charset="0"/>
              </a:rPr>
              <a:t> = </a:t>
            </a:r>
            <a:r>
              <a:rPr lang="en-US" altLang="zh-CN" sz="1400" b="0" dirty="0">
                <a:solidFill>
                  <a:srgbClr val="B5CEA8"/>
                </a:solidFill>
                <a:effectLst/>
                <a:latin typeface="Hack" panose="020B0609030202020204" pitchFamily="49" charset="0"/>
              </a:rPr>
              <a:t>0</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4FC1FF"/>
                </a:solidFill>
                <a:effectLst/>
                <a:latin typeface="Hack" panose="020B0609030202020204" pitchFamily="49" charset="0"/>
              </a:rPr>
              <a:t>X</a:t>
            </a:r>
            <a:r>
              <a:rPr lang="en-US" altLang="zh-CN" sz="1400" b="0" dirty="0">
                <a:solidFill>
                  <a:srgbClr val="D4D4D4"/>
                </a:solidFill>
                <a:effectLst/>
                <a:latin typeface="Hack" panose="020B0609030202020204" pitchFamily="49" charset="0"/>
              </a:rPr>
              <a:t> = </a:t>
            </a:r>
            <a:r>
              <a:rPr lang="en-US" altLang="zh-CN" sz="1400" b="0" dirty="0">
                <a:solidFill>
                  <a:srgbClr val="B5CEA8"/>
                </a:solidFill>
                <a:effectLst/>
                <a:latin typeface="Hack" panose="020B0609030202020204" pitchFamily="49" charset="0"/>
              </a:rPr>
              <a:t>0</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4FC1FF"/>
                </a:solidFill>
                <a:effectLst/>
                <a:latin typeface="Hack" panose="020B0609030202020204" pitchFamily="49" charset="0"/>
              </a:rPr>
              <a:t>Y</a:t>
            </a:r>
            <a:r>
              <a:rPr lang="en-US" altLang="zh-CN" sz="1400" b="0" dirty="0">
                <a:solidFill>
                  <a:srgbClr val="D4D4D4"/>
                </a:solidFill>
                <a:effectLst/>
                <a:latin typeface="Hack" panose="020B0609030202020204" pitchFamily="49" charset="0"/>
              </a:rPr>
              <a:t> = </a:t>
            </a:r>
            <a:r>
              <a:rPr lang="en-US" altLang="zh-CN" sz="1400" b="0" dirty="0">
                <a:solidFill>
                  <a:srgbClr val="B5CEA8"/>
                </a:solidFill>
                <a:effectLst/>
                <a:latin typeface="Hack" panose="020B0609030202020204" pitchFamily="49" charset="0"/>
              </a:rPr>
              <a:t>0</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C586C0"/>
                </a:solidFill>
                <a:effectLst/>
                <a:latin typeface="Hack" panose="020B0609030202020204" pitchFamily="49" charset="0"/>
              </a:rPr>
              <a:t>for</a:t>
            </a:r>
            <a:r>
              <a:rPr lang="en-US" altLang="zh-CN" sz="1400" b="0" dirty="0">
                <a:solidFill>
                  <a:srgbClr val="D4D4D4"/>
                </a:solidFill>
                <a:effectLst/>
                <a:latin typeface="Hack" panose="020B0609030202020204" pitchFamily="49" charset="0"/>
              </a:rPr>
              <a:t> </a:t>
            </a:r>
            <a:r>
              <a:rPr lang="en-US" altLang="zh-CN" sz="1400" b="0" dirty="0" err="1">
                <a:solidFill>
                  <a:srgbClr val="9CDCFE"/>
                </a:solidFill>
                <a:effectLst/>
                <a:latin typeface="Hack" panose="020B0609030202020204" pitchFamily="49" charset="0"/>
              </a:rPr>
              <a:t>i</a:t>
            </a:r>
            <a:r>
              <a:rPr lang="en-US" altLang="zh-CN" sz="1400" b="0" dirty="0">
                <a:solidFill>
                  <a:srgbClr val="D4D4D4"/>
                </a:solidFill>
                <a:effectLst/>
                <a:latin typeface="Hack" panose="020B0609030202020204" pitchFamily="49" charset="0"/>
              </a:rPr>
              <a:t> </a:t>
            </a:r>
            <a:r>
              <a:rPr lang="en-US" altLang="zh-CN" sz="1400" b="0" dirty="0">
                <a:solidFill>
                  <a:srgbClr val="569CD6"/>
                </a:solidFill>
                <a:effectLst/>
                <a:latin typeface="Hack" panose="020B0609030202020204" pitchFamily="49" charset="0"/>
              </a:rPr>
              <a:t>in</a:t>
            </a:r>
            <a:r>
              <a:rPr lang="en-US" altLang="zh-CN" sz="1400" b="0" dirty="0">
                <a:solidFill>
                  <a:srgbClr val="D4D4D4"/>
                </a:solidFill>
                <a:effectLst/>
                <a:latin typeface="Hack" panose="020B0609030202020204" pitchFamily="49" charset="0"/>
              </a:rPr>
              <a:t> </a:t>
            </a:r>
            <a:r>
              <a:rPr lang="en-US" altLang="zh-CN" sz="1400" b="0" dirty="0">
                <a:solidFill>
                  <a:srgbClr val="4EC9B0"/>
                </a:solidFill>
                <a:effectLst/>
                <a:latin typeface="Hack" panose="020B0609030202020204" pitchFamily="49" charset="0"/>
              </a:rPr>
              <a:t>range</a:t>
            </a:r>
            <a:r>
              <a:rPr lang="en-US" altLang="zh-CN" sz="1400" b="0" dirty="0">
                <a:solidFill>
                  <a:srgbClr val="D4D4D4"/>
                </a:solidFill>
                <a:effectLst/>
                <a:latin typeface="Hack" panose="020B0609030202020204" pitchFamily="49" charset="0"/>
              </a:rPr>
              <a:t>(</a:t>
            </a:r>
            <a:r>
              <a:rPr lang="en-US" altLang="zh-CN" sz="1400" b="0" dirty="0">
                <a:solidFill>
                  <a:srgbClr val="B5CEA8"/>
                </a:solidFill>
                <a:effectLst/>
                <a:latin typeface="Hack" panose="020B0609030202020204" pitchFamily="49" charset="0"/>
              </a:rPr>
              <a:t>0</a:t>
            </a:r>
            <a:r>
              <a:rPr lang="en-US" altLang="zh-CN" sz="1400" b="0" dirty="0">
                <a:solidFill>
                  <a:srgbClr val="D4D4D4"/>
                </a:solidFill>
                <a:effectLst/>
                <a:latin typeface="Hack" panose="020B0609030202020204" pitchFamily="49" charset="0"/>
              </a:rPr>
              <a:t>,</a:t>
            </a:r>
            <a:r>
              <a:rPr lang="en-US" altLang="zh-CN" sz="1400" b="0" dirty="0">
                <a:solidFill>
                  <a:srgbClr val="DCDCAA"/>
                </a:solidFill>
                <a:effectLst/>
                <a:latin typeface="Hack" panose="020B0609030202020204" pitchFamily="49" charset="0"/>
              </a:rPr>
              <a:t>len</a:t>
            </a:r>
            <a:r>
              <a:rPr lang="en-US" altLang="zh-CN" sz="1400" b="0" dirty="0">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cnts</a:t>
            </a:r>
            <a:r>
              <a:rPr lang="en-US" altLang="zh-CN" sz="1400" b="0" dirty="0">
                <a:solidFill>
                  <a:srgbClr val="D4D4D4"/>
                </a:solidFill>
                <a:effectLst/>
                <a:latin typeface="Hack" panose="020B0609030202020204" pitchFamily="49" charset="0"/>
              </a:rPr>
              <a:t>)):</a:t>
            </a:r>
          </a:p>
          <a:p>
            <a:pPr marL="0" indent="0">
              <a:buNone/>
            </a:pPr>
            <a:r>
              <a:rPr lang="en-US" altLang="zh-CN" sz="1400" b="0" dirty="0">
                <a:solidFill>
                  <a:srgbClr val="D4D4D4"/>
                </a:solidFill>
                <a:effectLst/>
                <a:latin typeface="Hack" panose="020B0609030202020204" pitchFamily="49" charset="0"/>
              </a:rPr>
              <a:t>   </a:t>
            </a:r>
            <a:r>
              <a:rPr lang="en-US" altLang="zh-CN" sz="1400" b="0" dirty="0" err="1">
                <a:solidFill>
                  <a:srgbClr val="9CDCFE"/>
                </a:solidFill>
                <a:effectLst/>
                <a:latin typeface="Hack" panose="020B0609030202020204" pitchFamily="49" charset="0"/>
              </a:rPr>
              <a:t>x</a:t>
            </a:r>
            <a:r>
              <a:rPr lang="en-US" altLang="zh-CN" sz="1400" b="0" dirty="0" err="1">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y</a:t>
            </a:r>
            <a:r>
              <a:rPr lang="en-US" altLang="zh-CN" sz="1400" b="0" dirty="0" err="1">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w</a:t>
            </a:r>
            <a:r>
              <a:rPr lang="en-US" altLang="zh-CN" sz="1400" b="0" dirty="0" err="1">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h</a:t>
            </a:r>
            <a:r>
              <a:rPr lang="en-US" altLang="zh-CN" sz="1400" b="0" dirty="0">
                <a:solidFill>
                  <a:srgbClr val="D4D4D4"/>
                </a:solidFill>
                <a:effectLst/>
                <a:latin typeface="Hack" panose="020B0609030202020204" pitchFamily="49" charset="0"/>
              </a:rPr>
              <a:t> = </a:t>
            </a:r>
            <a:r>
              <a:rPr lang="en-US" altLang="zh-CN" sz="1400" b="0" dirty="0">
                <a:solidFill>
                  <a:srgbClr val="4EC9B0"/>
                </a:solidFill>
                <a:effectLst/>
                <a:latin typeface="Hack" panose="020B0609030202020204" pitchFamily="49" charset="0"/>
              </a:rPr>
              <a:t>cv2</a:t>
            </a:r>
            <a:r>
              <a:rPr lang="en-US" altLang="zh-CN" sz="1400" b="0" dirty="0">
                <a:solidFill>
                  <a:srgbClr val="D4D4D4"/>
                </a:solidFill>
                <a:effectLst/>
                <a:latin typeface="Hack" panose="020B0609030202020204" pitchFamily="49" charset="0"/>
              </a:rPr>
              <a:t>.</a:t>
            </a:r>
            <a:r>
              <a:rPr lang="en-US" altLang="zh-CN" sz="1400" b="0" dirty="0">
                <a:solidFill>
                  <a:srgbClr val="DCDCAA"/>
                </a:solidFill>
                <a:effectLst/>
                <a:latin typeface="Hack" panose="020B0609030202020204" pitchFamily="49" charset="0"/>
              </a:rPr>
              <a:t>boundingRect</a:t>
            </a:r>
            <a:r>
              <a:rPr lang="en-US" altLang="zh-CN" sz="1400" b="0" dirty="0">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cnts</a:t>
            </a:r>
            <a:r>
              <a:rPr lang="en-US" altLang="zh-CN" sz="1400" b="0" dirty="0">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i</a:t>
            </a:r>
            <a:r>
              <a:rPr lang="en-US" altLang="zh-CN" sz="1400" b="0" dirty="0">
                <a:solidFill>
                  <a:srgbClr val="D4D4D4"/>
                </a:solidFill>
                <a:effectLst/>
                <a:latin typeface="Hack" panose="020B0609030202020204" pitchFamily="49" charset="0"/>
              </a:rPr>
              <a:t>])</a:t>
            </a:r>
          </a:p>
          <a:p>
            <a:pPr marL="0" indent="0">
              <a:buNone/>
            </a:pPr>
            <a:r>
              <a:rPr lang="en-US" altLang="zh-CN" sz="1400" b="0" dirty="0">
                <a:solidFill>
                  <a:srgbClr val="D4D4D4"/>
                </a:solidFill>
                <a:effectLst/>
                <a:latin typeface="Hack" panose="020B0609030202020204" pitchFamily="49" charset="0"/>
              </a:rPr>
              <a:t>   </a:t>
            </a:r>
            <a:r>
              <a:rPr lang="en-US" altLang="zh-CN" sz="1400" b="0" dirty="0">
                <a:solidFill>
                  <a:srgbClr val="C586C0"/>
                </a:solidFill>
                <a:effectLst/>
                <a:latin typeface="Hack" panose="020B0609030202020204" pitchFamily="49" charset="0"/>
              </a:rPr>
              <a:t>if</a:t>
            </a:r>
            <a:r>
              <a:rPr lang="en-US" altLang="zh-CN" sz="1400" b="0" dirty="0">
                <a:solidFill>
                  <a:srgbClr val="D4D4D4"/>
                </a:solidFill>
                <a:effectLst/>
                <a:latin typeface="Hack" panose="020B0609030202020204" pitchFamily="49" charset="0"/>
              </a:rPr>
              <a:t>(</a:t>
            </a:r>
            <a:r>
              <a:rPr lang="en-US" altLang="zh-CN" sz="1400" b="0" dirty="0">
                <a:solidFill>
                  <a:srgbClr val="9CDCFE"/>
                </a:solidFill>
                <a:effectLst/>
                <a:latin typeface="Hack" panose="020B0609030202020204" pitchFamily="49" charset="0"/>
              </a:rPr>
              <a:t>temp</a:t>
            </a:r>
            <a:r>
              <a:rPr lang="en-US" altLang="zh-CN" sz="1400" b="0" dirty="0">
                <a:solidFill>
                  <a:srgbClr val="D4D4D4"/>
                </a:solidFill>
                <a:effectLst/>
                <a:latin typeface="Hack" panose="020B0609030202020204" pitchFamily="49" charset="0"/>
              </a:rPr>
              <a:t> &lt;</a:t>
            </a:r>
            <a:r>
              <a:rPr lang="en-US" altLang="zh-CN" sz="1400" b="0" dirty="0">
                <a:solidFill>
                  <a:srgbClr val="9CDCFE"/>
                </a:solidFill>
                <a:effectLst/>
                <a:latin typeface="Hack" panose="020B0609030202020204" pitchFamily="49" charset="0"/>
              </a:rPr>
              <a:t>w</a:t>
            </a:r>
            <a:r>
              <a:rPr lang="en-US" altLang="zh-CN" sz="1400" b="0" dirty="0">
                <a:solidFill>
                  <a:srgbClr val="D4D4D4"/>
                </a:solidFill>
                <a:effectLst/>
                <a:latin typeface="Hack" panose="020B0609030202020204" pitchFamily="49" charset="0"/>
              </a:rPr>
              <a:t> + </a:t>
            </a:r>
            <a:r>
              <a:rPr lang="en-US" altLang="zh-CN" sz="1400" b="0" dirty="0">
                <a:solidFill>
                  <a:srgbClr val="9CDCFE"/>
                </a:solidFill>
                <a:effectLst/>
                <a:latin typeface="Hack" panose="020B0609030202020204" pitchFamily="49" charset="0"/>
              </a:rPr>
              <a:t>h</a:t>
            </a:r>
            <a:r>
              <a:rPr lang="en-US" altLang="zh-CN" sz="1400" b="0" dirty="0">
                <a:solidFill>
                  <a:srgbClr val="D4D4D4"/>
                </a:solidFill>
                <a:effectLst/>
                <a:latin typeface="Hack" panose="020B0609030202020204" pitchFamily="49" charset="0"/>
              </a:rPr>
              <a:t>):    </a:t>
            </a:r>
          </a:p>
          <a:p>
            <a:pPr marL="0" indent="0">
              <a:buNone/>
            </a:pPr>
            <a:r>
              <a:rPr lang="en-US" altLang="zh-CN" sz="1400" b="0" dirty="0">
                <a:solidFill>
                  <a:srgbClr val="D4D4D4"/>
                </a:solidFill>
                <a:effectLst/>
                <a:latin typeface="Hack" panose="020B0609030202020204" pitchFamily="49" charset="0"/>
              </a:rPr>
              <a:t>      </a:t>
            </a:r>
            <a:r>
              <a:rPr lang="en-US" altLang="zh-CN" sz="1400" b="0" dirty="0">
                <a:solidFill>
                  <a:srgbClr val="9CDCFE"/>
                </a:solidFill>
                <a:effectLst/>
                <a:latin typeface="Hack" panose="020B0609030202020204" pitchFamily="49" charset="0"/>
              </a:rPr>
              <a:t>temp</a:t>
            </a:r>
            <a:r>
              <a:rPr lang="en-US" altLang="zh-CN" sz="1400" b="0" dirty="0">
                <a:solidFill>
                  <a:srgbClr val="D4D4D4"/>
                </a:solidFill>
                <a:effectLst/>
                <a:latin typeface="Hack" panose="020B0609030202020204" pitchFamily="49" charset="0"/>
              </a:rPr>
              <a:t> = </a:t>
            </a:r>
            <a:r>
              <a:rPr lang="en-US" altLang="zh-CN" sz="1400" b="0" dirty="0" err="1">
                <a:solidFill>
                  <a:srgbClr val="9CDCFE"/>
                </a:solidFill>
                <a:effectLst/>
                <a:latin typeface="Hack" panose="020B0609030202020204" pitchFamily="49" charset="0"/>
              </a:rPr>
              <a:t>w</a:t>
            </a:r>
            <a:r>
              <a:rPr lang="en-US" altLang="zh-CN" sz="1400" b="0" dirty="0" err="1">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h</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D4D4D4"/>
                </a:solidFill>
                <a:effectLst/>
                <a:latin typeface="Hack" panose="020B0609030202020204" pitchFamily="49" charset="0"/>
              </a:rPr>
              <a:t>       </a:t>
            </a:r>
            <a:r>
              <a:rPr lang="en-US" altLang="zh-CN" sz="1400" b="0" dirty="0">
                <a:solidFill>
                  <a:srgbClr val="4FC1FF"/>
                </a:solidFill>
                <a:effectLst/>
                <a:latin typeface="Hack" panose="020B0609030202020204" pitchFamily="49" charset="0"/>
              </a:rPr>
              <a:t>W</a:t>
            </a:r>
            <a:r>
              <a:rPr lang="en-US" altLang="zh-CN" sz="1400" b="0" dirty="0">
                <a:solidFill>
                  <a:srgbClr val="D4D4D4"/>
                </a:solidFill>
                <a:effectLst/>
                <a:latin typeface="Hack" panose="020B0609030202020204" pitchFamily="49" charset="0"/>
              </a:rPr>
              <a:t> = </a:t>
            </a:r>
            <a:r>
              <a:rPr lang="en-US" altLang="zh-CN" sz="1400" b="0" dirty="0">
                <a:solidFill>
                  <a:srgbClr val="9CDCFE"/>
                </a:solidFill>
                <a:effectLst/>
                <a:latin typeface="Hack" panose="020B0609030202020204" pitchFamily="49" charset="0"/>
              </a:rPr>
              <a:t>w</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D4D4D4"/>
                </a:solidFill>
                <a:effectLst/>
                <a:latin typeface="Hack" panose="020B0609030202020204" pitchFamily="49" charset="0"/>
              </a:rPr>
              <a:t>       </a:t>
            </a:r>
            <a:r>
              <a:rPr lang="en-US" altLang="zh-CN" sz="1400" b="0" dirty="0">
                <a:solidFill>
                  <a:srgbClr val="4FC1FF"/>
                </a:solidFill>
                <a:effectLst/>
                <a:latin typeface="Hack" panose="020B0609030202020204" pitchFamily="49" charset="0"/>
              </a:rPr>
              <a:t>H</a:t>
            </a:r>
            <a:r>
              <a:rPr lang="en-US" altLang="zh-CN" sz="1400" b="0" dirty="0">
                <a:solidFill>
                  <a:srgbClr val="D4D4D4"/>
                </a:solidFill>
                <a:effectLst/>
                <a:latin typeface="Hack" panose="020B0609030202020204" pitchFamily="49" charset="0"/>
              </a:rPr>
              <a:t> = </a:t>
            </a:r>
            <a:r>
              <a:rPr lang="en-US" altLang="zh-CN" sz="1400" b="0" dirty="0">
                <a:solidFill>
                  <a:srgbClr val="9CDCFE"/>
                </a:solidFill>
                <a:effectLst/>
                <a:latin typeface="Hack" panose="020B0609030202020204" pitchFamily="49" charset="0"/>
              </a:rPr>
              <a:t>h</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D4D4D4"/>
                </a:solidFill>
                <a:effectLst/>
                <a:latin typeface="Hack" panose="020B0609030202020204" pitchFamily="49" charset="0"/>
              </a:rPr>
              <a:t>       </a:t>
            </a:r>
            <a:r>
              <a:rPr lang="en-US" altLang="zh-CN" sz="1400" b="0" dirty="0">
                <a:solidFill>
                  <a:srgbClr val="4FC1FF"/>
                </a:solidFill>
                <a:effectLst/>
                <a:latin typeface="Hack" panose="020B0609030202020204" pitchFamily="49" charset="0"/>
              </a:rPr>
              <a:t>X</a:t>
            </a:r>
            <a:r>
              <a:rPr lang="en-US" altLang="zh-CN" sz="1400" b="0" dirty="0">
                <a:solidFill>
                  <a:srgbClr val="D4D4D4"/>
                </a:solidFill>
                <a:effectLst/>
                <a:latin typeface="Hack" panose="020B0609030202020204" pitchFamily="49" charset="0"/>
              </a:rPr>
              <a:t> = </a:t>
            </a:r>
            <a:r>
              <a:rPr lang="en-US" altLang="zh-CN" sz="1400" b="0" dirty="0">
                <a:solidFill>
                  <a:srgbClr val="9CDCFE"/>
                </a:solidFill>
                <a:effectLst/>
                <a:latin typeface="Hack" panose="020B0609030202020204" pitchFamily="49" charset="0"/>
              </a:rPr>
              <a:t>x</a:t>
            </a:r>
            <a:endParaRPr lang="en-US" altLang="zh-CN" sz="1400" b="0" dirty="0">
              <a:solidFill>
                <a:srgbClr val="D4D4D4"/>
              </a:solidFill>
              <a:effectLst/>
              <a:latin typeface="Hack" panose="020B0609030202020204" pitchFamily="49" charset="0"/>
            </a:endParaRPr>
          </a:p>
          <a:p>
            <a:pPr marL="0" indent="0">
              <a:buNone/>
            </a:pPr>
            <a:r>
              <a:rPr lang="en-US" altLang="zh-CN" sz="1400" b="0" dirty="0">
                <a:solidFill>
                  <a:srgbClr val="D4D4D4"/>
                </a:solidFill>
                <a:effectLst/>
                <a:latin typeface="Hack" panose="020B0609030202020204" pitchFamily="49" charset="0"/>
              </a:rPr>
              <a:t>       </a:t>
            </a:r>
            <a:r>
              <a:rPr lang="en-US" altLang="zh-CN" sz="1400" b="0" dirty="0">
                <a:solidFill>
                  <a:srgbClr val="4FC1FF"/>
                </a:solidFill>
                <a:effectLst/>
                <a:latin typeface="Hack" panose="020B0609030202020204" pitchFamily="49" charset="0"/>
              </a:rPr>
              <a:t>Y</a:t>
            </a:r>
            <a:r>
              <a:rPr lang="en-US" altLang="zh-CN" sz="1400" b="0" dirty="0">
                <a:solidFill>
                  <a:srgbClr val="D4D4D4"/>
                </a:solidFill>
                <a:effectLst/>
                <a:latin typeface="Hack" panose="020B0609030202020204" pitchFamily="49" charset="0"/>
              </a:rPr>
              <a:t> = </a:t>
            </a:r>
            <a:r>
              <a:rPr lang="en-US" altLang="zh-CN" sz="1400" b="0" dirty="0">
                <a:solidFill>
                  <a:srgbClr val="9CDCFE"/>
                </a:solidFill>
                <a:effectLst/>
                <a:latin typeface="Hack" panose="020B0609030202020204" pitchFamily="49" charset="0"/>
              </a:rPr>
              <a:t>y</a:t>
            </a:r>
            <a:r>
              <a:rPr lang="en-US" altLang="zh-CN" sz="1400" b="0" dirty="0">
                <a:solidFill>
                  <a:srgbClr val="D4D4D4"/>
                </a:solidFill>
                <a:effectLst/>
                <a:latin typeface="Hack" panose="020B0609030202020204" pitchFamily="49" charset="0"/>
              </a:rPr>
              <a:t>  </a:t>
            </a:r>
          </a:p>
          <a:p>
            <a:pPr marL="0" indent="0">
              <a:buNone/>
            </a:pPr>
            <a:r>
              <a:rPr lang="en-US" altLang="zh-CN" sz="1400" b="0" dirty="0" err="1">
                <a:solidFill>
                  <a:srgbClr val="9CDCFE"/>
                </a:solidFill>
                <a:effectLst/>
                <a:latin typeface="Hack" panose="020B0609030202020204" pitchFamily="49" charset="0"/>
              </a:rPr>
              <a:t>remove_back_img</a:t>
            </a:r>
            <a:r>
              <a:rPr lang="en-US" altLang="zh-CN" sz="1400" b="0" dirty="0">
                <a:solidFill>
                  <a:srgbClr val="D4D4D4"/>
                </a:solidFill>
                <a:effectLst/>
                <a:latin typeface="Hack" panose="020B0609030202020204" pitchFamily="49" charset="0"/>
              </a:rPr>
              <a:t> = </a:t>
            </a:r>
            <a:r>
              <a:rPr lang="en-US" altLang="zh-CN" sz="1400" b="0" dirty="0" err="1">
                <a:solidFill>
                  <a:srgbClr val="9CDCFE"/>
                </a:solidFill>
                <a:effectLst/>
                <a:latin typeface="Hack" panose="020B0609030202020204" pitchFamily="49" charset="0"/>
              </a:rPr>
              <a:t>img</a:t>
            </a:r>
            <a:r>
              <a:rPr lang="en-US" altLang="zh-CN" sz="1400" b="0" dirty="0">
                <a:solidFill>
                  <a:srgbClr val="D4D4D4"/>
                </a:solidFill>
                <a:effectLst/>
                <a:latin typeface="Hack" panose="020B0609030202020204" pitchFamily="49" charset="0"/>
              </a:rPr>
              <a:t>[</a:t>
            </a:r>
            <a:r>
              <a:rPr lang="en-US" altLang="zh-CN" sz="1400" b="0" dirty="0">
                <a:solidFill>
                  <a:srgbClr val="4FC1FF"/>
                </a:solidFill>
                <a:effectLst/>
                <a:latin typeface="Hack" panose="020B0609030202020204" pitchFamily="49" charset="0"/>
              </a:rPr>
              <a:t>Y</a:t>
            </a:r>
            <a:r>
              <a:rPr lang="en-US" altLang="zh-CN" sz="1400" b="0" dirty="0">
                <a:solidFill>
                  <a:srgbClr val="D4D4D4"/>
                </a:solidFill>
                <a:effectLst/>
                <a:latin typeface="Hack" panose="020B0609030202020204" pitchFamily="49" charset="0"/>
              </a:rPr>
              <a:t>:</a:t>
            </a:r>
            <a:r>
              <a:rPr lang="en-US" altLang="zh-CN" sz="1400" b="0" dirty="0">
                <a:solidFill>
                  <a:srgbClr val="4FC1FF"/>
                </a:solidFill>
                <a:effectLst/>
                <a:latin typeface="Hack" panose="020B0609030202020204" pitchFamily="49" charset="0"/>
              </a:rPr>
              <a:t>Y</a:t>
            </a:r>
            <a:r>
              <a:rPr lang="en-US" altLang="zh-CN" sz="1400" b="0" dirty="0">
                <a:solidFill>
                  <a:srgbClr val="D4D4D4"/>
                </a:solidFill>
                <a:effectLst/>
                <a:latin typeface="Hack" panose="020B0609030202020204" pitchFamily="49" charset="0"/>
              </a:rPr>
              <a:t>+</a:t>
            </a:r>
            <a:r>
              <a:rPr lang="en-US" altLang="zh-CN" sz="1400" b="0" dirty="0">
                <a:solidFill>
                  <a:srgbClr val="4FC1FF"/>
                </a:solidFill>
                <a:effectLst/>
                <a:latin typeface="Hack" panose="020B0609030202020204" pitchFamily="49" charset="0"/>
              </a:rPr>
              <a:t>H</a:t>
            </a:r>
            <a:r>
              <a:rPr lang="en-US" altLang="zh-CN" sz="1400" b="0" dirty="0">
                <a:solidFill>
                  <a:srgbClr val="D4D4D4"/>
                </a:solidFill>
                <a:effectLst/>
                <a:latin typeface="Hack" panose="020B0609030202020204" pitchFamily="49" charset="0"/>
              </a:rPr>
              <a:t>,</a:t>
            </a:r>
            <a:r>
              <a:rPr lang="en-US" altLang="zh-CN" sz="1400" b="0" dirty="0">
                <a:solidFill>
                  <a:srgbClr val="4FC1FF"/>
                </a:solidFill>
                <a:effectLst/>
                <a:latin typeface="Hack" panose="020B0609030202020204" pitchFamily="49" charset="0"/>
              </a:rPr>
              <a:t>X</a:t>
            </a:r>
            <a:r>
              <a:rPr lang="en-US" altLang="zh-CN" sz="1400" b="0" dirty="0">
                <a:solidFill>
                  <a:srgbClr val="D4D4D4"/>
                </a:solidFill>
                <a:effectLst/>
                <a:latin typeface="Hack" panose="020B0609030202020204" pitchFamily="49" charset="0"/>
              </a:rPr>
              <a:t>:</a:t>
            </a:r>
            <a:r>
              <a:rPr lang="en-US" altLang="zh-CN" sz="1400" b="0" dirty="0">
                <a:solidFill>
                  <a:srgbClr val="4FC1FF"/>
                </a:solidFill>
                <a:effectLst/>
                <a:latin typeface="Hack" panose="020B0609030202020204" pitchFamily="49" charset="0"/>
              </a:rPr>
              <a:t>X</a:t>
            </a:r>
            <a:r>
              <a:rPr lang="en-US" altLang="zh-CN" sz="1400" b="0" dirty="0">
                <a:solidFill>
                  <a:srgbClr val="D4D4D4"/>
                </a:solidFill>
                <a:effectLst/>
                <a:latin typeface="Hack" panose="020B0609030202020204" pitchFamily="49" charset="0"/>
              </a:rPr>
              <a:t>+</a:t>
            </a:r>
            <a:r>
              <a:rPr lang="en-US" altLang="zh-CN" sz="1400" b="0" dirty="0">
                <a:solidFill>
                  <a:srgbClr val="4FC1FF"/>
                </a:solidFill>
                <a:effectLst/>
                <a:latin typeface="Hack" panose="020B0609030202020204" pitchFamily="49" charset="0"/>
              </a:rPr>
              <a:t>W</a:t>
            </a:r>
            <a:r>
              <a:rPr lang="en-US" altLang="zh-CN" sz="1400" b="0" dirty="0">
                <a:solidFill>
                  <a:srgbClr val="D4D4D4"/>
                </a:solidFill>
                <a:effectLst/>
                <a:latin typeface="Hack" panose="020B0609030202020204" pitchFamily="49" charset="0"/>
              </a:rPr>
              <a:t>]</a:t>
            </a:r>
            <a:br>
              <a:rPr lang="en-US" altLang="zh-CN" sz="1400" b="0" dirty="0">
                <a:solidFill>
                  <a:srgbClr val="D4D4D4"/>
                </a:solidFill>
                <a:effectLst/>
                <a:latin typeface="Hack" panose="020B0609030202020204" pitchFamily="49" charset="0"/>
              </a:rPr>
            </a:br>
            <a:r>
              <a:rPr lang="en-US" altLang="zh-CN" sz="1400" b="0" dirty="0" err="1">
                <a:solidFill>
                  <a:srgbClr val="9CDCFE"/>
                </a:solidFill>
                <a:effectLst/>
                <a:latin typeface="Hack" panose="020B0609030202020204" pitchFamily="49" charset="0"/>
              </a:rPr>
              <a:t>img_r</a:t>
            </a:r>
            <a:r>
              <a:rPr lang="en-US" altLang="zh-CN" sz="1400" b="0" dirty="0">
                <a:solidFill>
                  <a:srgbClr val="D4D4D4"/>
                </a:solidFill>
                <a:effectLst/>
                <a:latin typeface="Hack" panose="020B0609030202020204" pitchFamily="49" charset="0"/>
              </a:rPr>
              <a:t> = </a:t>
            </a:r>
            <a:r>
              <a:rPr lang="en-US" altLang="zh-CN" sz="1400" b="0" dirty="0">
                <a:solidFill>
                  <a:srgbClr val="4EC9B0"/>
                </a:solidFill>
                <a:effectLst/>
                <a:latin typeface="Hack" panose="020B0609030202020204" pitchFamily="49" charset="0"/>
              </a:rPr>
              <a:t>cv2</a:t>
            </a:r>
            <a:r>
              <a:rPr lang="en-US" altLang="zh-CN" sz="1400" b="0" dirty="0">
                <a:solidFill>
                  <a:srgbClr val="D4D4D4"/>
                </a:solidFill>
                <a:effectLst/>
                <a:latin typeface="Hack" panose="020B0609030202020204" pitchFamily="49" charset="0"/>
              </a:rPr>
              <a:t>.</a:t>
            </a:r>
            <a:r>
              <a:rPr lang="en-US" altLang="zh-CN" sz="1400" b="0" dirty="0">
                <a:solidFill>
                  <a:srgbClr val="DCDCAA"/>
                </a:solidFill>
                <a:effectLst/>
                <a:latin typeface="Hack" panose="020B0609030202020204" pitchFamily="49" charset="0"/>
              </a:rPr>
              <a:t>resize</a:t>
            </a:r>
            <a:r>
              <a:rPr lang="en-US" altLang="zh-CN" sz="1400" b="0" dirty="0">
                <a:solidFill>
                  <a:srgbClr val="D4D4D4"/>
                </a:solidFill>
                <a:effectLst/>
                <a:latin typeface="Hack" panose="020B0609030202020204" pitchFamily="49" charset="0"/>
              </a:rPr>
              <a:t>(</a:t>
            </a:r>
            <a:r>
              <a:rPr lang="en-US" altLang="zh-CN" sz="1400" b="0" dirty="0" err="1">
                <a:solidFill>
                  <a:srgbClr val="9CDCFE"/>
                </a:solidFill>
                <a:effectLst/>
                <a:latin typeface="Hack" panose="020B0609030202020204" pitchFamily="49" charset="0"/>
              </a:rPr>
              <a:t>remove_back_img</a:t>
            </a:r>
            <a:r>
              <a:rPr lang="en-US" altLang="zh-CN" sz="1400" b="0" dirty="0">
                <a:solidFill>
                  <a:srgbClr val="D4D4D4"/>
                </a:solidFill>
                <a:effectLst/>
                <a:latin typeface="Hack" panose="020B0609030202020204" pitchFamily="49" charset="0"/>
              </a:rPr>
              <a:t>,(</a:t>
            </a:r>
            <a:r>
              <a:rPr lang="en-US" altLang="zh-CN" sz="1400" b="0" dirty="0">
                <a:solidFill>
                  <a:srgbClr val="B5CEA8"/>
                </a:solidFill>
                <a:effectLst/>
                <a:latin typeface="Hack" panose="020B0609030202020204" pitchFamily="49" charset="0"/>
              </a:rPr>
              <a:t>550</a:t>
            </a:r>
            <a:r>
              <a:rPr lang="en-US" altLang="zh-CN" sz="1400" b="0" dirty="0">
                <a:solidFill>
                  <a:srgbClr val="D4D4D4"/>
                </a:solidFill>
                <a:effectLst/>
                <a:latin typeface="Hack" panose="020B0609030202020204" pitchFamily="49" charset="0"/>
              </a:rPr>
              <a:t>, </a:t>
            </a:r>
            <a:r>
              <a:rPr lang="en-US" altLang="zh-CN" sz="1400" b="0" dirty="0">
                <a:solidFill>
                  <a:srgbClr val="B5CEA8"/>
                </a:solidFill>
                <a:effectLst/>
                <a:latin typeface="Hack" panose="020B0609030202020204" pitchFamily="49" charset="0"/>
              </a:rPr>
              <a:t>350</a:t>
            </a:r>
            <a:r>
              <a:rPr lang="en-US" altLang="zh-CN" sz="1400" b="0" dirty="0">
                <a:solidFill>
                  <a:srgbClr val="D4D4D4"/>
                </a:solidFill>
                <a:effectLst/>
                <a:latin typeface="Hack" panose="020B0609030202020204" pitchFamily="49" charset="0"/>
              </a:rPr>
              <a:t>),</a:t>
            </a:r>
            <a:r>
              <a:rPr lang="en-US" altLang="zh-CN" sz="1400" b="0" dirty="0">
                <a:solidFill>
                  <a:srgbClr val="4EC9B0"/>
                </a:solidFill>
                <a:effectLst/>
                <a:latin typeface="Hack" panose="020B0609030202020204" pitchFamily="49" charset="0"/>
              </a:rPr>
              <a:t>cv2</a:t>
            </a:r>
            <a:r>
              <a:rPr lang="en-US" altLang="zh-CN" sz="1400" b="0" dirty="0">
                <a:solidFill>
                  <a:srgbClr val="D4D4D4"/>
                </a:solidFill>
                <a:effectLst/>
                <a:latin typeface="Hack" panose="020B0609030202020204" pitchFamily="49" charset="0"/>
              </a:rPr>
              <a:t>.</a:t>
            </a:r>
            <a:r>
              <a:rPr lang="en-US" altLang="zh-CN" sz="1400" b="0" dirty="0">
                <a:solidFill>
                  <a:srgbClr val="9CDCFE"/>
                </a:solidFill>
                <a:effectLst/>
                <a:latin typeface="Hack" panose="020B0609030202020204" pitchFamily="49" charset="0"/>
              </a:rPr>
              <a:t>INTER_NEAREST</a:t>
            </a:r>
            <a:r>
              <a:rPr lang="en-US" altLang="zh-CN" sz="1400" b="0" dirty="0">
                <a:solidFill>
                  <a:srgbClr val="D4D4D4"/>
                </a:solidFill>
                <a:effectLst/>
                <a:latin typeface="Hack" panose="020B0609030202020204" pitchFamily="49" charset="0"/>
              </a:rPr>
              <a:t>)</a:t>
            </a:r>
          </a:p>
          <a:p>
            <a:pPr marL="0" indent="0">
              <a:buNone/>
            </a:pPr>
            <a:endParaRPr lang="zh-CN" altLang="en-US" sz="2000" dirty="0"/>
          </a:p>
        </p:txBody>
      </p:sp>
      <p:pic>
        <p:nvPicPr>
          <p:cNvPr id="5" name="图片 4">
            <a:extLst>
              <a:ext uri="{FF2B5EF4-FFF2-40B4-BE49-F238E27FC236}">
                <a16:creationId xmlns:a16="http://schemas.microsoft.com/office/drawing/2014/main" id="{74C2C748-011D-543A-D2E2-4022C44E7E56}"/>
              </a:ext>
            </a:extLst>
          </p:cNvPr>
          <p:cNvPicPr>
            <a:picLocks noChangeAspect="1"/>
          </p:cNvPicPr>
          <p:nvPr/>
        </p:nvPicPr>
        <p:blipFill>
          <a:blip r:embed="rId3"/>
          <a:stretch>
            <a:fillRect/>
          </a:stretch>
        </p:blipFill>
        <p:spPr>
          <a:xfrm>
            <a:off x="8016536" y="2711155"/>
            <a:ext cx="2929629" cy="1880210"/>
          </a:xfrm>
          <a:prstGeom prst="rect">
            <a:avLst/>
          </a:prstGeom>
        </p:spPr>
      </p:pic>
    </p:spTree>
    <p:extLst>
      <p:ext uri="{BB962C8B-B14F-4D97-AF65-F5344CB8AC3E}">
        <p14:creationId xmlns:p14="http://schemas.microsoft.com/office/powerpoint/2010/main" val="281356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41E3B-AEBE-6466-07CF-85688A1FFDDC}"/>
              </a:ext>
            </a:extLst>
          </p:cNvPr>
          <p:cNvSpPr>
            <a:spLocks noGrp="1"/>
          </p:cNvSpPr>
          <p:nvPr>
            <p:ph type="title"/>
          </p:nvPr>
        </p:nvSpPr>
        <p:spPr/>
        <p:txBody>
          <a:bodyPr/>
          <a:lstStyle/>
          <a:p>
            <a:r>
              <a:rPr lang="zh-CN" altLang="en-US" dirty="0"/>
              <a:t>划分银行卡号码区域</a:t>
            </a:r>
          </a:p>
        </p:txBody>
      </p:sp>
      <p:sp>
        <p:nvSpPr>
          <p:cNvPr id="3" name="内容占位符 2">
            <a:extLst>
              <a:ext uri="{FF2B5EF4-FFF2-40B4-BE49-F238E27FC236}">
                <a16:creationId xmlns:a16="http://schemas.microsoft.com/office/drawing/2014/main" id="{0D4BF3BF-C48A-D1F0-74C7-A3B7D2917EB5}"/>
              </a:ext>
            </a:extLst>
          </p:cNvPr>
          <p:cNvSpPr>
            <a:spLocks noGrp="1"/>
          </p:cNvSpPr>
          <p:nvPr>
            <p:ph idx="1"/>
          </p:nvPr>
        </p:nvSpPr>
        <p:spPr>
          <a:xfrm>
            <a:off x="838200" y="1825625"/>
            <a:ext cx="5881255" cy="2258291"/>
          </a:xfrm>
        </p:spPr>
        <p:txBody>
          <a:bodyPr>
            <a:normAutofit/>
          </a:bodyPr>
          <a:lstStyle/>
          <a:p>
            <a:r>
              <a:rPr lang="zh-CN" altLang="en-US" sz="2000" dirty="0"/>
              <a:t>膨胀、腐蚀：让亮的部分更亮，暗的部分更暗</a:t>
            </a:r>
            <a:endParaRPr lang="en-US" altLang="zh-CN" sz="2000" dirty="0"/>
          </a:p>
          <a:p>
            <a:r>
              <a:rPr lang="zh-CN" altLang="en-US" sz="2000" dirty="0"/>
              <a:t>浮雕处理，将图像变化的部分突出：根据像素与周围像素的差值确定像素值，差别较大的像素（边缘点通常像素差别较大）像素值较大， 在灰度图中表现为较亮，边缘凸显，形成浮雕状，然后加上一个灰度偏移值，作为图片的整体底色。 </a:t>
            </a:r>
          </a:p>
        </p:txBody>
      </p:sp>
      <p:pic>
        <p:nvPicPr>
          <p:cNvPr id="5" name="图片 4">
            <a:extLst>
              <a:ext uri="{FF2B5EF4-FFF2-40B4-BE49-F238E27FC236}">
                <a16:creationId xmlns:a16="http://schemas.microsoft.com/office/drawing/2014/main" id="{06CA2D60-222F-7E6E-DE60-4B67A40DC43A}"/>
              </a:ext>
            </a:extLst>
          </p:cNvPr>
          <p:cNvPicPr>
            <a:picLocks noChangeAspect="1"/>
          </p:cNvPicPr>
          <p:nvPr/>
        </p:nvPicPr>
        <p:blipFill>
          <a:blip r:embed="rId2"/>
          <a:stretch>
            <a:fillRect/>
          </a:stretch>
        </p:blipFill>
        <p:spPr>
          <a:xfrm>
            <a:off x="6863391" y="415178"/>
            <a:ext cx="4490408" cy="2880893"/>
          </a:xfrm>
          <a:prstGeom prst="rect">
            <a:avLst/>
          </a:prstGeom>
        </p:spPr>
      </p:pic>
      <p:sp>
        <p:nvSpPr>
          <p:cNvPr id="6" name="内容占位符 2">
            <a:extLst>
              <a:ext uri="{FF2B5EF4-FFF2-40B4-BE49-F238E27FC236}">
                <a16:creationId xmlns:a16="http://schemas.microsoft.com/office/drawing/2014/main" id="{4FE518C3-11A8-FFAF-A973-56FBD54948AF}"/>
              </a:ext>
            </a:extLst>
          </p:cNvPr>
          <p:cNvSpPr txBox="1">
            <a:spLocks/>
          </p:cNvSpPr>
          <p:nvPr/>
        </p:nvSpPr>
        <p:spPr>
          <a:xfrm>
            <a:off x="838200" y="4083916"/>
            <a:ext cx="5881255"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边缘检测，中值滤波</a:t>
            </a:r>
            <a:endParaRPr lang="en-US" altLang="zh-CN" dirty="0"/>
          </a:p>
          <a:p>
            <a:r>
              <a:rPr lang="zh-CN" altLang="en-US" dirty="0"/>
              <a:t>膨胀，二值化</a:t>
            </a:r>
          </a:p>
        </p:txBody>
      </p:sp>
      <p:pic>
        <p:nvPicPr>
          <p:cNvPr id="8" name="图片 7">
            <a:extLst>
              <a:ext uri="{FF2B5EF4-FFF2-40B4-BE49-F238E27FC236}">
                <a16:creationId xmlns:a16="http://schemas.microsoft.com/office/drawing/2014/main" id="{80786E2A-64E7-CEE6-E316-2650A17E79A4}"/>
              </a:ext>
            </a:extLst>
          </p:cNvPr>
          <p:cNvPicPr>
            <a:picLocks noChangeAspect="1"/>
          </p:cNvPicPr>
          <p:nvPr/>
        </p:nvPicPr>
        <p:blipFill>
          <a:blip r:embed="rId3"/>
          <a:stretch>
            <a:fillRect/>
          </a:stretch>
        </p:blipFill>
        <p:spPr>
          <a:xfrm>
            <a:off x="6863391" y="3561930"/>
            <a:ext cx="4532168" cy="2854590"/>
          </a:xfrm>
          <a:prstGeom prst="rect">
            <a:avLst/>
          </a:prstGeom>
        </p:spPr>
      </p:pic>
    </p:spTree>
    <p:extLst>
      <p:ext uri="{BB962C8B-B14F-4D97-AF65-F5344CB8AC3E}">
        <p14:creationId xmlns:p14="http://schemas.microsoft.com/office/powerpoint/2010/main" val="243879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55FAE-51AD-6777-295B-A714E8E8DF5A}"/>
              </a:ext>
            </a:extLst>
          </p:cNvPr>
          <p:cNvSpPr>
            <a:spLocks noGrp="1"/>
          </p:cNvSpPr>
          <p:nvPr>
            <p:ph type="title"/>
          </p:nvPr>
        </p:nvSpPr>
        <p:spPr/>
        <p:txBody>
          <a:bodyPr/>
          <a:lstStyle/>
          <a:p>
            <a:r>
              <a:rPr lang="zh-CN" altLang="en-US" dirty="0"/>
              <a:t>垂直投影</a:t>
            </a:r>
          </a:p>
        </p:txBody>
      </p:sp>
      <p:pic>
        <p:nvPicPr>
          <p:cNvPr id="5" name="内容占位符 4">
            <a:extLst>
              <a:ext uri="{FF2B5EF4-FFF2-40B4-BE49-F238E27FC236}">
                <a16:creationId xmlns:a16="http://schemas.microsoft.com/office/drawing/2014/main" id="{CF40A052-9072-35EE-158C-BE85C37C53CB}"/>
              </a:ext>
            </a:extLst>
          </p:cNvPr>
          <p:cNvPicPr>
            <a:picLocks noGrp="1" noChangeAspect="1"/>
          </p:cNvPicPr>
          <p:nvPr>
            <p:ph idx="1"/>
          </p:nvPr>
        </p:nvPicPr>
        <p:blipFill>
          <a:blip r:embed="rId2"/>
          <a:stretch>
            <a:fillRect/>
          </a:stretch>
        </p:blipFill>
        <p:spPr>
          <a:xfrm>
            <a:off x="838200" y="2104647"/>
            <a:ext cx="4988608" cy="3201644"/>
          </a:xfrm>
        </p:spPr>
      </p:pic>
      <p:sp>
        <p:nvSpPr>
          <p:cNvPr id="7" name="内容占位符 2">
            <a:extLst>
              <a:ext uri="{FF2B5EF4-FFF2-40B4-BE49-F238E27FC236}">
                <a16:creationId xmlns:a16="http://schemas.microsoft.com/office/drawing/2014/main" id="{891DD982-B33D-0CFD-C82F-86FBADBE32A6}"/>
              </a:ext>
            </a:extLst>
          </p:cNvPr>
          <p:cNvSpPr txBox="1">
            <a:spLocks/>
          </p:cNvSpPr>
          <p:nvPr/>
        </p:nvSpPr>
        <p:spPr>
          <a:xfrm>
            <a:off x="5826808" y="2504497"/>
            <a:ext cx="5881255"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在银行卡</a:t>
            </a:r>
            <a:r>
              <a:rPr lang="en-US" altLang="zh-CN" dirty="0"/>
              <a:t>2/5</a:t>
            </a:r>
            <a:r>
              <a:rPr lang="zh-CN" altLang="en-US"/>
              <a:t>以下</a:t>
            </a:r>
            <a:r>
              <a:rPr lang="zh-CN" altLang="en-US" dirty="0"/>
              <a:t>的</a:t>
            </a:r>
            <a:r>
              <a:rPr lang="zh-CN" altLang="en-US"/>
              <a:t>位置，处理后黑色</a:t>
            </a:r>
            <a:r>
              <a:rPr lang="zh-CN" altLang="en-US" dirty="0"/>
              <a:t>像素最少的行基本为银行卡号码所在行。</a:t>
            </a:r>
          </a:p>
        </p:txBody>
      </p:sp>
      <p:pic>
        <p:nvPicPr>
          <p:cNvPr id="9" name="图片 8">
            <a:extLst>
              <a:ext uri="{FF2B5EF4-FFF2-40B4-BE49-F238E27FC236}">
                <a16:creationId xmlns:a16="http://schemas.microsoft.com/office/drawing/2014/main" id="{E99AFB3C-1058-D53A-7938-74814340FBF8}"/>
              </a:ext>
            </a:extLst>
          </p:cNvPr>
          <p:cNvPicPr>
            <a:picLocks noChangeAspect="1"/>
          </p:cNvPicPr>
          <p:nvPr/>
        </p:nvPicPr>
        <p:blipFill>
          <a:blip r:embed="rId3"/>
          <a:stretch>
            <a:fillRect/>
          </a:stretch>
        </p:blipFill>
        <p:spPr>
          <a:xfrm>
            <a:off x="6096000" y="4514649"/>
            <a:ext cx="5524870" cy="381598"/>
          </a:xfrm>
          <a:prstGeom prst="rect">
            <a:avLst/>
          </a:prstGeom>
        </p:spPr>
      </p:pic>
    </p:spTree>
    <p:extLst>
      <p:ext uri="{BB962C8B-B14F-4D97-AF65-F5344CB8AC3E}">
        <p14:creationId xmlns:p14="http://schemas.microsoft.com/office/powerpoint/2010/main" val="177810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5C0A4-1E84-87A2-1C4C-C54185744C67}"/>
              </a:ext>
            </a:extLst>
          </p:cNvPr>
          <p:cNvSpPr>
            <a:spLocks noGrp="1"/>
          </p:cNvSpPr>
          <p:nvPr>
            <p:ph type="title"/>
          </p:nvPr>
        </p:nvSpPr>
        <p:spPr/>
        <p:txBody>
          <a:bodyPr/>
          <a:lstStyle/>
          <a:p>
            <a:r>
              <a:rPr lang="zh-CN" altLang="en-US" dirty="0"/>
              <a:t>再度细节划分</a:t>
            </a:r>
          </a:p>
        </p:txBody>
      </p:sp>
      <p:sp>
        <p:nvSpPr>
          <p:cNvPr id="3" name="内容占位符 2">
            <a:extLst>
              <a:ext uri="{FF2B5EF4-FFF2-40B4-BE49-F238E27FC236}">
                <a16:creationId xmlns:a16="http://schemas.microsoft.com/office/drawing/2014/main" id="{9B5F2190-0FE6-7961-EE67-22134736506A}"/>
              </a:ext>
            </a:extLst>
          </p:cNvPr>
          <p:cNvSpPr>
            <a:spLocks noGrp="1"/>
          </p:cNvSpPr>
          <p:nvPr>
            <p:ph idx="1"/>
          </p:nvPr>
        </p:nvSpPr>
        <p:spPr>
          <a:xfrm>
            <a:off x="838200" y="1825625"/>
            <a:ext cx="4603812" cy="1175027"/>
          </a:xfrm>
        </p:spPr>
        <p:txBody>
          <a:bodyPr>
            <a:normAutofit fontScale="92500"/>
          </a:bodyPr>
          <a:lstStyle/>
          <a:p>
            <a:r>
              <a:rPr lang="zh-CN" altLang="en-US" dirty="0"/>
              <a:t>类似的</a:t>
            </a:r>
            <a:endParaRPr lang="en-US" altLang="zh-CN" dirty="0"/>
          </a:p>
          <a:p>
            <a:r>
              <a:rPr lang="zh-CN" altLang="en-US" dirty="0"/>
              <a:t>膨胀、腐蚀、自适应二值化</a:t>
            </a:r>
          </a:p>
        </p:txBody>
      </p:sp>
      <p:pic>
        <p:nvPicPr>
          <p:cNvPr id="5" name="图片 4">
            <a:extLst>
              <a:ext uri="{FF2B5EF4-FFF2-40B4-BE49-F238E27FC236}">
                <a16:creationId xmlns:a16="http://schemas.microsoft.com/office/drawing/2014/main" id="{0B80BDFF-D41B-3A40-96E0-392C6A357F8A}"/>
              </a:ext>
            </a:extLst>
          </p:cNvPr>
          <p:cNvPicPr>
            <a:picLocks noChangeAspect="1"/>
          </p:cNvPicPr>
          <p:nvPr/>
        </p:nvPicPr>
        <p:blipFill>
          <a:blip r:embed="rId2"/>
          <a:stretch>
            <a:fillRect/>
          </a:stretch>
        </p:blipFill>
        <p:spPr>
          <a:xfrm>
            <a:off x="6407936" y="2142398"/>
            <a:ext cx="4945864" cy="352227"/>
          </a:xfrm>
          <a:prstGeom prst="rect">
            <a:avLst/>
          </a:prstGeom>
        </p:spPr>
      </p:pic>
      <p:pic>
        <p:nvPicPr>
          <p:cNvPr id="7" name="图片 6">
            <a:extLst>
              <a:ext uri="{FF2B5EF4-FFF2-40B4-BE49-F238E27FC236}">
                <a16:creationId xmlns:a16="http://schemas.microsoft.com/office/drawing/2014/main" id="{D096CACA-5B09-4A7D-CC04-0A5548A4FFFD}"/>
              </a:ext>
            </a:extLst>
          </p:cNvPr>
          <p:cNvPicPr>
            <a:picLocks noChangeAspect="1"/>
          </p:cNvPicPr>
          <p:nvPr/>
        </p:nvPicPr>
        <p:blipFill>
          <a:blip r:embed="rId3"/>
          <a:stretch>
            <a:fillRect/>
          </a:stretch>
        </p:blipFill>
        <p:spPr>
          <a:xfrm>
            <a:off x="6407936" y="4258614"/>
            <a:ext cx="5331416" cy="352226"/>
          </a:xfrm>
          <a:prstGeom prst="rect">
            <a:avLst/>
          </a:prstGeom>
        </p:spPr>
      </p:pic>
      <p:sp>
        <p:nvSpPr>
          <p:cNvPr id="8" name="内容占位符 2">
            <a:extLst>
              <a:ext uri="{FF2B5EF4-FFF2-40B4-BE49-F238E27FC236}">
                <a16:creationId xmlns:a16="http://schemas.microsoft.com/office/drawing/2014/main" id="{223A8938-B438-F667-B2AC-4275E37E3706}"/>
              </a:ext>
            </a:extLst>
          </p:cNvPr>
          <p:cNvSpPr txBox="1">
            <a:spLocks/>
          </p:cNvSpPr>
          <p:nvPr/>
        </p:nvSpPr>
        <p:spPr>
          <a:xfrm>
            <a:off x="838200" y="3931620"/>
            <a:ext cx="4603812" cy="1175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中值滤波、高斯滤波</a:t>
            </a:r>
            <a:endParaRPr lang="en-US" altLang="zh-CN" dirty="0"/>
          </a:p>
          <a:p>
            <a:r>
              <a:rPr lang="zh-CN" altLang="en-US" dirty="0"/>
              <a:t>膨胀、二值化</a:t>
            </a:r>
          </a:p>
        </p:txBody>
      </p:sp>
    </p:spTree>
    <p:extLst>
      <p:ext uri="{BB962C8B-B14F-4D97-AF65-F5344CB8AC3E}">
        <p14:creationId xmlns:p14="http://schemas.microsoft.com/office/powerpoint/2010/main" val="276711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78AF1-6754-8CE5-87A7-C9B4151957BB}"/>
              </a:ext>
            </a:extLst>
          </p:cNvPr>
          <p:cNvSpPr>
            <a:spLocks noGrp="1"/>
          </p:cNvSpPr>
          <p:nvPr>
            <p:ph type="title"/>
          </p:nvPr>
        </p:nvSpPr>
        <p:spPr/>
        <p:txBody>
          <a:bodyPr/>
          <a:lstStyle/>
          <a:p>
            <a:r>
              <a:rPr lang="zh-CN" altLang="en-US" dirty="0"/>
              <a:t>像素统计，切割</a:t>
            </a:r>
          </a:p>
        </p:txBody>
      </p:sp>
      <p:pic>
        <p:nvPicPr>
          <p:cNvPr id="5" name="内容占位符 4">
            <a:extLst>
              <a:ext uri="{FF2B5EF4-FFF2-40B4-BE49-F238E27FC236}">
                <a16:creationId xmlns:a16="http://schemas.microsoft.com/office/drawing/2014/main" id="{528960DE-AF06-6F9A-F49A-701BB3E7CD81}"/>
              </a:ext>
            </a:extLst>
          </p:cNvPr>
          <p:cNvPicPr>
            <a:picLocks noGrp="1" noChangeAspect="1"/>
          </p:cNvPicPr>
          <p:nvPr>
            <p:ph idx="1"/>
          </p:nvPr>
        </p:nvPicPr>
        <p:blipFill>
          <a:blip r:embed="rId2"/>
          <a:stretch>
            <a:fillRect/>
          </a:stretch>
        </p:blipFill>
        <p:spPr>
          <a:xfrm>
            <a:off x="1242487" y="2528025"/>
            <a:ext cx="3457143" cy="2342857"/>
          </a:xfrm>
        </p:spPr>
      </p:pic>
      <p:pic>
        <p:nvPicPr>
          <p:cNvPr id="7" name="图片 6">
            <a:extLst>
              <a:ext uri="{FF2B5EF4-FFF2-40B4-BE49-F238E27FC236}">
                <a16:creationId xmlns:a16="http://schemas.microsoft.com/office/drawing/2014/main" id="{CFA552F1-637F-C27B-6C08-7B77383CB018}"/>
              </a:ext>
            </a:extLst>
          </p:cNvPr>
          <p:cNvPicPr>
            <a:picLocks noChangeAspect="1"/>
          </p:cNvPicPr>
          <p:nvPr/>
        </p:nvPicPr>
        <p:blipFill>
          <a:blip r:embed="rId3"/>
          <a:stretch>
            <a:fillRect/>
          </a:stretch>
        </p:blipFill>
        <p:spPr>
          <a:xfrm>
            <a:off x="6430517" y="3458451"/>
            <a:ext cx="4693203" cy="743732"/>
          </a:xfrm>
          <a:prstGeom prst="rect">
            <a:avLst/>
          </a:prstGeom>
        </p:spPr>
      </p:pic>
    </p:spTree>
    <p:extLst>
      <p:ext uri="{BB962C8B-B14F-4D97-AF65-F5344CB8AC3E}">
        <p14:creationId xmlns:p14="http://schemas.microsoft.com/office/powerpoint/2010/main" val="15676924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548</Words>
  <Application>Microsoft Office PowerPoint</Application>
  <PresentationFormat>宽屏</PresentationFormat>
  <Paragraphs>54</Paragraphs>
  <Slides>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-apple-system</vt:lpstr>
      <vt:lpstr>等线</vt:lpstr>
      <vt:lpstr>等线 Light</vt:lpstr>
      <vt:lpstr>Arial</vt:lpstr>
      <vt:lpstr>Arial</vt:lpstr>
      <vt:lpstr>Hack</vt:lpstr>
      <vt:lpstr>Office 主题​​</vt:lpstr>
      <vt:lpstr>信用卡识别</vt:lpstr>
      <vt:lpstr>总体思路</vt:lpstr>
      <vt:lpstr>灰度化</vt:lpstr>
      <vt:lpstr>边缘检测</vt:lpstr>
      <vt:lpstr>找到最大连通区域</vt:lpstr>
      <vt:lpstr>划分银行卡号码区域</vt:lpstr>
      <vt:lpstr>垂直投影</vt:lpstr>
      <vt:lpstr>再度细节划分</vt:lpstr>
      <vt:lpstr>像素统计，切割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信用卡识别</dc:title>
  <dc:creator>袁 帆</dc:creator>
  <cp:lastModifiedBy>袁 帆</cp:lastModifiedBy>
  <cp:revision>7</cp:revision>
  <dcterms:created xsi:type="dcterms:W3CDTF">2022-05-16T11:35:42Z</dcterms:created>
  <dcterms:modified xsi:type="dcterms:W3CDTF">2022-05-19T06:17:24Z</dcterms:modified>
</cp:coreProperties>
</file>