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72" r:id="rId5"/>
    <p:sldId id="283" r:id="rId6"/>
    <p:sldId id="284" r:id="rId7"/>
    <p:sldId id="286" r:id="rId8"/>
    <p:sldId id="287" r:id="rId9"/>
    <p:sldId id="288" r:id="rId10"/>
    <p:sldId id="289" r:id="rId11"/>
    <p:sldId id="285" r:id="rId12"/>
    <p:sldId id="290" r:id="rId13"/>
    <p:sldId id="293" r:id="rId14"/>
    <p:sldId id="300" r:id="rId15"/>
    <p:sldId id="297" r:id="rId16"/>
    <p:sldId id="298" r:id="rId17"/>
    <p:sldId id="270" r:id="rId18"/>
    <p:sldId id="274" r:id="rId19"/>
    <p:sldId id="276" r:id="rId20"/>
    <p:sldId id="277" r:id="rId21"/>
    <p:sldId id="282" r:id="rId22"/>
    <p:sldId id="275" r:id="rId23"/>
    <p:sldId id="278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33AA7-8985-4419-A846-BAF2EA634AED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3DD72-C893-412D-BAD0-A8AE474BD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6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3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5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3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3DD72-C893-412D-BAD0-A8AE474BDA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C128D-5C01-4825-8FD2-C82868C9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0714E-F941-4A70-AC15-98A41427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F1AA2-F082-4E75-A582-73DF006A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566DE-6D6D-4FC6-9CDC-678A513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B48A5-3B34-4418-93A9-4FE38DEF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7C2C-6B4E-4B44-BAE4-A138E078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423BF-B7DA-4457-8C80-B2EC95B7E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D6A2-5C1B-404A-9D68-0F5BB6C3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4A4A0-B753-4182-9752-7DAB133B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65181-9C31-491C-BA5E-FEC64647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1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518A19-437B-493C-8717-CB354A14F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E09CB-9961-4C7F-8D45-CC18F651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79DAF-A67D-4CC8-A740-BDA3319E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F74FB-58D9-40B4-9D20-3F46A06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0E12-37C2-4D4F-9D8F-562E0396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51787-A7A5-4164-B6FA-E3327D08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E3CAC-AE10-4F42-8413-C396D303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6F252-B09C-423B-8F01-262E36D9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98D5-98F7-4637-9D66-F7774B23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170B6-4C03-462C-8E95-154AF6E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5DC6-D3D9-4FC8-B5D9-A0CBFAB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BC66F-64F5-4762-AC12-E6313C5B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6FCAD-D137-42A8-8011-B57716FF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D799-EA83-4DDC-8051-03186438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3E87-966F-4D99-8472-81119EAC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1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87BF-D3F5-45B7-A57D-C91A5A52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01777-17BA-4752-9E2F-0CBB9529D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007C6-6EF3-4107-9812-E13638F2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DCEFB-3F39-4F20-9E36-7D4EDE87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CA9F0-3ECC-4603-BC6E-9D43D543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F3733-3D6C-48D4-9D71-88E0CE47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F36F1-CE43-46CA-A42C-5F7722DA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E5132-0EA6-4B26-8BD2-434C5BE4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DD849-50CD-41C2-9AD8-C46CE2943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F8E30B-122D-4F06-8B8E-6C16A1D08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9BAD9-6AA7-461A-A870-24BE1323B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06ABB5-0CB5-4711-994C-DEA9CA4D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BF117D-358E-4EB1-A3B1-7640258A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FBD506-C87E-4A89-BEC7-D4788565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3B7C-0069-45DB-8ACC-C624ED9A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C45900-9B92-4C36-9B22-E5B6C08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CD992-E115-421E-8A26-4CC008ED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9F1A0-E86A-4464-972A-20EE9C27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7524E6-F30B-458B-B265-287FB64E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155FD1-2343-4E20-96B2-450F22B5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D88307-BD33-4F73-B22B-7B4E0B59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84871-6E99-4D6E-9F11-26CC023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3BA00-39B7-4C72-A47A-5B1DA684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1CA89-9169-4F07-9FEC-396E95B0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02BA2-7309-4E71-AFD2-3DF9C323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A6949-406E-490B-80F5-1A42D259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B7A2F-88F2-4564-8F2F-2509D0DC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EB292-BC65-48C7-A3E4-A44603AC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A387A1-C16F-4CB0-9019-C7EC14C78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5DA85-634C-4068-8D10-C594C6A3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CC1B7-B920-413C-A7A6-83D097A6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FE48C-925E-4AF1-95AE-6FD3539C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DBE22-B375-4E1E-B612-14749255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9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7D06A2-0EE5-4C49-8E89-D2337152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B190A-4825-40C4-B7DD-197E6726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9DA33-0EE4-4683-9265-F8249BD9F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05F8-4EBA-4468-9AA3-73467E52956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ABDEC-8FD0-4549-BE96-4C23BF1B2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FFA85-C913-413B-94A9-7C48085EC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C042-F1E2-4077-A93A-BB8EE5A79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8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Lab-SMU/nCov2019" TargetMode="External"/><Relationship Id="rId2" Type="http://schemas.openxmlformats.org/officeDocument/2006/relationships/hyperlink" Target="https://doi.org/10.7717/peerj.114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EFEA-87DE-4F91-857C-5B071BB8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/>
          <a:lstStyle/>
          <a:p>
            <a:r>
              <a:rPr lang="zh-CN" altLang="en-US" dirty="0"/>
              <a:t>关于疫情的一些思考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45428D-9025-476F-B0FD-749A21520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袁帆 张子逸 延昊</a:t>
            </a:r>
          </a:p>
        </p:txBody>
      </p:sp>
    </p:spTree>
    <p:extLst>
      <p:ext uri="{BB962C8B-B14F-4D97-AF65-F5344CB8AC3E}">
        <p14:creationId xmlns:p14="http://schemas.microsoft.com/office/powerpoint/2010/main" val="398173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748589" y="5659282"/>
            <a:ext cx="869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死亡率最高的国家：墨西哥，中国，阿富汗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死亡率较高的国家：南非，阿尔及利亚，俄罗斯，巴西，意大利，阿根廷，伊朗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死亡率最低的国家：冰岛，新加坡，新西兰，以色列，荷兰 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死亡率较低的国家：澳大利亚，卢森堡，日本，瑞士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504542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  <a:r>
              <a:rPr lang="en-US" altLang="zh-CN" dirty="0"/>
              <a:t>-</a:t>
            </a:r>
            <a:r>
              <a:rPr lang="zh-CN" altLang="en-US" dirty="0"/>
              <a:t>死亡情况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DE9A2C-4206-45AB-8B2A-AB230288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27" y="994612"/>
            <a:ext cx="9018789" cy="46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1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6621-D282-4CF8-ACFF-628FCBAC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22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疫情发展趋势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973EB-2A6B-4A53-BD5B-97B5154B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" y="1375084"/>
            <a:ext cx="7945438" cy="51910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714409-FEA0-4384-9BCE-DA12B36F1587}"/>
              </a:ext>
            </a:extLst>
          </p:cNvPr>
          <p:cNvSpPr txBox="1"/>
          <p:nvPr/>
        </p:nvSpPr>
        <p:spPr>
          <a:xfrm>
            <a:off x="8592458" y="2613392"/>
            <a:ext cx="2993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年初期，受感染人数的上升还是比较缓和的；但目前，从图中的趋势来开，似乎还没有想要</a:t>
            </a: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停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下来的意思。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181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396807" y="5657671"/>
            <a:ext cx="93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我们不难发现，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以上图像都呈现了先凸后凹再凸的趋势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年底和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月时斜率激增。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年底：德尔塔（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Delta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年初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~21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月：增长率显著放缓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月：奥密克戎（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Omicron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疫情发展趋势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00F41D-8E6E-4581-9EA3-91FADB9F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93" y="1246144"/>
            <a:ext cx="8411411" cy="43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88EB-5D7D-4CA1-8EDD-CFC4BECC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F2955-1652-4B5F-B6C2-ED6ECAC5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模型假设：</a:t>
            </a:r>
            <a:endParaRPr lang="en-US" altLang="zh-CN" b="1" dirty="0"/>
          </a:p>
          <a:p>
            <a:r>
              <a:rPr lang="zh-CN" altLang="en-US" dirty="0"/>
              <a:t>健康者</a:t>
            </a:r>
            <a:r>
              <a:rPr lang="en-US" altLang="zh-CN" dirty="0"/>
              <a:t>(Susceptible)</a:t>
            </a:r>
            <a:r>
              <a:rPr lang="zh-CN" altLang="en-US" dirty="0"/>
              <a:t>、已感染者</a:t>
            </a:r>
            <a:r>
              <a:rPr lang="en-US" altLang="zh-CN" dirty="0"/>
              <a:t>(Infective)</a:t>
            </a:r>
            <a:r>
              <a:rPr lang="zh-CN" altLang="en-US" dirty="0"/>
              <a:t>、移出者</a:t>
            </a:r>
            <a:r>
              <a:rPr lang="en-US" altLang="zh-CN" dirty="0"/>
              <a:t>(Removed)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s(t) + </a:t>
            </a:r>
            <a:r>
              <a:rPr lang="en-US" altLang="zh-CN" dirty="0" err="1"/>
              <a:t>i</a:t>
            </a:r>
            <a:r>
              <a:rPr lang="en-US" altLang="zh-CN" dirty="0"/>
              <a:t>(t) + r(t) = 1</a:t>
            </a:r>
          </a:p>
          <a:p>
            <a:endParaRPr lang="en-US" altLang="zh-CN" dirty="0"/>
          </a:p>
          <a:p>
            <a:r>
              <a:rPr lang="zh-CN" altLang="en-US" dirty="0"/>
              <a:t>每个病人每天有效接触的平均人数为</a:t>
            </a:r>
            <a:r>
              <a:rPr lang="en-US" altLang="zh-CN" dirty="0"/>
              <a:t>λ</a:t>
            </a:r>
            <a:r>
              <a:rPr lang="zh-CN" altLang="en-US" dirty="0"/>
              <a:t>，日治愈率为常数</a:t>
            </a:r>
            <a:r>
              <a:rPr lang="en-US" altLang="zh-CN" dirty="0"/>
              <a:t>μ</a:t>
            </a:r>
          </a:p>
          <a:p>
            <a:endParaRPr lang="en-US" altLang="zh-CN" dirty="0"/>
          </a:p>
          <a:p>
            <a:r>
              <a:rPr lang="zh-CN" altLang="en-US" dirty="0"/>
              <a:t>传染期接触数</a:t>
            </a:r>
            <a:r>
              <a:rPr lang="en-US" altLang="zh-CN" dirty="0"/>
              <a:t>σ = λ / μ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ctr">
              <a:buNone/>
            </a:pPr>
            <a:endParaRPr lang="pl-PL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29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88EB-5D7D-4CA1-8EDD-CFC4BECC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F2955-1652-4B5F-B6C2-ED6ECAC5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2081047"/>
            <a:ext cx="11225047" cy="4551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建立微分方程：</a:t>
            </a:r>
            <a:endParaRPr lang="en-US" altLang="zh-CN" dirty="0"/>
          </a:p>
          <a:p>
            <a:pPr marL="0" indent="0" algn="ctr">
              <a:buNone/>
            </a:pPr>
            <a:r>
              <a:rPr lang="pl-PL" altLang="zh-CN" dirty="0"/>
              <a:t>di/dt = λsi – μi, i(0) = i0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受感染率增长</a:t>
            </a:r>
            <a:r>
              <a:rPr lang="en-US" altLang="zh-CN" dirty="0"/>
              <a:t>=</a:t>
            </a:r>
            <a:r>
              <a:rPr lang="zh-CN" altLang="en-US" dirty="0"/>
              <a:t>每个病人有效接触到的未感染人群比例</a:t>
            </a:r>
            <a:r>
              <a:rPr lang="en-US" altLang="zh-CN" dirty="0"/>
              <a:t>-</a:t>
            </a:r>
            <a:r>
              <a:rPr lang="zh-CN" altLang="en-US" dirty="0"/>
              <a:t>治愈人数比</a:t>
            </a:r>
            <a:endParaRPr lang="en-US" altLang="zh-CN" dirty="0"/>
          </a:p>
          <a:p>
            <a:pPr marL="0" indent="0" algn="ctr">
              <a:buNone/>
            </a:pPr>
            <a:endParaRPr lang="pl-PL" altLang="zh-CN" dirty="0"/>
          </a:p>
          <a:p>
            <a:pPr marL="0" indent="0" algn="ctr">
              <a:buNone/>
            </a:pPr>
            <a:r>
              <a:rPr lang="pl-PL" altLang="zh-CN" dirty="0"/>
              <a:t>ds/dt = -λsi,    s(0) = s0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未受感染的占比会因每个受感染者每天有效接触而减少</a:t>
            </a:r>
          </a:p>
          <a:p>
            <a:pPr marL="0" indent="0" algn="ctr">
              <a:buNone/>
            </a:pPr>
            <a:endParaRPr lang="pl-PL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20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757946" y="5863388"/>
            <a:ext cx="867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时间的增长，易感人数比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逐渐从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降低至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；受感染人数比先增长，到达峰值后逐渐回落；而移出人数比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缓慢增长，最终会增长至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病毒传播模型</a:t>
            </a:r>
            <a:r>
              <a:rPr lang="en-US" altLang="zh-CN" dirty="0"/>
              <a:t>SIR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4F62BD-C07D-4AD5-8B22-B1120C7C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984913"/>
            <a:ext cx="9423399" cy="48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938C753-1FAB-45EE-8E72-63EDCC9511C9}"/>
              </a:ext>
            </a:extLst>
          </p:cNvPr>
          <p:cNvSpPr txBox="1"/>
          <p:nvPr/>
        </p:nvSpPr>
        <p:spPr>
          <a:xfrm>
            <a:off x="461638" y="2274838"/>
            <a:ext cx="4953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无论初始条件</a:t>
            </a:r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zh-CN" altLang="en-US" dirty="0"/>
              <a:t>如何，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最终都会趋于</a:t>
            </a:r>
            <a:r>
              <a:rPr lang="en-US" altLang="zh-CN" dirty="0"/>
              <a:t>0</a:t>
            </a:r>
            <a:r>
              <a:rPr lang="zh-CN" altLang="en-US" dirty="0"/>
              <a:t>，即病人终将消失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从初始点</a:t>
            </a:r>
            <a:r>
              <a:rPr lang="en-US" altLang="zh-CN" dirty="0"/>
              <a:t>1</a:t>
            </a:r>
            <a:r>
              <a:rPr lang="zh-CN" altLang="en-US" dirty="0"/>
              <a:t>出发：感染率</a:t>
            </a:r>
            <a:r>
              <a:rPr lang="en-US" altLang="zh-CN" dirty="0" err="1"/>
              <a:t>i</a:t>
            </a:r>
            <a:r>
              <a:rPr lang="zh-CN" altLang="en-US" dirty="0"/>
              <a:t>先增后减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从初始点</a:t>
            </a:r>
            <a:r>
              <a:rPr lang="en-US" altLang="zh-CN" dirty="0"/>
              <a:t>2</a:t>
            </a:r>
            <a:r>
              <a:rPr lang="zh-CN" altLang="en-US" dirty="0"/>
              <a:t>出发：感染率</a:t>
            </a:r>
            <a:r>
              <a:rPr lang="en-US" altLang="zh-CN" dirty="0" err="1"/>
              <a:t>i</a:t>
            </a:r>
            <a:r>
              <a:rPr lang="zh-CN" altLang="en-US" dirty="0"/>
              <a:t>单调递减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最终未被感染者的比例是在（</a:t>
            </a:r>
            <a:r>
              <a:rPr lang="en-US" altLang="zh-CN" dirty="0"/>
              <a:t>0, 1/σ</a:t>
            </a:r>
            <a:r>
              <a:rPr lang="zh-CN" altLang="en-US" dirty="0"/>
              <a:t>）之间；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s&lt;=1/σ</a:t>
            </a:r>
            <a:r>
              <a:rPr lang="zh-CN" altLang="en-US" dirty="0"/>
              <a:t>后，病毒不会再蔓延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AC31C-01F3-4E21-982C-82E452FA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8" y="262333"/>
            <a:ext cx="6285714" cy="6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0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E20A4-0821-4B68-B964-E2358220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群体免疫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5D43E-A991-4024-A312-762468BE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）疫情初期不了解</a:t>
            </a:r>
            <a:r>
              <a:rPr lang="en-US" altLang="zh-CN" dirty="0"/>
              <a:t>COVID-19</a:t>
            </a:r>
            <a:r>
              <a:rPr lang="zh-CN" altLang="en-US" dirty="0"/>
              <a:t>的传播方式、感染率、变异率以及人体免疫系统能起到的作用；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）自然的群体免疫涌现大量患者，医疗系统难以维系；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）无法证明治愈后终身免疫。</a:t>
            </a:r>
          </a:p>
        </p:txBody>
      </p:sp>
    </p:spTree>
    <p:extLst>
      <p:ext uri="{BB962C8B-B14F-4D97-AF65-F5344CB8AC3E}">
        <p14:creationId xmlns:p14="http://schemas.microsoft.com/office/powerpoint/2010/main" val="115259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E669-ADB9-455B-909C-908DEFB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德国的疫情形式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330BAA-A941-4030-8868-9C94FD9B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32" y="1370496"/>
            <a:ext cx="8572735" cy="51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F4C3B-BE12-4423-A5D5-2FAF5B29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9625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60A9CA-FB0D-47F1-9DAF-746D23F1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" y="307523"/>
            <a:ext cx="6285714" cy="63723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8D25EC-B80A-4892-B92E-F81E6EF8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04" y="422726"/>
            <a:ext cx="6285714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1CAA5-84A8-4B35-9382-17C25AAA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AFB9B-D8B6-4571-B34A-920B78B6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最新的世界疫情情况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疫情发展趋势</a:t>
            </a:r>
          </a:p>
        </p:txBody>
      </p:sp>
    </p:spTree>
    <p:extLst>
      <p:ext uri="{BB962C8B-B14F-4D97-AF65-F5344CB8AC3E}">
        <p14:creationId xmlns:p14="http://schemas.microsoft.com/office/powerpoint/2010/main" val="386214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FA36-4273-4940-B521-9D15F993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399" y="390722"/>
            <a:ext cx="4843509" cy="1325563"/>
          </a:xfrm>
        </p:spPr>
        <p:txBody>
          <a:bodyPr/>
          <a:lstStyle/>
          <a:p>
            <a:r>
              <a:rPr lang="en-US" altLang="zh-CN" dirty="0" err="1"/>
              <a:t>StringencyIndex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02E51-64BE-499C-AB21-7E4212F7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9708" cy="378506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index records the strictness of </a:t>
            </a:r>
            <a:r>
              <a:rPr lang="en-US" altLang="zh-CN" sz="2400" b="1" dirty="0"/>
              <a:t>‘lockdown style’ </a:t>
            </a:r>
            <a:r>
              <a:rPr lang="en-US" altLang="zh-CN" sz="2400" dirty="0"/>
              <a:t>policies that primarily restrict people’s </a:t>
            </a:r>
            <a:r>
              <a:rPr lang="en-US" altLang="zh-CN" sz="2400" dirty="0" err="1"/>
              <a:t>behaviour</a:t>
            </a:r>
            <a:r>
              <a:rPr lang="en-US" altLang="zh-CN" sz="2400" dirty="0"/>
              <a:t>. It is calculated using all ordinal containment and closure policy indicators, plus an indicator recording public information campaigns.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0</a:t>
            </a:r>
            <a:r>
              <a:rPr lang="zh-CN" altLang="en-US" sz="2400" dirty="0"/>
              <a:t>（最宽松）</a:t>
            </a:r>
            <a:r>
              <a:rPr lang="en-US" altLang="zh-CN" sz="2400" dirty="0"/>
              <a:t> – 100</a:t>
            </a:r>
            <a:r>
              <a:rPr lang="zh-CN" altLang="en-US" sz="2400" dirty="0"/>
              <a:t>（最严格）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A6AF5-2638-47B1-A6E5-DC3CF2E9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8" y="281381"/>
            <a:ext cx="6266667" cy="6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3F48EF-74E4-40C0-96AB-BD5C5A2F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3"/>
            <a:ext cx="10704762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769F-45A3-42CF-8077-F4455A4A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23DFDD-BC37-439E-A3EC-D1D88C7C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63" y="1690688"/>
            <a:ext cx="9803907" cy="50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1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E5A1D-07D1-4606-AB03-A1A74552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钟南山提出，这有两个前提：一是病死率要下降到约等于</a:t>
            </a:r>
            <a:r>
              <a:rPr lang="en-US" altLang="zh-CN" dirty="0"/>
              <a:t>0.1%</a:t>
            </a:r>
            <a:r>
              <a:rPr lang="zh-CN" altLang="en-US" dirty="0"/>
              <a:t>，基本是流感的水平，但目前还在</a:t>
            </a:r>
            <a:r>
              <a:rPr lang="en-US" altLang="zh-CN" dirty="0"/>
              <a:t>1%</a:t>
            </a:r>
            <a:r>
              <a:rPr lang="zh-CN" altLang="en-US" dirty="0"/>
              <a:t>以上；二是复制指数，大约在</a:t>
            </a:r>
            <a:r>
              <a:rPr lang="en-US" altLang="zh-CN" dirty="0"/>
              <a:t>1-1.5</a:t>
            </a:r>
            <a:r>
              <a:rPr lang="zh-CN" altLang="en-US" dirty="0"/>
              <a:t>之间。为此，在防控措施上，必须坚持三条：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全民接种疫苗，建立群体免疫；</a:t>
            </a:r>
            <a:endParaRPr lang="en-US" altLang="zh-CN" dirty="0"/>
          </a:p>
          <a:p>
            <a:r>
              <a:rPr lang="zh-CN" altLang="en-US" dirty="0"/>
              <a:t>社区群防群控常态化；</a:t>
            </a:r>
            <a:endParaRPr lang="en-US" altLang="zh-CN" dirty="0"/>
          </a:p>
          <a:p>
            <a:r>
              <a:rPr lang="zh-CN" altLang="en-US" dirty="0"/>
              <a:t>研发有效的治疗药物。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7B4F428-F000-4EBC-867B-2ED794DC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-font"/>
              </a:rPr>
              <a:t>如何能够恢复常态化？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677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AA72-A4C8-4313-B196-A51E751F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64D9C-8F56-4BB5-8B21-11260A51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[1]</a:t>
            </a:r>
            <a:r>
              <a:rPr lang="zh-CN" altLang="en-US" dirty="0"/>
              <a:t>邹浩越</a:t>
            </a:r>
            <a:r>
              <a:rPr lang="en-US" altLang="zh-CN" dirty="0"/>
              <a:t>,</a:t>
            </a:r>
            <a:r>
              <a:rPr lang="zh-CN" altLang="en-US" dirty="0"/>
              <a:t>李世霖</a:t>
            </a:r>
            <a:r>
              <a:rPr lang="en-US" altLang="zh-CN" dirty="0"/>
              <a:t>,</a:t>
            </a:r>
            <a:r>
              <a:rPr lang="zh-CN" altLang="en-US" dirty="0"/>
              <a:t>刘韩坤</a:t>
            </a:r>
            <a:r>
              <a:rPr lang="en-US" altLang="zh-CN" dirty="0"/>
              <a:t>.SIR/IR</a:t>
            </a:r>
            <a:r>
              <a:rPr lang="zh-CN" altLang="en-US" dirty="0"/>
              <a:t>模型的新型冠状病毒肺炎疫情研究</a:t>
            </a:r>
            <a:r>
              <a:rPr lang="en-US" altLang="zh-CN" dirty="0"/>
              <a:t>——</a:t>
            </a:r>
            <a:r>
              <a:rPr lang="zh-CN" altLang="en-US" dirty="0"/>
              <a:t>基于湖北省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1—5</a:t>
            </a:r>
            <a:r>
              <a:rPr lang="zh-CN" altLang="en-US" dirty="0"/>
              <a:t>月数据</a:t>
            </a:r>
            <a:r>
              <a:rPr lang="en-US" altLang="zh-CN" dirty="0"/>
              <a:t>[J].</a:t>
            </a:r>
            <a:r>
              <a:rPr lang="zh-CN" altLang="en-US" dirty="0"/>
              <a:t>湖南工业大学学报</a:t>
            </a:r>
            <a:r>
              <a:rPr lang="en-US" altLang="zh-CN" dirty="0"/>
              <a:t>,2021,35(06):89-94.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[2]</a:t>
            </a:r>
            <a:r>
              <a:rPr lang="zh-CN" altLang="en-US" dirty="0"/>
              <a:t>王善钻</a:t>
            </a:r>
            <a:r>
              <a:rPr lang="en-US" altLang="zh-CN" dirty="0"/>
              <a:t>,</a:t>
            </a:r>
            <a:r>
              <a:rPr lang="zh-CN" altLang="en-US" dirty="0"/>
              <a:t>林庆育</a:t>
            </a:r>
            <a:r>
              <a:rPr lang="en-US" altLang="zh-CN" dirty="0"/>
              <a:t>,</a:t>
            </a:r>
            <a:r>
              <a:rPr lang="zh-CN" altLang="en-US" dirty="0"/>
              <a:t>林群英</a:t>
            </a:r>
            <a:r>
              <a:rPr lang="en-US" altLang="zh-CN" dirty="0"/>
              <a:t>,</a:t>
            </a:r>
            <a:r>
              <a:rPr lang="zh-CN" altLang="en-US" dirty="0"/>
              <a:t>张春霞</a:t>
            </a:r>
            <a:r>
              <a:rPr lang="en-US" altLang="zh-CN" dirty="0"/>
              <a:t>.</a:t>
            </a:r>
            <a:r>
              <a:rPr lang="zh-CN" altLang="en-US" dirty="0"/>
              <a:t>群体免疫理论与</a:t>
            </a:r>
            <a:r>
              <a:rPr lang="en-US" altLang="zh-CN" dirty="0"/>
              <a:t>COVID-19</a:t>
            </a:r>
            <a:r>
              <a:rPr lang="zh-CN" altLang="en-US" dirty="0"/>
              <a:t>的管控</a:t>
            </a:r>
            <a:r>
              <a:rPr lang="en-US" altLang="zh-CN" dirty="0"/>
              <a:t>[J].</a:t>
            </a:r>
            <a:r>
              <a:rPr lang="zh-CN" altLang="en-US" dirty="0"/>
              <a:t>基因组学与应用生物学</a:t>
            </a:r>
            <a:r>
              <a:rPr lang="en-US" altLang="zh-CN" dirty="0"/>
              <a:t>,2021,40(01):474-480.</a:t>
            </a:r>
          </a:p>
          <a:p>
            <a:pPr marL="0" indent="0">
              <a:buNone/>
            </a:pPr>
            <a:r>
              <a:rPr lang="en-US" altLang="zh-CN" dirty="0"/>
              <a:t>[3]Ma, Y., Mishra, S.R., Han, XK. et al. The relationship between time to a high COVID-19 response level and timing of peak daily incidence: an analysis of governments’ Stringency Index from 148 countries. Infect Dis Poverty 10, 96 (2021). https://doi.org/10.1186/s40249-021-00880-x</a:t>
            </a:r>
          </a:p>
        </p:txBody>
      </p:sp>
    </p:spTree>
    <p:extLst>
      <p:ext uri="{BB962C8B-B14F-4D97-AF65-F5344CB8AC3E}">
        <p14:creationId xmlns:p14="http://schemas.microsoft.com/office/powerpoint/2010/main" val="9603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37AC-5F91-43E6-9E89-D124E61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0A839-2D27-4CE3-AC00-59BE877E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nCov2019: An R package for exploring COVID-19 statistics  </a:t>
            </a:r>
          </a:p>
          <a:p>
            <a:r>
              <a:rPr lang="en-US" altLang="zh-CN" dirty="0"/>
              <a:t>Wu T, Hu E, Ge X*, Yu G*. 2021. nCov2019: an R package for studying the COVID-19 coronavirus pandemic. </a:t>
            </a:r>
            <a:r>
              <a:rPr lang="en-US" altLang="zh-CN" dirty="0" err="1"/>
              <a:t>PeerJ</a:t>
            </a:r>
            <a:r>
              <a:rPr lang="en-US" altLang="zh-CN" dirty="0"/>
              <a:t> 9:e11421 </a:t>
            </a:r>
            <a:r>
              <a:rPr lang="en-US" altLang="zh-CN" dirty="0">
                <a:hlinkClick r:id="rId2"/>
              </a:rPr>
              <a:t>https://doi.org/10.7717/peerj.11421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YuLab</a:t>
            </a:r>
            <a:r>
              <a:rPr lang="en-US" altLang="zh-CN" dirty="0">
                <a:hlinkClick r:id="rId3"/>
              </a:rPr>
              <a:t>-SMU/nCov2019: Exploring COVID-19 data (github.com)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Our World in Data</a:t>
            </a:r>
          </a:p>
          <a:p>
            <a:r>
              <a:rPr lang="en-US" altLang="zh-CN" dirty="0">
                <a:hlinkClick r:id="rId4"/>
              </a:rPr>
              <a:t>https://ourworldindata.org/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64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06686-60B7-4716-90FD-80FF882F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A5D0DC-97CF-40B1-BC5A-008B6873FC91}"/>
              </a:ext>
            </a:extLst>
          </p:cNvPr>
          <p:cNvSpPr txBox="1"/>
          <p:nvPr/>
        </p:nvSpPr>
        <p:spPr>
          <a:xfrm>
            <a:off x="1435768" y="5970331"/>
            <a:ext cx="932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自去年年初新冠疫情爆发以来，便在全世界蔓延开来。截止到今年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月底，世界总的确诊病例已经来到了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2.6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亿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人次。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428B43-7A53-4549-8B54-BE35FF78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668"/>
            <a:ext cx="12192000" cy="50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F2DDF-9951-4058-BF9E-E4AE5341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8C04F-91A3-43C3-AF89-B6357A33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FD0FF-AE91-4B5F-A28A-F9F66839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82"/>
            <a:ext cx="12192000" cy="63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400E7A-B638-4690-BA3E-311F934E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322" y="1160065"/>
            <a:ext cx="8967356" cy="45378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1291389" y="6123542"/>
            <a:ext cx="96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尽管散点大致在一条直线上，可以看出有很多点明显地偏离了拟合值。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</a:p>
        </p:txBody>
      </p:sp>
    </p:spTree>
    <p:extLst>
      <p:ext uri="{BB962C8B-B14F-4D97-AF65-F5344CB8AC3E}">
        <p14:creationId xmlns:p14="http://schemas.microsoft.com/office/powerpoint/2010/main" val="71727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6438901" y="2669905"/>
            <a:ext cx="476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每百万人的确诊数与死亡数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总体上还是呈现正相关的，但相关系数并没有那么高，为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0.66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，实际上并没有很强烈的线性相关性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54641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38915E-EDBC-438C-9AB0-02AEF581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40350"/>
            <a:ext cx="4914900" cy="49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9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2393501" y="5657671"/>
            <a:ext cx="740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casesPerOneMillion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最大的国家：荷兰，英国，美国，以色列，卢森堡</a:t>
            </a:r>
          </a:p>
          <a:p>
            <a:pPr algn="just"/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casesPerOneMillion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较大的国家：瑞士，法国，阿根廷，巴西</a:t>
            </a:r>
          </a:p>
          <a:p>
            <a:pPr algn="just"/>
            <a:r>
              <a:rPr lang="en-US" altLang="zh-CN" sz="1800" kern="100" dirty="0" err="1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casesPerOneMillion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最低的国家：中国，新西兰，阿富汗，阿尔及利亚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8291285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  <a:r>
              <a:rPr lang="en-US" altLang="zh-CN" dirty="0"/>
              <a:t>-</a:t>
            </a:r>
            <a:r>
              <a:rPr lang="zh-CN" altLang="en-US" dirty="0"/>
              <a:t>确诊情况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9D789C-C34E-40FB-98EB-5ED16785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166890"/>
            <a:ext cx="8801421" cy="44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9D688B-A4CD-4A25-A63F-E7FF5DDC5C36}"/>
              </a:ext>
            </a:extLst>
          </p:cNvPr>
          <p:cNvSpPr txBox="1"/>
          <p:nvPr/>
        </p:nvSpPr>
        <p:spPr>
          <a:xfrm>
            <a:off x="3113782" y="5863387"/>
            <a:ext cx="59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而在检测量上，可以看出各个国家检测数量差距很大。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计算得到变异系数为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1677329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036979-500A-40C1-9195-BCC926AE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794828" cy="6294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世界疫情</a:t>
            </a:r>
            <a:r>
              <a:rPr lang="en-US" altLang="zh-CN" dirty="0"/>
              <a:t>-</a:t>
            </a:r>
            <a:r>
              <a:rPr lang="zh-CN" altLang="en-US" dirty="0"/>
              <a:t>检测情况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67A996-3278-4C54-A504-0B892697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05" y="1102895"/>
            <a:ext cx="9184989" cy="46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1012</Words>
  <Application>Microsoft Office PowerPoint</Application>
  <PresentationFormat>宽屏</PresentationFormat>
  <Paragraphs>92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-apple-system-font</vt:lpstr>
      <vt:lpstr>等线</vt:lpstr>
      <vt:lpstr>等线 Light</vt:lpstr>
      <vt:lpstr>Arial</vt:lpstr>
      <vt:lpstr>Office 主题​​</vt:lpstr>
      <vt:lpstr>关于疫情的一些思考</vt:lpstr>
      <vt:lpstr>目录</vt:lpstr>
      <vt:lpstr>数据来源</vt:lpstr>
      <vt:lpstr>世界疫情</vt:lpstr>
      <vt:lpstr>PowerPoint 演示文稿</vt:lpstr>
      <vt:lpstr>世界疫情</vt:lpstr>
      <vt:lpstr>世界疫情</vt:lpstr>
      <vt:lpstr>世界疫情-确诊情况</vt:lpstr>
      <vt:lpstr>世界疫情-检测情况</vt:lpstr>
      <vt:lpstr>世界疫情-死亡情况</vt:lpstr>
      <vt:lpstr>疫情发展趋势</vt:lpstr>
      <vt:lpstr>疫情发展趋势</vt:lpstr>
      <vt:lpstr>病毒传播模型SIR</vt:lpstr>
      <vt:lpstr>病毒传播模型SIR</vt:lpstr>
      <vt:lpstr>病毒传播模型SIR</vt:lpstr>
      <vt:lpstr>PowerPoint 演示文稿</vt:lpstr>
      <vt:lpstr>群体免疫</vt:lpstr>
      <vt:lpstr>德国的疫情形式</vt:lpstr>
      <vt:lpstr>PowerPoint 演示文稿</vt:lpstr>
      <vt:lpstr>StringencyIndex</vt:lpstr>
      <vt:lpstr>PowerPoint 演示文稿</vt:lpstr>
      <vt:lpstr>小结</vt:lpstr>
      <vt:lpstr>如何能够恢复常态化？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帆</dc:creator>
  <cp:lastModifiedBy>袁 帆</cp:lastModifiedBy>
  <cp:revision>31</cp:revision>
  <dcterms:created xsi:type="dcterms:W3CDTF">2021-12-01T07:35:17Z</dcterms:created>
  <dcterms:modified xsi:type="dcterms:W3CDTF">2021-12-08T13:12:55Z</dcterms:modified>
</cp:coreProperties>
</file>