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9df5fb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9df5fb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9df5fb1c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9df5fb1c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9df5fb1c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9df5fb1c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9df5fb1c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9df5fb1c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9df5fb1c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9df5fb1c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9df5fb1c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9df5fb1c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c9df5fb1ce_2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c9df5fb1ce_2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9df5fb1c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9df5fb1c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9df5fb1ce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9df5fb1ce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9df5fb1c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9df5fb1c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9df5fb1c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9df5fb1c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9df5fb1c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9df5fb1c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9df5fb1c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9df5fb1c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9df5fb1c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9df5fb1c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9df5fb1c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9df5fb1c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9df5fb1c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9df5fb1c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9df5fb1c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9df5fb1c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model and its intuition</a:t>
            </a:r>
            <a:endParaRPr/>
          </a:p>
        </p:txBody>
      </p:sp>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Sarcasm Target Detection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311700" y="13507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Step-by-Step LSTM Walk Through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3"/>
          <p:cNvPicPr preferRelativeResize="0"/>
          <p:nvPr/>
        </p:nvPicPr>
        <p:blipFill>
          <a:blip r:embed="rId3">
            <a:alphaModFix/>
          </a:blip>
          <a:stretch>
            <a:fillRect/>
          </a:stretch>
        </p:blipFill>
        <p:spPr>
          <a:xfrm>
            <a:off x="513413" y="1679925"/>
            <a:ext cx="8410575" cy="2800350"/>
          </a:xfrm>
          <a:prstGeom prst="rect">
            <a:avLst/>
          </a:prstGeom>
          <a:noFill/>
          <a:ln>
            <a:noFill/>
          </a:ln>
        </p:spPr>
      </p:pic>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Forget Valve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4"/>
          <p:cNvPicPr preferRelativeResize="0"/>
          <p:nvPr/>
        </p:nvPicPr>
        <p:blipFill>
          <a:blip r:embed="rId3">
            <a:alphaModFix/>
          </a:blip>
          <a:stretch>
            <a:fillRect/>
          </a:stretch>
        </p:blipFill>
        <p:spPr>
          <a:xfrm>
            <a:off x="445825" y="1811475"/>
            <a:ext cx="8839199" cy="2642455"/>
          </a:xfrm>
          <a:prstGeom prst="rect">
            <a:avLst/>
          </a:prstGeom>
          <a:noFill/>
          <a:ln>
            <a:noFill/>
          </a:ln>
        </p:spPr>
      </p:pic>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Memory Valve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5"/>
          <p:cNvPicPr preferRelativeResize="0"/>
          <p:nvPr/>
        </p:nvPicPr>
        <p:blipFill>
          <a:blip r:embed="rId3">
            <a:alphaModFix/>
          </a:blip>
          <a:stretch>
            <a:fillRect/>
          </a:stretch>
        </p:blipFill>
        <p:spPr>
          <a:xfrm>
            <a:off x="814388" y="1360600"/>
            <a:ext cx="7515225" cy="2657475"/>
          </a:xfrm>
          <a:prstGeom prst="rect">
            <a:avLst/>
          </a:prstGeom>
          <a:noFill/>
          <a:ln>
            <a:noFill/>
          </a:ln>
        </p:spPr>
      </p:pic>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Memory Calculation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6"/>
          <p:cNvPicPr preferRelativeResize="0"/>
          <p:nvPr/>
        </p:nvPicPr>
        <p:blipFill>
          <a:blip r:embed="rId3">
            <a:alphaModFix/>
          </a:blip>
          <a:stretch>
            <a:fillRect/>
          </a:stretch>
        </p:blipFill>
        <p:spPr>
          <a:xfrm>
            <a:off x="542925" y="1722100"/>
            <a:ext cx="8058150" cy="2838450"/>
          </a:xfrm>
          <a:prstGeom prst="rect">
            <a:avLst/>
          </a:prstGeom>
          <a:noFill/>
          <a:ln>
            <a:noFill/>
          </a:ln>
        </p:spPr>
      </p:pic>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Generation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Bidirectional LSTM</a:t>
            </a:r>
            <a:endParaRPr/>
          </a:p>
        </p:txBody>
      </p:sp>
      <p:sp>
        <p:nvSpPr>
          <p:cNvPr id="365" name="Google Shape;365;p27"/>
          <p:cNvSpPr txBox="1"/>
          <p:nvPr>
            <p:ph idx="1" type="body"/>
          </p:nvPr>
        </p:nvSpPr>
        <p:spPr>
          <a:xfrm>
            <a:off x="1075200" y="17614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Putting t</a:t>
            </a:r>
            <a:r>
              <a:rPr lang="en"/>
              <a:t>wo independent LSTMs together. </a:t>
            </a:r>
            <a:endParaRPr/>
          </a:p>
          <a:p>
            <a:pPr indent="-311150" lvl="0" marL="457200" rtl="0" algn="l">
              <a:spcBef>
                <a:spcPts val="0"/>
              </a:spcBef>
              <a:spcAft>
                <a:spcPts val="0"/>
              </a:spcAft>
              <a:buSzPts val="1300"/>
              <a:buChar char="●"/>
            </a:pPr>
            <a:r>
              <a:rPr lang="en"/>
              <a:t>Allows the networks to have both backward and forward information about the sequence at every time step</a:t>
            </a:r>
            <a:endParaRPr/>
          </a:p>
          <a:p>
            <a:pPr indent="-311150" lvl="0" marL="457200" rtl="0" algn="l">
              <a:spcBef>
                <a:spcPts val="0"/>
              </a:spcBef>
              <a:spcAft>
                <a:spcPts val="0"/>
              </a:spcAft>
              <a:buSzPts val="1300"/>
              <a:buChar char="●"/>
            </a:pPr>
            <a:r>
              <a:rPr lang="en"/>
              <a:t>One LSTM runs input from past to future and other LSTM runs input from future to past </a:t>
            </a:r>
            <a:endParaRPr/>
          </a:p>
        </p:txBody>
      </p:sp>
      <p:pic>
        <p:nvPicPr>
          <p:cNvPr id="366" name="Google Shape;366;p27"/>
          <p:cNvPicPr preferRelativeResize="0"/>
          <p:nvPr/>
        </p:nvPicPr>
        <p:blipFill>
          <a:blip r:embed="rId3">
            <a:alphaModFix/>
          </a:blip>
          <a:stretch>
            <a:fillRect/>
          </a:stretch>
        </p:blipFill>
        <p:spPr>
          <a:xfrm>
            <a:off x="2177700" y="3050125"/>
            <a:ext cx="5069924" cy="19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Socio-linguistic Features</a:t>
            </a:r>
            <a:endParaRPr/>
          </a:p>
        </p:txBody>
      </p:sp>
      <p:sp>
        <p:nvSpPr>
          <p:cNvPr id="372" name="Google Shape;372;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Named Entity Recognition (NER)</a:t>
            </a:r>
            <a:endParaRPr/>
          </a:p>
          <a:p>
            <a:pPr indent="-311150" lvl="0" marL="457200" rtl="0" algn="l">
              <a:spcBef>
                <a:spcPts val="0"/>
              </a:spcBef>
              <a:spcAft>
                <a:spcPts val="0"/>
              </a:spcAft>
              <a:buSzPts val="1300"/>
              <a:buChar char="●"/>
            </a:pPr>
            <a:r>
              <a:rPr lang="en"/>
              <a:t>Part of Speech (PoS)</a:t>
            </a:r>
            <a:endParaRPr/>
          </a:p>
          <a:p>
            <a:pPr indent="-311150" lvl="0" marL="457200" rtl="0" algn="l">
              <a:spcBef>
                <a:spcPts val="0"/>
              </a:spcBef>
              <a:spcAft>
                <a:spcPts val="0"/>
              </a:spcAft>
              <a:buSzPts val="1300"/>
              <a:buChar char="●"/>
            </a:pPr>
            <a:r>
              <a:rPr lang="en"/>
              <a:t>Linguistic Inquiry and Word Count (LIWC)</a:t>
            </a:r>
            <a:endParaRPr/>
          </a:p>
          <a:p>
            <a:pPr indent="-311150" lvl="0" marL="457200" rtl="0" algn="l">
              <a:spcBef>
                <a:spcPts val="0"/>
              </a:spcBef>
              <a:spcAft>
                <a:spcPts val="0"/>
              </a:spcAft>
              <a:buSzPts val="1300"/>
              <a:buChar char="●"/>
            </a:pPr>
            <a:r>
              <a:rPr lang="en"/>
              <a:t>EMPATH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78" name="Google Shape;378;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Summary</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a:t>
            </a:r>
            <a:r>
              <a:rPr lang="en"/>
              <a:t>nput sarcastic text concatenated with a dummy word at the end of the sentence</a:t>
            </a:r>
            <a:endParaRPr/>
          </a:p>
          <a:p>
            <a:pPr indent="-311150" lvl="0" marL="457200" rtl="0" algn="l">
              <a:spcBef>
                <a:spcPts val="0"/>
              </a:spcBef>
              <a:spcAft>
                <a:spcPts val="0"/>
              </a:spcAft>
              <a:buSzPts val="1300"/>
              <a:buChar char="●"/>
            </a:pPr>
            <a:r>
              <a:rPr lang="en"/>
              <a:t>Each word is passed through an embedding layer to initialize them through pre-trained embeddings</a:t>
            </a:r>
            <a:endParaRPr/>
          </a:p>
          <a:p>
            <a:pPr indent="-311150" lvl="0" marL="457200" rtl="0" algn="l">
              <a:spcBef>
                <a:spcPts val="0"/>
              </a:spcBef>
              <a:spcAft>
                <a:spcPts val="0"/>
              </a:spcAft>
              <a:buSzPts val="1300"/>
              <a:buChar char="●"/>
            </a:pPr>
            <a:r>
              <a:rPr lang="en"/>
              <a:t>The word representations are then passed to a LSTM or bidirectional LSTM</a:t>
            </a:r>
            <a:endParaRPr/>
          </a:p>
          <a:p>
            <a:pPr indent="-311150" lvl="0" marL="457200" rtl="0" algn="l">
              <a:spcBef>
                <a:spcPts val="0"/>
              </a:spcBef>
              <a:spcAft>
                <a:spcPts val="0"/>
              </a:spcAft>
              <a:buSzPts val="1300"/>
              <a:buChar char="●"/>
            </a:pPr>
            <a:r>
              <a:rPr lang="en"/>
              <a:t>We concatenate the hidden vectors of rightmost LSTM cell in left context, the central word LSTM cell hidden vector and the hidden vector of leftmost LSTM cell in right context, and pass them to a dense layer</a:t>
            </a:r>
            <a:endParaRPr/>
          </a:p>
          <a:p>
            <a:pPr indent="-311150" lvl="0" marL="457200" rtl="0" algn="l">
              <a:spcBef>
                <a:spcPts val="0"/>
              </a:spcBef>
              <a:spcAft>
                <a:spcPts val="0"/>
              </a:spcAft>
              <a:buSzPts val="1300"/>
              <a:buChar char="●"/>
            </a:pPr>
            <a:r>
              <a:rPr lang="en"/>
              <a:t>The dense representation is then concatenated with socio-linguistic features </a:t>
            </a:r>
            <a:r>
              <a:rPr lang="en"/>
              <a:t>as we have obtained for central word</a:t>
            </a:r>
            <a:endParaRPr/>
          </a:p>
          <a:p>
            <a:pPr indent="-311150" lvl="0" marL="457200" rtl="0" algn="l">
              <a:spcBef>
                <a:spcPts val="0"/>
              </a:spcBef>
              <a:spcAft>
                <a:spcPts val="0"/>
              </a:spcAft>
              <a:buSzPts val="1300"/>
              <a:buChar char="●"/>
            </a:pPr>
            <a:r>
              <a:rPr lang="en"/>
              <a:t>The output is then passed to linear layer with sigmoid activation function for classification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0" y="-11100"/>
            <a:ext cx="914400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Analysis of Model Components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Embedding Layer</a:t>
            </a:r>
            <a:endParaRPr/>
          </a:p>
          <a:p>
            <a:pPr indent="-311150" lvl="0" marL="457200" rtl="0" algn="l">
              <a:spcBef>
                <a:spcPts val="0"/>
              </a:spcBef>
              <a:spcAft>
                <a:spcPts val="0"/>
              </a:spcAft>
              <a:buSzPts val="1300"/>
              <a:buChar char="●"/>
            </a:pPr>
            <a:r>
              <a:rPr lang="en"/>
              <a:t>LSTM and bidirectional LSTM</a:t>
            </a:r>
            <a:endParaRPr/>
          </a:p>
          <a:p>
            <a:pPr indent="-311150" lvl="0" marL="457200" rtl="0" algn="l">
              <a:spcBef>
                <a:spcPts val="0"/>
              </a:spcBef>
              <a:spcAft>
                <a:spcPts val="0"/>
              </a:spcAft>
              <a:buSzPts val="1300"/>
              <a:buChar char="●"/>
            </a:pPr>
            <a:r>
              <a:rPr lang="en"/>
              <a:t>Socio-linguistic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Embedding Layer</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GLOVE - GloVe is an unsupervised learning algorithm for obtaining vector     representations for words. </a:t>
            </a:r>
            <a:endParaRPr/>
          </a:p>
          <a:p>
            <a:pPr indent="-311150" lvl="0" marL="457200" rtl="0" algn="l">
              <a:spcBef>
                <a:spcPts val="0"/>
              </a:spcBef>
              <a:spcAft>
                <a:spcPts val="0"/>
              </a:spcAft>
              <a:buSzPts val="1300"/>
              <a:buChar char="●"/>
            </a:pPr>
            <a:r>
              <a:rPr lang="en"/>
              <a:t>F</a:t>
            </a:r>
            <a:r>
              <a:rPr lang="en"/>
              <a:t>ast-text-  library that allows users to learn text representations and text classifiers</a:t>
            </a:r>
            <a:endParaRPr/>
          </a:p>
          <a:p>
            <a:pPr indent="-311150" lvl="0" marL="457200" rtl="0" algn="l">
              <a:spcBef>
                <a:spcPts val="0"/>
              </a:spcBef>
              <a:spcAft>
                <a:spcPts val="0"/>
              </a:spcAft>
              <a:buSzPts val="1300"/>
              <a:buChar char="●"/>
            </a:pPr>
            <a:r>
              <a:rPr lang="en"/>
              <a:t>ELMo - ELMo is a novel way to represent words in vectors or embeddings. </a:t>
            </a:r>
            <a:endParaRPr/>
          </a:p>
          <a:p>
            <a:pPr indent="-311150" lvl="0" marL="457200" rtl="0" algn="l">
              <a:spcBef>
                <a:spcPts val="0"/>
              </a:spcBef>
              <a:spcAft>
                <a:spcPts val="0"/>
              </a:spcAft>
              <a:buSzPts val="1300"/>
              <a:buChar char="●"/>
            </a:pPr>
            <a:r>
              <a:rPr lang="en"/>
              <a:t>BERT - Bidirectional Encoder Representations from Transformers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LSTM</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Capable of learning long-term dependencies</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Explicitly designed to avoid the long-term dependency problem</a:t>
            </a:r>
            <a:endParaRPr sz="1350">
              <a:solidFill>
                <a:srgbClr val="333333"/>
              </a:solidFill>
              <a:highlight>
                <a:srgbClr val="FFFFFF"/>
              </a:highlight>
              <a:latin typeface="Arial"/>
              <a:ea typeface="Arial"/>
              <a:cs typeface="Arial"/>
              <a:sym typeface="Arial"/>
            </a:endParaRPr>
          </a:p>
          <a:p>
            <a:pPr indent="-314325" lvl="0" marL="457200" rtl="0" algn="l">
              <a:spcBef>
                <a:spcPts val="0"/>
              </a:spcBef>
              <a:spcAft>
                <a:spcPts val="0"/>
              </a:spcAft>
              <a:buClr>
                <a:srgbClr val="333333"/>
              </a:buClr>
              <a:buSzPts val="1350"/>
              <a:buFont typeface="Arial"/>
              <a:buChar char="●"/>
            </a:pPr>
            <a:r>
              <a:rPr lang="en" sz="1350">
                <a:solidFill>
                  <a:srgbClr val="333333"/>
                </a:solidFill>
                <a:highlight>
                  <a:srgbClr val="FFFFFF"/>
                </a:highlight>
                <a:latin typeface="Arial"/>
                <a:ea typeface="Arial"/>
                <a:cs typeface="Arial"/>
                <a:sym typeface="Arial"/>
              </a:rPr>
              <a:t>Does not suffer from vanishing and exploding gradients problem</a:t>
            </a: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Standard RNN</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1114298" y="1265850"/>
            <a:ext cx="7312300" cy="320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20"/>
          <p:cNvPicPr preferRelativeResize="0"/>
          <p:nvPr/>
        </p:nvPicPr>
        <p:blipFill>
          <a:blip r:embed="rId3">
            <a:alphaModFix/>
          </a:blip>
          <a:stretch>
            <a:fillRect/>
          </a:stretch>
        </p:blipFill>
        <p:spPr>
          <a:xfrm>
            <a:off x="474650" y="1339750"/>
            <a:ext cx="8082174" cy="306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Pipe</a:t>
            </a:r>
            <a:endParaRPr/>
          </a:p>
          <a:p>
            <a:pPr indent="0" lvl="0" marL="0" rtl="0" algn="l">
              <a:spcBef>
                <a:spcPts val="0"/>
              </a:spcBef>
              <a:spcAft>
                <a:spcPts val="0"/>
              </a:spcAft>
              <a:buNone/>
            </a:pPr>
            <a:r>
              <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21"/>
          <p:cNvPicPr preferRelativeResize="0"/>
          <p:nvPr/>
        </p:nvPicPr>
        <p:blipFill>
          <a:blip r:embed="rId3">
            <a:alphaModFix/>
          </a:blip>
          <a:stretch>
            <a:fillRect/>
          </a:stretch>
        </p:blipFill>
        <p:spPr>
          <a:xfrm>
            <a:off x="2254788" y="1837588"/>
            <a:ext cx="4410075" cy="267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