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Old Standard TT"/>
      <p:regular r:id="rId19"/>
      <p:bold r:id="rId20"/>
      <p: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E1C215-93E3-49DD-A720-BFC2018D5EBB}">
  <a:tblStyle styleId="{41E1C215-93E3-49DD-A720-BFC2018D5E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bold.fntdata"/><Relationship Id="rId22" Type="http://schemas.openxmlformats.org/officeDocument/2006/relationships/font" Target="fonts/OpenSans-regular.fntdata"/><Relationship Id="rId21" Type="http://schemas.openxmlformats.org/officeDocument/2006/relationships/font" Target="fonts/OldStandardTT-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OldStandardT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dcf19f0d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dcf19f0d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dcf19f0d_0_1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dcf19f0d_0_1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74332d6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74332d6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dcf19f0d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dcf19f0d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dcf19f0d_0_1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dcf19f0d_0_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dcf19f0d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dcf19f0d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Negative sentiment will be associated with the correct aspect of entity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dcf19f0d_0_1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dcf19f0d_0_1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dcf19f0d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dcf19f0d_0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dcf19f0d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dcf19f0d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dcf19f0d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dcf19f0d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dcf19f0d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dcf19f0d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0"/>
              </a:spcBef>
              <a:spcAft>
                <a:spcPts val="0"/>
              </a:spcAft>
              <a:buClr>
                <a:schemeClr val="accent1"/>
              </a:buClr>
              <a:buSzPts val="1400"/>
              <a:buChar char="○"/>
              <a:defRPr>
                <a:solidFill>
                  <a:schemeClr val="accent1"/>
                </a:solidFill>
              </a:defRPr>
            </a:lvl2pPr>
            <a:lvl3pPr indent="-317500" lvl="2" marL="1371600" rtl="0">
              <a:spcBef>
                <a:spcPts val="0"/>
              </a:spcBef>
              <a:spcAft>
                <a:spcPts val="0"/>
              </a:spcAft>
              <a:buClr>
                <a:schemeClr val="accent1"/>
              </a:buClr>
              <a:buSzPts val="1400"/>
              <a:buChar char="■"/>
              <a:defRPr>
                <a:solidFill>
                  <a:schemeClr val="accent1"/>
                </a:solidFill>
              </a:defRPr>
            </a:lvl3pPr>
            <a:lvl4pPr indent="-317500" lvl="3" marL="1828800" rtl="0">
              <a:spcBef>
                <a:spcPts val="0"/>
              </a:spcBef>
              <a:spcAft>
                <a:spcPts val="0"/>
              </a:spcAft>
              <a:buClr>
                <a:schemeClr val="accent1"/>
              </a:buClr>
              <a:buSzPts val="1400"/>
              <a:buChar char="●"/>
              <a:defRPr>
                <a:solidFill>
                  <a:schemeClr val="accent1"/>
                </a:solidFill>
              </a:defRPr>
            </a:lvl4pPr>
            <a:lvl5pPr indent="-317500" lvl="4" marL="2286000" rtl="0">
              <a:spcBef>
                <a:spcPts val="0"/>
              </a:spcBef>
              <a:spcAft>
                <a:spcPts val="0"/>
              </a:spcAft>
              <a:buClr>
                <a:schemeClr val="accent1"/>
              </a:buClr>
              <a:buSzPts val="1400"/>
              <a:buChar char="○"/>
              <a:defRPr>
                <a:solidFill>
                  <a:schemeClr val="accent1"/>
                </a:solidFill>
              </a:defRPr>
            </a:lvl5pPr>
            <a:lvl6pPr indent="-317500" lvl="5" marL="2743200" rtl="0">
              <a:spcBef>
                <a:spcPts val="0"/>
              </a:spcBef>
              <a:spcAft>
                <a:spcPts val="0"/>
              </a:spcAft>
              <a:buClr>
                <a:schemeClr val="accent1"/>
              </a:buClr>
              <a:buSzPts val="1400"/>
              <a:buChar char="■"/>
              <a:defRPr>
                <a:solidFill>
                  <a:schemeClr val="accent1"/>
                </a:solidFill>
              </a:defRPr>
            </a:lvl6pPr>
            <a:lvl7pPr indent="-317500" lvl="6" marL="3200400" rtl="0">
              <a:spcBef>
                <a:spcPts val="0"/>
              </a:spcBef>
              <a:spcAft>
                <a:spcPts val="0"/>
              </a:spcAft>
              <a:buClr>
                <a:schemeClr val="accent1"/>
              </a:buClr>
              <a:buSzPts val="1400"/>
              <a:buChar char="●"/>
              <a:defRPr>
                <a:solidFill>
                  <a:schemeClr val="accent1"/>
                </a:solidFill>
              </a:defRPr>
            </a:lvl7pPr>
            <a:lvl8pPr indent="-317500" lvl="7" marL="3657600" rtl="0">
              <a:spcBef>
                <a:spcPts val="0"/>
              </a:spcBef>
              <a:spcAft>
                <a:spcPts val="0"/>
              </a:spcAft>
              <a:buClr>
                <a:schemeClr val="accent1"/>
              </a:buClr>
              <a:buSzPts val="1400"/>
              <a:buChar char="○"/>
              <a:defRPr>
                <a:solidFill>
                  <a:schemeClr val="accent1"/>
                </a:solidFill>
              </a:defRPr>
            </a:lvl8pPr>
            <a:lvl9pPr indent="-317500" lvl="8" marL="4114800" rtl="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Pranav-Goel/Sarcasm-Target-Detection"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To introduce an automatic approach for Sarcasm Target Detection</a:t>
            </a:r>
            <a:endParaRPr/>
          </a:p>
        </p:txBody>
      </p:sp>
      <p:sp>
        <p:nvSpPr>
          <p:cNvPr id="60" name="Google Shape;60;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Sarcasm Target Detection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Statistical Extractor</a:t>
            </a:r>
            <a:endParaRPr b="1"/>
          </a:p>
        </p:txBody>
      </p:sp>
      <p:sp>
        <p:nvSpPr>
          <p:cNvPr id="136" name="Google Shape;136;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GB"/>
              <a:t>Use a classifier with, input: word (along with its features), and output: if the word is a sarcasm target. </a:t>
            </a:r>
            <a:endParaRPr/>
          </a:p>
          <a:p>
            <a:pPr indent="-334327" lvl="0" marL="457200" rtl="0" algn="l">
              <a:spcBef>
                <a:spcPts val="0"/>
              </a:spcBef>
              <a:spcAft>
                <a:spcPts val="0"/>
              </a:spcAft>
              <a:buSzPct val="100000"/>
              <a:buChar char="●"/>
            </a:pPr>
            <a:r>
              <a:rPr lang="en-GB"/>
              <a:t>For this, decompose the sentence(‘n’ words) into (‘n’ word) vector list.</a:t>
            </a:r>
            <a:endParaRPr/>
          </a:p>
          <a:p>
            <a:pPr indent="-334327" lvl="0" marL="457200" rtl="0" algn="l">
              <a:spcBef>
                <a:spcPts val="0"/>
              </a:spcBef>
              <a:spcAft>
                <a:spcPts val="0"/>
              </a:spcAft>
              <a:buSzPct val="100000"/>
              <a:buChar char="●"/>
            </a:pPr>
            <a:r>
              <a:rPr lang="en-GB"/>
              <a:t>Output for the sarcasm detection, then becomes one-hot-encoding of the target word(in case of single target), or combination of encodings(in case of multiple targets).</a:t>
            </a:r>
            <a:endParaRPr/>
          </a:p>
          <a:p>
            <a:pPr indent="-334327" lvl="0" marL="457200" rtl="0" algn="l">
              <a:spcBef>
                <a:spcPts val="0"/>
              </a:spcBef>
              <a:spcAft>
                <a:spcPts val="0"/>
              </a:spcAft>
              <a:buSzPct val="100000"/>
              <a:buChar char="●"/>
            </a:pPr>
            <a:r>
              <a:rPr lang="en-GB"/>
              <a:t>Instance is represented as a set of features:</a:t>
            </a:r>
            <a:endParaRPr/>
          </a:p>
          <a:p>
            <a:pPr indent="-310832" lvl="1" marL="914400" rtl="0" algn="l">
              <a:spcBef>
                <a:spcPts val="0"/>
              </a:spcBef>
              <a:spcAft>
                <a:spcPts val="0"/>
              </a:spcAft>
              <a:buSzPct val="100000"/>
              <a:buChar char="○"/>
            </a:pPr>
            <a:r>
              <a:rPr lang="en-GB"/>
              <a:t>Lexical</a:t>
            </a:r>
            <a:endParaRPr/>
          </a:p>
          <a:p>
            <a:pPr indent="-310832" lvl="1" marL="914400" rtl="0" algn="l">
              <a:spcBef>
                <a:spcPts val="0"/>
              </a:spcBef>
              <a:spcAft>
                <a:spcPts val="0"/>
              </a:spcAft>
              <a:buSzPct val="100000"/>
              <a:buChar char="○"/>
            </a:pPr>
            <a:r>
              <a:rPr lang="en-GB"/>
              <a:t>Part of Speech (POS)</a:t>
            </a:r>
            <a:endParaRPr/>
          </a:p>
          <a:p>
            <a:pPr indent="-310832" lvl="1" marL="914400" rtl="0" algn="l">
              <a:spcBef>
                <a:spcPts val="0"/>
              </a:spcBef>
              <a:spcAft>
                <a:spcPts val="0"/>
              </a:spcAft>
              <a:buSzPct val="100000"/>
              <a:buChar char="○"/>
            </a:pPr>
            <a:r>
              <a:rPr lang="en-GB"/>
              <a:t>Polarity</a:t>
            </a:r>
            <a:endParaRPr/>
          </a:p>
          <a:p>
            <a:pPr indent="-310832" lvl="1" marL="914400" rtl="0" algn="l">
              <a:spcBef>
                <a:spcPts val="0"/>
              </a:spcBef>
              <a:spcAft>
                <a:spcPts val="0"/>
              </a:spcAft>
              <a:buSzPct val="100000"/>
              <a:buChar char="○"/>
            </a:pPr>
            <a:r>
              <a:rPr lang="en-GB"/>
              <a:t>Pragmatic features</a:t>
            </a:r>
            <a:endParaRPr/>
          </a:p>
          <a:p>
            <a:pPr indent="-334327" lvl="0" marL="457200" rtl="0" algn="l">
              <a:spcBef>
                <a:spcPts val="0"/>
              </a:spcBef>
              <a:spcAft>
                <a:spcPts val="0"/>
              </a:spcAft>
              <a:buSzPct val="100000"/>
              <a:buChar char="●"/>
            </a:pPr>
            <a:r>
              <a:rPr lang="en-GB"/>
              <a:t>Finally, train this with words as instances while the sarcasm target as outputs.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a:t>Integrator</a:t>
            </a:r>
            <a:r>
              <a:rPr b="1" lang="en-GB"/>
              <a:t> </a:t>
            </a:r>
            <a:endParaRPr b="1"/>
          </a:p>
        </p:txBody>
      </p:sp>
      <p:sp>
        <p:nvSpPr>
          <p:cNvPr id="142" name="Google Shape;142;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55600" lvl="0" marL="457200" rtl="0" algn="l">
              <a:lnSpc>
                <a:spcPct val="95000"/>
              </a:lnSpc>
              <a:spcBef>
                <a:spcPts val="0"/>
              </a:spcBef>
              <a:spcAft>
                <a:spcPts val="0"/>
              </a:spcAft>
              <a:buSzPts val="2000"/>
              <a:buChar char="●"/>
            </a:pPr>
            <a:r>
              <a:rPr lang="en-GB" sz="2000"/>
              <a:t>Determines sarcasm target based on </a:t>
            </a:r>
            <a:r>
              <a:rPr lang="en-GB" sz="2000"/>
              <a:t>output</a:t>
            </a:r>
            <a:r>
              <a:rPr lang="en-GB" sz="2000"/>
              <a:t> of 2 extractors.</a:t>
            </a:r>
            <a:endParaRPr sz="2000"/>
          </a:p>
          <a:p>
            <a:pPr indent="-355600" lvl="0" marL="457200" rtl="0" algn="l">
              <a:lnSpc>
                <a:spcPct val="95000"/>
              </a:lnSpc>
              <a:spcBef>
                <a:spcPts val="0"/>
              </a:spcBef>
              <a:spcAft>
                <a:spcPts val="0"/>
              </a:spcAft>
              <a:buSzPts val="2000"/>
              <a:buChar char="●"/>
            </a:pPr>
            <a:r>
              <a:rPr lang="en-GB" sz="2000"/>
              <a:t>There are two configurations.The idea of using two configurations OR and AND is based on a rule-based sarcasm detector by (Khattri et al., 2015).</a:t>
            </a:r>
            <a:endParaRPr sz="2000"/>
          </a:p>
          <a:p>
            <a:pPr indent="-355600" lvl="0" marL="457200" rtl="0" algn="l">
              <a:lnSpc>
                <a:spcPct val="95000"/>
              </a:lnSpc>
              <a:spcBef>
                <a:spcPts val="0"/>
              </a:spcBef>
              <a:spcAft>
                <a:spcPts val="0"/>
              </a:spcAft>
              <a:buSzPts val="2000"/>
              <a:buChar char="●"/>
            </a:pPr>
            <a:r>
              <a:rPr lang="en-GB" sz="2000"/>
              <a:t>The two configurations:</a:t>
            </a:r>
            <a:endParaRPr sz="2000"/>
          </a:p>
          <a:p>
            <a:pPr indent="-330200" lvl="1" marL="914400" rtl="0" algn="l">
              <a:lnSpc>
                <a:spcPct val="95000"/>
              </a:lnSpc>
              <a:spcBef>
                <a:spcPts val="0"/>
              </a:spcBef>
              <a:spcAft>
                <a:spcPts val="0"/>
              </a:spcAft>
              <a:buSzPts val="1600"/>
              <a:buChar char="○"/>
            </a:pPr>
            <a:r>
              <a:rPr b="1" lang="en-GB" sz="1600"/>
              <a:t>HYBRID OR </a:t>
            </a:r>
            <a:r>
              <a:rPr lang="en-GB" sz="1600"/>
              <a:t>: The final output is union of the set of words outputted by the two extractors. In case, both are </a:t>
            </a:r>
            <a:r>
              <a:rPr lang="en-GB" sz="1600"/>
              <a:t>empty</a:t>
            </a:r>
            <a:r>
              <a:rPr lang="en-GB" sz="1600"/>
              <a:t> sets, the final output will be fallback label Outside’. It is necessary so as to cover every candidate target as both extractors may not individually cover all targets.</a:t>
            </a:r>
            <a:endParaRPr sz="1600"/>
          </a:p>
          <a:p>
            <a:pPr indent="-330200" lvl="1" marL="914400" rtl="0" algn="l">
              <a:lnSpc>
                <a:spcPct val="95000"/>
              </a:lnSpc>
              <a:spcBef>
                <a:spcPts val="0"/>
              </a:spcBef>
              <a:spcAft>
                <a:spcPts val="0"/>
              </a:spcAft>
              <a:buSzPts val="1600"/>
              <a:buChar char="○"/>
            </a:pPr>
            <a:r>
              <a:rPr b="1" lang="en-GB" sz="1600"/>
              <a:t>HYBRID AND </a:t>
            </a:r>
            <a:r>
              <a:rPr lang="en-GB" sz="1600"/>
              <a:t>:</a:t>
            </a:r>
            <a:r>
              <a:rPr lang="en-GB" sz="1600"/>
              <a:t> The final output is intersection of the set of words outputted by the two extractors. In case, either of them is an empty set, the final output will be fallback label Outside’.It is quite intuitive as the intersection of both the sets seems to give sarcasm target.</a:t>
            </a:r>
            <a:endParaRPr sz="1600"/>
          </a:p>
          <a:p>
            <a:pPr indent="0" lvl="0" marL="457200" rtl="0" algn="l">
              <a:lnSpc>
                <a:spcPct val="95000"/>
              </a:lnSpc>
              <a:spcBef>
                <a:spcPts val="1200"/>
              </a:spcBef>
              <a:spcAft>
                <a:spcPts val="0"/>
              </a:spcAft>
              <a:buNone/>
            </a:pPr>
            <a:r>
              <a:t/>
            </a:r>
            <a:endParaRPr sz="2000"/>
          </a:p>
          <a:p>
            <a:pPr indent="0" lvl="0" marL="914400" rtl="0" algn="l">
              <a:lnSpc>
                <a:spcPct val="95000"/>
              </a:lnSpc>
              <a:spcBef>
                <a:spcPts val="1200"/>
              </a:spcBef>
              <a:spcAft>
                <a:spcPts val="1200"/>
              </a:spcAft>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16682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9600"/>
              <a:t>Thank You</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a:t>An Example of Sarcasm : </a:t>
            </a:r>
            <a:endParaRPr b="1"/>
          </a:p>
        </p:txBody>
      </p:sp>
      <p:sp>
        <p:nvSpPr>
          <p:cNvPr id="66" name="Google Shape;66;p14"/>
          <p:cNvSpPr/>
          <p:nvPr/>
        </p:nvSpPr>
        <p:spPr>
          <a:xfrm>
            <a:off x="1833425" y="2004750"/>
            <a:ext cx="1132475" cy="329425"/>
          </a:xfrm>
          <a:prstGeom prst="flowChartProcess">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4518475" y="2004750"/>
            <a:ext cx="813750" cy="329425"/>
          </a:xfrm>
          <a:prstGeom prst="flowChartProcess">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ph idx="1" type="body"/>
          </p:nvPr>
        </p:nvSpPr>
        <p:spPr>
          <a:xfrm>
            <a:off x="1434775" y="1953000"/>
            <a:ext cx="7397400" cy="221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My cell phone has an awesome battery that lasts 20 minutes</a:t>
            </a:r>
            <a:endParaRPr/>
          </a:p>
        </p:txBody>
      </p:sp>
      <p:sp>
        <p:nvSpPr>
          <p:cNvPr id="69" name="Google Shape;69;p14"/>
          <p:cNvSpPr/>
          <p:nvPr/>
        </p:nvSpPr>
        <p:spPr>
          <a:xfrm>
            <a:off x="2335463" y="2406075"/>
            <a:ext cx="128400" cy="707400"/>
          </a:xfrm>
          <a:prstGeom prst="up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4861150" y="2334175"/>
            <a:ext cx="128400" cy="707400"/>
          </a:xfrm>
          <a:prstGeom prst="up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nvSpPr>
        <p:spPr>
          <a:xfrm>
            <a:off x="1531150" y="3113475"/>
            <a:ext cx="163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pen Sans"/>
                <a:ea typeface="Open Sans"/>
                <a:cs typeface="Open Sans"/>
                <a:sym typeface="Open Sans"/>
              </a:rPr>
              <a:t>Target</a:t>
            </a:r>
            <a:r>
              <a:rPr lang="en-GB">
                <a:latin typeface="Open Sans"/>
                <a:ea typeface="Open Sans"/>
                <a:cs typeface="Open Sans"/>
                <a:sym typeface="Open Sans"/>
              </a:rPr>
              <a:t> or Entity being ridiculed</a:t>
            </a:r>
            <a:endParaRPr>
              <a:latin typeface="Open Sans"/>
              <a:ea typeface="Open Sans"/>
              <a:cs typeface="Open Sans"/>
              <a:sym typeface="Open Sans"/>
            </a:endParaRPr>
          </a:p>
        </p:txBody>
      </p:sp>
      <p:sp>
        <p:nvSpPr>
          <p:cNvPr id="72" name="Google Shape;72;p14"/>
          <p:cNvSpPr txBox="1"/>
          <p:nvPr/>
        </p:nvSpPr>
        <p:spPr>
          <a:xfrm>
            <a:off x="3801100" y="3113475"/>
            <a:ext cx="252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pen Sans"/>
                <a:ea typeface="Open Sans"/>
                <a:cs typeface="Open Sans"/>
                <a:sym typeface="Open Sans"/>
              </a:rPr>
              <a:t>Aspect</a:t>
            </a:r>
            <a:r>
              <a:rPr lang="en-GB">
                <a:latin typeface="Open Sans"/>
                <a:ea typeface="Open Sans"/>
                <a:cs typeface="Open Sans"/>
                <a:sym typeface="Open Sans"/>
              </a:rPr>
              <a:t> </a:t>
            </a:r>
            <a:r>
              <a:rPr lang="en-GB">
                <a:latin typeface="Open Sans"/>
                <a:ea typeface="Open Sans"/>
                <a:cs typeface="Open Sans"/>
                <a:sym typeface="Open Sans"/>
              </a:rPr>
              <a:t>or Attribute </a:t>
            </a:r>
            <a:r>
              <a:rPr lang="en-GB">
                <a:latin typeface="Open Sans"/>
                <a:ea typeface="Open Sans"/>
                <a:cs typeface="Open Sans"/>
                <a:sym typeface="Open Sans"/>
              </a:rPr>
              <a:t>of the    entity being ridiculed </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600"/>
              <a:t>                        </a:t>
            </a:r>
            <a:r>
              <a:rPr b="1" lang="en-GB" sz="2600"/>
              <a:t>Sarcasm Target Detection </a:t>
            </a:r>
            <a:endParaRPr b="1" sz="2600"/>
          </a:p>
        </p:txBody>
      </p:sp>
      <p:sp>
        <p:nvSpPr>
          <p:cNvPr id="78" name="Google Shape;78;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Arial"/>
              <a:buChar char="●"/>
            </a:pPr>
            <a:r>
              <a:rPr lang="en-GB" sz="2200">
                <a:latin typeface="Arial"/>
                <a:ea typeface="Arial"/>
                <a:cs typeface="Arial"/>
                <a:sym typeface="Arial"/>
              </a:rPr>
              <a:t>Given a sarcastic text, sarcasm target identification is the task of extracting the subset of words that indicate the target of ridicule. </a:t>
            </a:r>
            <a:endParaRPr sz="2200">
              <a:latin typeface="Arial"/>
              <a:ea typeface="Arial"/>
              <a:cs typeface="Arial"/>
              <a:sym typeface="Arial"/>
            </a:endParaRPr>
          </a:p>
          <a:p>
            <a:pPr indent="0" lvl="0" marL="457200" rtl="0" algn="l">
              <a:spcBef>
                <a:spcPts val="0"/>
              </a:spcBef>
              <a:spcAft>
                <a:spcPts val="0"/>
              </a:spcAft>
              <a:buNone/>
            </a:pPr>
            <a:r>
              <a:t/>
            </a:r>
            <a:endParaRPr sz="2200">
              <a:latin typeface="Arial"/>
              <a:ea typeface="Arial"/>
              <a:cs typeface="Arial"/>
              <a:sym typeface="Arial"/>
            </a:endParaRPr>
          </a:p>
          <a:p>
            <a:pPr indent="0" lvl="0" marL="0" rtl="0" algn="l">
              <a:spcBef>
                <a:spcPts val="0"/>
              </a:spcBef>
              <a:spcAft>
                <a:spcPts val="1200"/>
              </a:spcAft>
              <a:buNone/>
            </a:pPr>
            <a:r>
              <a:t/>
            </a:r>
            <a:endParaRPr/>
          </a:p>
        </p:txBody>
      </p:sp>
      <p:graphicFrame>
        <p:nvGraphicFramePr>
          <p:cNvPr id="79" name="Google Shape;79;p15"/>
          <p:cNvGraphicFramePr/>
          <p:nvPr/>
        </p:nvGraphicFramePr>
        <p:xfrm>
          <a:off x="791900" y="2420075"/>
          <a:ext cx="3000000" cy="3000000"/>
        </p:xfrm>
        <a:graphic>
          <a:graphicData uri="http://schemas.openxmlformats.org/drawingml/2006/table">
            <a:tbl>
              <a:tblPr>
                <a:noFill/>
                <a:tableStyleId>{41E1C215-93E3-49DD-A720-BFC2018D5EBB}</a:tableStyleId>
              </a:tblPr>
              <a:tblGrid>
                <a:gridCol w="3608800"/>
                <a:gridCol w="3619500"/>
              </a:tblGrid>
              <a:tr h="381000">
                <a:tc>
                  <a:txBody>
                    <a:bodyPr/>
                    <a:lstStyle/>
                    <a:p>
                      <a:pPr indent="0" lvl="0" marL="0" rtl="0" algn="ctr">
                        <a:spcBef>
                          <a:spcPts val="0"/>
                        </a:spcBef>
                        <a:spcAft>
                          <a:spcPts val="0"/>
                        </a:spcAft>
                        <a:buNone/>
                      </a:pPr>
                      <a:r>
                        <a:rPr b="1" lang="en-GB"/>
                        <a:t>Sarcastic Text</a:t>
                      </a:r>
                      <a:endParaRPr b="1"/>
                    </a:p>
                  </a:txBody>
                  <a:tcPr marT="91425" marB="91425" marR="91425" marL="91425"/>
                </a:tc>
                <a:tc>
                  <a:txBody>
                    <a:bodyPr/>
                    <a:lstStyle/>
                    <a:p>
                      <a:pPr indent="0" lvl="0" marL="0" rtl="0" algn="ctr">
                        <a:spcBef>
                          <a:spcPts val="0"/>
                        </a:spcBef>
                        <a:spcAft>
                          <a:spcPts val="0"/>
                        </a:spcAft>
                        <a:buNone/>
                      </a:pPr>
                      <a:r>
                        <a:rPr b="1" lang="en-GB"/>
                        <a:t>Target </a:t>
                      </a:r>
                      <a:endParaRPr b="1"/>
                    </a:p>
                  </a:txBody>
                  <a:tcPr marT="91425" marB="91425" marR="91425" marL="91425"/>
                </a:tc>
              </a:tr>
              <a:tr h="381000">
                <a:tc>
                  <a:txBody>
                    <a:bodyPr/>
                    <a:lstStyle/>
                    <a:p>
                      <a:pPr indent="0" lvl="0" marL="0" rtl="0" algn="l">
                        <a:spcBef>
                          <a:spcPts val="0"/>
                        </a:spcBef>
                        <a:spcAft>
                          <a:spcPts val="0"/>
                        </a:spcAft>
                        <a:buNone/>
                      </a:pPr>
                      <a:r>
                        <a:rPr lang="en-GB"/>
                        <a:t>He is as good at coding as Tiger Woods is at avoiding controversy</a:t>
                      </a:r>
                      <a:endParaRPr/>
                    </a:p>
                  </a:txBody>
                  <a:tcPr marT="91425" marB="91425" marR="91425" marL="91425"/>
                </a:tc>
                <a:tc>
                  <a:txBody>
                    <a:bodyPr/>
                    <a:lstStyle/>
                    <a:p>
                      <a:pPr indent="0" lvl="0" marL="0" rtl="0" algn="l">
                        <a:spcBef>
                          <a:spcPts val="0"/>
                        </a:spcBef>
                        <a:spcAft>
                          <a:spcPts val="0"/>
                        </a:spcAft>
                        <a:buNone/>
                      </a:pPr>
                      <a:r>
                        <a:rPr lang="en-GB"/>
                        <a:t>He, Tiger Woods</a:t>
                      </a:r>
                      <a:endParaRPr/>
                    </a:p>
                  </a:txBody>
                  <a:tcPr marT="91425" marB="91425" marR="91425" marL="91425"/>
                </a:tc>
              </a:tr>
              <a:tr h="381000">
                <a:tc>
                  <a:txBody>
                    <a:bodyPr/>
                    <a:lstStyle/>
                    <a:p>
                      <a:pPr indent="0" lvl="0" marL="0" rtl="0" algn="l">
                        <a:spcBef>
                          <a:spcPts val="0"/>
                        </a:spcBef>
                        <a:spcAft>
                          <a:spcPts val="0"/>
                        </a:spcAft>
                        <a:buNone/>
                      </a:pPr>
                      <a:r>
                        <a:rPr lang="en-GB"/>
                        <a:t>Oh, and I suppose the apple ate the cheese</a:t>
                      </a:r>
                      <a:endParaRPr/>
                    </a:p>
                  </a:txBody>
                  <a:tcPr marT="91425" marB="91425" marR="91425" marL="91425"/>
                </a:tc>
                <a:tc>
                  <a:txBody>
                    <a:bodyPr/>
                    <a:lstStyle/>
                    <a:p>
                      <a:pPr indent="0" lvl="0" marL="0" rtl="0" algn="l">
                        <a:spcBef>
                          <a:spcPts val="0"/>
                        </a:spcBef>
                        <a:spcAft>
                          <a:spcPts val="0"/>
                        </a:spcAft>
                        <a:buNone/>
                      </a:pPr>
                      <a:r>
                        <a:rPr lang="en-GB"/>
                        <a:t>Outside</a:t>
                      </a:r>
                      <a:endParaRPr/>
                    </a:p>
                  </a:txBody>
                  <a:tcPr marT="91425" marB="91425" marR="91425" marL="91425"/>
                </a:tc>
              </a:tr>
              <a:tr h="381000">
                <a:tc>
                  <a:txBody>
                    <a:bodyPr/>
                    <a:lstStyle/>
                    <a:p>
                      <a:pPr indent="0" lvl="0" marL="0" rtl="0" algn="l">
                        <a:spcBef>
                          <a:spcPts val="0"/>
                        </a:spcBef>
                        <a:spcAft>
                          <a:spcPts val="0"/>
                        </a:spcAft>
                        <a:buNone/>
                      </a:pPr>
                      <a:r>
                        <a:rPr lang="en-GB"/>
                        <a:t>Don’t you just love it when Microsoft tells you that you’re spelling your own name wrong.</a:t>
                      </a:r>
                      <a:endParaRPr/>
                    </a:p>
                  </a:txBody>
                  <a:tcPr marT="91425" marB="91425" marR="91425" marL="91425"/>
                </a:tc>
                <a:tc>
                  <a:txBody>
                    <a:bodyPr/>
                    <a:lstStyle/>
                    <a:p>
                      <a:pPr indent="0" lvl="0" marL="0" rtl="0" algn="l">
                        <a:spcBef>
                          <a:spcPts val="0"/>
                        </a:spcBef>
                        <a:spcAft>
                          <a:spcPts val="0"/>
                        </a:spcAft>
                        <a:buNone/>
                      </a:pPr>
                      <a:r>
                        <a:rPr lang="en-GB"/>
                        <a:t>Microsoft </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a:t>Importance in various other fields</a:t>
            </a:r>
            <a:r>
              <a:rPr lang="en-GB"/>
              <a:t> </a:t>
            </a:r>
            <a:endParaRPr/>
          </a:p>
        </p:txBody>
      </p:sp>
      <p:sp>
        <p:nvSpPr>
          <p:cNvPr id="85" name="Google Shape;85;p16"/>
          <p:cNvSpPr txBox="1"/>
          <p:nvPr>
            <p:ph idx="1" type="body"/>
          </p:nvPr>
        </p:nvSpPr>
        <p:spPr>
          <a:xfrm>
            <a:off x="236750" y="1342925"/>
            <a:ext cx="8520600" cy="25545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GB"/>
              <a:t>Natural Language Processing</a:t>
            </a:r>
            <a:r>
              <a:rPr lang="en-GB"/>
              <a:t> : </a:t>
            </a:r>
            <a:r>
              <a:rPr lang="en-GB"/>
              <a:t>Being able to recognize the entity towards which the negative sentiment was intended, a natural language generation system will have more context to generate a response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b="1" lang="en-GB"/>
              <a:t>Sentiment Analysis</a:t>
            </a:r>
            <a:r>
              <a:rPr lang="en-GB"/>
              <a:t> : It </a:t>
            </a:r>
            <a:r>
              <a:rPr lang="en-GB"/>
              <a:t>will be able to attribute the negative sentiment in a sarcastic text towards the correct aspect of a product or the appropriate entity.</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183225" y="2094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a:t> </a:t>
            </a:r>
            <a:r>
              <a:rPr b="1" lang="en-GB" sz="3444"/>
              <a:t> Dataset</a:t>
            </a:r>
            <a:endParaRPr b="1" sz="3444"/>
          </a:p>
        </p:txBody>
      </p:sp>
      <p:sp>
        <p:nvSpPr>
          <p:cNvPr id="91" name="Google Shape;91;p17"/>
          <p:cNvSpPr txBox="1"/>
          <p:nvPr>
            <p:ph idx="1" type="body"/>
          </p:nvPr>
        </p:nvSpPr>
        <p:spPr>
          <a:xfrm>
            <a:off x="258175" y="873150"/>
            <a:ext cx="8520600" cy="3397200"/>
          </a:xfrm>
          <a:prstGeom prst="rect">
            <a:avLst/>
          </a:prstGeom>
        </p:spPr>
        <p:txBody>
          <a:bodyPr anchorCtr="0" anchor="t" bIns="91425" lIns="91425" spcFirstLastPara="1" rIns="91425" wrap="square" tIns="91425">
            <a:normAutofit lnSpcReduction="10000"/>
          </a:bodyPr>
          <a:lstStyle/>
          <a:p>
            <a:pPr indent="-381000" lvl="0" marL="457200" rtl="0" algn="l">
              <a:spcBef>
                <a:spcPts val="0"/>
              </a:spcBef>
              <a:spcAft>
                <a:spcPts val="0"/>
              </a:spcAft>
              <a:buSzPts val="2400"/>
              <a:buChar char="●"/>
            </a:pPr>
            <a:r>
              <a:rPr lang="en-GB" sz="1700">
                <a:latin typeface="Arial"/>
                <a:ea typeface="Arial"/>
                <a:cs typeface="Arial"/>
                <a:sym typeface="Arial"/>
              </a:rPr>
              <a:t>A manually labeled dataset consisting of text from two mains: Tweets and Book snippets. (</a:t>
            </a:r>
            <a:r>
              <a:rPr lang="en-GB" sz="1700" u="sng">
                <a:solidFill>
                  <a:srgbClr val="1155CC"/>
                </a:solidFill>
                <a:latin typeface="Arial"/>
                <a:ea typeface="Arial"/>
                <a:cs typeface="Arial"/>
                <a:sym typeface="Arial"/>
                <a:hlinkClick r:id="rId3">
                  <a:extLst>
                    <a:ext uri="{A12FA001-AC4F-418D-AE19-62706E023703}">
                      <ahyp:hlinkClr val="tx"/>
                    </a:ext>
                  </a:extLst>
                </a:hlinkClick>
              </a:rPr>
              <a:t>https://github.com/Pranav-Goel/Sarcasm-Target-Detection</a:t>
            </a:r>
            <a:r>
              <a:rPr lang="en-GB" sz="1700">
                <a:latin typeface="Arial"/>
                <a:ea typeface="Arial"/>
                <a:cs typeface="Arial"/>
                <a:sym typeface="Arial"/>
              </a:rPr>
              <a:t>)</a:t>
            </a:r>
            <a:endParaRPr sz="1700">
              <a:latin typeface="Arial"/>
              <a:ea typeface="Arial"/>
              <a:cs typeface="Arial"/>
              <a:sym typeface="Arial"/>
            </a:endParaRPr>
          </a:p>
          <a:p>
            <a:pPr indent="-381000" lvl="0" marL="457200" rtl="0" algn="l">
              <a:spcBef>
                <a:spcPts val="0"/>
              </a:spcBef>
              <a:spcAft>
                <a:spcPts val="0"/>
              </a:spcAft>
              <a:buSzPts val="2400"/>
              <a:buChar char="●"/>
            </a:pPr>
            <a:r>
              <a:rPr lang="en-GB" sz="1700">
                <a:latin typeface="Arial"/>
                <a:ea typeface="Arial"/>
                <a:cs typeface="Arial"/>
                <a:sym typeface="Arial"/>
              </a:rPr>
              <a:t>The output will be the subset of words indicating the target in the sarcastic text.</a:t>
            </a:r>
            <a:endParaRPr sz="1700">
              <a:latin typeface="Arial"/>
              <a:ea typeface="Arial"/>
              <a:cs typeface="Arial"/>
              <a:sym typeface="Arial"/>
            </a:endParaRPr>
          </a:p>
          <a:p>
            <a:pPr indent="-381000" lvl="0" marL="457200" rtl="0" algn="l">
              <a:spcBef>
                <a:spcPts val="0"/>
              </a:spcBef>
              <a:spcAft>
                <a:spcPts val="0"/>
              </a:spcAft>
              <a:buSzPts val="2400"/>
              <a:buChar char="●"/>
            </a:pPr>
            <a:r>
              <a:rPr lang="en-GB" sz="1700">
                <a:latin typeface="Arial"/>
                <a:ea typeface="Arial"/>
                <a:cs typeface="Arial"/>
                <a:sym typeface="Arial"/>
              </a:rPr>
              <a:t>In case the text doesn’t have any target, output will be a fallback label ‘Outside’</a:t>
            </a:r>
            <a:endParaRPr sz="1700">
              <a:latin typeface="Arial"/>
              <a:ea typeface="Arial"/>
              <a:cs typeface="Arial"/>
              <a:sym typeface="Arial"/>
            </a:endParaRPr>
          </a:p>
          <a:p>
            <a:pPr indent="0" lvl="0" marL="457200" rtl="0" algn="l">
              <a:spcBef>
                <a:spcPts val="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t/>
            </a:r>
            <a:endParaRPr sz="1700">
              <a:latin typeface="Arial"/>
              <a:ea typeface="Arial"/>
              <a:cs typeface="Arial"/>
              <a:sym typeface="Arial"/>
            </a:endParaRPr>
          </a:p>
          <a:p>
            <a:pPr indent="0" lvl="0" marL="457200" rtl="0" algn="l">
              <a:spcBef>
                <a:spcPts val="0"/>
              </a:spcBef>
              <a:spcAft>
                <a:spcPts val="0"/>
              </a:spcAft>
              <a:buNone/>
            </a:pPr>
            <a:r>
              <a:rPr lang="en-GB" sz="1700">
                <a:latin typeface="Arial"/>
                <a:ea typeface="Arial"/>
                <a:cs typeface="Arial"/>
                <a:sym typeface="Arial"/>
              </a:rPr>
              <a:t>                       </a:t>
            </a:r>
            <a:endParaRPr sz="1700">
              <a:latin typeface="Arial"/>
              <a:ea typeface="Arial"/>
              <a:cs typeface="Arial"/>
              <a:sym typeface="Arial"/>
            </a:endParaRPr>
          </a:p>
          <a:p>
            <a:pPr indent="0" lvl="0" marL="457200" rtl="0" algn="l">
              <a:spcBef>
                <a:spcPts val="0"/>
              </a:spcBef>
              <a:spcAft>
                <a:spcPts val="0"/>
              </a:spcAft>
              <a:buNone/>
            </a:pPr>
            <a:r>
              <a:t/>
            </a:r>
            <a:endParaRPr sz="1700">
              <a:latin typeface="Arial"/>
              <a:ea typeface="Arial"/>
              <a:cs typeface="Arial"/>
              <a:sym typeface="Arial"/>
            </a:endParaRPr>
          </a:p>
          <a:p>
            <a:pPr indent="0" lvl="0" marL="457200" rtl="0" algn="l">
              <a:spcBef>
                <a:spcPts val="0"/>
              </a:spcBef>
              <a:spcAft>
                <a:spcPts val="0"/>
              </a:spcAft>
              <a:buNone/>
            </a:pPr>
            <a:r>
              <a:t/>
            </a:r>
            <a:endParaRPr sz="1700">
              <a:latin typeface="Arial"/>
              <a:ea typeface="Arial"/>
              <a:cs typeface="Arial"/>
              <a:sym typeface="Arial"/>
            </a:endParaRPr>
          </a:p>
          <a:p>
            <a:pPr indent="0" lvl="0" marL="457200" rtl="0" algn="l">
              <a:spcBef>
                <a:spcPts val="0"/>
              </a:spcBef>
              <a:spcAft>
                <a:spcPts val="0"/>
              </a:spcAft>
              <a:buNone/>
            </a:pPr>
            <a:r>
              <a:t/>
            </a:r>
            <a:endParaRPr sz="1700">
              <a:latin typeface="Arial"/>
              <a:ea typeface="Arial"/>
              <a:cs typeface="Arial"/>
              <a:sym typeface="Arial"/>
            </a:endParaRPr>
          </a:p>
        </p:txBody>
      </p:sp>
      <p:pic>
        <p:nvPicPr>
          <p:cNvPr id="92" name="Google Shape;92;p17"/>
          <p:cNvPicPr preferRelativeResize="0"/>
          <p:nvPr/>
        </p:nvPicPr>
        <p:blipFill>
          <a:blip r:embed="rId4">
            <a:alphaModFix/>
          </a:blip>
          <a:stretch>
            <a:fillRect/>
          </a:stretch>
        </p:blipFill>
        <p:spPr>
          <a:xfrm>
            <a:off x="1627500" y="2430549"/>
            <a:ext cx="5171601" cy="232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Challenges in Sarcasm Target Detection </a:t>
            </a:r>
            <a:endParaRPr/>
          </a:p>
        </p:txBody>
      </p:sp>
      <p:sp>
        <p:nvSpPr>
          <p:cNvPr id="98" name="Google Shape;98;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GB" sz="1600"/>
              <a:t>Presence of multiple candidate phrases</a:t>
            </a:r>
            <a:endParaRPr b="1" sz="1600"/>
          </a:p>
          <a:p>
            <a:pPr indent="0" lvl="0" marL="457200" rtl="0" algn="l">
              <a:spcBef>
                <a:spcPts val="0"/>
              </a:spcBef>
              <a:spcAft>
                <a:spcPts val="0"/>
              </a:spcAft>
              <a:buNone/>
            </a:pPr>
            <a:r>
              <a:rPr lang="en-GB" sz="1600"/>
              <a:t>This </a:t>
            </a:r>
            <a:r>
              <a:rPr lang="en-GB" sz="1600">
                <a:solidFill>
                  <a:srgbClr val="38761D"/>
                </a:solidFill>
              </a:rPr>
              <a:t>phone</a:t>
            </a:r>
            <a:r>
              <a:rPr lang="en-GB" sz="1600"/>
              <a:t> heats up so much that I strongly recommend </a:t>
            </a:r>
            <a:r>
              <a:rPr lang="en-GB" sz="1600">
                <a:solidFill>
                  <a:srgbClr val="0B5394"/>
                </a:solidFill>
              </a:rPr>
              <a:t>chefs</a:t>
            </a:r>
            <a:r>
              <a:rPr lang="en-GB" sz="1600"/>
              <a:t> around the world to use it as a </a:t>
            </a:r>
            <a:r>
              <a:rPr lang="en-GB" sz="1600">
                <a:solidFill>
                  <a:srgbClr val="3C78D8"/>
                </a:solidFill>
              </a:rPr>
              <a:t>cooktop</a:t>
            </a:r>
            <a:r>
              <a:rPr lang="en-GB" sz="1600"/>
              <a:t>.</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b="1" lang="en-GB" sz="1600"/>
              <a:t>Multiple sarcasm targets</a:t>
            </a:r>
            <a:endParaRPr b="1" sz="1600"/>
          </a:p>
          <a:p>
            <a:pPr indent="0" lvl="0" marL="457200" rtl="0" algn="l">
              <a:lnSpc>
                <a:spcPct val="100000"/>
              </a:lnSpc>
              <a:spcBef>
                <a:spcPts val="0"/>
              </a:spcBef>
              <a:spcAft>
                <a:spcPts val="0"/>
              </a:spcAft>
              <a:buNone/>
            </a:pPr>
            <a:r>
              <a:rPr lang="en-GB" sz="1600">
                <a:solidFill>
                  <a:srgbClr val="38761D"/>
                </a:solidFill>
              </a:rPr>
              <a:t>He</a:t>
            </a:r>
            <a:r>
              <a:rPr lang="en-GB" sz="1600"/>
              <a:t> is as good at coding as </a:t>
            </a:r>
            <a:r>
              <a:rPr lang="en-GB" sz="1600">
                <a:solidFill>
                  <a:srgbClr val="38761D"/>
                </a:solidFill>
              </a:rPr>
              <a:t>Tiger Woods</a:t>
            </a:r>
            <a:r>
              <a:rPr lang="en-GB" sz="1600"/>
              <a:t> is at avoiding controversy.</a:t>
            </a:r>
            <a:endParaRPr sz="1600"/>
          </a:p>
          <a:p>
            <a:pPr indent="0" lvl="0" marL="457200" rtl="0" algn="l">
              <a:lnSpc>
                <a:spcPct val="100000"/>
              </a:lnSpc>
              <a:spcBef>
                <a:spcPts val="0"/>
              </a:spcBef>
              <a:spcAft>
                <a:spcPts val="0"/>
              </a:spcAft>
              <a:buNone/>
            </a:pPr>
            <a:r>
              <a:t/>
            </a:r>
            <a:endParaRPr sz="1600"/>
          </a:p>
          <a:p>
            <a:pPr indent="0" lvl="0" marL="457200" rtl="0" algn="l">
              <a:lnSpc>
                <a:spcPct val="100000"/>
              </a:lnSpc>
              <a:spcBef>
                <a:spcPts val="0"/>
              </a:spcBef>
              <a:spcAft>
                <a:spcPts val="0"/>
              </a:spcAft>
              <a:buNone/>
            </a:pPr>
            <a:r>
              <a:t/>
            </a:r>
            <a:endParaRPr sz="1600"/>
          </a:p>
          <a:p>
            <a:pPr indent="-330200" lvl="0" marL="457200" rtl="0" algn="l">
              <a:spcBef>
                <a:spcPts val="0"/>
              </a:spcBef>
              <a:spcAft>
                <a:spcPts val="0"/>
              </a:spcAft>
              <a:buSzPts val="1600"/>
              <a:buChar char="●"/>
            </a:pPr>
            <a:r>
              <a:rPr b="1" lang="en-GB" sz="1600"/>
              <a:t>Absence of a sarcasm target word (the ‘Outside’ case):</a:t>
            </a:r>
            <a:endParaRPr sz="1600"/>
          </a:p>
          <a:p>
            <a:pPr indent="0" lvl="0" marL="457200" rtl="0" algn="l">
              <a:spcBef>
                <a:spcPts val="0"/>
              </a:spcBef>
              <a:spcAft>
                <a:spcPts val="0"/>
              </a:spcAft>
              <a:buNone/>
            </a:pPr>
            <a:r>
              <a:rPr lang="en-GB" sz="1600"/>
              <a:t>‘What a great way to start off the day!’</a:t>
            </a:r>
            <a:endParaRPr sz="1600"/>
          </a:p>
          <a:p>
            <a:pPr indent="0" lvl="0" marL="457200" rtl="0" algn="l">
              <a:spcBef>
                <a:spcPts val="0"/>
              </a:spcBef>
              <a:spcAft>
                <a:spcPts val="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p:nvPr/>
        </p:nvSpPr>
        <p:spPr>
          <a:xfrm>
            <a:off x="6435075" y="3319250"/>
            <a:ext cx="2151900" cy="15420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p:nvPr/>
        </p:nvSpPr>
        <p:spPr>
          <a:xfrm>
            <a:off x="2280650" y="4304325"/>
            <a:ext cx="3447600" cy="615600"/>
          </a:xfrm>
          <a:prstGeom prst="rect">
            <a:avLst/>
          </a:prstGeom>
          <a:solidFill>
            <a:srgbClr val="FFB96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2227100" y="256975"/>
            <a:ext cx="3972300" cy="535200"/>
          </a:xfrm>
          <a:prstGeom prst="wedgeRectCallout">
            <a:avLst>
              <a:gd fmla="val -20833" name="adj1"/>
              <a:gd fmla="val 62500" name="adj2"/>
            </a:avLst>
          </a:prstGeom>
          <a:solidFill>
            <a:srgbClr val="FFB96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6659975" y="1426575"/>
            <a:ext cx="2141100" cy="13374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128475" y="1541850"/>
            <a:ext cx="1616700" cy="1734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8" name="Google Shape;108;p19"/>
          <p:cNvPicPr preferRelativeResize="0"/>
          <p:nvPr/>
        </p:nvPicPr>
        <p:blipFill>
          <a:blip r:embed="rId3">
            <a:alphaModFix/>
          </a:blip>
          <a:stretch>
            <a:fillRect/>
          </a:stretch>
        </p:blipFill>
        <p:spPr>
          <a:xfrm>
            <a:off x="1779925" y="792100"/>
            <a:ext cx="4591050" cy="3295650"/>
          </a:xfrm>
          <a:prstGeom prst="rect">
            <a:avLst/>
          </a:prstGeom>
          <a:noFill/>
          <a:ln>
            <a:noFill/>
          </a:ln>
        </p:spPr>
      </p:pic>
      <p:sp>
        <p:nvSpPr>
          <p:cNvPr id="109" name="Google Shape;109;p19"/>
          <p:cNvSpPr txBox="1"/>
          <p:nvPr/>
        </p:nvSpPr>
        <p:spPr>
          <a:xfrm>
            <a:off x="128475" y="2048400"/>
            <a:ext cx="1830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ld Standard TT"/>
                <a:ea typeface="Old Standard TT"/>
                <a:cs typeface="Old Standard TT"/>
                <a:sym typeface="Old Standard TT"/>
              </a:rPr>
              <a:t>Sarcastic Sentence: Taken either from tweets or book snippets</a:t>
            </a:r>
            <a:endParaRPr>
              <a:latin typeface="Old Standard TT"/>
              <a:ea typeface="Old Standard TT"/>
              <a:cs typeface="Old Standard TT"/>
              <a:sym typeface="Old Standard TT"/>
            </a:endParaRPr>
          </a:p>
        </p:txBody>
      </p:sp>
      <p:sp>
        <p:nvSpPr>
          <p:cNvPr id="110" name="Google Shape;110;p19"/>
          <p:cNvSpPr txBox="1"/>
          <p:nvPr/>
        </p:nvSpPr>
        <p:spPr>
          <a:xfrm>
            <a:off x="6906200" y="2115925"/>
            <a:ext cx="20127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latin typeface="Old Standard TT"/>
                <a:ea typeface="Old Standard TT"/>
                <a:cs typeface="Old Standard TT"/>
                <a:sym typeface="Old Standard TT"/>
              </a:rPr>
              <a:t>Subset of words/Fall back label ‘Outside’</a:t>
            </a:r>
            <a:endParaRPr>
              <a:latin typeface="Old Standard TT"/>
              <a:ea typeface="Old Standard TT"/>
              <a:cs typeface="Old Standard TT"/>
              <a:sym typeface="Old Standard TT"/>
            </a:endParaRPr>
          </a:p>
        </p:txBody>
      </p:sp>
      <p:sp>
        <p:nvSpPr>
          <p:cNvPr id="111" name="Google Shape;111;p19"/>
          <p:cNvSpPr txBox="1"/>
          <p:nvPr/>
        </p:nvSpPr>
        <p:spPr>
          <a:xfrm>
            <a:off x="128475" y="1535175"/>
            <a:ext cx="123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ld Standard TT"/>
                <a:ea typeface="Old Standard TT"/>
                <a:cs typeface="Old Standard TT"/>
                <a:sym typeface="Old Standard TT"/>
              </a:rPr>
              <a:t>  </a:t>
            </a:r>
            <a:r>
              <a:rPr b="1" lang="en-GB">
                <a:latin typeface="Old Standard TT"/>
                <a:ea typeface="Old Standard TT"/>
                <a:cs typeface="Old Standard TT"/>
                <a:sym typeface="Old Standard TT"/>
              </a:rPr>
              <a:t> INPUT </a:t>
            </a:r>
            <a:endParaRPr b="1">
              <a:latin typeface="Old Standard TT"/>
              <a:ea typeface="Old Standard TT"/>
              <a:cs typeface="Old Standard TT"/>
              <a:sym typeface="Old Standard TT"/>
            </a:endParaRPr>
          </a:p>
        </p:txBody>
      </p:sp>
      <p:sp>
        <p:nvSpPr>
          <p:cNvPr id="112" name="Google Shape;112;p19"/>
          <p:cNvSpPr txBox="1"/>
          <p:nvPr/>
        </p:nvSpPr>
        <p:spPr>
          <a:xfrm>
            <a:off x="7296950" y="1648200"/>
            <a:ext cx="123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ld Standard TT"/>
                <a:ea typeface="Old Standard TT"/>
                <a:cs typeface="Old Standard TT"/>
                <a:sym typeface="Old Standard TT"/>
              </a:rPr>
              <a:t>OUTPUT </a:t>
            </a:r>
            <a:endParaRPr b="1">
              <a:latin typeface="Old Standard TT"/>
              <a:ea typeface="Old Standard TT"/>
              <a:cs typeface="Old Standard TT"/>
              <a:sym typeface="Old Standard TT"/>
            </a:endParaRPr>
          </a:p>
        </p:txBody>
      </p:sp>
      <p:sp>
        <p:nvSpPr>
          <p:cNvPr id="113" name="Google Shape;113;p19"/>
          <p:cNvSpPr txBox="1"/>
          <p:nvPr/>
        </p:nvSpPr>
        <p:spPr>
          <a:xfrm>
            <a:off x="2291350" y="160600"/>
            <a:ext cx="3790500" cy="63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GB" sz="1350">
                <a:solidFill>
                  <a:schemeClr val="dk1"/>
                </a:solidFill>
                <a:latin typeface="Old Standard TT"/>
                <a:ea typeface="Old Standard TT"/>
                <a:cs typeface="Old Standard TT"/>
                <a:sym typeface="Old Standard TT"/>
              </a:rPr>
              <a:t>Rule Based Extractor </a:t>
            </a:r>
            <a:r>
              <a:rPr lang="en-GB" sz="1350">
                <a:solidFill>
                  <a:schemeClr val="dk1"/>
                </a:solidFill>
                <a:latin typeface="Old Standard TT"/>
                <a:ea typeface="Old Standard TT"/>
                <a:cs typeface="Old Standard TT"/>
                <a:sym typeface="Old Standard TT"/>
              </a:rPr>
              <a:t>: </a:t>
            </a:r>
            <a:r>
              <a:rPr lang="en-GB" sz="1350">
                <a:solidFill>
                  <a:schemeClr val="dk1"/>
                </a:solidFill>
                <a:latin typeface="Old Standard TT"/>
                <a:ea typeface="Old Standard TT"/>
                <a:cs typeface="Old Standard TT"/>
                <a:sym typeface="Old Standard TT"/>
              </a:rPr>
              <a:t>Im</a:t>
            </a:r>
            <a:r>
              <a:rPr lang="en-GB" sz="1350">
                <a:solidFill>
                  <a:schemeClr val="dk1"/>
                </a:solidFill>
                <a:latin typeface="Old Standard TT"/>
                <a:ea typeface="Old Standard TT"/>
                <a:cs typeface="Old Standard TT"/>
                <a:sym typeface="Old Standard TT"/>
              </a:rPr>
              <a:t>plements nine rules to identify different kinds of sarcasm targets.</a:t>
            </a:r>
            <a:endParaRPr sz="1350">
              <a:latin typeface="Old Standard TT"/>
              <a:ea typeface="Old Standard TT"/>
              <a:cs typeface="Old Standard TT"/>
              <a:sym typeface="Old Standard TT"/>
            </a:endParaRPr>
          </a:p>
        </p:txBody>
      </p:sp>
      <p:sp>
        <p:nvSpPr>
          <p:cNvPr id="114" name="Google Shape;114;p19"/>
          <p:cNvSpPr txBox="1"/>
          <p:nvPr/>
        </p:nvSpPr>
        <p:spPr>
          <a:xfrm>
            <a:off x="2366375" y="4304325"/>
            <a:ext cx="297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ld Standard TT"/>
                <a:ea typeface="Old Standard TT"/>
                <a:cs typeface="Old Standard TT"/>
                <a:sym typeface="Old Standard TT"/>
              </a:rPr>
              <a:t>Statistical Extractor</a:t>
            </a:r>
            <a:r>
              <a:rPr lang="en-GB">
                <a:latin typeface="Old Standard TT"/>
                <a:ea typeface="Old Standard TT"/>
                <a:cs typeface="Old Standard TT"/>
                <a:sym typeface="Old Standard TT"/>
              </a:rPr>
              <a:t> : Uses statistical classification techniques.</a:t>
            </a:r>
            <a:endParaRPr>
              <a:latin typeface="Old Standard TT"/>
              <a:ea typeface="Old Standard TT"/>
              <a:cs typeface="Old Standard TT"/>
              <a:sym typeface="Old Standard TT"/>
            </a:endParaRPr>
          </a:p>
        </p:txBody>
      </p:sp>
      <p:sp>
        <p:nvSpPr>
          <p:cNvPr id="115" name="Google Shape;115;p19"/>
          <p:cNvSpPr txBox="1"/>
          <p:nvPr/>
        </p:nvSpPr>
        <p:spPr>
          <a:xfrm>
            <a:off x="6445775" y="3362075"/>
            <a:ext cx="2141100" cy="153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GB" sz="1300">
                <a:solidFill>
                  <a:schemeClr val="dk1"/>
                </a:solidFill>
                <a:latin typeface="Old Standard TT"/>
                <a:ea typeface="Old Standard TT"/>
                <a:cs typeface="Old Standard TT"/>
                <a:sym typeface="Old Standard TT"/>
              </a:rPr>
              <a:t>Integrator</a:t>
            </a:r>
            <a:r>
              <a:rPr lang="en-GB" sz="1300">
                <a:solidFill>
                  <a:schemeClr val="dk1"/>
                </a:solidFill>
                <a:latin typeface="Old Standard TT"/>
                <a:ea typeface="Old Standard TT"/>
                <a:cs typeface="Old Standard TT"/>
                <a:sym typeface="Old Standard TT"/>
              </a:rPr>
              <a:t> : Determines the sarcasm target based on the outputs of the two extractors. It has 2 configurations : Hybrid AND and </a:t>
            </a:r>
            <a:r>
              <a:rPr lang="en-GB" sz="1300">
                <a:solidFill>
                  <a:schemeClr val="dk1"/>
                </a:solidFill>
                <a:latin typeface="Old Standard TT"/>
                <a:ea typeface="Old Standard TT"/>
                <a:cs typeface="Old Standard TT"/>
                <a:sym typeface="Old Standard TT"/>
              </a:rPr>
              <a:t>hybrid</a:t>
            </a:r>
            <a:r>
              <a:rPr lang="en-GB" sz="1300">
                <a:solidFill>
                  <a:schemeClr val="dk1"/>
                </a:solidFill>
                <a:latin typeface="Old Standard TT"/>
                <a:ea typeface="Old Standard TT"/>
                <a:cs typeface="Old Standard TT"/>
                <a:sym typeface="Old Standard TT"/>
              </a:rPr>
              <a:t> OR.</a:t>
            </a:r>
            <a:endParaRPr sz="1600">
              <a:latin typeface="Old Standard TT"/>
              <a:ea typeface="Old Standard TT"/>
              <a:cs typeface="Old Standard TT"/>
              <a:sym typeface="Old Standard TT"/>
            </a:endParaRPr>
          </a:p>
        </p:txBody>
      </p:sp>
      <p:cxnSp>
        <p:nvCxnSpPr>
          <p:cNvPr id="116" name="Google Shape;116;p19"/>
          <p:cNvCxnSpPr/>
          <p:nvPr/>
        </p:nvCxnSpPr>
        <p:spPr>
          <a:xfrm>
            <a:off x="5353625" y="2601875"/>
            <a:ext cx="1124400" cy="942300"/>
          </a:xfrm>
          <a:prstGeom prst="straightConnector1">
            <a:avLst/>
          </a:prstGeom>
          <a:noFill/>
          <a:ln cap="flat" cmpd="sng" w="9525">
            <a:solidFill>
              <a:srgbClr val="000000"/>
            </a:solidFill>
            <a:prstDash val="solid"/>
            <a:round/>
            <a:headEnd len="med" w="med" type="none"/>
            <a:tailEnd len="med" w="med" type="triangle"/>
          </a:ln>
        </p:spPr>
      </p:cxnSp>
      <p:cxnSp>
        <p:nvCxnSpPr>
          <p:cNvPr id="117" name="Google Shape;117;p19"/>
          <p:cNvCxnSpPr/>
          <p:nvPr/>
        </p:nvCxnSpPr>
        <p:spPr>
          <a:xfrm>
            <a:off x="3608350" y="3801075"/>
            <a:ext cx="0" cy="535500"/>
          </a:xfrm>
          <a:prstGeom prst="straightConnector1">
            <a:avLst/>
          </a:prstGeom>
          <a:noFill/>
          <a:ln cap="flat" cmpd="sng" w="9525">
            <a:solidFill>
              <a:srgbClr val="000000"/>
            </a:solidFill>
            <a:prstDash val="solid"/>
            <a:round/>
            <a:headEnd len="med" w="med" type="none"/>
            <a:tailEnd len="med" w="med" type="triangle"/>
          </a:ln>
        </p:spPr>
      </p:cxnSp>
      <p:cxnSp>
        <p:nvCxnSpPr>
          <p:cNvPr id="118" name="Google Shape;118;p19"/>
          <p:cNvCxnSpPr/>
          <p:nvPr/>
        </p:nvCxnSpPr>
        <p:spPr>
          <a:xfrm rot="10800000">
            <a:off x="3576225" y="760225"/>
            <a:ext cx="0" cy="3105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245775" y="1043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                          </a:t>
            </a:r>
            <a:r>
              <a:rPr b="1" lang="en-GB"/>
              <a:t>Rule Based Extractor </a:t>
            </a:r>
            <a:endParaRPr b="1"/>
          </a:p>
        </p:txBody>
      </p:sp>
      <p:pic>
        <p:nvPicPr>
          <p:cNvPr id="124" name="Google Shape;124;p20"/>
          <p:cNvPicPr preferRelativeResize="0"/>
          <p:nvPr/>
        </p:nvPicPr>
        <p:blipFill>
          <a:blip r:embed="rId3">
            <a:alphaModFix/>
          </a:blip>
          <a:stretch>
            <a:fillRect/>
          </a:stretch>
        </p:blipFill>
        <p:spPr>
          <a:xfrm>
            <a:off x="152400" y="869925"/>
            <a:ext cx="8839200" cy="3405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How to combine the outputs of individual Rules?</a:t>
            </a:r>
            <a:endParaRPr b="1"/>
          </a:p>
        </p:txBody>
      </p:sp>
      <p:sp>
        <p:nvSpPr>
          <p:cNvPr id="130" name="Google Shape;130;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Weighted Majority Approach </a:t>
            </a:r>
            <a:endParaRPr/>
          </a:p>
          <a:p>
            <a:pPr indent="-342900" lvl="0" marL="457200" rtl="0" algn="l">
              <a:spcBef>
                <a:spcPts val="0"/>
              </a:spcBef>
              <a:spcAft>
                <a:spcPts val="0"/>
              </a:spcAft>
              <a:buSzPts val="1800"/>
              <a:buChar char="●"/>
            </a:pPr>
            <a:r>
              <a:rPr lang="en-GB"/>
              <a:t>Every rule applied to sarcastic text.</a:t>
            </a:r>
            <a:endParaRPr/>
          </a:p>
          <a:p>
            <a:pPr indent="-342900" lvl="0" marL="457200" rtl="0" algn="l">
              <a:spcBef>
                <a:spcPts val="0"/>
              </a:spcBef>
              <a:spcAft>
                <a:spcPts val="0"/>
              </a:spcAft>
              <a:buSzPts val="1800"/>
              <a:buChar char="●"/>
            </a:pPr>
            <a:r>
              <a:rPr lang="en-GB"/>
              <a:t>Each word of the sarcastic </a:t>
            </a:r>
            <a:r>
              <a:rPr lang="en-GB"/>
              <a:t>sentence is associated with a value/score which is sum of accuracy(which is determined by a rule based classifier) of each rule which predicted that word to be a part of sarcasm target.</a:t>
            </a:r>
            <a:endParaRPr/>
          </a:p>
          <a:p>
            <a:pPr indent="-342900" lvl="0" marL="457200" rtl="0" algn="l">
              <a:spcBef>
                <a:spcPts val="0"/>
              </a:spcBef>
              <a:spcAft>
                <a:spcPts val="0"/>
              </a:spcAft>
              <a:buSzPts val="1800"/>
              <a:buChar char="●"/>
            </a:pPr>
            <a:r>
              <a:rPr lang="en-GB"/>
              <a:t>Words corresponding to max score are returned.</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