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lang="en-US"/>
          </a:p>
        </p:txBody>
      </p:sp>
      <p:sp>
        <p:nvSpPr>
          <p:cNvPr id="4" name="Date Placeholder 3">
            <a:extLst>
              <a:ext uri="{FF2B5EF4-FFF2-40B4-BE49-F238E27FC236}">
                <a16:creationId xmlns:a16="http://schemas.microsoft.com/office/drawing/2014/main" id="{95B3D0A7-EC4F-4FEE-8DDC-92923547E665}"/>
              </a:ext>
            </a:extLst>
          </p:cNvPr>
          <p:cNvSpPr>
            <a:spLocks noGrp="1"/>
          </p:cNvSpPr>
          <p:nvPr>
            <p:ph type="dt" sz="half" idx="10"/>
          </p:nvPr>
        </p:nvSpPr>
        <p:spPr/>
        <p:txBody>
          <a:bodyPr/>
          <a:lstStyle>
            <a:lvl1pPr>
              <a:defRPr/>
            </a:lvl1pPr>
          </a:lstStyle>
          <a:p>
            <a:fld id="{368B380D-CF45-4A20-AA7F-4C8EF74E0FB9}"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583B7ED7-E2B5-4028-9CCC-419784247D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357EDB-5CF0-4028-8429-8765A81A3BED}"/>
              </a:ext>
            </a:extLst>
          </p:cNvPr>
          <p:cNvSpPr>
            <a:spLocks noGrp="1"/>
          </p:cNvSpPr>
          <p:nvPr>
            <p:ph type="sldNum" sz="quarter" idx="12"/>
          </p:nvPr>
        </p:nvSpPr>
        <p:spPr/>
        <p:txBody>
          <a:bodyPr/>
          <a:lstStyle>
            <a:lvl1pPr>
              <a:defRPr/>
            </a:lvl1pPr>
          </a:lstStyle>
          <a:p>
            <a:fld id="{F2C0F9EA-9A67-4373-82EA-1D31BFFCCA9B}" type="slidenum">
              <a:rPr lang="en-US" altLang="en-US"/>
              <a:pPr/>
              <a:t>‹#›</a:t>
            </a:fld>
            <a:endParaRPr lang="en-US" altLang="en-US"/>
          </a:p>
        </p:txBody>
      </p:sp>
    </p:spTree>
    <p:extLst>
      <p:ext uri="{BB962C8B-B14F-4D97-AF65-F5344CB8AC3E}">
        <p14:creationId xmlns:p14="http://schemas.microsoft.com/office/powerpoint/2010/main" val="31362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9F61965A-4F35-4A01-9466-EC585D8F2E3C}"/>
              </a:ext>
            </a:extLst>
          </p:cNvPr>
          <p:cNvSpPr>
            <a:spLocks noGrp="1"/>
          </p:cNvSpPr>
          <p:nvPr>
            <p:ph type="dt" sz="half" idx="10"/>
          </p:nvPr>
        </p:nvSpPr>
        <p:spPr/>
        <p:txBody>
          <a:bodyPr/>
          <a:lstStyle>
            <a:lvl1pPr>
              <a:defRPr/>
            </a:lvl1pPr>
          </a:lstStyle>
          <a:p>
            <a:fld id="{EF492915-1950-4905-A0A0-F7687CBE97F9}"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317B2316-544C-4BC6-9AC7-F322163EDB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2E229D-A68E-4541-8A5B-421A55120093}"/>
              </a:ext>
            </a:extLst>
          </p:cNvPr>
          <p:cNvSpPr>
            <a:spLocks noGrp="1"/>
          </p:cNvSpPr>
          <p:nvPr>
            <p:ph type="sldNum" sz="quarter" idx="12"/>
          </p:nvPr>
        </p:nvSpPr>
        <p:spPr/>
        <p:txBody>
          <a:bodyPr/>
          <a:lstStyle>
            <a:lvl1pPr>
              <a:defRPr/>
            </a:lvl1pPr>
          </a:lstStyle>
          <a:p>
            <a:fld id="{ACB7E5C5-20F3-4FFE-9352-59BC4A9F9A22}" type="slidenum">
              <a:rPr lang="en-US" altLang="en-US"/>
              <a:pPr/>
              <a:t>‹#›</a:t>
            </a:fld>
            <a:endParaRPr lang="en-US" altLang="en-US"/>
          </a:p>
        </p:txBody>
      </p:sp>
    </p:spTree>
    <p:extLst>
      <p:ext uri="{BB962C8B-B14F-4D97-AF65-F5344CB8AC3E}">
        <p14:creationId xmlns:p14="http://schemas.microsoft.com/office/powerpoint/2010/main" val="42006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DC991E26-45DF-48BB-A3D0-699F0C791B3F}"/>
              </a:ext>
            </a:extLst>
          </p:cNvPr>
          <p:cNvSpPr>
            <a:spLocks noGrp="1"/>
          </p:cNvSpPr>
          <p:nvPr>
            <p:ph type="dt" sz="half" idx="10"/>
          </p:nvPr>
        </p:nvSpPr>
        <p:spPr/>
        <p:txBody>
          <a:bodyPr/>
          <a:lstStyle>
            <a:lvl1pPr>
              <a:defRPr/>
            </a:lvl1pPr>
          </a:lstStyle>
          <a:p>
            <a:fld id="{9BDBF717-A03E-45CA-B4D1-C1BED42C161B}"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855FCC59-6390-494A-99A6-D067571AA70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4509E5E-B7BA-4C47-B78F-05DE734F7233}"/>
              </a:ext>
            </a:extLst>
          </p:cNvPr>
          <p:cNvSpPr>
            <a:spLocks noGrp="1"/>
          </p:cNvSpPr>
          <p:nvPr>
            <p:ph type="sldNum" sz="quarter" idx="12"/>
          </p:nvPr>
        </p:nvSpPr>
        <p:spPr/>
        <p:txBody>
          <a:bodyPr/>
          <a:lstStyle>
            <a:lvl1pPr>
              <a:defRPr/>
            </a:lvl1pPr>
          </a:lstStyle>
          <a:p>
            <a:fld id="{5EA219C9-DC57-4FE7-88DE-FB13F2AB4C03}" type="slidenum">
              <a:rPr lang="en-US" altLang="en-US"/>
              <a:pPr/>
              <a:t>‹#›</a:t>
            </a:fld>
            <a:endParaRPr lang="en-US" altLang="en-US"/>
          </a:p>
        </p:txBody>
      </p:sp>
    </p:spTree>
    <p:extLst>
      <p:ext uri="{BB962C8B-B14F-4D97-AF65-F5344CB8AC3E}">
        <p14:creationId xmlns:p14="http://schemas.microsoft.com/office/powerpoint/2010/main" val="365421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205A4E3D-4B4B-4387-B37F-762A6EADA6A7}"/>
              </a:ext>
            </a:extLst>
          </p:cNvPr>
          <p:cNvSpPr>
            <a:spLocks noGrp="1"/>
          </p:cNvSpPr>
          <p:nvPr>
            <p:ph type="dt" sz="half" idx="10"/>
          </p:nvPr>
        </p:nvSpPr>
        <p:spPr/>
        <p:txBody>
          <a:bodyPr/>
          <a:lstStyle>
            <a:lvl1pPr>
              <a:defRPr/>
            </a:lvl1pPr>
          </a:lstStyle>
          <a:p>
            <a:fld id="{B4E1BF61-FA3D-4A83-96BF-F5394BB59AF9}"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42DE8C0F-723A-4434-894E-93A2A6FA9B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DDB525-7DF2-47F5-8EEA-D8911AE4F15F}"/>
              </a:ext>
            </a:extLst>
          </p:cNvPr>
          <p:cNvSpPr>
            <a:spLocks noGrp="1"/>
          </p:cNvSpPr>
          <p:nvPr>
            <p:ph type="sldNum" sz="quarter" idx="12"/>
          </p:nvPr>
        </p:nvSpPr>
        <p:spPr/>
        <p:txBody>
          <a:bodyPr/>
          <a:lstStyle>
            <a:lvl1pPr>
              <a:defRPr/>
            </a:lvl1pPr>
          </a:lstStyle>
          <a:p>
            <a:fld id="{ABD78467-5D0B-41E2-AF5C-8DA2C6442098}" type="slidenum">
              <a:rPr lang="en-US" altLang="en-US"/>
              <a:pPr/>
              <a:t>‹#›</a:t>
            </a:fld>
            <a:endParaRPr lang="en-US" altLang="en-US"/>
          </a:p>
        </p:txBody>
      </p:sp>
    </p:spTree>
    <p:extLst>
      <p:ext uri="{BB962C8B-B14F-4D97-AF65-F5344CB8AC3E}">
        <p14:creationId xmlns:p14="http://schemas.microsoft.com/office/powerpoint/2010/main" val="269817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a:extLst>
              <a:ext uri="{FF2B5EF4-FFF2-40B4-BE49-F238E27FC236}">
                <a16:creationId xmlns:a16="http://schemas.microsoft.com/office/drawing/2014/main" id="{7DDF223B-BD60-47B3-8F23-487FCF7C75CB}"/>
              </a:ext>
            </a:extLst>
          </p:cNvPr>
          <p:cNvSpPr>
            <a:spLocks noGrp="1"/>
          </p:cNvSpPr>
          <p:nvPr>
            <p:ph type="dt" sz="half" idx="10"/>
          </p:nvPr>
        </p:nvSpPr>
        <p:spPr/>
        <p:txBody>
          <a:bodyPr/>
          <a:lstStyle>
            <a:lvl1pPr>
              <a:defRPr/>
            </a:lvl1pPr>
          </a:lstStyle>
          <a:p>
            <a:fld id="{3E457130-339E-458B-82F7-E6F031476753}"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F296C934-9C57-46D4-A303-DAC8D59E57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CB274E-DA15-4C46-90E6-76AB0DBFB296}"/>
              </a:ext>
            </a:extLst>
          </p:cNvPr>
          <p:cNvSpPr>
            <a:spLocks noGrp="1"/>
          </p:cNvSpPr>
          <p:nvPr>
            <p:ph type="sldNum" sz="quarter" idx="12"/>
          </p:nvPr>
        </p:nvSpPr>
        <p:spPr/>
        <p:txBody>
          <a:bodyPr/>
          <a:lstStyle>
            <a:lvl1pPr>
              <a:defRPr/>
            </a:lvl1pPr>
          </a:lstStyle>
          <a:p>
            <a:fld id="{9C6A6864-8BE8-4B66-B3CA-4A558FBEF2DB}" type="slidenum">
              <a:rPr lang="en-US" altLang="en-US"/>
              <a:pPr/>
              <a:t>‹#›</a:t>
            </a:fld>
            <a:endParaRPr lang="en-US" altLang="en-US"/>
          </a:p>
        </p:txBody>
      </p:sp>
    </p:spTree>
    <p:extLst>
      <p:ext uri="{BB962C8B-B14F-4D97-AF65-F5344CB8AC3E}">
        <p14:creationId xmlns:p14="http://schemas.microsoft.com/office/powerpoint/2010/main" val="59067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a:extLst>
              <a:ext uri="{FF2B5EF4-FFF2-40B4-BE49-F238E27FC236}">
                <a16:creationId xmlns:a16="http://schemas.microsoft.com/office/drawing/2014/main" id="{AD778E74-142F-4892-BDA8-45471ECA2EC1}"/>
              </a:ext>
            </a:extLst>
          </p:cNvPr>
          <p:cNvSpPr>
            <a:spLocks noGrp="1"/>
          </p:cNvSpPr>
          <p:nvPr>
            <p:ph type="dt" sz="half" idx="10"/>
          </p:nvPr>
        </p:nvSpPr>
        <p:spPr/>
        <p:txBody>
          <a:bodyPr/>
          <a:lstStyle>
            <a:lvl1pPr>
              <a:defRPr/>
            </a:lvl1pPr>
          </a:lstStyle>
          <a:p>
            <a:fld id="{2E103B9B-6A67-4869-AB10-57454E4B0B35}" type="datetimeFigureOut">
              <a:rPr lang="en-US" altLang="en-US"/>
              <a:pPr/>
              <a:t>11/15/2018</a:t>
            </a:fld>
            <a:endParaRPr lang="en-US" altLang="en-US"/>
          </a:p>
        </p:txBody>
      </p:sp>
      <p:sp>
        <p:nvSpPr>
          <p:cNvPr id="6" name="Footer Placeholder 4">
            <a:extLst>
              <a:ext uri="{FF2B5EF4-FFF2-40B4-BE49-F238E27FC236}">
                <a16:creationId xmlns:a16="http://schemas.microsoft.com/office/drawing/2014/main" id="{D4E4B01F-1F58-4D02-9556-81B6B4C9D3E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92DFBF6-07C7-4535-A398-13990EB89AC2}"/>
              </a:ext>
            </a:extLst>
          </p:cNvPr>
          <p:cNvSpPr>
            <a:spLocks noGrp="1"/>
          </p:cNvSpPr>
          <p:nvPr>
            <p:ph type="sldNum" sz="quarter" idx="12"/>
          </p:nvPr>
        </p:nvSpPr>
        <p:spPr/>
        <p:txBody>
          <a:bodyPr/>
          <a:lstStyle>
            <a:lvl1pPr>
              <a:defRPr/>
            </a:lvl1pPr>
          </a:lstStyle>
          <a:p>
            <a:fld id="{BCCBD0DD-B1D0-4AB1-95B6-B42346750094}" type="slidenum">
              <a:rPr lang="en-US" altLang="en-US"/>
              <a:pPr/>
              <a:t>‹#›</a:t>
            </a:fld>
            <a:endParaRPr lang="en-US" altLang="en-US"/>
          </a:p>
        </p:txBody>
      </p:sp>
    </p:spTree>
    <p:extLst>
      <p:ext uri="{BB962C8B-B14F-4D97-AF65-F5344CB8AC3E}">
        <p14:creationId xmlns:p14="http://schemas.microsoft.com/office/powerpoint/2010/main" val="220195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a:extLst>
              <a:ext uri="{FF2B5EF4-FFF2-40B4-BE49-F238E27FC236}">
                <a16:creationId xmlns:a16="http://schemas.microsoft.com/office/drawing/2014/main" id="{5434D8A3-A006-411A-95E0-75F8A36EA56C}"/>
              </a:ext>
            </a:extLst>
          </p:cNvPr>
          <p:cNvSpPr>
            <a:spLocks noGrp="1"/>
          </p:cNvSpPr>
          <p:nvPr>
            <p:ph type="dt" sz="half" idx="10"/>
          </p:nvPr>
        </p:nvSpPr>
        <p:spPr/>
        <p:txBody>
          <a:bodyPr/>
          <a:lstStyle>
            <a:lvl1pPr>
              <a:defRPr/>
            </a:lvl1pPr>
          </a:lstStyle>
          <a:p>
            <a:fld id="{206EFDB6-8102-4FDD-B7F7-28A4BF4F697D}" type="datetimeFigureOut">
              <a:rPr lang="en-US" altLang="en-US"/>
              <a:pPr/>
              <a:t>11/15/2018</a:t>
            </a:fld>
            <a:endParaRPr lang="en-US" altLang="en-US"/>
          </a:p>
        </p:txBody>
      </p:sp>
      <p:sp>
        <p:nvSpPr>
          <p:cNvPr id="8" name="Footer Placeholder 4">
            <a:extLst>
              <a:ext uri="{FF2B5EF4-FFF2-40B4-BE49-F238E27FC236}">
                <a16:creationId xmlns:a16="http://schemas.microsoft.com/office/drawing/2014/main" id="{8299D4BC-1446-40C0-ACC4-B7C61EF35FC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D20C35-AB19-4216-89FD-643CAE82E26D}"/>
              </a:ext>
            </a:extLst>
          </p:cNvPr>
          <p:cNvSpPr>
            <a:spLocks noGrp="1"/>
          </p:cNvSpPr>
          <p:nvPr>
            <p:ph type="sldNum" sz="quarter" idx="12"/>
          </p:nvPr>
        </p:nvSpPr>
        <p:spPr/>
        <p:txBody>
          <a:bodyPr/>
          <a:lstStyle>
            <a:lvl1pPr>
              <a:defRPr/>
            </a:lvl1pPr>
          </a:lstStyle>
          <a:p>
            <a:fld id="{C92D0B60-5B8A-4424-BE53-D26EC25B2BFE}" type="slidenum">
              <a:rPr lang="en-US" altLang="en-US"/>
              <a:pPr/>
              <a:t>‹#›</a:t>
            </a:fld>
            <a:endParaRPr lang="en-US" altLang="en-US"/>
          </a:p>
        </p:txBody>
      </p:sp>
    </p:spTree>
    <p:extLst>
      <p:ext uri="{BB962C8B-B14F-4D97-AF65-F5344CB8AC3E}">
        <p14:creationId xmlns:p14="http://schemas.microsoft.com/office/powerpoint/2010/main" val="99428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a:extLst>
              <a:ext uri="{FF2B5EF4-FFF2-40B4-BE49-F238E27FC236}">
                <a16:creationId xmlns:a16="http://schemas.microsoft.com/office/drawing/2014/main" id="{88543466-F5DA-4E87-B80E-B1302EA63A60}"/>
              </a:ext>
            </a:extLst>
          </p:cNvPr>
          <p:cNvSpPr>
            <a:spLocks noGrp="1"/>
          </p:cNvSpPr>
          <p:nvPr>
            <p:ph type="dt" sz="half" idx="10"/>
          </p:nvPr>
        </p:nvSpPr>
        <p:spPr/>
        <p:txBody>
          <a:bodyPr/>
          <a:lstStyle>
            <a:lvl1pPr>
              <a:defRPr/>
            </a:lvl1pPr>
          </a:lstStyle>
          <a:p>
            <a:fld id="{CCDDBE50-CF7C-467B-9EF8-C862709110BF}" type="datetimeFigureOut">
              <a:rPr lang="en-US" altLang="en-US"/>
              <a:pPr/>
              <a:t>11/15/2018</a:t>
            </a:fld>
            <a:endParaRPr lang="en-US" altLang="en-US"/>
          </a:p>
        </p:txBody>
      </p:sp>
      <p:sp>
        <p:nvSpPr>
          <p:cNvPr id="4" name="Footer Placeholder 4">
            <a:extLst>
              <a:ext uri="{FF2B5EF4-FFF2-40B4-BE49-F238E27FC236}">
                <a16:creationId xmlns:a16="http://schemas.microsoft.com/office/drawing/2014/main" id="{77D39414-B859-4B11-96C0-5A3F447EAFF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3F6C7AE-DF47-4722-9850-B02DC9F2995D}"/>
              </a:ext>
            </a:extLst>
          </p:cNvPr>
          <p:cNvSpPr>
            <a:spLocks noGrp="1"/>
          </p:cNvSpPr>
          <p:nvPr>
            <p:ph type="sldNum" sz="quarter" idx="12"/>
          </p:nvPr>
        </p:nvSpPr>
        <p:spPr/>
        <p:txBody>
          <a:bodyPr/>
          <a:lstStyle>
            <a:lvl1pPr>
              <a:defRPr/>
            </a:lvl1pPr>
          </a:lstStyle>
          <a:p>
            <a:fld id="{72A9E4DD-ED15-43F8-84ED-E52BBAEB5F52}" type="slidenum">
              <a:rPr lang="en-US" altLang="en-US"/>
              <a:pPr/>
              <a:t>‹#›</a:t>
            </a:fld>
            <a:endParaRPr lang="en-US" altLang="en-US"/>
          </a:p>
        </p:txBody>
      </p:sp>
    </p:spTree>
    <p:extLst>
      <p:ext uri="{BB962C8B-B14F-4D97-AF65-F5344CB8AC3E}">
        <p14:creationId xmlns:p14="http://schemas.microsoft.com/office/powerpoint/2010/main" val="183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CBECD52-29B5-4DF1-BE1D-82497B35657A}"/>
              </a:ext>
            </a:extLst>
          </p:cNvPr>
          <p:cNvSpPr>
            <a:spLocks noGrp="1"/>
          </p:cNvSpPr>
          <p:nvPr>
            <p:ph type="dt" sz="half" idx="10"/>
          </p:nvPr>
        </p:nvSpPr>
        <p:spPr/>
        <p:txBody>
          <a:bodyPr/>
          <a:lstStyle>
            <a:lvl1pPr>
              <a:defRPr/>
            </a:lvl1pPr>
          </a:lstStyle>
          <a:p>
            <a:fld id="{F36AA99E-F635-4497-B9DB-2BCCAF293CDB}" type="datetimeFigureOut">
              <a:rPr lang="en-US" altLang="en-US"/>
              <a:pPr/>
              <a:t>11/15/2018</a:t>
            </a:fld>
            <a:endParaRPr lang="en-US" altLang="en-US"/>
          </a:p>
        </p:txBody>
      </p:sp>
      <p:sp>
        <p:nvSpPr>
          <p:cNvPr id="3" name="Footer Placeholder 4">
            <a:extLst>
              <a:ext uri="{FF2B5EF4-FFF2-40B4-BE49-F238E27FC236}">
                <a16:creationId xmlns:a16="http://schemas.microsoft.com/office/drawing/2014/main" id="{108A1078-873F-4E6B-A508-CA35713E349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80AAE73-E054-4307-93EC-31F7C5312195}"/>
              </a:ext>
            </a:extLst>
          </p:cNvPr>
          <p:cNvSpPr>
            <a:spLocks noGrp="1"/>
          </p:cNvSpPr>
          <p:nvPr>
            <p:ph type="sldNum" sz="quarter" idx="12"/>
          </p:nvPr>
        </p:nvSpPr>
        <p:spPr/>
        <p:txBody>
          <a:bodyPr/>
          <a:lstStyle>
            <a:lvl1pPr>
              <a:defRPr/>
            </a:lvl1pPr>
          </a:lstStyle>
          <a:p>
            <a:fld id="{02527246-0C1D-45C0-997D-AA1A0AE1283C}" type="slidenum">
              <a:rPr lang="en-US" altLang="en-US"/>
              <a:pPr/>
              <a:t>‹#›</a:t>
            </a:fld>
            <a:endParaRPr lang="en-US" altLang="en-US"/>
          </a:p>
        </p:txBody>
      </p:sp>
    </p:spTree>
    <p:extLst>
      <p:ext uri="{BB962C8B-B14F-4D97-AF65-F5344CB8AC3E}">
        <p14:creationId xmlns:p14="http://schemas.microsoft.com/office/powerpoint/2010/main" val="360994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a:extLst>
              <a:ext uri="{FF2B5EF4-FFF2-40B4-BE49-F238E27FC236}">
                <a16:creationId xmlns:a16="http://schemas.microsoft.com/office/drawing/2014/main" id="{6175E19F-ACCD-43E6-BBCB-2100459890BB}"/>
              </a:ext>
            </a:extLst>
          </p:cNvPr>
          <p:cNvSpPr>
            <a:spLocks noGrp="1"/>
          </p:cNvSpPr>
          <p:nvPr>
            <p:ph type="dt" sz="half" idx="10"/>
          </p:nvPr>
        </p:nvSpPr>
        <p:spPr/>
        <p:txBody>
          <a:bodyPr/>
          <a:lstStyle>
            <a:lvl1pPr>
              <a:defRPr/>
            </a:lvl1pPr>
          </a:lstStyle>
          <a:p>
            <a:fld id="{DDBD86F3-D2F4-411E-91A8-BEF764064DE7}" type="datetimeFigureOut">
              <a:rPr lang="en-US" altLang="en-US"/>
              <a:pPr/>
              <a:t>11/15/2018</a:t>
            </a:fld>
            <a:endParaRPr lang="en-US" altLang="en-US"/>
          </a:p>
        </p:txBody>
      </p:sp>
      <p:sp>
        <p:nvSpPr>
          <p:cNvPr id="6" name="Footer Placeholder 4">
            <a:extLst>
              <a:ext uri="{FF2B5EF4-FFF2-40B4-BE49-F238E27FC236}">
                <a16:creationId xmlns:a16="http://schemas.microsoft.com/office/drawing/2014/main" id="{A17F9604-2451-4C7F-B682-9880F21E36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40A43BA-AB73-4FD7-9FC4-64E501F1E4C3}"/>
              </a:ext>
            </a:extLst>
          </p:cNvPr>
          <p:cNvSpPr>
            <a:spLocks noGrp="1"/>
          </p:cNvSpPr>
          <p:nvPr>
            <p:ph type="sldNum" sz="quarter" idx="12"/>
          </p:nvPr>
        </p:nvSpPr>
        <p:spPr/>
        <p:txBody>
          <a:bodyPr/>
          <a:lstStyle>
            <a:lvl1pPr>
              <a:defRPr/>
            </a:lvl1pPr>
          </a:lstStyle>
          <a:p>
            <a:fld id="{9D2CA2A1-B427-40F9-8856-BEE93B2CF071}" type="slidenum">
              <a:rPr lang="en-US" altLang="en-US"/>
              <a:pPr/>
              <a:t>‹#›</a:t>
            </a:fld>
            <a:endParaRPr lang="en-US" altLang="en-US"/>
          </a:p>
        </p:txBody>
      </p:sp>
    </p:spTree>
    <p:extLst>
      <p:ext uri="{BB962C8B-B14F-4D97-AF65-F5344CB8AC3E}">
        <p14:creationId xmlns:p14="http://schemas.microsoft.com/office/powerpoint/2010/main" val="215176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3">
            <a:extLst>
              <a:ext uri="{FF2B5EF4-FFF2-40B4-BE49-F238E27FC236}">
                <a16:creationId xmlns:a16="http://schemas.microsoft.com/office/drawing/2014/main" id="{F8BF829A-79CC-4424-A5E7-D1ABFFA60864}"/>
              </a:ext>
            </a:extLst>
          </p:cNvPr>
          <p:cNvSpPr>
            <a:spLocks noGrp="1"/>
          </p:cNvSpPr>
          <p:nvPr>
            <p:ph type="dt" sz="half" idx="10"/>
          </p:nvPr>
        </p:nvSpPr>
        <p:spPr/>
        <p:txBody>
          <a:bodyPr/>
          <a:lstStyle>
            <a:lvl1pPr>
              <a:defRPr/>
            </a:lvl1pPr>
          </a:lstStyle>
          <a:p>
            <a:fld id="{F0D468DE-6F68-4EDB-8629-75335FB062A3}" type="datetimeFigureOut">
              <a:rPr lang="en-US" altLang="en-US"/>
              <a:pPr/>
              <a:t>11/15/2018</a:t>
            </a:fld>
            <a:endParaRPr lang="en-US" altLang="en-US"/>
          </a:p>
        </p:txBody>
      </p:sp>
      <p:sp>
        <p:nvSpPr>
          <p:cNvPr id="6" name="Footer Placeholder 4">
            <a:extLst>
              <a:ext uri="{FF2B5EF4-FFF2-40B4-BE49-F238E27FC236}">
                <a16:creationId xmlns:a16="http://schemas.microsoft.com/office/drawing/2014/main" id="{9AC2EB67-7E80-46D1-BE90-80C05C7111C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098C3B3-13E1-45D6-B3D7-F9ACE4DC47C5}"/>
              </a:ext>
            </a:extLst>
          </p:cNvPr>
          <p:cNvSpPr>
            <a:spLocks noGrp="1"/>
          </p:cNvSpPr>
          <p:nvPr>
            <p:ph type="sldNum" sz="quarter" idx="12"/>
          </p:nvPr>
        </p:nvSpPr>
        <p:spPr/>
        <p:txBody>
          <a:bodyPr/>
          <a:lstStyle>
            <a:lvl1pPr>
              <a:defRPr/>
            </a:lvl1pPr>
          </a:lstStyle>
          <a:p>
            <a:fld id="{32052F09-F2C3-44C1-8B78-825A430EA45E}" type="slidenum">
              <a:rPr lang="en-US" altLang="en-US"/>
              <a:pPr/>
              <a:t>‹#›</a:t>
            </a:fld>
            <a:endParaRPr lang="en-US" altLang="en-US"/>
          </a:p>
        </p:txBody>
      </p:sp>
    </p:spTree>
    <p:extLst>
      <p:ext uri="{BB962C8B-B14F-4D97-AF65-F5344CB8AC3E}">
        <p14:creationId xmlns:p14="http://schemas.microsoft.com/office/powerpoint/2010/main" val="362458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70A1EBC-0F55-41D1-A42B-DF1F6A4162C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endParaRPr lang="en-US" altLang="en-US"/>
          </a:p>
        </p:txBody>
      </p:sp>
      <p:sp>
        <p:nvSpPr>
          <p:cNvPr id="1027" name="Text Placeholder 2">
            <a:extLst>
              <a:ext uri="{FF2B5EF4-FFF2-40B4-BE49-F238E27FC236}">
                <a16:creationId xmlns:a16="http://schemas.microsoft.com/office/drawing/2014/main" id="{FC3F271F-09CF-4380-B552-9F12C8CD232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4" name="Date Placeholder 3">
            <a:extLst>
              <a:ext uri="{FF2B5EF4-FFF2-40B4-BE49-F238E27FC236}">
                <a16:creationId xmlns:a16="http://schemas.microsoft.com/office/drawing/2014/main" id="{27C6CFB6-264F-4B05-969F-46F25303EE7B}"/>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9BBCA231-BC09-4216-A39B-B3A0927A2513}" type="datetimeFigureOut">
              <a:rPr lang="en-US" altLang="en-US"/>
              <a:pPr/>
              <a:t>11/15/2018</a:t>
            </a:fld>
            <a:endParaRPr lang="en-US" altLang="en-US"/>
          </a:p>
        </p:txBody>
      </p:sp>
      <p:sp>
        <p:nvSpPr>
          <p:cNvPr id="5" name="Footer Placeholder 4">
            <a:extLst>
              <a:ext uri="{FF2B5EF4-FFF2-40B4-BE49-F238E27FC236}">
                <a16:creationId xmlns:a16="http://schemas.microsoft.com/office/drawing/2014/main" id="{623ABC31-9EC8-4B00-B3D4-20B42C59B57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en-US"/>
          </a:p>
        </p:txBody>
      </p:sp>
      <p:sp>
        <p:nvSpPr>
          <p:cNvPr id="6" name="Slide Number Placeholder 5">
            <a:extLst>
              <a:ext uri="{FF2B5EF4-FFF2-40B4-BE49-F238E27FC236}">
                <a16:creationId xmlns:a16="http://schemas.microsoft.com/office/drawing/2014/main" id="{142D7EEC-1C0F-4C81-97AE-71F12010257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2C28B33-C6A7-486D-82BF-B8036720D35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kern="1200">
          <a:solidFill>
            <a:schemeClr val="tx1"/>
          </a:solidFill>
          <a:latin typeface="+mj-lt"/>
          <a:ea typeface="ＭＳ Ｐゴシック"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ＭＳ Ｐゴシック"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a:extLst>
              <a:ext uri="{FF2B5EF4-FFF2-40B4-BE49-F238E27FC236}">
                <a16:creationId xmlns:a16="http://schemas.microsoft.com/office/drawing/2014/main" id="{0E064E4D-D80C-4460-80D5-61FE720DE984}"/>
              </a:ext>
            </a:extLst>
          </p:cNvPr>
          <p:cNvSpPr>
            <a:spLocks noGrp="1"/>
          </p:cNvSpPr>
          <p:nvPr>
            <p:ph type="ctrTitle"/>
          </p:nvPr>
        </p:nvSpPr>
        <p:spPr/>
        <p:txBody>
          <a:bodyPr/>
          <a:lstStyle/>
          <a:p>
            <a:r>
              <a:rPr lang="en-US" altLang="en-US" dirty="0" smtClean="0"/>
              <a:t>Agile </a:t>
            </a:r>
            <a:r>
              <a:rPr lang="en-US" altLang="en-US" dirty="0"/>
              <a:t>Software Development</a:t>
            </a:r>
          </a:p>
        </p:txBody>
      </p:sp>
      <p:sp>
        <p:nvSpPr>
          <p:cNvPr id="4" name="Slide Number Placeholder 3">
            <a:extLst>
              <a:ext uri="{FF2B5EF4-FFF2-40B4-BE49-F238E27FC236}">
                <a16:creationId xmlns:a16="http://schemas.microsoft.com/office/drawing/2014/main" id="{0D09457C-C440-4C36-B998-DADB9B6FC26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6621AA7D-CA97-461C-B08F-17CA7B3B6D46}" type="slidenum">
              <a:rPr lang="en-US" altLang="en-US">
                <a:solidFill>
                  <a:srgbClr val="898989"/>
                </a:solidFill>
              </a:rPr>
              <a:pPr/>
              <a:t>1</a:t>
            </a:fld>
            <a:endParaRPr lang="en-US" altLang="en-US">
              <a:solidFill>
                <a:srgbClr val="898989"/>
              </a:solidFill>
            </a:endParaRPr>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ADE0C44A-1854-4A5F-8F14-751805F03CC9}"/>
              </a:ext>
            </a:extLst>
          </p:cNvPr>
          <p:cNvSpPr>
            <a:spLocks noGrp="1"/>
          </p:cNvSpPr>
          <p:nvPr>
            <p:ph type="title"/>
          </p:nvPr>
        </p:nvSpPr>
        <p:spPr/>
        <p:txBody>
          <a:bodyPr/>
          <a:lstStyle/>
          <a:p>
            <a:r>
              <a:rPr lang="en-US" altLang="en-US"/>
              <a:t>Plan-driven and agile development</a:t>
            </a:r>
          </a:p>
        </p:txBody>
      </p:sp>
      <p:sp>
        <p:nvSpPr>
          <p:cNvPr id="3" name="Content Placeholder 2">
            <a:extLst>
              <a:ext uri="{FF2B5EF4-FFF2-40B4-BE49-F238E27FC236}">
                <a16:creationId xmlns:a16="http://schemas.microsoft.com/office/drawing/2014/main" id="{F2E17094-16B5-4278-9F6A-DAF76FE1740E}"/>
              </a:ext>
            </a:extLst>
          </p:cNvPr>
          <p:cNvSpPr>
            <a:spLocks noGrp="1"/>
          </p:cNvSpPr>
          <p:nvPr>
            <p:ph idx="1"/>
          </p:nvPr>
        </p:nvSpPr>
        <p:spPr/>
        <p:txBody>
          <a:bodyPr>
            <a:normAutofit/>
          </a:bodyPr>
          <a:lstStyle/>
          <a:p>
            <a:pPr>
              <a:lnSpc>
                <a:spcPct val="90000"/>
              </a:lnSpc>
            </a:pPr>
            <a:r>
              <a:rPr lang="en-US" altLang="en-US" sz="2700"/>
              <a:t>Plan-driven development</a:t>
            </a:r>
          </a:p>
          <a:p>
            <a:pPr lvl="1">
              <a:lnSpc>
                <a:spcPct val="90000"/>
              </a:lnSpc>
            </a:pPr>
            <a:r>
              <a:rPr lang="en-US" altLang="en-US" sz="2400"/>
              <a:t>A plan-driven approach to software engineering is based around separate development stages with the outputs to be produced at each of these stages planned in advance.</a:t>
            </a:r>
          </a:p>
          <a:p>
            <a:pPr lvl="1">
              <a:lnSpc>
                <a:spcPct val="90000"/>
              </a:lnSpc>
            </a:pPr>
            <a:r>
              <a:rPr lang="en-US" altLang="en-US" sz="2400"/>
              <a:t>Not necessarily waterfall model – plan-driven, incremental development is possible</a:t>
            </a:r>
          </a:p>
          <a:p>
            <a:pPr lvl="1">
              <a:lnSpc>
                <a:spcPct val="90000"/>
              </a:lnSpc>
            </a:pPr>
            <a:r>
              <a:rPr lang="en-US" altLang="en-US" sz="2400"/>
              <a:t>Iteration occurs within activities. </a:t>
            </a:r>
          </a:p>
          <a:p>
            <a:pPr>
              <a:lnSpc>
                <a:spcPct val="90000"/>
              </a:lnSpc>
            </a:pPr>
            <a:r>
              <a:rPr lang="en-US" altLang="en-US" sz="2700"/>
              <a:t>Agile development</a:t>
            </a:r>
          </a:p>
          <a:p>
            <a:pPr lvl="1">
              <a:lnSpc>
                <a:spcPct val="90000"/>
              </a:lnSpc>
            </a:pPr>
            <a:r>
              <a:rPr lang="en-US" altLang="en-US" sz="2400"/>
              <a:t>Specification, design, implementation and testing are inter-leaved and the outputs from the development process are decided through a process of negotiation during the software development process.</a:t>
            </a:r>
          </a:p>
        </p:txBody>
      </p:sp>
      <p:sp>
        <p:nvSpPr>
          <p:cNvPr id="4" name="Slide Number Placeholder 3">
            <a:extLst>
              <a:ext uri="{FF2B5EF4-FFF2-40B4-BE49-F238E27FC236}">
                <a16:creationId xmlns:a16="http://schemas.microsoft.com/office/drawing/2014/main" id="{4C06B52A-E075-4ECC-B809-DE9A2C97A77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F832661-8E8D-4059-AF17-0F92DDB6F3AE}" type="slidenum">
              <a:rPr lang="en-US" altLang="en-US">
                <a:solidFill>
                  <a:srgbClr val="898989"/>
                </a:solidFill>
              </a:rPr>
              <a:pPr/>
              <a:t>10</a:t>
            </a:fld>
            <a:endParaRPr lang="en-US" altLang="en-US">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5FF71EBB-A18A-48BD-9C2A-75003D3D780D}"/>
              </a:ext>
            </a:extLst>
          </p:cNvPr>
          <p:cNvSpPr>
            <a:spLocks noGrp="1"/>
          </p:cNvSpPr>
          <p:nvPr>
            <p:ph type="title"/>
          </p:nvPr>
        </p:nvSpPr>
        <p:spPr/>
        <p:txBody>
          <a:bodyPr/>
          <a:lstStyle/>
          <a:p>
            <a:r>
              <a:rPr lang="en-US" altLang="en-US"/>
              <a:t>Plan-driven and agile specification</a:t>
            </a:r>
            <a:r>
              <a:rPr lang="en-GB" altLang="en-US"/>
              <a:t> </a:t>
            </a:r>
            <a:endParaRPr lang="en-US" altLang="en-US"/>
          </a:p>
        </p:txBody>
      </p:sp>
      <p:pic>
        <p:nvPicPr>
          <p:cNvPr id="12290" name="Picture 3" descr="3.2 PlanBasedAgile.eps">
            <a:extLst>
              <a:ext uri="{FF2B5EF4-FFF2-40B4-BE49-F238E27FC236}">
                <a16:creationId xmlns:a16="http://schemas.microsoft.com/office/drawing/2014/main" id="{DAAEC41D-9980-486E-911F-8010D15DBC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5138" y="1785938"/>
            <a:ext cx="573087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03D955B-0ACD-48A7-AFC5-CFD52A8B413E}"/>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181CBA52-1322-490F-BD3F-D60B33216655}" type="slidenum">
              <a:rPr lang="en-US" altLang="en-US">
                <a:solidFill>
                  <a:srgbClr val="898989"/>
                </a:solidFill>
              </a:rPr>
              <a:pPr/>
              <a:t>11</a:t>
            </a:fld>
            <a:endParaRPr lang="en-US" altLang="en-US">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D458-96D3-49B0-AED1-843AE43E565F}"/>
              </a:ext>
            </a:extLst>
          </p:cNvPr>
          <p:cNvSpPr>
            <a:spLocks noGrp="1"/>
          </p:cNvSpPr>
          <p:nvPr>
            <p:ph type="title"/>
          </p:nvPr>
        </p:nvSpPr>
        <p:spPr/>
        <p:txBody>
          <a:bodyPr rtlCol="0">
            <a:normAutofit fontScale="90000"/>
          </a:bodyPr>
          <a:lstStyle/>
          <a:p>
            <a:pPr fontAlgn="auto">
              <a:spcAft>
                <a:spcPts val="0"/>
              </a:spcAft>
              <a:defRPr/>
            </a:pPr>
            <a:r>
              <a:rPr lang="en-US" dirty="0">
                <a:ea typeface="+mj-ea"/>
              </a:rPr>
              <a:t>Technical, human, organizational issues</a:t>
            </a:r>
          </a:p>
        </p:txBody>
      </p:sp>
      <p:sp>
        <p:nvSpPr>
          <p:cNvPr id="3" name="Content Placeholder 2">
            <a:extLst>
              <a:ext uri="{FF2B5EF4-FFF2-40B4-BE49-F238E27FC236}">
                <a16:creationId xmlns:a16="http://schemas.microsoft.com/office/drawing/2014/main" id="{AB27AD29-CD60-4780-B872-ABE258AD31B0}"/>
              </a:ext>
            </a:extLst>
          </p:cNvPr>
          <p:cNvSpPr>
            <a:spLocks noGrp="1"/>
          </p:cNvSpPr>
          <p:nvPr>
            <p:ph idx="1"/>
          </p:nvPr>
        </p:nvSpPr>
        <p:spPr>
          <a:xfrm>
            <a:off x="457200" y="1600200"/>
            <a:ext cx="8420100" cy="4525963"/>
          </a:xfrm>
        </p:spPr>
        <p:txBody>
          <a:bodyPr>
            <a:normAutofit/>
          </a:bodyPr>
          <a:lstStyle/>
          <a:p>
            <a:pPr>
              <a:lnSpc>
                <a:spcPct val="80000"/>
              </a:lnSpc>
            </a:pPr>
            <a:r>
              <a:rPr lang="en-US" altLang="en-US" sz="2700"/>
              <a:t>Most projects include elements of plan-driven and agile processes. Deciding on the balance depends on:</a:t>
            </a:r>
          </a:p>
          <a:p>
            <a:pPr lvl="1">
              <a:lnSpc>
                <a:spcPct val="80000"/>
              </a:lnSpc>
            </a:pPr>
            <a:r>
              <a:rPr lang="en-GB" altLang="en-US" sz="2400"/>
              <a:t>Is it important to have a very detailed specification and design before moving to implementation? If so, you probably need to use a plan-driven approach.</a:t>
            </a:r>
          </a:p>
          <a:p>
            <a:pPr lvl="1">
              <a:lnSpc>
                <a:spcPct val="80000"/>
              </a:lnSpc>
            </a:pPr>
            <a:r>
              <a:rPr lang="en-GB" altLang="en-US" sz="2400"/>
              <a:t>Is an incremental delivery strategy, where you deliver the software to customers and get rapid feedback from them, realistic? If so, consider using agile methods.</a:t>
            </a:r>
          </a:p>
          <a:p>
            <a:pPr lvl="1">
              <a:lnSpc>
                <a:spcPct val="80000"/>
              </a:lnSpc>
            </a:pPr>
            <a:r>
              <a:rPr lang="en-GB" altLang="en-US" sz="240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lnSpc>
                <a:spcPct val="80000"/>
              </a:lnSpc>
            </a:pPr>
            <a:endParaRPr lang="en-US" altLang="en-US" sz="2400"/>
          </a:p>
        </p:txBody>
      </p:sp>
      <p:sp>
        <p:nvSpPr>
          <p:cNvPr id="4" name="Slide Number Placeholder 3">
            <a:extLst>
              <a:ext uri="{FF2B5EF4-FFF2-40B4-BE49-F238E27FC236}">
                <a16:creationId xmlns:a16="http://schemas.microsoft.com/office/drawing/2014/main" id="{4F573C6C-C177-4D8C-948F-530C451132B2}"/>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DC9478C-CDBB-49A3-9394-2A5281FA2AF5}" type="slidenum">
              <a:rPr lang="en-US" altLang="en-US">
                <a:solidFill>
                  <a:srgbClr val="898989"/>
                </a:solidFill>
              </a:rPr>
              <a:pPr/>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3DC2-E658-4831-B3D0-4A7C28D13FFF}"/>
              </a:ext>
            </a:extLst>
          </p:cNvPr>
          <p:cNvSpPr>
            <a:spLocks noGrp="1"/>
          </p:cNvSpPr>
          <p:nvPr>
            <p:ph type="title"/>
          </p:nvPr>
        </p:nvSpPr>
        <p:spPr/>
        <p:txBody>
          <a:bodyPr rtlCol="0">
            <a:normAutofit fontScale="90000"/>
          </a:bodyPr>
          <a:lstStyle/>
          <a:p>
            <a:pPr fontAlgn="auto">
              <a:spcAft>
                <a:spcPts val="0"/>
              </a:spcAft>
              <a:defRPr/>
            </a:pPr>
            <a:r>
              <a:rPr lang="en-US" dirty="0">
                <a:ea typeface="+mj-ea"/>
              </a:rPr>
              <a:t>Technical, human, organizational issues</a:t>
            </a:r>
          </a:p>
        </p:txBody>
      </p:sp>
      <p:sp>
        <p:nvSpPr>
          <p:cNvPr id="3" name="Content Placeholder 2">
            <a:extLst>
              <a:ext uri="{FF2B5EF4-FFF2-40B4-BE49-F238E27FC236}">
                <a16:creationId xmlns:a16="http://schemas.microsoft.com/office/drawing/2014/main" id="{96049BB3-9A31-46BC-83FF-B2C45FB3BCAB}"/>
              </a:ext>
            </a:extLst>
          </p:cNvPr>
          <p:cNvSpPr>
            <a:spLocks noGrp="1"/>
          </p:cNvSpPr>
          <p:nvPr>
            <p:ph idx="1"/>
          </p:nvPr>
        </p:nvSpPr>
        <p:spPr>
          <a:xfrm>
            <a:off x="457200" y="1600200"/>
            <a:ext cx="8470900" cy="4525963"/>
          </a:xfrm>
        </p:spPr>
        <p:txBody>
          <a:bodyPr rtlCol="0">
            <a:normAutofit fontScale="70000" lnSpcReduction="20000"/>
          </a:bodyPr>
          <a:lstStyle/>
          <a:p>
            <a:pPr lvl="1" fontAlgn="auto">
              <a:spcAft>
                <a:spcPts val="0"/>
              </a:spcAft>
              <a:buFont typeface="Arial"/>
              <a:buChar char="–"/>
              <a:defRPr/>
            </a:pPr>
            <a:r>
              <a:rPr lang="en-GB" dirty="0">
                <a:ea typeface="+mn-ea"/>
              </a:rPr>
              <a:t>What type of system is being developed? </a:t>
            </a:r>
          </a:p>
          <a:p>
            <a:pPr lvl="2" fontAlgn="auto">
              <a:spcAft>
                <a:spcPts val="0"/>
              </a:spcAft>
              <a:buFont typeface="Arial"/>
              <a:buChar char="•"/>
              <a:defRPr/>
            </a:pPr>
            <a:r>
              <a:rPr lang="en-GB" dirty="0">
                <a:ea typeface="+mn-ea"/>
              </a:rPr>
              <a:t>Plan-driven approaches may be required for systems that require a lot of analysis before implementation (e.g. real-time system with complex timing requirements).</a:t>
            </a:r>
          </a:p>
          <a:p>
            <a:pPr lvl="1" fontAlgn="auto">
              <a:spcAft>
                <a:spcPts val="0"/>
              </a:spcAft>
              <a:buFont typeface="Arial"/>
              <a:buChar char="–"/>
              <a:defRPr/>
            </a:pPr>
            <a:r>
              <a:rPr lang="en-GB" dirty="0">
                <a:ea typeface="+mn-ea"/>
              </a:rPr>
              <a:t>What is the expected system lifetime? </a:t>
            </a:r>
          </a:p>
          <a:p>
            <a:pPr lvl="2" fontAlgn="auto">
              <a:spcAft>
                <a:spcPts val="0"/>
              </a:spcAft>
              <a:buFont typeface="Arial"/>
              <a:buChar char="•"/>
              <a:defRPr/>
            </a:pPr>
            <a:r>
              <a:rPr lang="en-GB" dirty="0">
                <a:ea typeface="+mn-ea"/>
              </a:rPr>
              <a:t>Long-lifetime systems may require more design documentation to communicate the original intentions of the system developers to the support team. </a:t>
            </a:r>
          </a:p>
          <a:p>
            <a:pPr lvl="1" fontAlgn="auto">
              <a:spcAft>
                <a:spcPts val="0"/>
              </a:spcAft>
              <a:buFont typeface="Arial"/>
              <a:buChar char="–"/>
              <a:defRPr/>
            </a:pPr>
            <a:r>
              <a:rPr lang="en-GB" dirty="0">
                <a:ea typeface="+mn-ea"/>
              </a:rPr>
              <a:t>What technologies are available to support system development? </a:t>
            </a:r>
          </a:p>
          <a:p>
            <a:pPr lvl="2" fontAlgn="auto">
              <a:spcAft>
                <a:spcPts val="0"/>
              </a:spcAft>
              <a:buFont typeface="Arial"/>
              <a:buChar char="•"/>
              <a:defRPr/>
            </a:pPr>
            <a:r>
              <a:rPr lang="en-GB" dirty="0">
                <a:ea typeface="+mn-ea"/>
              </a:rPr>
              <a:t>Agile methods rely on good tools to keep track of an evolving design</a:t>
            </a:r>
          </a:p>
          <a:p>
            <a:pPr lvl="1" fontAlgn="auto">
              <a:spcAft>
                <a:spcPts val="0"/>
              </a:spcAft>
              <a:buFont typeface="Arial"/>
              <a:buChar char="–"/>
              <a:defRPr/>
            </a:pPr>
            <a:r>
              <a:rPr lang="en-GB" dirty="0">
                <a:ea typeface="+mn-ea"/>
              </a:rPr>
              <a:t>How is the development team organized? </a:t>
            </a:r>
          </a:p>
          <a:p>
            <a:pPr lvl="2" fontAlgn="auto">
              <a:spcAft>
                <a:spcPts val="0"/>
              </a:spcAft>
              <a:buFont typeface="Arial"/>
              <a:buChar char="•"/>
              <a:defRPr/>
            </a:pPr>
            <a:r>
              <a:rPr lang="en-GB" dirty="0">
                <a:ea typeface="+mn-ea"/>
              </a:rPr>
              <a:t>If the development team is distributed or if part of the development is being outsourced, then you may need to develop design documents to communicate across the development teams. </a:t>
            </a:r>
          </a:p>
          <a:p>
            <a:pPr lvl="1" fontAlgn="auto">
              <a:spcAft>
                <a:spcPts val="0"/>
              </a:spcAft>
              <a:buFont typeface="Arial"/>
              <a:buChar char="–"/>
              <a:defRPr/>
            </a:pPr>
            <a:endParaRPr lang="en-GB" dirty="0">
              <a:ea typeface="+mn-ea"/>
            </a:endParaRPr>
          </a:p>
          <a:p>
            <a:pPr lvl="1" fontAlgn="auto">
              <a:spcAft>
                <a:spcPts val="0"/>
              </a:spcAft>
              <a:buFont typeface="Arial"/>
              <a:buNone/>
              <a:defRPr/>
            </a:pPr>
            <a:r>
              <a:rPr lang="en-GB" dirty="0">
                <a:ea typeface="+mn-ea"/>
              </a:rPr>
              <a:t> </a:t>
            </a:r>
          </a:p>
          <a:p>
            <a:pPr lvl="1" fontAlgn="auto">
              <a:spcAft>
                <a:spcPts val="0"/>
              </a:spcAft>
              <a:buFont typeface="Arial"/>
              <a:buChar char="–"/>
              <a:defRPr/>
            </a:pPr>
            <a:endParaRPr lang="en-US" dirty="0">
              <a:ea typeface="+mn-ea"/>
            </a:endParaRPr>
          </a:p>
        </p:txBody>
      </p:sp>
      <p:sp>
        <p:nvSpPr>
          <p:cNvPr id="4" name="Slide Number Placeholder 3">
            <a:extLst>
              <a:ext uri="{FF2B5EF4-FFF2-40B4-BE49-F238E27FC236}">
                <a16:creationId xmlns:a16="http://schemas.microsoft.com/office/drawing/2014/main" id="{E302C5CA-005E-4E32-A29B-3EE9030C844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F87F3A2-F423-4B2E-973B-BB34A4B40C63}" type="slidenum">
              <a:rPr lang="en-US" altLang="en-US">
                <a:solidFill>
                  <a:srgbClr val="898989"/>
                </a:solidFill>
              </a:rPr>
              <a:pPr/>
              <a:t>13</a:t>
            </a:fld>
            <a:endParaRPr lang="en-US" altLang="en-US">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8617-8B4C-4D0F-9F1D-D2F218A6BC34}"/>
              </a:ext>
            </a:extLst>
          </p:cNvPr>
          <p:cNvSpPr>
            <a:spLocks noGrp="1"/>
          </p:cNvSpPr>
          <p:nvPr>
            <p:ph type="title"/>
          </p:nvPr>
        </p:nvSpPr>
        <p:spPr/>
        <p:txBody>
          <a:bodyPr rtlCol="0">
            <a:normAutofit fontScale="90000"/>
          </a:bodyPr>
          <a:lstStyle/>
          <a:p>
            <a:pPr fontAlgn="auto">
              <a:spcAft>
                <a:spcPts val="0"/>
              </a:spcAft>
              <a:defRPr/>
            </a:pPr>
            <a:r>
              <a:rPr lang="en-US" dirty="0">
                <a:ea typeface="+mj-ea"/>
              </a:rPr>
              <a:t>Technical, human, organizational issues</a:t>
            </a:r>
          </a:p>
        </p:txBody>
      </p:sp>
      <p:sp>
        <p:nvSpPr>
          <p:cNvPr id="3" name="Content Placeholder 2">
            <a:extLst>
              <a:ext uri="{FF2B5EF4-FFF2-40B4-BE49-F238E27FC236}">
                <a16:creationId xmlns:a16="http://schemas.microsoft.com/office/drawing/2014/main" id="{A5A94F2E-CBEB-433D-A132-AF5FE41F6F04}"/>
              </a:ext>
            </a:extLst>
          </p:cNvPr>
          <p:cNvSpPr>
            <a:spLocks noGrp="1"/>
          </p:cNvSpPr>
          <p:nvPr>
            <p:ph idx="1"/>
          </p:nvPr>
        </p:nvSpPr>
        <p:spPr/>
        <p:txBody>
          <a:bodyPr rtlCol="0">
            <a:normAutofit fontScale="92500" lnSpcReduction="20000"/>
          </a:bodyPr>
          <a:lstStyle/>
          <a:p>
            <a:pPr lvl="1" fontAlgn="auto">
              <a:spcAft>
                <a:spcPts val="0"/>
              </a:spcAft>
              <a:buFont typeface="Arial"/>
              <a:buChar char="–"/>
              <a:defRPr/>
            </a:pPr>
            <a:r>
              <a:rPr lang="en-GB" dirty="0">
                <a:ea typeface="+mn-ea"/>
              </a:rPr>
              <a:t>Are there cultural or organizational issues that may affect the system development? </a:t>
            </a:r>
          </a:p>
          <a:p>
            <a:pPr lvl="2" fontAlgn="auto">
              <a:spcAft>
                <a:spcPts val="0"/>
              </a:spcAft>
              <a:buFont typeface="Arial"/>
              <a:buChar char="•"/>
              <a:defRPr/>
            </a:pPr>
            <a:r>
              <a:rPr lang="en-GB" dirty="0">
                <a:ea typeface="+mn-ea"/>
              </a:rPr>
              <a:t>Traditional engineering organizations have a culture of plan-based development, as this is the norm in engineering.</a:t>
            </a:r>
          </a:p>
          <a:p>
            <a:pPr lvl="1" fontAlgn="auto">
              <a:spcAft>
                <a:spcPts val="0"/>
              </a:spcAft>
              <a:buFont typeface="Arial"/>
              <a:buChar char="–"/>
              <a:defRPr/>
            </a:pPr>
            <a:r>
              <a:rPr lang="en-GB" dirty="0">
                <a:ea typeface="+mn-ea"/>
              </a:rPr>
              <a:t>How good are the designers and programmers in the development team?</a:t>
            </a:r>
          </a:p>
          <a:p>
            <a:pPr lvl="2" fontAlgn="auto">
              <a:spcAft>
                <a:spcPts val="0"/>
              </a:spcAft>
              <a:buFont typeface="Arial"/>
              <a:buChar char="•"/>
              <a:defRPr/>
            </a:pPr>
            <a:r>
              <a:rPr lang="en-GB" dirty="0">
                <a:ea typeface="+mn-ea"/>
              </a:rPr>
              <a:t> It is sometimes argued that agile methods require higher skill levels than plan-based approaches in which programmers simply translate a detailed design into code</a:t>
            </a:r>
          </a:p>
          <a:p>
            <a:pPr lvl="1" fontAlgn="auto">
              <a:spcAft>
                <a:spcPts val="0"/>
              </a:spcAft>
              <a:buFont typeface="Arial"/>
              <a:buChar char="–"/>
              <a:defRPr/>
            </a:pPr>
            <a:r>
              <a:rPr lang="en-GB" dirty="0">
                <a:ea typeface="+mn-ea"/>
              </a:rPr>
              <a:t>Is the system subject to external regulation? </a:t>
            </a:r>
          </a:p>
          <a:p>
            <a:pPr lvl="2" fontAlgn="auto">
              <a:spcAft>
                <a:spcPts val="0"/>
              </a:spcAft>
              <a:buFont typeface="Arial"/>
              <a:buChar char="•"/>
              <a:defRPr/>
            </a:pPr>
            <a:r>
              <a:rPr lang="en-GB" dirty="0">
                <a:ea typeface="+mn-ea"/>
              </a:rPr>
              <a:t>If a system has to be approved by an external regulator (e.g. the FAA approve software that is critical to the operation of an aircraft) then you will probably be required to produce detailed documentation as part of the system safety case.</a:t>
            </a:r>
          </a:p>
          <a:p>
            <a:pPr lvl="1" fontAlgn="auto">
              <a:spcAft>
                <a:spcPts val="0"/>
              </a:spcAft>
              <a:buFont typeface="Arial"/>
              <a:buChar char="–"/>
              <a:defRPr/>
            </a:pPr>
            <a:endParaRPr lang="en-US" dirty="0">
              <a:ea typeface="+mn-ea"/>
            </a:endParaRPr>
          </a:p>
        </p:txBody>
      </p:sp>
      <p:sp>
        <p:nvSpPr>
          <p:cNvPr id="5" name="Slide Number Placeholder 4">
            <a:extLst>
              <a:ext uri="{FF2B5EF4-FFF2-40B4-BE49-F238E27FC236}">
                <a16:creationId xmlns:a16="http://schemas.microsoft.com/office/drawing/2014/main" id="{433E1931-3D13-4266-8EF9-328A4B3C766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A6E4C76-43EC-4160-83D8-8E3452DD02D0}" type="slidenum">
              <a:rPr lang="en-US" altLang="en-US">
                <a:solidFill>
                  <a:srgbClr val="898989"/>
                </a:solidFill>
              </a:rPr>
              <a:pPr/>
              <a:t>14</a:t>
            </a:fld>
            <a:endParaRPr lang="en-US" altLang="en-US">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19906B7-DD45-43AD-9FE8-5736FF7EBAAF}"/>
              </a:ext>
            </a:extLst>
          </p:cNvPr>
          <p:cNvSpPr>
            <a:spLocks noGrp="1" noChangeArrowheads="1"/>
          </p:cNvSpPr>
          <p:nvPr>
            <p:ph type="title"/>
          </p:nvPr>
        </p:nvSpPr>
        <p:spPr/>
        <p:txBody>
          <a:bodyPr/>
          <a:lstStyle/>
          <a:p>
            <a:r>
              <a:rPr lang="en-US" altLang="en-US"/>
              <a:t>Extreme programming</a:t>
            </a:r>
          </a:p>
        </p:txBody>
      </p:sp>
      <p:sp>
        <p:nvSpPr>
          <p:cNvPr id="16386" name="Rectangle 3">
            <a:extLst>
              <a:ext uri="{FF2B5EF4-FFF2-40B4-BE49-F238E27FC236}">
                <a16:creationId xmlns:a16="http://schemas.microsoft.com/office/drawing/2014/main" id="{BF4490EC-451E-460E-959A-4A846C1E4FD5}"/>
              </a:ext>
            </a:extLst>
          </p:cNvPr>
          <p:cNvSpPr>
            <a:spLocks noGrp="1" noChangeArrowheads="1"/>
          </p:cNvSpPr>
          <p:nvPr>
            <p:ph type="body" idx="1"/>
          </p:nvPr>
        </p:nvSpPr>
        <p:spPr/>
        <p:txBody>
          <a:bodyPr/>
          <a:lstStyle/>
          <a:p>
            <a:pPr>
              <a:lnSpc>
                <a:spcPct val="90000"/>
              </a:lnSpc>
            </a:pPr>
            <a:r>
              <a:rPr lang="en-US" altLang="en-US"/>
              <a:t>Perhaps the best-known and most widely used agile method.</a:t>
            </a:r>
          </a:p>
          <a:p>
            <a:pPr>
              <a:lnSpc>
                <a:spcPct val="90000"/>
              </a:lnSpc>
            </a:pPr>
            <a:r>
              <a:rPr lang="en-US" altLang="en-US"/>
              <a:t>Extreme Programming (XP) takes an ‘extreme’ approach to iterative development. </a:t>
            </a:r>
          </a:p>
          <a:p>
            <a:pPr lvl="1">
              <a:lnSpc>
                <a:spcPct val="90000"/>
              </a:lnSpc>
            </a:pPr>
            <a:r>
              <a:rPr lang="en-US" altLang="en-US"/>
              <a:t>New versions may be built several times per day;</a:t>
            </a:r>
          </a:p>
          <a:p>
            <a:pPr lvl="1">
              <a:lnSpc>
                <a:spcPct val="90000"/>
              </a:lnSpc>
            </a:pPr>
            <a:r>
              <a:rPr lang="en-US" altLang="en-US"/>
              <a:t>Increments are delivered to customers every 2 weeks;</a:t>
            </a:r>
          </a:p>
          <a:p>
            <a:pPr lvl="1">
              <a:lnSpc>
                <a:spcPct val="90000"/>
              </a:lnSpc>
            </a:pPr>
            <a:r>
              <a:rPr lang="en-US" altLang="en-US"/>
              <a:t>All tests must be run for every build and the build is only accepted if tests run successfully.</a:t>
            </a:r>
          </a:p>
        </p:txBody>
      </p:sp>
      <p:sp>
        <p:nvSpPr>
          <p:cNvPr id="4" name="Slide Number Placeholder 3">
            <a:extLst>
              <a:ext uri="{FF2B5EF4-FFF2-40B4-BE49-F238E27FC236}">
                <a16:creationId xmlns:a16="http://schemas.microsoft.com/office/drawing/2014/main" id="{4633FAE0-0A86-4333-B11F-8ECF94F6845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12C2431-75BE-4B0F-8FDA-637FB0E9FDE8}" type="slidenum">
              <a:rPr lang="en-US" altLang="en-US">
                <a:solidFill>
                  <a:srgbClr val="898989"/>
                </a:solidFill>
              </a:rPr>
              <a:pPr/>
              <a:t>15</a:t>
            </a:fld>
            <a:endParaRPr lang="en-US" altLang="en-US">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35EF025A-2CCB-412F-B75B-00D697D72C22}"/>
              </a:ext>
            </a:extLst>
          </p:cNvPr>
          <p:cNvSpPr>
            <a:spLocks noGrp="1" noChangeArrowheads="1"/>
          </p:cNvSpPr>
          <p:nvPr>
            <p:ph type="title"/>
          </p:nvPr>
        </p:nvSpPr>
        <p:spPr/>
        <p:txBody>
          <a:bodyPr/>
          <a:lstStyle/>
          <a:p>
            <a:r>
              <a:rPr lang="en-US" altLang="en-US"/>
              <a:t>XP and agile principles</a:t>
            </a:r>
          </a:p>
        </p:txBody>
      </p:sp>
      <p:sp>
        <p:nvSpPr>
          <p:cNvPr id="17410" name="Rectangle 3">
            <a:extLst>
              <a:ext uri="{FF2B5EF4-FFF2-40B4-BE49-F238E27FC236}">
                <a16:creationId xmlns:a16="http://schemas.microsoft.com/office/drawing/2014/main" id="{24A5C33D-2D70-452D-A2FE-C3A38450777F}"/>
              </a:ext>
            </a:extLst>
          </p:cNvPr>
          <p:cNvSpPr>
            <a:spLocks noGrp="1" noChangeArrowheads="1"/>
          </p:cNvSpPr>
          <p:nvPr>
            <p:ph type="body" idx="1"/>
          </p:nvPr>
        </p:nvSpPr>
        <p:spPr/>
        <p:txBody>
          <a:bodyPr/>
          <a:lstStyle/>
          <a:p>
            <a:r>
              <a:rPr lang="en-US" altLang="en-US" sz="2400"/>
              <a:t>Incremental development is supported through small, frequent system releases.</a:t>
            </a:r>
          </a:p>
          <a:p>
            <a:r>
              <a:rPr lang="en-US" altLang="en-US" sz="2400"/>
              <a:t>Customer involvement means full-time customer engagement with the team.</a:t>
            </a:r>
          </a:p>
          <a:p>
            <a:r>
              <a:rPr lang="en-US" altLang="en-US" sz="2400"/>
              <a:t>People not process through pair programming, collective ownership and a process that avoids long working hours.</a:t>
            </a:r>
          </a:p>
          <a:p>
            <a:r>
              <a:rPr lang="en-US" altLang="en-US" sz="2400"/>
              <a:t>Change supported through regular system releases.</a:t>
            </a:r>
          </a:p>
          <a:p>
            <a:r>
              <a:rPr lang="en-US" altLang="en-US" sz="2400"/>
              <a:t>Maintaining simplicity through constant refactoring of code.</a:t>
            </a:r>
          </a:p>
        </p:txBody>
      </p:sp>
      <p:sp>
        <p:nvSpPr>
          <p:cNvPr id="4" name="Slide Number Placeholder 3">
            <a:extLst>
              <a:ext uri="{FF2B5EF4-FFF2-40B4-BE49-F238E27FC236}">
                <a16:creationId xmlns:a16="http://schemas.microsoft.com/office/drawing/2014/main" id="{E33195C4-29ED-4AAC-8CB8-52F1E0A97F08}"/>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C8815DE-AD69-4CBC-A3CA-8D96958ABA1F}" type="slidenum">
              <a:rPr lang="en-US" altLang="en-US">
                <a:solidFill>
                  <a:srgbClr val="898989"/>
                </a:solidFill>
              </a:rPr>
              <a:pPr/>
              <a:t>16</a:t>
            </a:fld>
            <a:endParaRPr lang="en-US" altLang="en-US">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C220C79-12A5-4512-869D-ED9C31035FCD}"/>
              </a:ext>
            </a:extLst>
          </p:cNvPr>
          <p:cNvSpPr>
            <a:spLocks noGrp="1"/>
          </p:cNvSpPr>
          <p:nvPr>
            <p:ph type="title"/>
          </p:nvPr>
        </p:nvSpPr>
        <p:spPr/>
        <p:txBody>
          <a:bodyPr rtlCol="0">
            <a:normAutofit fontScale="90000"/>
          </a:bodyPr>
          <a:lstStyle/>
          <a:p>
            <a:pPr fontAlgn="auto">
              <a:spcAft>
                <a:spcPts val="0"/>
              </a:spcAft>
              <a:defRPr/>
            </a:pPr>
            <a:r>
              <a:rPr lang="en-US" dirty="0">
                <a:ea typeface="+mj-ea"/>
              </a:rPr>
              <a:t>The extreme programming release cycle</a:t>
            </a:r>
            <a:r>
              <a:rPr lang="en-GB" dirty="0">
                <a:ea typeface="+mj-ea"/>
              </a:rPr>
              <a:t> </a:t>
            </a:r>
            <a:endParaRPr lang="en-US" dirty="0">
              <a:ea typeface="+mj-ea"/>
            </a:endParaRPr>
          </a:p>
        </p:txBody>
      </p:sp>
      <p:pic>
        <p:nvPicPr>
          <p:cNvPr id="18434" name="Picture 3" descr="3.3-XP-ReleaseCycle.eps">
            <a:extLst>
              <a:ext uri="{FF2B5EF4-FFF2-40B4-BE49-F238E27FC236}">
                <a16:creationId xmlns:a16="http://schemas.microsoft.com/office/drawing/2014/main" id="{B6189E3A-C708-4F01-BD21-E44B9838A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2213" y="2371725"/>
            <a:ext cx="6557962"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BC5508B3-4B16-455D-909C-11CCB247E2D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7BBBF69-7BB1-4E90-9602-F931AD4126AD}" type="slidenum">
              <a:rPr lang="en-US" altLang="en-US">
                <a:solidFill>
                  <a:srgbClr val="898989"/>
                </a:solidFill>
              </a:rPr>
              <a:pPr/>
              <a:t>17</a:t>
            </a:fld>
            <a:endParaRPr lang="en-US" altLang="en-US">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BC655605-78A9-4383-BA79-2C823ED93CB8}"/>
              </a:ext>
            </a:extLst>
          </p:cNvPr>
          <p:cNvSpPr>
            <a:spLocks noGrp="1"/>
          </p:cNvSpPr>
          <p:nvPr>
            <p:ph type="title"/>
          </p:nvPr>
        </p:nvSpPr>
        <p:spPr/>
        <p:txBody>
          <a:bodyPr/>
          <a:lstStyle/>
          <a:p>
            <a:r>
              <a:rPr lang="en-US" altLang="en-US"/>
              <a:t>Extreme programming practices (a)</a:t>
            </a:r>
            <a:r>
              <a:rPr lang="en-GB" altLang="en-US"/>
              <a:t> </a:t>
            </a:r>
            <a:endParaRPr lang="en-US" altLang="en-US"/>
          </a:p>
        </p:txBody>
      </p:sp>
      <p:graphicFrame>
        <p:nvGraphicFramePr>
          <p:cNvPr id="4" name="Table 3">
            <a:extLst>
              <a:ext uri="{FF2B5EF4-FFF2-40B4-BE49-F238E27FC236}">
                <a16:creationId xmlns:a16="http://schemas.microsoft.com/office/drawing/2014/main" id="{D61ACF80-E773-4C87-A04E-FE7EB7DCD838}"/>
              </a:ext>
            </a:extLst>
          </p:cNvPr>
          <p:cNvGraphicFramePr>
            <a:graphicFrameLocks noGrp="1"/>
          </p:cNvGraphicFramePr>
          <p:nvPr/>
        </p:nvGraphicFramePr>
        <p:xfrm>
          <a:off x="457200" y="1579563"/>
          <a:ext cx="8324850" cy="4825366"/>
        </p:xfrm>
        <a:graphic>
          <a:graphicData uri="http://schemas.openxmlformats.org/drawingml/2006/table">
            <a:tbl>
              <a:tblPr/>
              <a:tblGrid>
                <a:gridCol w="2359025">
                  <a:extLst>
                    <a:ext uri="{9D8B030D-6E8A-4147-A177-3AD203B41FA5}">
                      <a16:colId xmlns:a16="http://schemas.microsoft.com/office/drawing/2014/main" val="1753646242"/>
                    </a:ext>
                  </a:extLst>
                </a:gridCol>
                <a:gridCol w="5965825">
                  <a:extLst>
                    <a:ext uri="{9D8B030D-6E8A-4147-A177-3AD203B41FA5}">
                      <a16:colId xmlns:a16="http://schemas.microsoft.com/office/drawing/2014/main" val="1764467322"/>
                    </a:ext>
                  </a:extLst>
                </a:gridCol>
              </a:tblGrid>
              <a:tr h="47148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94360371"/>
                  </a:ext>
                </a:extLst>
              </a:tr>
              <a:tr h="11731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227133352"/>
                  </a:ext>
                </a:extLst>
              </a:tr>
              <a:tr h="9556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393486279"/>
                  </a:ext>
                </a:extLst>
              </a:tr>
              <a:tr h="51911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82875144"/>
                  </a:ext>
                </a:extLst>
              </a:tr>
              <a:tr h="7366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232003304"/>
                  </a:ext>
                </a:extLst>
              </a:tr>
              <a:tr h="7366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6178469"/>
                  </a:ext>
                </a:extLst>
              </a:tr>
            </a:tbl>
          </a:graphicData>
        </a:graphic>
      </p:graphicFrame>
      <p:sp>
        <p:nvSpPr>
          <p:cNvPr id="5" name="Slide Number Placeholder 4">
            <a:extLst>
              <a:ext uri="{FF2B5EF4-FFF2-40B4-BE49-F238E27FC236}">
                <a16:creationId xmlns:a16="http://schemas.microsoft.com/office/drawing/2014/main" id="{E13C5726-D716-4476-A8AB-6F1C1881D320}"/>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48ACF20-C479-42EE-95D1-A8DEDE2A7FA1}" type="slidenum">
              <a:rPr lang="en-US" altLang="en-US">
                <a:solidFill>
                  <a:srgbClr val="898989"/>
                </a:solidFill>
              </a:rPr>
              <a:pPr/>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F48F17E1-DBA0-495A-B9C0-5029EAF9CE60}"/>
              </a:ext>
            </a:extLst>
          </p:cNvPr>
          <p:cNvSpPr>
            <a:spLocks noGrp="1"/>
          </p:cNvSpPr>
          <p:nvPr>
            <p:ph type="title"/>
          </p:nvPr>
        </p:nvSpPr>
        <p:spPr/>
        <p:txBody>
          <a:bodyPr/>
          <a:lstStyle/>
          <a:p>
            <a:r>
              <a:rPr lang="en-US" altLang="en-US"/>
              <a:t>Extreme programming practices (b)</a:t>
            </a:r>
          </a:p>
        </p:txBody>
      </p:sp>
      <p:graphicFrame>
        <p:nvGraphicFramePr>
          <p:cNvPr id="4" name="Table 3">
            <a:extLst>
              <a:ext uri="{FF2B5EF4-FFF2-40B4-BE49-F238E27FC236}">
                <a16:creationId xmlns:a16="http://schemas.microsoft.com/office/drawing/2014/main" id="{0C23B9AC-BB5B-408E-8C3E-6299734711D9}"/>
              </a:ext>
            </a:extLst>
          </p:cNvPr>
          <p:cNvGraphicFramePr>
            <a:graphicFrameLocks noGrp="1"/>
          </p:cNvGraphicFramePr>
          <p:nvPr/>
        </p:nvGraphicFramePr>
        <p:xfrm>
          <a:off x="457200" y="1990725"/>
          <a:ext cx="8216900" cy="4414204"/>
        </p:xfrm>
        <a:graphic>
          <a:graphicData uri="http://schemas.openxmlformats.org/drawingml/2006/table">
            <a:tbl>
              <a:tblPr/>
              <a:tblGrid>
                <a:gridCol w="2286000">
                  <a:extLst>
                    <a:ext uri="{9D8B030D-6E8A-4147-A177-3AD203B41FA5}">
                      <a16:colId xmlns:a16="http://schemas.microsoft.com/office/drawing/2014/main" val="2520199394"/>
                    </a:ext>
                  </a:extLst>
                </a:gridCol>
                <a:gridCol w="5930900">
                  <a:extLst>
                    <a:ext uri="{9D8B030D-6E8A-4147-A177-3AD203B41FA5}">
                      <a16:colId xmlns:a16="http://schemas.microsoft.com/office/drawing/2014/main" val="2520991104"/>
                    </a:ext>
                  </a:extLst>
                </a:gridCol>
              </a:tblGrid>
              <a:tr h="61277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Pair programming</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Developers work in pairs, checking each other’s work and providing the support to always do a good job.</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914434509"/>
                  </a:ext>
                </a:extLst>
              </a:tr>
              <a:tr h="8302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Collective ownership</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The pairs of developers work on all areas of the system, so that no islands of expertise develop and all the developers take responsibility for all of the code. Anyone can change anything.</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15290925"/>
                  </a:ext>
                </a:extLst>
              </a:tr>
              <a:tr h="8302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Continuous integration</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As soon as the work on a task is complete, it is integrated into the whole system. After any such integration, all the unit tests in the system must pass.</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757963096"/>
                  </a:ext>
                </a:extLst>
              </a:tr>
              <a:tr h="8302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Sustainable pace</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Large amounts of overtime are not considered acceptable as the net effect is often to reduce code quality and medium term productivity</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08620123"/>
                  </a:ext>
                </a:extLst>
              </a:tr>
              <a:tr h="128270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On-site customer</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ＭＳ Ｐゴシック" panose="020B0600070205080204" pitchFamily="34" charset="-128"/>
                          <a:cs typeface="Arial" panose="020B0604020202020204" pitchFamily="34" charset="0"/>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35790549"/>
                  </a:ext>
                </a:extLst>
              </a:tr>
            </a:tbl>
          </a:graphicData>
        </a:graphic>
      </p:graphicFrame>
      <p:sp>
        <p:nvSpPr>
          <p:cNvPr id="5" name="Slide Number Placeholder 4">
            <a:extLst>
              <a:ext uri="{FF2B5EF4-FFF2-40B4-BE49-F238E27FC236}">
                <a16:creationId xmlns:a16="http://schemas.microsoft.com/office/drawing/2014/main" id="{1AED6CE4-5334-4EF4-BC39-FA45019D214D}"/>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054D546-188D-48A5-86E8-A47B60B5ACE2}" type="slidenum">
              <a:rPr lang="en-US" altLang="en-US">
                <a:solidFill>
                  <a:srgbClr val="898989"/>
                </a:solidFill>
              </a:rPr>
              <a:pPr/>
              <a:t>19</a:t>
            </a:fld>
            <a:endParaRPr lang="en-US" altLang="en-US">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le 1">
            <a:extLst>
              <a:ext uri="{FF2B5EF4-FFF2-40B4-BE49-F238E27FC236}">
                <a16:creationId xmlns:a16="http://schemas.microsoft.com/office/drawing/2014/main" id="{94B93E90-6F03-43B9-B4C6-7D4E669E7501}"/>
              </a:ext>
            </a:extLst>
          </p:cNvPr>
          <p:cNvSpPr>
            <a:spLocks noGrp="1"/>
          </p:cNvSpPr>
          <p:nvPr>
            <p:ph type="title"/>
          </p:nvPr>
        </p:nvSpPr>
        <p:spPr/>
        <p:txBody>
          <a:bodyPr/>
          <a:lstStyle/>
          <a:p>
            <a:r>
              <a:rPr lang="en-US" altLang="en-US"/>
              <a:t>Topics covered</a:t>
            </a:r>
          </a:p>
        </p:txBody>
      </p:sp>
      <p:sp>
        <p:nvSpPr>
          <p:cNvPr id="3074" name="Content Placeholder 2">
            <a:extLst>
              <a:ext uri="{FF2B5EF4-FFF2-40B4-BE49-F238E27FC236}">
                <a16:creationId xmlns:a16="http://schemas.microsoft.com/office/drawing/2014/main" id="{62D52E52-5E88-4673-A2BB-AC4D4AEBB74B}"/>
              </a:ext>
            </a:extLst>
          </p:cNvPr>
          <p:cNvSpPr>
            <a:spLocks noGrp="1"/>
          </p:cNvSpPr>
          <p:nvPr>
            <p:ph idx="1"/>
          </p:nvPr>
        </p:nvSpPr>
        <p:spPr/>
        <p:txBody>
          <a:bodyPr/>
          <a:lstStyle/>
          <a:p>
            <a:r>
              <a:rPr lang="en-US" altLang="en-US"/>
              <a:t>Agile methods</a:t>
            </a:r>
          </a:p>
          <a:p>
            <a:r>
              <a:rPr lang="en-US" altLang="en-US"/>
              <a:t>Plan-driven and agile development</a:t>
            </a:r>
          </a:p>
          <a:p>
            <a:r>
              <a:rPr lang="en-US" altLang="en-US"/>
              <a:t>Extreme programming</a:t>
            </a:r>
          </a:p>
          <a:p>
            <a:r>
              <a:rPr lang="en-US" altLang="en-US"/>
              <a:t>Agile project management</a:t>
            </a:r>
          </a:p>
          <a:p>
            <a:r>
              <a:rPr lang="en-US" altLang="en-US"/>
              <a:t>Scaling agile methods</a:t>
            </a:r>
          </a:p>
        </p:txBody>
      </p:sp>
      <p:sp>
        <p:nvSpPr>
          <p:cNvPr id="4" name="Slide Number Placeholder 3">
            <a:extLst>
              <a:ext uri="{FF2B5EF4-FFF2-40B4-BE49-F238E27FC236}">
                <a16:creationId xmlns:a16="http://schemas.microsoft.com/office/drawing/2014/main" id="{891CA97F-EEDA-4D2D-81D2-A22172A6246A}"/>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E51576CA-F387-4011-B075-F20205C5FC4F}" type="slidenum">
              <a:rPr lang="en-US" altLang="en-US">
                <a:solidFill>
                  <a:srgbClr val="898989"/>
                </a:solidFill>
              </a:rPr>
              <a:pPr/>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89D1BC06-F28D-499E-8E35-1F4C43F5EC49}"/>
              </a:ext>
            </a:extLst>
          </p:cNvPr>
          <p:cNvSpPr>
            <a:spLocks noGrp="1" noChangeArrowheads="1"/>
          </p:cNvSpPr>
          <p:nvPr>
            <p:ph type="title"/>
          </p:nvPr>
        </p:nvSpPr>
        <p:spPr/>
        <p:txBody>
          <a:bodyPr/>
          <a:lstStyle/>
          <a:p>
            <a:r>
              <a:rPr lang="en-US" altLang="en-US"/>
              <a:t>Requirements scenarios</a:t>
            </a:r>
          </a:p>
        </p:txBody>
      </p:sp>
      <p:sp>
        <p:nvSpPr>
          <p:cNvPr id="1170435" name="Rectangle 3">
            <a:extLst>
              <a:ext uri="{FF2B5EF4-FFF2-40B4-BE49-F238E27FC236}">
                <a16:creationId xmlns:a16="http://schemas.microsoft.com/office/drawing/2014/main" id="{9BDEFF9A-7C67-4084-8404-CC38913A80FB}"/>
              </a:ext>
            </a:extLst>
          </p:cNvPr>
          <p:cNvSpPr>
            <a:spLocks noGrp="1" noChangeArrowheads="1"/>
          </p:cNvSpPr>
          <p:nvPr>
            <p:ph type="body" idx="1"/>
          </p:nvPr>
        </p:nvSpPr>
        <p:spPr/>
        <p:txBody>
          <a:bodyPr rtlCol="0">
            <a:normAutofit fontScale="85000" lnSpcReduction="10000"/>
          </a:bodyPr>
          <a:lstStyle/>
          <a:p>
            <a:pPr fontAlgn="auto">
              <a:spcAft>
                <a:spcPts val="0"/>
              </a:spcAft>
              <a:buFont typeface="Arial"/>
              <a:buChar char="•"/>
              <a:defRPr/>
            </a:pPr>
            <a:r>
              <a:rPr lang="en-US" dirty="0">
                <a:ea typeface="+mn-ea"/>
              </a:rPr>
              <a:t>In XP, a customer or user is part of the XP team and is responsible for making decisions on requirements.</a:t>
            </a:r>
          </a:p>
          <a:p>
            <a:pPr fontAlgn="auto">
              <a:spcAft>
                <a:spcPts val="0"/>
              </a:spcAft>
              <a:buFont typeface="Arial"/>
              <a:buChar char="•"/>
              <a:defRPr/>
            </a:pPr>
            <a:r>
              <a:rPr lang="en-US" dirty="0">
                <a:ea typeface="+mn-ea"/>
              </a:rPr>
              <a:t>User requirements are expressed as scenarios or user stories.</a:t>
            </a:r>
          </a:p>
          <a:p>
            <a:pPr fontAlgn="auto">
              <a:spcAft>
                <a:spcPts val="0"/>
              </a:spcAft>
              <a:buFont typeface="Arial"/>
              <a:buChar char="•"/>
              <a:defRPr/>
            </a:pPr>
            <a:r>
              <a:rPr lang="en-US" dirty="0">
                <a:ea typeface="+mn-ea"/>
              </a:rPr>
              <a:t>These are written on cards and the development team break them down into implementation tasks. These tasks are the basis of schedule and cost estimates.</a:t>
            </a:r>
          </a:p>
          <a:p>
            <a:pPr fontAlgn="auto">
              <a:spcAft>
                <a:spcPts val="0"/>
              </a:spcAft>
              <a:buFont typeface="Arial"/>
              <a:buChar char="•"/>
              <a:defRPr/>
            </a:pPr>
            <a:r>
              <a:rPr lang="en-US" dirty="0">
                <a:ea typeface="+mn-ea"/>
              </a:rPr>
              <a:t>The customer chooses the stories for inclusion in the next release based on their priorities and the schedule estimates.</a:t>
            </a:r>
          </a:p>
        </p:txBody>
      </p:sp>
      <p:sp>
        <p:nvSpPr>
          <p:cNvPr id="4" name="Slide Number Placeholder 3">
            <a:extLst>
              <a:ext uri="{FF2B5EF4-FFF2-40B4-BE49-F238E27FC236}">
                <a16:creationId xmlns:a16="http://schemas.microsoft.com/office/drawing/2014/main" id="{E3D4238D-B6A7-4AFD-9789-30486962B27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6151A1DC-3625-4354-8A41-7B2D84F382B2}" type="slidenum">
              <a:rPr lang="en-US" altLang="en-US">
                <a:solidFill>
                  <a:srgbClr val="898989"/>
                </a:solidFill>
              </a:rPr>
              <a:pPr/>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8CDC7D60-8E61-4CA6-BB0F-3759FF8DB875}"/>
              </a:ext>
            </a:extLst>
          </p:cNvPr>
          <p:cNvSpPr>
            <a:spLocks noGrp="1"/>
          </p:cNvSpPr>
          <p:nvPr>
            <p:ph type="title"/>
          </p:nvPr>
        </p:nvSpPr>
        <p:spPr/>
        <p:txBody>
          <a:bodyPr/>
          <a:lstStyle/>
          <a:p>
            <a:r>
              <a:rPr lang="en-US" altLang="en-US"/>
              <a:t>A ‘prescribing medication’ story</a:t>
            </a:r>
            <a:r>
              <a:rPr lang="en-GB" altLang="en-US"/>
              <a:t> </a:t>
            </a:r>
            <a:endParaRPr lang="en-US" altLang="en-US"/>
          </a:p>
        </p:txBody>
      </p:sp>
      <p:pic>
        <p:nvPicPr>
          <p:cNvPr id="22530" name="Picture 3" descr="3.5 StoryCard.eps">
            <a:extLst>
              <a:ext uri="{FF2B5EF4-FFF2-40B4-BE49-F238E27FC236}">
                <a16:creationId xmlns:a16="http://schemas.microsoft.com/office/drawing/2014/main" id="{EBE0FC13-3662-4D6A-AC06-A5717F675B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566863"/>
            <a:ext cx="5967413"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B6FE3B36-5CB2-42D0-B9B8-754D65B26532}"/>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7FD243D-26BE-46D9-A18A-A98A6945B205}" type="slidenum">
              <a:rPr lang="en-US" altLang="en-US">
                <a:solidFill>
                  <a:srgbClr val="898989"/>
                </a:solidFill>
              </a:rPr>
              <a:pPr/>
              <a:t>21</a:t>
            </a:fld>
            <a:endParaRPr lang="en-US" altLang="en-US">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660418D-1E26-43E1-972C-9F7BF83C99AA}"/>
              </a:ext>
            </a:extLst>
          </p:cNvPr>
          <p:cNvSpPr>
            <a:spLocks noGrp="1"/>
          </p:cNvSpPr>
          <p:nvPr>
            <p:ph type="title"/>
          </p:nvPr>
        </p:nvSpPr>
        <p:spPr/>
        <p:txBody>
          <a:bodyPr rtlCol="0">
            <a:normAutofit fontScale="90000"/>
          </a:bodyPr>
          <a:lstStyle/>
          <a:p>
            <a:pPr fontAlgn="auto">
              <a:spcAft>
                <a:spcPts val="0"/>
              </a:spcAft>
              <a:defRPr/>
            </a:pPr>
            <a:r>
              <a:rPr lang="en-US" dirty="0">
                <a:ea typeface="+mj-ea"/>
              </a:rPr>
              <a:t>Examples of task cards for prescribing medication </a:t>
            </a:r>
          </a:p>
        </p:txBody>
      </p:sp>
      <p:pic>
        <p:nvPicPr>
          <p:cNvPr id="23554" name="Picture 3" descr="3.6 TaskCards.eps">
            <a:extLst>
              <a:ext uri="{FF2B5EF4-FFF2-40B4-BE49-F238E27FC236}">
                <a16:creationId xmlns:a16="http://schemas.microsoft.com/office/drawing/2014/main" id="{887FD042-092E-4AC9-BE55-55379EE8D5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760538"/>
            <a:ext cx="64166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75A5F4FD-FE98-4611-8C4E-A7AC657317A2}"/>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B233F82-B178-44E4-BEAD-AC4BF90A024A}" type="slidenum">
              <a:rPr lang="en-US" altLang="en-US">
                <a:solidFill>
                  <a:srgbClr val="898989"/>
                </a:solidFill>
              </a:rPr>
              <a:pPr/>
              <a:t>22</a:t>
            </a:fld>
            <a:endParaRPr lang="en-US" altLang="en-US">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97004B9F-058F-4EF6-B461-A89273FD87B2}"/>
              </a:ext>
            </a:extLst>
          </p:cNvPr>
          <p:cNvSpPr>
            <a:spLocks noGrp="1" noChangeArrowheads="1"/>
          </p:cNvSpPr>
          <p:nvPr>
            <p:ph type="title"/>
          </p:nvPr>
        </p:nvSpPr>
        <p:spPr/>
        <p:txBody>
          <a:bodyPr/>
          <a:lstStyle/>
          <a:p>
            <a:r>
              <a:rPr lang="en-US" altLang="en-US"/>
              <a:t>XP and change</a:t>
            </a:r>
          </a:p>
        </p:txBody>
      </p:sp>
      <p:sp>
        <p:nvSpPr>
          <p:cNvPr id="1171459" name="Rectangle 3">
            <a:extLst>
              <a:ext uri="{FF2B5EF4-FFF2-40B4-BE49-F238E27FC236}">
                <a16:creationId xmlns:a16="http://schemas.microsoft.com/office/drawing/2014/main" id="{2BBD80FB-86CF-4658-80F1-2AF6A1CBD784}"/>
              </a:ext>
            </a:extLst>
          </p:cNvPr>
          <p:cNvSpPr>
            <a:spLocks noGrp="1" noChangeArrowheads="1"/>
          </p:cNvSpPr>
          <p:nvPr>
            <p:ph type="body" idx="1"/>
          </p:nvPr>
        </p:nvSpPr>
        <p:spPr/>
        <p:txBody>
          <a:bodyPr rtlCol="0">
            <a:normAutofit lnSpcReduction="10000"/>
          </a:bodyPr>
          <a:lstStyle/>
          <a:p>
            <a:pPr fontAlgn="auto">
              <a:lnSpc>
                <a:spcPct val="90000"/>
              </a:lnSpc>
              <a:spcAft>
                <a:spcPts val="0"/>
              </a:spcAft>
              <a:buFont typeface="Arial"/>
              <a:buChar char="•"/>
              <a:defRPr/>
            </a:pPr>
            <a:r>
              <a:rPr lang="en-US">
                <a:ea typeface="+mn-ea"/>
              </a:rPr>
              <a:t>Conventional wisdom in software engineering is to design for change. It is worth spending time and effort anticipating changes as this reduces costs later in the life cycle.</a:t>
            </a:r>
          </a:p>
          <a:p>
            <a:pPr fontAlgn="auto">
              <a:lnSpc>
                <a:spcPct val="90000"/>
              </a:lnSpc>
              <a:spcAft>
                <a:spcPts val="0"/>
              </a:spcAft>
              <a:buFont typeface="Arial"/>
              <a:buChar char="•"/>
              <a:defRPr/>
            </a:pPr>
            <a:r>
              <a:rPr lang="en-US">
                <a:ea typeface="+mn-ea"/>
              </a:rPr>
              <a:t>XP, however, maintains that this is not worthwhile as changes cannot be reliably anticipated.</a:t>
            </a:r>
          </a:p>
          <a:p>
            <a:pPr fontAlgn="auto">
              <a:lnSpc>
                <a:spcPct val="90000"/>
              </a:lnSpc>
              <a:spcAft>
                <a:spcPts val="0"/>
              </a:spcAft>
              <a:buFont typeface="Arial"/>
              <a:buChar char="•"/>
              <a:defRPr/>
            </a:pPr>
            <a:r>
              <a:rPr lang="en-US">
                <a:ea typeface="+mn-ea"/>
              </a:rPr>
              <a:t>Rather, it proposes constant code improvement (refactoring) to make changes easier when they have to be implemented.</a:t>
            </a:r>
          </a:p>
        </p:txBody>
      </p:sp>
      <p:sp>
        <p:nvSpPr>
          <p:cNvPr id="4" name="Slide Number Placeholder 3">
            <a:extLst>
              <a:ext uri="{FF2B5EF4-FFF2-40B4-BE49-F238E27FC236}">
                <a16:creationId xmlns:a16="http://schemas.microsoft.com/office/drawing/2014/main" id="{0CA87550-1443-4D37-B2D2-9BC98EB5014F}"/>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38EBE53-32CB-48F6-848D-C451EA917FF8}" type="slidenum">
              <a:rPr lang="en-US" altLang="en-US">
                <a:solidFill>
                  <a:srgbClr val="898989"/>
                </a:solidFill>
              </a:rPr>
              <a:pPr/>
              <a:t>23</a:t>
            </a:fld>
            <a:endParaRPr lang="en-US" altLang="en-US">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0120A672-31C1-4E30-AFC7-6DE1FEA1C76D}"/>
              </a:ext>
            </a:extLst>
          </p:cNvPr>
          <p:cNvSpPr>
            <a:spLocks noGrp="1"/>
          </p:cNvSpPr>
          <p:nvPr>
            <p:ph type="title"/>
          </p:nvPr>
        </p:nvSpPr>
        <p:spPr/>
        <p:txBody>
          <a:bodyPr/>
          <a:lstStyle/>
          <a:p>
            <a:r>
              <a:rPr lang="en-US" altLang="en-US"/>
              <a:t>Refactoring</a:t>
            </a:r>
          </a:p>
        </p:txBody>
      </p:sp>
      <p:sp>
        <p:nvSpPr>
          <p:cNvPr id="3" name="Content Placeholder 2">
            <a:extLst>
              <a:ext uri="{FF2B5EF4-FFF2-40B4-BE49-F238E27FC236}">
                <a16:creationId xmlns:a16="http://schemas.microsoft.com/office/drawing/2014/main" id="{924DD9C7-75E8-43A2-99F5-D562690CA10B}"/>
              </a:ext>
            </a:extLst>
          </p:cNvPr>
          <p:cNvSpPr>
            <a:spLocks noGrp="1"/>
          </p:cNvSpPr>
          <p:nvPr>
            <p:ph idx="1"/>
          </p:nvPr>
        </p:nvSpPr>
        <p:spPr/>
        <p:txBody>
          <a:bodyPr rtlCol="0">
            <a:normAutofit fontScale="92500" lnSpcReduction="10000"/>
          </a:bodyPr>
          <a:lstStyle/>
          <a:p>
            <a:pPr fontAlgn="auto">
              <a:spcAft>
                <a:spcPts val="0"/>
              </a:spcAft>
              <a:buFont typeface="Arial"/>
              <a:buChar char="•"/>
              <a:defRPr/>
            </a:pPr>
            <a:r>
              <a:rPr lang="en-US" dirty="0">
                <a:ea typeface="+mn-ea"/>
              </a:rPr>
              <a:t>Programming team look for possible software improvements and make these improvements even where there is no immediate need for them.</a:t>
            </a:r>
          </a:p>
          <a:p>
            <a:pPr fontAlgn="auto">
              <a:spcAft>
                <a:spcPts val="0"/>
              </a:spcAft>
              <a:buFont typeface="Arial"/>
              <a:buChar char="•"/>
              <a:defRPr/>
            </a:pPr>
            <a:r>
              <a:rPr lang="en-US" dirty="0">
                <a:ea typeface="+mn-ea"/>
              </a:rPr>
              <a:t>This improves the understandability of the software and so reduces the need for documentation.</a:t>
            </a:r>
          </a:p>
          <a:p>
            <a:pPr fontAlgn="auto">
              <a:spcAft>
                <a:spcPts val="0"/>
              </a:spcAft>
              <a:buFont typeface="Arial"/>
              <a:buChar char="•"/>
              <a:defRPr/>
            </a:pPr>
            <a:r>
              <a:rPr lang="en-US" dirty="0">
                <a:ea typeface="+mn-ea"/>
              </a:rPr>
              <a:t>Changes are easier to make because the code is well-structured and clear.</a:t>
            </a:r>
          </a:p>
          <a:p>
            <a:pPr fontAlgn="auto">
              <a:spcAft>
                <a:spcPts val="0"/>
              </a:spcAft>
              <a:buFont typeface="Arial"/>
              <a:buChar char="•"/>
              <a:defRPr/>
            </a:pPr>
            <a:r>
              <a:rPr lang="en-US" dirty="0">
                <a:ea typeface="+mn-ea"/>
              </a:rPr>
              <a:t>However, some changes requires architecture refactoring and this is much more expensive.</a:t>
            </a:r>
          </a:p>
        </p:txBody>
      </p:sp>
      <p:sp>
        <p:nvSpPr>
          <p:cNvPr id="5" name="Slide Number Placeholder 4">
            <a:extLst>
              <a:ext uri="{FF2B5EF4-FFF2-40B4-BE49-F238E27FC236}">
                <a16:creationId xmlns:a16="http://schemas.microsoft.com/office/drawing/2014/main" id="{F58CA0C9-4722-4035-A333-DC6BE65F2EB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D462B9E-13E9-4F4F-8D2B-D16D20C6870C}" type="slidenum">
              <a:rPr lang="en-US" altLang="en-US">
                <a:solidFill>
                  <a:srgbClr val="898989"/>
                </a:solidFill>
              </a:rPr>
              <a:pPr/>
              <a:t>24</a:t>
            </a:fld>
            <a:endParaRPr lang="en-US" altLang="en-US">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31679292-29B5-4419-A8D9-219171B8E134}"/>
              </a:ext>
            </a:extLst>
          </p:cNvPr>
          <p:cNvSpPr>
            <a:spLocks noGrp="1"/>
          </p:cNvSpPr>
          <p:nvPr>
            <p:ph type="title"/>
          </p:nvPr>
        </p:nvSpPr>
        <p:spPr/>
        <p:txBody>
          <a:bodyPr/>
          <a:lstStyle/>
          <a:p>
            <a:r>
              <a:rPr lang="en-US" altLang="en-US"/>
              <a:t>Examples of refactoring</a:t>
            </a:r>
          </a:p>
        </p:txBody>
      </p:sp>
      <p:sp>
        <p:nvSpPr>
          <p:cNvPr id="26626" name="Content Placeholder 2">
            <a:extLst>
              <a:ext uri="{FF2B5EF4-FFF2-40B4-BE49-F238E27FC236}">
                <a16:creationId xmlns:a16="http://schemas.microsoft.com/office/drawing/2014/main" id="{AC283A7B-E6B8-4A5B-9D95-A75EA7782097}"/>
              </a:ext>
            </a:extLst>
          </p:cNvPr>
          <p:cNvSpPr>
            <a:spLocks noGrp="1"/>
          </p:cNvSpPr>
          <p:nvPr>
            <p:ph idx="1"/>
          </p:nvPr>
        </p:nvSpPr>
        <p:spPr/>
        <p:txBody>
          <a:bodyPr/>
          <a:lstStyle/>
          <a:p>
            <a:r>
              <a:rPr lang="en-US" altLang="en-US"/>
              <a:t>Re-organization of a class hierarchy to remove duplicate code.</a:t>
            </a:r>
          </a:p>
          <a:p>
            <a:r>
              <a:rPr lang="en-US" altLang="en-US"/>
              <a:t>Tidying up and renaming attributes and methods to make them easier to understand.</a:t>
            </a:r>
          </a:p>
          <a:p>
            <a:r>
              <a:rPr lang="en-US" altLang="en-US"/>
              <a:t>The replacement of inline code with calls to methods that have been included in a program library.</a:t>
            </a:r>
          </a:p>
        </p:txBody>
      </p:sp>
      <p:sp>
        <p:nvSpPr>
          <p:cNvPr id="5" name="Slide Number Placeholder 4">
            <a:extLst>
              <a:ext uri="{FF2B5EF4-FFF2-40B4-BE49-F238E27FC236}">
                <a16:creationId xmlns:a16="http://schemas.microsoft.com/office/drawing/2014/main" id="{797A8F9A-9193-4EE4-AF6C-C27F2AA7E58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E7B454CA-718F-4E6B-9A56-1BF20690906C}" type="slidenum">
              <a:rPr lang="en-US" altLang="en-US">
                <a:solidFill>
                  <a:srgbClr val="898989"/>
                </a:solidFill>
              </a:rPr>
              <a:pPr/>
              <a:t>25</a:t>
            </a:fld>
            <a:endParaRPr lang="en-US" altLang="en-US">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E998AA25-9F56-4ACB-A26F-0209BFF83A25}"/>
              </a:ext>
            </a:extLst>
          </p:cNvPr>
          <p:cNvSpPr>
            <a:spLocks noGrp="1"/>
          </p:cNvSpPr>
          <p:nvPr>
            <p:ph type="title"/>
          </p:nvPr>
        </p:nvSpPr>
        <p:spPr/>
        <p:txBody>
          <a:bodyPr/>
          <a:lstStyle/>
          <a:p>
            <a:r>
              <a:rPr lang="en-US" altLang="en-US"/>
              <a:t>Key points</a:t>
            </a:r>
          </a:p>
        </p:txBody>
      </p:sp>
      <p:sp>
        <p:nvSpPr>
          <p:cNvPr id="27650" name="Content Placeholder 2">
            <a:extLst>
              <a:ext uri="{FF2B5EF4-FFF2-40B4-BE49-F238E27FC236}">
                <a16:creationId xmlns:a16="http://schemas.microsoft.com/office/drawing/2014/main" id="{46E84F26-BD93-4BB8-85BE-C4698B23B7A1}"/>
              </a:ext>
            </a:extLst>
          </p:cNvPr>
          <p:cNvSpPr>
            <a:spLocks noGrp="1"/>
          </p:cNvSpPr>
          <p:nvPr>
            <p:ph idx="1"/>
          </p:nvPr>
        </p:nvSpPr>
        <p:spPr/>
        <p:txBody>
          <a:bodyPr/>
          <a:lstStyle/>
          <a:p>
            <a:r>
              <a:rPr lang="en-GB" altLang="en-US" sz="2000"/>
              <a:t>Agile methods are incremental development methods that focus on rapid development, frequent releases of the software, reducing process overheads and producing high-quality code. They involve the customer directly in the development process.</a:t>
            </a:r>
          </a:p>
          <a:p>
            <a:r>
              <a:rPr lang="en-GB" altLang="en-US" sz="2000"/>
              <a:t>The decision on whether to use an agile or a plan-driven approach to development should depend on the type of software being developed, the capabilities of the development team and the culture of the company developing the system.</a:t>
            </a:r>
          </a:p>
          <a:p>
            <a:r>
              <a:rPr lang="en-GB" altLang="en-US" sz="2000"/>
              <a:t>Extreme programming is a well-known agile method that integrates a range of good programming practices such as frequent releases of the software, continuous software improvement and customer participation in the development team.</a:t>
            </a:r>
          </a:p>
          <a:p>
            <a:endParaRPr lang="en-US" altLang="en-US"/>
          </a:p>
        </p:txBody>
      </p:sp>
      <p:sp>
        <p:nvSpPr>
          <p:cNvPr id="5" name="Slide Number Placeholder 4">
            <a:extLst>
              <a:ext uri="{FF2B5EF4-FFF2-40B4-BE49-F238E27FC236}">
                <a16:creationId xmlns:a16="http://schemas.microsoft.com/office/drawing/2014/main" id="{5F6D9DDA-C3ED-4AB1-8202-BA037579CCEC}"/>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BC851F9-C909-4EAA-854B-8081017C4520}" type="slidenum">
              <a:rPr lang="en-US" altLang="en-US">
                <a:solidFill>
                  <a:srgbClr val="898989"/>
                </a:solidFill>
              </a:rPr>
              <a:pPr/>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5B26DE99-2BCE-4DEC-9609-B63879B1E0B1}"/>
              </a:ext>
            </a:extLst>
          </p:cNvPr>
          <p:cNvSpPr>
            <a:spLocks noGrp="1" noChangeArrowheads="1"/>
          </p:cNvSpPr>
          <p:nvPr>
            <p:ph type="title"/>
          </p:nvPr>
        </p:nvSpPr>
        <p:spPr/>
        <p:txBody>
          <a:bodyPr/>
          <a:lstStyle/>
          <a:p>
            <a:r>
              <a:rPr lang="en-US" altLang="en-US"/>
              <a:t>Testing in XP</a:t>
            </a:r>
          </a:p>
        </p:txBody>
      </p:sp>
      <p:sp>
        <p:nvSpPr>
          <p:cNvPr id="1172483" name="Rectangle 3">
            <a:extLst>
              <a:ext uri="{FF2B5EF4-FFF2-40B4-BE49-F238E27FC236}">
                <a16:creationId xmlns:a16="http://schemas.microsoft.com/office/drawing/2014/main" id="{B036327A-48A6-4B53-B0CA-6ECB98745145}"/>
              </a:ext>
            </a:extLst>
          </p:cNvPr>
          <p:cNvSpPr>
            <a:spLocks noGrp="1" noChangeArrowheads="1"/>
          </p:cNvSpPr>
          <p:nvPr>
            <p:ph type="body" idx="1"/>
          </p:nvPr>
        </p:nvSpPr>
        <p:spPr/>
        <p:txBody>
          <a:bodyPr rtlCol="0">
            <a:normAutofit fontScale="92500"/>
          </a:bodyPr>
          <a:lstStyle/>
          <a:p>
            <a:pPr fontAlgn="auto">
              <a:spcAft>
                <a:spcPts val="0"/>
              </a:spcAft>
              <a:buFont typeface="Arial"/>
              <a:buChar char="•"/>
              <a:defRPr/>
            </a:pPr>
            <a:r>
              <a:rPr lang="en-US" dirty="0">
                <a:ea typeface="+mn-ea"/>
              </a:rPr>
              <a:t>Testing is central to XP and XP has developed an approach where the program is tested after every change has been made.</a:t>
            </a:r>
          </a:p>
          <a:p>
            <a:pPr fontAlgn="auto">
              <a:spcAft>
                <a:spcPts val="0"/>
              </a:spcAft>
              <a:buFont typeface="Arial"/>
              <a:buChar char="•"/>
              <a:defRPr/>
            </a:pPr>
            <a:r>
              <a:rPr lang="en-US" dirty="0">
                <a:ea typeface="+mn-ea"/>
              </a:rPr>
              <a:t>XP testing features:</a:t>
            </a:r>
          </a:p>
          <a:p>
            <a:pPr lvl="1" fontAlgn="auto">
              <a:spcAft>
                <a:spcPts val="0"/>
              </a:spcAft>
              <a:buFont typeface="Arial"/>
              <a:buChar char="–"/>
              <a:defRPr/>
            </a:pPr>
            <a:r>
              <a:rPr lang="en-US" dirty="0">
                <a:ea typeface="+mn-ea"/>
              </a:rPr>
              <a:t>Test-first development.</a:t>
            </a:r>
          </a:p>
          <a:p>
            <a:pPr lvl="1" fontAlgn="auto">
              <a:spcAft>
                <a:spcPts val="0"/>
              </a:spcAft>
              <a:buFont typeface="Arial"/>
              <a:buChar char="–"/>
              <a:defRPr/>
            </a:pPr>
            <a:r>
              <a:rPr lang="en-US" dirty="0">
                <a:ea typeface="+mn-ea"/>
              </a:rPr>
              <a:t>Incremental test development from scenarios.</a:t>
            </a:r>
          </a:p>
          <a:p>
            <a:pPr lvl="1" fontAlgn="auto">
              <a:spcAft>
                <a:spcPts val="0"/>
              </a:spcAft>
              <a:buFont typeface="Arial"/>
              <a:buChar char="–"/>
              <a:defRPr/>
            </a:pPr>
            <a:r>
              <a:rPr lang="en-US" dirty="0">
                <a:ea typeface="+mn-ea"/>
              </a:rPr>
              <a:t>User involvement in test development and validation.</a:t>
            </a:r>
          </a:p>
          <a:p>
            <a:pPr lvl="1" fontAlgn="auto">
              <a:spcAft>
                <a:spcPts val="0"/>
              </a:spcAft>
              <a:buFont typeface="Arial"/>
              <a:buChar char="–"/>
              <a:defRPr/>
            </a:pPr>
            <a:r>
              <a:rPr lang="en-US" dirty="0">
                <a:ea typeface="+mn-ea"/>
              </a:rPr>
              <a:t>Automated test harnesses are used to run all component tests each time that a new release is built.</a:t>
            </a:r>
          </a:p>
        </p:txBody>
      </p:sp>
      <p:sp>
        <p:nvSpPr>
          <p:cNvPr id="4" name="Slide Number Placeholder 3">
            <a:extLst>
              <a:ext uri="{FF2B5EF4-FFF2-40B4-BE49-F238E27FC236}">
                <a16:creationId xmlns:a16="http://schemas.microsoft.com/office/drawing/2014/main" id="{DD015F7E-9A18-48A0-85D7-C931A5E3A5F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208FF8-BF4A-4C0E-928E-9A72ABA36C83}" type="slidenum">
              <a:rPr lang="en-US" altLang="en-US">
                <a:solidFill>
                  <a:srgbClr val="898989"/>
                </a:solidFill>
              </a:rPr>
              <a:pPr/>
              <a:t>27</a:t>
            </a:fld>
            <a:endParaRPr lang="en-US" altLang="en-US">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A2D74C88-E0CC-4C59-A8A6-941ABEE3CA8D}"/>
              </a:ext>
            </a:extLst>
          </p:cNvPr>
          <p:cNvSpPr>
            <a:spLocks noGrp="1" noChangeArrowheads="1"/>
          </p:cNvSpPr>
          <p:nvPr>
            <p:ph type="title"/>
          </p:nvPr>
        </p:nvSpPr>
        <p:spPr/>
        <p:txBody>
          <a:bodyPr/>
          <a:lstStyle/>
          <a:p>
            <a:r>
              <a:rPr lang="en-US" altLang="en-US"/>
              <a:t>Test-first development</a:t>
            </a:r>
          </a:p>
        </p:txBody>
      </p:sp>
      <p:sp>
        <p:nvSpPr>
          <p:cNvPr id="30722" name="Rectangle 3">
            <a:extLst>
              <a:ext uri="{FF2B5EF4-FFF2-40B4-BE49-F238E27FC236}">
                <a16:creationId xmlns:a16="http://schemas.microsoft.com/office/drawing/2014/main" id="{CD969DE2-1D3A-402D-805A-CC75F5623037}"/>
              </a:ext>
            </a:extLst>
          </p:cNvPr>
          <p:cNvSpPr>
            <a:spLocks noGrp="1" noChangeArrowheads="1"/>
          </p:cNvSpPr>
          <p:nvPr>
            <p:ph type="body" idx="1"/>
          </p:nvPr>
        </p:nvSpPr>
        <p:spPr/>
        <p:txBody>
          <a:bodyPr/>
          <a:lstStyle/>
          <a:p>
            <a:pPr>
              <a:lnSpc>
                <a:spcPct val="90000"/>
              </a:lnSpc>
            </a:pPr>
            <a:r>
              <a:rPr lang="en-US" altLang="en-US" sz="2800" dirty="0"/>
              <a:t>Writing tests before code clarifies the requirements to be implemented.</a:t>
            </a:r>
          </a:p>
          <a:p>
            <a:pPr>
              <a:lnSpc>
                <a:spcPct val="90000"/>
              </a:lnSpc>
            </a:pPr>
            <a:r>
              <a:rPr lang="en-US" altLang="en-US" sz="2800" dirty="0"/>
              <a:t>Tests are written as programs rather than data so that they can be executed automatically. The test includes a check that it has executed correctly.</a:t>
            </a:r>
          </a:p>
          <a:p>
            <a:pPr lvl="1">
              <a:lnSpc>
                <a:spcPct val="90000"/>
              </a:lnSpc>
            </a:pPr>
            <a:r>
              <a:rPr lang="en-US" altLang="en-US" sz="2400" dirty="0"/>
              <a:t>Usually relies on a testing framework such as Junit.</a:t>
            </a:r>
          </a:p>
          <a:p>
            <a:pPr>
              <a:lnSpc>
                <a:spcPct val="90000"/>
              </a:lnSpc>
            </a:pPr>
            <a:r>
              <a:rPr lang="en-US" altLang="en-US" sz="2800" dirty="0"/>
              <a:t>All previous and new tests are run automatically when new functionality is added, thus checking that the new functionality has not introduced errors.</a:t>
            </a:r>
          </a:p>
        </p:txBody>
      </p:sp>
      <p:sp>
        <p:nvSpPr>
          <p:cNvPr id="4" name="Slide Number Placeholder 3">
            <a:extLst>
              <a:ext uri="{FF2B5EF4-FFF2-40B4-BE49-F238E27FC236}">
                <a16:creationId xmlns:a16="http://schemas.microsoft.com/office/drawing/2014/main" id="{D7DE72B9-65B5-459D-90FD-A4C71949FFF2}"/>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64F60141-7DC6-427C-99DC-9E65AEBF3FC5}" type="slidenum">
              <a:rPr lang="en-US" altLang="en-US">
                <a:solidFill>
                  <a:srgbClr val="898989"/>
                </a:solidFill>
              </a:rPr>
              <a:pPr/>
              <a:t>28</a:t>
            </a:fld>
            <a:endParaRPr lang="en-US" altLang="en-US">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8B1F8264-D5B0-458C-AD25-AE3D6A2B7149}"/>
              </a:ext>
            </a:extLst>
          </p:cNvPr>
          <p:cNvSpPr>
            <a:spLocks noGrp="1"/>
          </p:cNvSpPr>
          <p:nvPr>
            <p:ph type="title"/>
          </p:nvPr>
        </p:nvSpPr>
        <p:spPr/>
        <p:txBody>
          <a:bodyPr/>
          <a:lstStyle/>
          <a:p>
            <a:r>
              <a:rPr lang="en-US" altLang="en-US"/>
              <a:t>Customer involvement</a:t>
            </a:r>
          </a:p>
        </p:txBody>
      </p:sp>
      <p:sp>
        <p:nvSpPr>
          <p:cNvPr id="31746" name="Content Placeholder 2">
            <a:extLst>
              <a:ext uri="{FF2B5EF4-FFF2-40B4-BE49-F238E27FC236}">
                <a16:creationId xmlns:a16="http://schemas.microsoft.com/office/drawing/2014/main" id="{45D9D387-D369-4DE9-A268-2EF1439A0902}"/>
              </a:ext>
            </a:extLst>
          </p:cNvPr>
          <p:cNvSpPr>
            <a:spLocks noGrp="1"/>
          </p:cNvSpPr>
          <p:nvPr>
            <p:ph idx="1"/>
          </p:nvPr>
        </p:nvSpPr>
        <p:spPr/>
        <p:txBody>
          <a:bodyPr/>
          <a:lstStyle/>
          <a:p>
            <a:r>
              <a:rPr lang="en-GB" altLang="en-US" sz="2400" dirty="0"/>
              <a:t>The role of the customer in the testing process is to help develop acceptance tests for the stories that are to be implemented in the next release of the system. </a:t>
            </a:r>
          </a:p>
          <a:p>
            <a:r>
              <a:rPr lang="en-GB" altLang="en-US" sz="2400" dirty="0"/>
              <a:t>The customer who is part of the team writes tests as development proceeds. All new code is therefore validated to ensure that it is what the customer needs. </a:t>
            </a:r>
          </a:p>
          <a:p>
            <a:r>
              <a:rPr lang="en-GB" altLang="en-US" sz="2400"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altLang="en-US" sz="2400" dirty="0"/>
          </a:p>
        </p:txBody>
      </p:sp>
      <p:sp>
        <p:nvSpPr>
          <p:cNvPr id="5" name="Slide Number Placeholder 4">
            <a:extLst>
              <a:ext uri="{FF2B5EF4-FFF2-40B4-BE49-F238E27FC236}">
                <a16:creationId xmlns:a16="http://schemas.microsoft.com/office/drawing/2014/main" id="{2276F18D-A022-4258-BCD9-405B1B7B3E20}"/>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5760F4A-59C3-4282-9116-E3EF281F43F8}" type="slidenum">
              <a:rPr lang="en-US" altLang="en-US">
                <a:solidFill>
                  <a:srgbClr val="898989"/>
                </a:solidFill>
              </a:rPr>
              <a:pPr/>
              <a:t>29</a:t>
            </a:fld>
            <a:endParaRPr lang="en-US"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a:extLst>
              <a:ext uri="{FF2B5EF4-FFF2-40B4-BE49-F238E27FC236}">
                <a16:creationId xmlns:a16="http://schemas.microsoft.com/office/drawing/2014/main" id="{55498465-A698-4BE5-8EF7-393E9C3A71E1}"/>
              </a:ext>
            </a:extLst>
          </p:cNvPr>
          <p:cNvSpPr>
            <a:spLocks noGrp="1"/>
          </p:cNvSpPr>
          <p:nvPr>
            <p:ph type="title"/>
          </p:nvPr>
        </p:nvSpPr>
        <p:spPr/>
        <p:txBody>
          <a:bodyPr/>
          <a:lstStyle/>
          <a:p>
            <a:r>
              <a:rPr lang="en-US" altLang="en-US"/>
              <a:t>Rapid software development</a:t>
            </a:r>
          </a:p>
        </p:txBody>
      </p:sp>
      <p:sp>
        <p:nvSpPr>
          <p:cNvPr id="3" name="Content Placeholder 2">
            <a:extLst>
              <a:ext uri="{FF2B5EF4-FFF2-40B4-BE49-F238E27FC236}">
                <a16:creationId xmlns:a16="http://schemas.microsoft.com/office/drawing/2014/main" id="{D90AA7A9-368E-48A5-A65D-36DE5168AB65}"/>
              </a:ext>
            </a:extLst>
          </p:cNvPr>
          <p:cNvSpPr>
            <a:spLocks noGrp="1"/>
          </p:cNvSpPr>
          <p:nvPr>
            <p:ph idx="1"/>
          </p:nvPr>
        </p:nvSpPr>
        <p:spPr>
          <a:xfrm>
            <a:off x="457200" y="1600200"/>
            <a:ext cx="8407400" cy="4525963"/>
          </a:xfrm>
        </p:spPr>
        <p:txBody>
          <a:bodyPr>
            <a:normAutofit/>
          </a:bodyPr>
          <a:lstStyle/>
          <a:p>
            <a:pPr>
              <a:lnSpc>
                <a:spcPct val="80000"/>
              </a:lnSpc>
            </a:pPr>
            <a:r>
              <a:rPr lang="en-US" altLang="en-US" sz="2700" dirty="0"/>
              <a:t>Rapid development and delivery is now often the most important requirement for software systems</a:t>
            </a:r>
          </a:p>
          <a:p>
            <a:pPr lvl="1">
              <a:lnSpc>
                <a:spcPct val="80000"/>
              </a:lnSpc>
            </a:pPr>
            <a:r>
              <a:rPr lang="en-US" altLang="en-US" sz="2400" dirty="0"/>
              <a:t>Businesses operate in a fast –changing requirement and it is practically impossible to produce a set of stable software requirements</a:t>
            </a:r>
          </a:p>
          <a:p>
            <a:pPr lvl="1">
              <a:lnSpc>
                <a:spcPct val="80000"/>
              </a:lnSpc>
            </a:pPr>
            <a:r>
              <a:rPr lang="en-US" altLang="en-US" sz="2400" dirty="0"/>
              <a:t>Software has to evolve quickly to reflect changing business needs.</a:t>
            </a:r>
          </a:p>
          <a:p>
            <a:pPr>
              <a:lnSpc>
                <a:spcPct val="80000"/>
              </a:lnSpc>
            </a:pPr>
            <a:r>
              <a:rPr lang="en-US" altLang="en-US" sz="2700" dirty="0"/>
              <a:t>Rapid software development</a:t>
            </a:r>
          </a:p>
          <a:p>
            <a:pPr lvl="1">
              <a:lnSpc>
                <a:spcPct val="80000"/>
              </a:lnSpc>
            </a:pPr>
            <a:r>
              <a:rPr lang="en-US" altLang="en-US" sz="2400" dirty="0"/>
              <a:t>Specification, design and implementation are inter-leaved</a:t>
            </a:r>
          </a:p>
          <a:p>
            <a:pPr lvl="1">
              <a:lnSpc>
                <a:spcPct val="80000"/>
              </a:lnSpc>
            </a:pPr>
            <a:r>
              <a:rPr lang="en-US" altLang="en-US" sz="2400" dirty="0"/>
              <a:t>System is developed as a series of versions with stakeholders involved in version evaluation</a:t>
            </a:r>
          </a:p>
          <a:p>
            <a:pPr lvl="1">
              <a:lnSpc>
                <a:spcPct val="80000"/>
              </a:lnSpc>
            </a:pPr>
            <a:r>
              <a:rPr lang="en-US" altLang="en-US" sz="2400" dirty="0"/>
              <a:t>User interfaces are often developed using an IDE and graphical toolset.</a:t>
            </a:r>
          </a:p>
        </p:txBody>
      </p:sp>
      <p:sp>
        <p:nvSpPr>
          <p:cNvPr id="4" name="Slide Number Placeholder 3">
            <a:extLst>
              <a:ext uri="{FF2B5EF4-FFF2-40B4-BE49-F238E27FC236}">
                <a16:creationId xmlns:a16="http://schemas.microsoft.com/office/drawing/2014/main" id="{F51C1DB6-BB25-4061-BB65-91D9E3EB9ED4}"/>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126C4009-4DB6-4BDB-989B-1AB881A09A46}" type="slidenum">
              <a:rPr lang="en-US" altLang="en-US">
                <a:solidFill>
                  <a:srgbClr val="898989"/>
                </a:solidFill>
              </a:rPr>
              <a:pPr/>
              <a:t>3</a:t>
            </a:fld>
            <a:endParaRPr lang="en-US" altLang="en-US">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DEC325C4-5511-425D-8529-F7C9DD582F77}"/>
              </a:ext>
            </a:extLst>
          </p:cNvPr>
          <p:cNvSpPr>
            <a:spLocks noGrp="1"/>
          </p:cNvSpPr>
          <p:nvPr>
            <p:ph type="title"/>
          </p:nvPr>
        </p:nvSpPr>
        <p:spPr/>
        <p:txBody>
          <a:bodyPr/>
          <a:lstStyle/>
          <a:p>
            <a:r>
              <a:rPr lang="en-US" altLang="en-US"/>
              <a:t>Test case description for dose checking</a:t>
            </a:r>
            <a:r>
              <a:rPr lang="en-GB" altLang="en-US"/>
              <a:t> </a:t>
            </a:r>
            <a:endParaRPr lang="en-US" altLang="en-US"/>
          </a:p>
        </p:txBody>
      </p:sp>
      <p:pic>
        <p:nvPicPr>
          <p:cNvPr id="32770" name="Picture 3" descr="3.7 DoseChecking.eps">
            <a:extLst>
              <a:ext uri="{FF2B5EF4-FFF2-40B4-BE49-F238E27FC236}">
                <a16:creationId xmlns:a16="http://schemas.microsoft.com/office/drawing/2014/main" id="{B9C5AE98-DFE9-4989-8888-0C83C4A5E1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949450"/>
            <a:ext cx="743585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0FEB946-B064-46A9-A232-630973E06611}"/>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F41181B-3F63-4265-8DFD-4866954FBB69}" type="slidenum">
              <a:rPr lang="en-US" altLang="en-US">
                <a:solidFill>
                  <a:srgbClr val="898989"/>
                </a:solidFill>
              </a:rPr>
              <a:pPr/>
              <a:t>30</a:t>
            </a:fld>
            <a:endParaRPr lang="en-US" altLang="en-US">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2712EB0B-CB0A-47EC-860D-BC08280B45E2}"/>
              </a:ext>
            </a:extLst>
          </p:cNvPr>
          <p:cNvSpPr>
            <a:spLocks noGrp="1"/>
          </p:cNvSpPr>
          <p:nvPr>
            <p:ph type="title"/>
          </p:nvPr>
        </p:nvSpPr>
        <p:spPr/>
        <p:txBody>
          <a:bodyPr/>
          <a:lstStyle/>
          <a:p>
            <a:r>
              <a:rPr lang="en-US" altLang="en-US"/>
              <a:t>Test automation</a:t>
            </a:r>
          </a:p>
        </p:txBody>
      </p:sp>
      <p:sp>
        <p:nvSpPr>
          <p:cNvPr id="33794" name="Content Placeholder 2">
            <a:extLst>
              <a:ext uri="{FF2B5EF4-FFF2-40B4-BE49-F238E27FC236}">
                <a16:creationId xmlns:a16="http://schemas.microsoft.com/office/drawing/2014/main" id="{B2BDD169-02C5-4F84-855B-390B1EC529C6}"/>
              </a:ext>
            </a:extLst>
          </p:cNvPr>
          <p:cNvSpPr>
            <a:spLocks noGrp="1"/>
          </p:cNvSpPr>
          <p:nvPr>
            <p:ph idx="1"/>
          </p:nvPr>
        </p:nvSpPr>
        <p:spPr/>
        <p:txBody>
          <a:bodyPr/>
          <a:lstStyle/>
          <a:p>
            <a:r>
              <a:rPr lang="en-GB" altLang="en-US" sz="2400" dirty="0"/>
              <a:t>Test automation means that tests are written as executable components before the task is implemented </a:t>
            </a:r>
          </a:p>
          <a:p>
            <a:pPr lvl="1"/>
            <a:r>
              <a:rPr lang="en-GB" altLang="en-US" sz="2000" dirty="0"/>
              <a:t>These testing components should be stand-alone, should simulate the submission of input to be tested and should check that the result meets the output specification. An automated test framework (e.g. Junit) is a system that makes it easy to write executable tests and submit a set of tests for execution. </a:t>
            </a:r>
          </a:p>
          <a:p>
            <a:r>
              <a:rPr lang="en-GB" altLang="en-US" sz="2400" dirty="0"/>
              <a:t>As testing is </a:t>
            </a:r>
            <a:r>
              <a:rPr lang="en-GB" altLang="en-US" sz="2400" dirty="0" smtClean="0"/>
              <a:t>automated</a:t>
            </a:r>
            <a:r>
              <a:rPr lang="en-GB" altLang="en-US" sz="2400" dirty="0"/>
              <a:t>, there is always a set of tests that can be quickly and easily executed</a:t>
            </a:r>
          </a:p>
          <a:p>
            <a:pPr lvl="1"/>
            <a:r>
              <a:rPr lang="en-GB" altLang="en-US" sz="2000" dirty="0"/>
              <a:t>Whenever any functionality is added to the system, the tests can be run and problems that the new code has introduced can be caught immediately.  </a:t>
            </a:r>
          </a:p>
          <a:p>
            <a:endParaRPr lang="en-US" altLang="en-US" sz="2400" dirty="0"/>
          </a:p>
        </p:txBody>
      </p:sp>
      <p:sp>
        <p:nvSpPr>
          <p:cNvPr id="5" name="Slide Number Placeholder 4">
            <a:extLst>
              <a:ext uri="{FF2B5EF4-FFF2-40B4-BE49-F238E27FC236}">
                <a16:creationId xmlns:a16="http://schemas.microsoft.com/office/drawing/2014/main" id="{15024F56-348B-4085-880C-44019DF0494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4CA10B8-4067-4A79-A1AE-89AB5A183562}" type="slidenum">
              <a:rPr lang="en-US" altLang="en-US">
                <a:solidFill>
                  <a:srgbClr val="898989"/>
                </a:solidFill>
              </a:rPr>
              <a:pPr/>
              <a:t>31</a:t>
            </a:fld>
            <a:endParaRPr lang="en-US" altLang="en-US">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6F874A9F-BEE3-45AF-8D48-056A1C96EAAB}"/>
              </a:ext>
            </a:extLst>
          </p:cNvPr>
          <p:cNvSpPr>
            <a:spLocks noGrp="1"/>
          </p:cNvSpPr>
          <p:nvPr>
            <p:ph type="title"/>
          </p:nvPr>
        </p:nvSpPr>
        <p:spPr/>
        <p:txBody>
          <a:bodyPr/>
          <a:lstStyle/>
          <a:p>
            <a:r>
              <a:rPr lang="en-US" altLang="en-US"/>
              <a:t>XP testing difficulties</a:t>
            </a:r>
          </a:p>
        </p:txBody>
      </p:sp>
      <p:sp>
        <p:nvSpPr>
          <p:cNvPr id="34818" name="Content Placeholder 2">
            <a:extLst>
              <a:ext uri="{FF2B5EF4-FFF2-40B4-BE49-F238E27FC236}">
                <a16:creationId xmlns:a16="http://schemas.microsoft.com/office/drawing/2014/main" id="{74203615-679A-4C60-A2F8-5E45780BA8DD}"/>
              </a:ext>
            </a:extLst>
          </p:cNvPr>
          <p:cNvSpPr>
            <a:spLocks noGrp="1"/>
          </p:cNvSpPr>
          <p:nvPr>
            <p:ph idx="1"/>
          </p:nvPr>
        </p:nvSpPr>
        <p:spPr/>
        <p:txBody>
          <a:bodyPr/>
          <a:lstStyle/>
          <a:p>
            <a:r>
              <a:rPr lang="en-GB" altLang="en-US" sz="2400" dirty="0"/>
              <a:t>Programmers prefer programming to testing and sometimes they take short cuts when writing tests. For example, they may write incomplete tests that do not check for all possible exceptions that may occur. </a:t>
            </a:r>
          </a:p>
          <a:p>
            <a:r>
              <a:rPr lang="en-GB" altLang="en-US" sz="2400" dirty="0"/>
              <a:t>Some tests can be very difficult to write incrementally. For example, in a complex user interface, it is often difficult to write unit tests for the code that implements the ‘display logic’ and </a:t>
            </a:r>
            <a:r>
              <a:rPr lang="en-GB" altLang="en-US" sz="2400" dirty="0" smtClean="0"/>
              <a:t>workflow between </a:t>
            </a:r>
            <a:r>
              <a:rPr lang="en-GB" altLang="en-US" sz="2400" dirty="0"/>
              <a:t>screens. </a:t>
            </a:r>
          </a:p>
          <a:p>
            <a:r>
              <a:rPr lang="en-GB" altLang="en-US" sz="2400" dirty="0"/>
              <a:t>It difficult to judge the completeness of a set of tests. Although you may have a lot of system tests, your test set may not provide complete coverage.  </a:t>
            </a:r>
          </a:p>
          <a:p>
            <a:endParaRPr lang="en-US" altLang="en-US" sz="2400" dirty="0"/>
          </a:p>
        </p:txBody>
      </p:sp>
      <p:sp>
        <p:nvSpPr>
          <p:cNvPr id="5" name="Slide Number Placeholder 4">
            <a:extLst>
              <a:ext uri="{FF2B5EF4-FFF2-40B4-BE49-F238E27FC236}">
                <a16:creationId xmlns:a16="http://schemas.microsoft.com/office/drawing/2014/main" id="{13F00450-9F6A-42C1-9062-7312AC832FDF}"/>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BF19222-7BD6-42BA-A2C3-40972BBDF124}" type="slidenum">
              <a:rPr lang="en-US" altLang="en-US">
                <a:solidFill>
                  <a:srgbClr val="898989"/>
                </a:solidFill>
              </a:rPr>
              <a:pPr/>
              <a:t>32</a:t>
            </a:fld>
            <a:endParaRPr lang="en-US" altLang="en-US">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ABB83618-2F27-4D52-B7D9-C02A0CAF5DC1}"/>
              </a:ext>
            </a:extLst>
          </p:cNvPr>
          <p:cNvSpPr>
            <a:spLocks noGrp="1" noChangeArrowheads="1"/>
          </p:cNvSpPr>
          <p:nvPr>
            <p:ph type="title"/>
          </p:nvPr>
        </p:nvSpPr>
        <p:spPr/>
        <p:txBody>
          <a:bodyPr/>
          <a:lstStyle/>
          <a:p>
            <a:r>
              <a:rPr lang="en-US" altLang="en-US"/>
              <a:t>Pair programming</a:t>
            </a:r>
          </a:p>
        </p:txBody>
      </p:sp>
      <p:sp>
        <p:nvSpPr>
          <p:cNvPr id="35842" name="Rectangle 3">
            <a:extLst>
              <a:ext uri="{FF2B5EF4-FFF2-40B4-BE49-F238E27FC236}">
                <a16:creationId xmlns:a16="http://schemas.microsoft.com/office/drawing/2014/main" id="{9C9DE23D-BE4B-4293-BE56-F012E1654AB3}"/>
              </a:ext>
            </a:extLst>
          </p:cNvPr>
          <p:cNvSpPr>
            <a:spLocks noGrp="1" noChangeArrowheads="1"/>
          </p:cNvSpPr>
          <p:nvPr>
            <p:ph type="body" idx="1"/>
          </p:nvPr>
        </p:nvSpPr>
        <p:spPr/>
        <p:txBody>
          <a:bodyPr/>
          <a:lstStyle/>
          <a:p>
            <a:pPr>
              <a:lnSpc>
                <a:spcPct val="90000"/>
              </a:lnSpc>
            </a:pPr>
            <a:r>
              <a:rPr lang="en-US" altLang="en-US" sz="2400"/>
              <a:t>In XP, programmers work in pairs, sitting together to develop code.</a:t>
            </a:r>
          </a:p>
          <a:p>
            <a:pPr>
              <a:lnSpc>
                <a:spcPct val="90000"/>
              </a:lnSpc>
            </a:pPr>
            <a:r>
              <a:rPr lang="en-US" altLang="en-US" sz="2400"/>
              <a:t>This helps develop common ownership of code and spreads knowledge across the team.</a:t>
            </a:r>
          </a:p>
          <a:p>
            <a:pPr>
              <a:lnSpc>
                <a:spcPct val="90000"/>
              </a:lnSpc>
            </a:pPr>
            <a:r>
              <a:rPr lang="en-US" altLang="en-US" sz="2400"/>
              <a:t>It serves as an informal review process as each line of code is looked at by more than 1 person.</a:t>
            </a:r>
          </a:p>
          <a:p>
            <a:pPr>
              <a:lnSpc>
                <a:spcPct val="90000"/>
              </a:lnSpc>
            </a:pPr>
            <a:r>
              <a:rPr lang="en-US" altLang="en-US" sz="2400"/>
              <a:t>It encourages refactoring as the whole team can benefit from this.</a:t>
            </a:r>
          </a:p>
          <a:p>
            <a:pPr>
              <a:lnSpc>
                <a:spcPct val="90000"/>
              </a:lnSpc>
            </a:pPr>
            <a:r>
              <a:rPr lang="en-US" altLang="en-US" sz="2400"/>
              <a:t>Measurements suggest that development productivity with pair programming is similar to that of two people working independently.</a:t>
            </a:r>
          </a:p>
        </p:txBody>
      </p:sp>
      <p:sp>
        <p:nvSpPr>
          <p:cNvPr id="4" name="Slide Number Placeholder 3">
            <a:extLst>
              <a:ext uri="{FF2B5EF4-FFF2-40B4-BE49-F238E27FC236}">
                <a16:creationId xmlns:a16="http://schemas.microsoft.com/office/drawing/2014/main" id="{22EF6DDA-A031-48B4-8DD3-98A9DF03829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7C92F71-D087-4346-9872-CB3EE5AD4BDC}" type="slidenum">
              <a:rPr lang="en-US" altLang="en-US">
                <a:solidFill>
                  <a:srgbClr val="898989"/>
                </a:solidFill>
              </a:rPr>
              <a:pPr/>
              <a:t>33</a:t>
            </a:fld>
            <a:endParaRPr lang="en-US" altLang="en-US">
              <a:solidFill>
                <a:srgbClr val="89898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5775C8CC-23B1-40A8-9D0C-1FF2F18FFEE4}"/>
              </a:ext>
            </a:extLst>
          </p:cNvPr>
          <p:cNvSpPr>
            <a:spLocks noGrp="1"/>
          </p:cNvSpPr>
          <p:nvPr>
            <p:ph type="title"/>
          </p:nvPr>
        </p:nvSpPr>
        <p:spPr/>
        <p:txBody>
          <a:bodyPr/>
          <a:lstStyle/>
          <a:p>
            <a:r>
              <a:rPr lang="en-US" altLang="en-US"/>
              <a:t>Pair programming</a:t>
            </a:r>
          </a:p>
        </p:txBody>
      </p:sp>
      <p:sp>
        <p:nvSpPr>
          <p:cNvPr id="36866" name="Content Placeholder 2">
            <a:extLst>
              <a:ext uri="{FF2B5EF4-FFF2-40B4-BE49-F238E27FC236}">
                <a16:creationId xmlns:a16="http://schemas.microsoft.com/office/drawing/2014/main" id="{F3246A2E-4588-483A-9144-058D6E8D4150}"/>
              </a:ext>
            </a:extLst>
          </p:cNvPr>
          <p:cNvSpPr>
            <a:spLocks noGrp="1"/>
          </p:cNvSpPr>
          <p:nvPr>
            <p:ph idx="1"/>
          </p:nvPr>
        </p:nvSpPr>
        <p:spPr/>
        <p:txBody>
          <a:bodyPr/>
          <a:lstStyle/>
          <a:p>
            <a:r>
              <a:rPr lang="en-GB" altLang="en-US" sz="2400" dirty="0"/>
              <a:t>In pair programming, programmers sit together at the same workstation to develop the software.</a:t>
            </a:r>
          </a:p>
          <a:p>
            <a:r>
              <a:rPr lang="en-GB" altLang="en-US" sz="2400" dirty="0"/>
              <a:t>Pairs are created dynamically so that all team members work with each other during the development process.</a:t>
            </a:r>
          </a:p>
          <a:p>
            <a:r>
              <a:rPr lang="en-GB" altLang="en-US" sz="2400" dirty="0"/>
              <a:t>The sharing of knowledge that happens during pair programming is very important as it reduces the overall risks to a project when team members leave.</a:t>
            </a:r>
          </a:p>
          <a:p>
            <a:r>
              <a:rPr lang="en-GB" altLang="en-US" sz="2400" dirty="0"/>
              <a:t>Pair programming is not necessarily inefficient and there is evidence that a pair working together is more efficient than 2 programmers working separately. </a:t>
            </a:r>
            <a:endParaRPr lang="en-US" altLang="en-US" sz="2400" dirty="0"/>
          </a:p>
          <a:p>
            <a:endParaRPr lang="en-GB" altLang="en-US" sz="2400" dirty="0"/>
          </a:p>
        </p:txBody>
      </p:sp>
      <p:sp>
        <p:nvSpPr>
          <p:cNvPr id="4" name="Slide Number Placeholder 3">
            <a:extLst>
              <a:ext uri="{FF2B5EF4-FFF2-40B4-BE49-F238E27FC236}">
                <a16:creationId xmlns:a16="http://schemas.microsoft.com/office/drawing/2014/main" id="{A62FFBD3-A380-4DFA-8A1D-4D713029E15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C6EDC66-CABF-45B2-89BF-2AEAA7E9D851}" type="slidenum">
              <a:rPr lang="en-US" altLang="en-US">
                <a:solidFill>
                  <a:srgbClr val="898989"/>
                </a:solidFill>
              </a:rPr>
              <a:pPr/>
              <a:t>34</a:t>
            </a:fld>
            <a:endParaRPr lang="en-US" altLang="en-US">
              <a:solidFill>
                <a:srgbClr val="89898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7B704104-BF7E-49DA-8248-8BF7C92C8C69}"/>
              </a:ext>
            </a:extLst>
          </p:cNvPr>
          <p:cNvSpPr>
            <a:spLocks noGrp="1"/>
          </p:cNvSpPr>
          <p:nvPr>
            <p:ph type="title"/>
          </p:nvPr>
        </p:nvSpPr>
        <p:spPr/>
        <p:txBody>
          <a:bodyPr/>
          <a:lstStyle/>
          <a:p>
            <a:r>
              <a:rPr lang="en-US" altLang="en-US"/>
              <a:t>Advantages of pair programming</a:t>
            </a:r>
          </a:p>
        </p:txBody>
      </p:sp>
      <p:sp>
        <p:nvSpPr>
          <p:cNvPr id="37890" name="Content Placeholder 2">
            <a:extLst>
              <a:ext uri="{FF2B5EF4-FFF2-40B4-BE49-F238E27FC236}">
                <a16:creationId xmlns:a16="http://schemas.microsoft.com/office/drawing/2014/main" id="{C2483C4E-690E-4F89-89B6-BF7728C1F8FC}"/>
              </a:ext>
            </a:extLst>
          </p:cNvPr>
          <p:cNvSpPr>
            <a:spLocks noGrp="1"/>
          </p:cNvSpPr>
          <p:nvPr>
            <p:ph idx="1"/>
          </p:nvPr>
        </p:nvSpPr>
        <p:spPr/>
        <p:txBody>
          <a:bodyPr/>
          <a:lstStyle/>
          <a:p>
            <a:r>
              <a:rPr lang="en-GB" altLang="en-US" sz="2400" dirty="0"/>
              <a:t>It supports the idea of collective ownership and responsibility for the system. </a:t>
            </a:r>
          </a:p>
          <a:p>
            <a:pPr lvl="1"/>
            <a:r>
              <a:rPr lang="en-GB" altLang="en-US" sz="2000" dirty="0"/>
              <a:t>Individuals are not held responsible for problems with the code. Instead, the team has collective responsibility for resolving these problems.</a:t>
            </a:r>
          </a:p>
          <a:p>
            <a:r>
              <a:rPr lang="en-GB" altLang="en-US" sz="2400" dirty="0"/>
              <a:t>It acts as an informal review process because each line of code is looked at by at least two people. </a:t>
            </a:r>
          </a:p>
          <a:p>
            <a:r>
              <a:rPr lang="en-GB" altLang="en-US" sz="2400" dirty="0"/>
              <a:t>It helps support refactoring, which is a process of software improvement. </a:t>
            </a:r>
          </a:p>
          <a:p>
            <a:pPr lvl="1"/>
            <a:r>
              <a:rPr lang="en-GB" altLang="en-US" sz="2000" dirty="0"/>
              <a:t>Where pair programming and collective ownership are used, others benefit immediately from the refactoring so they are likely to support the process. </a:t>
            </a:r>
          </a:p>
          <a:p>
            <a:pPr lvl="1"/>
            <a:endParaRPr lang="en-US" altLang="en-US" sz="2000" dirty="0"/>
          </a:p>
        </p:txBody>
      </p:sp>
      <p:sp>
        <p:nvSpPr>
          <p:cNvPr id="5" name="Slide Number Placeholder 4">
            <a:extLst>
              <a:ext uri="{FF2B5EF4-FFF2-40B4-BE49-F238E27FC236}">
                <a16:creationId xmlns:a16="http://schemas.microsoft.com/office/drawing/2014/main" id="{6142CEE0-43E6-4A64-968E-412EEF7F2BBE}"/>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AFC8C88-E16F-4AAA-8B99-29D06C51E297}" type="slidenum">
              <a:rPr lang="en-US" altLang="en-US">
                <a:solidFill>
                  <a:srgbClr val="898989"/>
                </a:solidFill>
              </a:rPr>
              <a:pPr/>
              <a:t>35</a:t>
            </a:fld>
            <a:endParaRPr lang="en-US" altLang="en-US">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BBEEF6B8-6A5B-4459-8C85-6F5393F9525E}"/>
              </a:ext>
            </a:extLst>
          </p:cNvPr>
          <p:cNvSpPr>
            <a:spLocks noGrp="1"/>
          </p:cNvSpPr>
          <p:nvPr>
            <p:ph type="title"/>
          </p:nvPr>
        </p:nvSpPr>
        <p:spPr/>
        <p:txBody>
          <a:bodyPr/>
          <a:lstStyle/>
          <a:p>
            <a:r>
              <a:rPr lang="en-US" altLang="en-US"/>
              <a:t>Agile project management</a:t>
            </a:r>
          </a:p>
        </p:txBody>
      </p:sp>
      <p:sp>
        <p:nvSpPr>
          <p:cNvPr id="38914" name="Content Placeholder 2">
            <a:extLst>
              <a:ext uri="{FF2B5EF4-FFF2-40B4-BE49-F238E27FC236}">
                <a16:creationId xmlns:a16="http://schemas.microsoft.com/office/drawing/2014/main" id="{787B0AD8-C518-4A0C-AC61-3D473B99AFB3}"/>
              </a:ext>
            </a:extLst>
          </p:cNvPr>
          <p:cNvSpPr>
            <a:spLocks noGrp="1"/>
          </p:cNvSpPr>
          <p:nvPr>
            <p:ph idx="1"/>
          </p:nvPr>
        </p:nvSpPr>
        <p:spPr/>
        <p:txBody>
          <a:bodyPr/>
          <a:lstStyle/>
          <a:p>
            <a:r>
              <a:rPr lang="en-GB" altLang="en-US" sz="2400" dirty="0"/>
              <a:t>The principal responsibility of software project managers is to manage the project so that the software is delivered on time and within the planned budget for the project. </a:t>
            </a:r>
          </a:p>
          <a:p>
            <a:r>
              <a:rPr lang="en-GB" altLang="en-US" sz="2400" dirty="0"/>
              <a:t>The standard approach to project management is plan-driven. Managers draw up a plan for the project showing what should be delivered, when it should be delivered and who will work on the development of the project deliverables. </a:t>
            </a:r>
          </a:p>
          <a:p>
            <a:r>
              <a:rPr lang="en-GB" altLang="en-US" sz="2400" dirty="0"/>
              <a:t>Agile project management requires a different approach, which is adapted to incremental development and the particular strengths of agile methods. </a:t>
            </a:r>
            <a:endParaRPr lang="en-US" altLang="en-US" sz="2400" dirty="0"/>
          </a:p>
        </p:txBody>
      </p:sp>
      <p:sp>
        <p:nvSpPr>
          <p:cNvPr id="4" name="Slide Number Placeholder 3">
            <a:extLst>
              <a:ext uri="{FF2B5EF4-FFF2-40B4-BE49-F238E27FC236}">
                <a16:creationId xmlns:a16="http://schemas.microsoft.com/office/drawing/2014/main" id="{34E865AB-FF3C-4338-8AD3-EC18EC6762B0}"/>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781A872B-94C1-4615-924F-758083253CF3}" type="slidenum">
              <a:rPr lang="en-US" altLang="en-US">
                <a:solidFill>
                  <a:srgbClr val="898989"/>
                </a:solidFill>
              </a:rPr>
              <a:pPr/>
              <a:t>36</a:t>
            </a:fld>
            <a:endParaRPr lang="en-US" altLang="en-US">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291B920F-23B5-4F30-9A55-3B5D13FA5541}"/>
              </a:ext>
            </a:extLst>
          </p:cNvPr>
          <p:cNvSpPr>
            <a:spLocks noGrp="1"/>
          </p:cNvSpPr>
          <p:nvPr>
            <p:ph type="title"/>
          </p:nvPr>
        </p:nvSpPr>
        <p:spPr/>
        <p:txBody>
          <a:bodyPr/>
          <a:lstStyle/>
          <a:p>
            <a:r>
              <a:rPr lang="en-US" altLang="en-US"/>
              <a:t>Scrum</a:t>
            </a:r>
          </a:p>
        </p:txBody>
      </p:sp>
      <p:sp>
        <p:nvSpPr>
          <p:cNvPr id="39938" name="Content Placeholder 2">
            <a:extLst>
              <a:ext uri="{FF2B5EF4-FFF2-40B4-BE49-F238E27FC236}">
                <a16:creationId xmlns:a16="http://schemas.microsoft.com/office/drawing/2014/main" id="{2512B7C2-BB33-4F95-A747-6429BA6A3A99}"/>
              </a:ext>
            </a:extLst>
          </p:cNvPr>
          <p:cNvSpPr>
            <a:spLocks noGrp="1"/>
          </p:cNvSpPr>
          <p:nvPr>
            <p:ph idx="1"/>
          </p:nvPr>
        </p:nvSpPr>
        <p:spPr/>
        <p:txBody>
          <a:bodyPr/>
          <a:lstStyle/>
          <a:p>
            <a:r>
              <a:rPr lang="en-GB" altLang="en-US" sz="2400" dirty="0"/>
              <a:t>The Scrum approach is a general agile method but its focus is on managing iterative development rather than specific agile practices.</a:t>
            </a:r>
          </a:p>
          <a:p>
            <a:r>
              <a:rPr lang="en-GB" altLang="en-US" sz="2400" dirty="0"/>
              <a:t>There are three phases in Scrum. </a:t>
            </a:r>
          </a:p>
          <a:p>
            <a:pPr lvl="1"/>
            <a:r>
              <a:rPr lang="en-GB" altLang="en-US" sz="2000" dirty="0"/>
              <a:t>The initial phase is an outline planning phase where you establish the general objectives for the project and design the software architecture. </a:t>
            </a:r>
          </a:p>
          <a:p>
            <a:pPr lvl="1"/>
            <a:r>
              <a:rPr lang="en-GB" altLang="en-US" sz="2000" dirty="0"/>
              <a:t>This is followed by a series of sprint cycles, where each cycle develops an increment of the system. </a:t>
            </a:r>
          </a:p>
          <a:p>
            <a:pPr lvl="1"/>
            <a:r>
              <a:rPr lang="en-GB" altLang="en-US" sz="2000" dirty="0"/>
              <a:t>The project closure phase wraps up the project, completes required documentation such as system help frames and user manuals and assesses the lessons learned from the project</a:t>
            </a:r>
            <a:r>
              <a:rPr lang="en-GB" altLang="en-US" sz="2000" dirty="0" smtClean="0"/>
              <a:t>.</a:t>
            </a:r>
            <a:endParaRPr lang="en-GB" altLang="en-US" sz="2000" dirty="0"/>
          </a:p>
        </p:txBody>
      </p:sp>
      <p:sp>
        <p:nvSpPr>
          <p:cNvPr id="5" name="Slide Number Placeholder 4">
            <a:extLst>
              <a:ext uri="{FF2B5EF4-FFF2-40B4-BE49-F238E27FC236}">
                <a16:creationId xmlns:a16="http://schemas.microsoft.com/office/drawing/2014/main" id="{200BE5BE-BADD-4313-B539-48152E3F3112}"/>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84B1184-958B-4719-A4CA-825552B54CAC}" type="slidenum">
              <a:rPr lang="en-US" altLang="en-US">
                <a:solidFill>
                  <a:srgbClr val="898989"/>
                </a:solidFill>
              </a:rPr>
              <a:pPr/>
              <a:t>37</a:t>
            </a:fld>
            <a:endParaRPr lang="en-US" altLang="en-US">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61C2A637-90AB-42E4-90B7-88E7393F7215}"/>
              </a:ext>
            </a:extLst>
          </p:cNvPr>
          <p:cNvSpPr>
            <a:spLocks noGrp="1"/>
          </p:cNvSpPr>
          <p:nvPr>
            <p:ph type="title"/>
          </p:nvPr>
        </p:nvSpPr>
        <p:spPr/>
        <p:txBody>
          <a:bodyPr/>
          <a:lstStyle/>
          <a:p>
            <a:r>
              <a:rPr lang="en-US" altLang="en-US"/>
              <a:t>The Scrum process</a:t>
            </a:r>
            <a:r>
              <a:rPr lang="en-GB" altLang="en-US"/>
              <a:t> </a:t>
            </a:r>
            <a:endParaRPr lang="en-US" altLang="en-US"/>
          </a:p>
        </p:txBody>
      </p:sp>
      <p:pic>
        <p:nvPicPr>
          <p:cNvPr id="40962" name="Picture 3" descr="3.8 ScrumProcess.eps">
            <a:extLst>
              <a:ext uri="{FF2B5EF4-FFF2-40B4-BE49-F238E27FC236}">
                <a16:creationId xmlns:a16="http://schemas.microsoft.com/office/drawing/2014/main" id="{C9B30D81-9645-45EB-9776-7C80FE7F0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2638425"/>
            <a:ext cx="68754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7FEE80F4-7C17-452E-90BE-6FD0724B07A7}"/>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3929974-9710-4420-BD2D-036CC0299A93}" type="slidenum">
              <a:rPr lang="en-US" altLang="en-US">
                <a:solidFill>
                  <a:srgbClr val="898989"/>
                </a:solidFill>
              </a:rPr>
              <a:pPr/>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AB662E2-0C34-4245-8121-3FE14F4364BF}"/>
              </a:ext>
            </a:extLst>
          </p:cNvPr>
          <p:cNvSpPr>
            <a:spLocks noGrp="1"/>
          </p:cNvSpPr>
          <p:nvPr>
            <p:ph type="title"/>
          </p:nvPr>
        </p:nvSpPr>
        <p:spPr/>
        <p:txBody>
          <a:bodyPr/>
          <a:lstStyle/>
          <a:p>
            <a:r>
              <a:rPr lang="en-US" altLang="en-US"/>
              <a:t>The Sprint cycle</a:t>
            </a:r>
          </a:p>
        </p:txBody>
      </p:sp>
      <p:sp>
        <p:nvSpPr>
          <p:cNvPr id="3" name="Content Placeholder 2">
            <a:extLst>
              <a:ext uri="{FF2B5EF4-FFF2-40B4-BE49-F238E27FC236}">
                <a16:creationId xmlns:a16="http://schemas.microsoft.com/office/drawing/2014/main" id="{1014911A-44FC-4A6F-A03E-266B49AE2937}"/>
              </a:ext>
            </a:extLst>
          </p:cNvPr>
          <p:cNvSpPr>
            <a:spLocks noGrp="1"/>
          </p:cNvSpPr>
          <p:nvPr>
            <p:ph idx="1"/>
          </p:nvPr>
        </p:nvSpPr>
        <p:spPr/>
        <p:txBody>
          <a:bodyPr>
            <a:normAutofit/>
          </a:bodyPr>
          <a:lstStyle/>
          <a:p>
            <a:pPr>
              <a:lnSpc>
                <a:spcPct val="90000"/>
              </a:lnSpc>
            </a:pPr>
            <a:r>
              <a:rPr lang="en-GB" altLang="en-US" sz="3000"/>
              <a:t>Sprints are fixed length, normally 2–4 weeks. They correspond to the development of a release of the system in XP.</a:t>
            </a:r>
          </a:p>
          <a:p>
            <a:pPr>
              <a:lnSpc>
                <a:spcPct val="90000"/>
              </a:lnSpc>
            </a:pPr>
            <a:r>
              <a:rPr lang="en-GB" altLang="en-US" sz="3000"/>
              <a:t>The starting point for planning is the product backlog, which is the list of work to be done on the project.</a:t>
            </a:r>
          </a:p>
          <a:p>
            <a:pPr>
              <a:lnSpc>
                <a:spcPct val="90000"/>
              </a:lnSpc>
            </a:pPr>
            <a:r>
              <a:rPr lang="en-GB" altLang="en-US" sz="3000"/>
              <a:t>The selection phase involves all of the project team who work with the customer to select the features and functionality to be developed during the sprint. </a:t>
            </a:r>
          </a:p>
        </p:txBody>
      </p:sp>
      <p:sp>
        <p:nvSpPr>
          <p:cNvPr id="4" name="Slide Number Placeholder 3">
            <a:extLst>
              <a:ext uri="{FF2B5EF4-FFF2-40B4-BE49-F238E27FC236}">
                <a16:creationId xmlns:a16="http://schemas.microsoft.com/office/drawing/2014/main" id="{4F202981-E972-440D-9732-2AD850A57F1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5DBF2B6-1A16-434F-88CF-92682C0F8EF6}" type="slidenum">
              <a:rPr lang="en-US" altLang="en-US">
                <a:solidFill>
                  <a:srgbClr val="898989"/>
                </a:solidFill>
              </a:rPr>
              <a:pPr/>
              <a:t>39</a:t>
            </a:fld>
            <a:endParaRPr lang="en-US" altLang="en-US">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E860AAFC-8808-4A5D-BAFE-AC63F1908B65}"/>
              </a:ext>
            </a:extLst>
          </p:cNvPr>
          <p:cNvSpPr>
            <a:spLocks noGrp="1" noChangeArrowheads="1"/>
          </p:cNvSpPr>
          <p:nvPr>
            <p:ph type="title"/>
          </p:nvPr>
        </p:nvSpPr>
        <p:spPr/>
        <p:txBody>
          <a:bodyPr/>
          <a:lstStyle/>
          <a:p>
            <a:r>
              <a:rPr lang="en-US" altLang="en-US"/>
              <a:t>Agile methods</a:t>
            </a:r>
          </a:p>
        </p:txBody>
      </p:sp>
      <p:sp>
        <p:nvSpPr>
          <p:cNvPr id="5122" name="Rectangle 3">
            <a:extLst>
              <a:ext uri="{FF2B5EF4-FFF2-40B4-BE49-F238E27FC236}">
                <a16:creationId xmlns:a16="http://schemas.microsoft.com/office/drawing/2014/main" id="{6972D473-1E7C-4D7B-B81B-3F3E3043C0D0}"/>
              </a:ext>
            </a:extLst>
          </p:cNvPr>
          <p:cNvSpPr>
            <a:spLocks noGrp="1" noChangeArrowheads="1"/>
          </p:cNvSpPr>
          <p:nvPr>
            <p:ph type="body" idx="1"/>
          </p:nvPr>
        </p:nvSpPr>
        <p:spPr/>
        <p:txBody>
          <a:bodyPr/>
          <a:lstStyle/>
          <a:p>
            <a:r>
              <a:rPr lang="en-US" altLang="en-US" sz="2400"/>
              <a:t>Dissatisfaction with the overheads involved in software design methods of the 1980s and 1990s led to the creation of agile methods. These methods:</a:t>
            </a:r>
          </a:p>
          <a:p>
            <a:pPr lvl="1"/>
            <a:r>
              <a:rPr lang="en-US" altLang="en-US" sz="2000"/>
              <a:t>Focus on the code rather than the design</a:t>
            </a:r>
          </a:p>
          <a:p>
            <a:pPr lvl="1"/>
            <a:r>
              <a:rPr lang="en-US" altLang="en-US" sz="2000"/>
              <a:t>Are based on an iterative approach to software development</a:t>
            </a:r>
          </a:p>
          <a:p>
            <a:pPr lvl="1"/>
            <a:r>
              <a:rPr lang="en-US" altLang="en-US" sz="2000"/>
              <a:t>Are intended to deliver working software quickly and evolve this quickly to meet changing requirements.</a:t>
            </a:r>
          </a:p>
          <a:p>
            <a:r>
              <a:rPr lang="en-US" altLang="en-US" sz="2400"/>
              <a:t>The aim of agile methods is to reduce overheads in the software process (e.g. by limiting documentation) and to be able to respond quickly to changing requirements without excessive rework.</a:t>
            </a:r>
          </a:p>
        </p:txBody>
      </p:sp>
      <p:sp>
        <p:nvSpPr>
          <p:cNvPr id="4" name="Slide Number Placeholder 3">
            <a:extLst>
              <a:ext uri="{FF2B5EF4-FFF2-40B4-BE49-F238E27FC236}">
                <a16:creationId xmlns:a16="http://schemas.microsoft.com/office/drawing/2014/main" id="{01C7B50E-8B54-4B42-819B-011ABD19428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D066D485-F8FF-4434-8F8A-EE1FFA1C4544}" type="slidenum">
              <a:rPr lang="en-US" altLang="en-US">
                <a:solidFill>
                  <a:srgbClr val="898989"/>
                </a:solidFill>
              </a:rPr>
              <a:pPr/>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F6145AF6-0192-414D-A806-7471BD2DBDA9}"/>
              </a:ext>
            </a:extLst>
          </p:cNvPr>
          <p:cNvSpPr>
            <a:spLocks noGrp="1"/>
          </p:cNvSpPr>
          <p:nvPr>
            <p:ph type="title"/>
          </p:nvPr>
        </p:nvSpPr>
        <p:spPr/>
        <p:txBody>
          <a:bodyPr/>
          <a:lstStyle/>
          <a:p>
            <a:r>
              <a:rPr lang="en-US" altLang="en-US"/>
              <a:t>The Sprint cycle</a:t>
            </a:r>
          </a:p>
        </p:txBody>
      </p:sp>
      <p:sp>
        <p:nvSpPr>
          <p:cNvPr id="3" name="Content Placeholder 2">
            <a:extLst>
              <a:ext uri="{FF2B5EF4-FFF2-40B4-BE49-F238E27FC236}">
                <a16:creationId xmlns:a16="http://schemas.microsoft.com/office/drawing/2014/main" id="{03E8E508-E658-4598-8B51-CAD2E6021B60}"/>
              </a:ext>
            </a:extLst>
          </p:cNvPr>
          <p:cNvSpPr>
            <a:spLocks noGrp="1"/>
          </p:cNvSpPr>
          <p:nvPr>
            <p:ph idx="1"/>
          </p:nvPr>
        </p:nvSpPr>
        <p:spPr/>
        <p:txBody>
          <a:bodyPr>
            <a:normAutofit/>
          </a:bodyPr>
          <a:lstStyle/>
          <a:p>
            <a:pPr>
              <a:lnSpc>
                <a:spcPct val="90000"/>
              </a:lnSpc>
            </a:pPr>
            <a:r>
              <a:rPr lang="en-GB" altLang="en-US" sz="3000" dirty="0"/>
              <a:t>Once these are agreed, the team organize themselves to develop the software. During this stage the team is isolated from the customer and the organization, with all communications channelled through the so-called ‘Scrum master’. </a:t>
            </a:r>
          </a:p>
          <a:p>
            <a:pPr>
              <a:lnSpc>
                <a:spcPct val="90000"/>
              </a:lnSpc>
            </a:pPr>
            <a:r>
              <a:rPr lang="en-GB" altLang="en-US" sz="3000" dirty="0"/>
              <a:t>The role of the Scrum master is to protect the development team from external distractions. </a:t>
            </a:r>
          </a:p>
          <a:p>
            <a:pPr>
              <a:lnSpc>
                <a:spcPct val="90000"/>
              </a:lnSpc>
            </a:pPr>
            <a:r>
              <a:rPr lang="en-GB" altLang="en-US" sz="3000" dirty="0"/>
              <a:t> At the end of the sprint, the work done is reviewed and presented to stakeholders. The next sprint cycle then begins.</a:t>
            </a:r>
            <a:endParaRPr lang="en-US" altLang="en-US" sz="3000" dirty="0"/>
          </a:p>
          <a:p>
            <a:pPr>
              <a:lnSpc>
                <a:spcPct val="90000"/>
              </a:lnSpc>
            </a:pPr>
            <a:endParaRPr lang="en-US" altLang="en-US" sz="3000" dirty="0"/>
          </a:p>
        </p:txBody>
      </p:sp>
      <p:sp>
        <p:nvSpPr>
          <p:cNvPr id="4" name="Slide Number Placeholder 3">
            <a:extLst>
              <a:ext uri="{FF2B5EF4-FFF2-40B4-BE49-F238E27FC236}">
                <a16:creationId xmlns:a16="http://schemas.microsoft.com/office/drawing/2014/main" id="{1C7D8173-5378-47B9-9A82-6FADCBDAB6A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E9AA6E2-F5EE-4008-BB8C-D41B0C357C63}" type="slidenum">
              <a:rPr lang="en-US" altLang="en-US">
                <a:solidFill>
                  <a:srgbClr val="898989"/>
                </a:solidFill>
              </a:rPr>
              <a:pPr/>
              <a:t>40</a:t>
            </a:fld>
            <a:endParaRPr lang="en-US" altLang="en-US">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9C00611A-5386-40F6-9D0C-7EDF432F86E3}"/>
              </a:ext>
            </a:extLst>
          </p:cNvPr>
          <p:cNvSpPr>
            <a:spLocks noGrp="1"/>
          </p:cNvSpPr>
          <p:nvPr>
            <p:ph type="title"/>
          </p:nvPr>
        </p:nvSpPr>
        <p:spPr/>
        <p:txBody>
          <a:bodyPr/>
          <a:lstStyle/>
          <a:p>
            <a:r>
              <a:rPr lang="en-US" altLang="en-US"/>
              <a:t>Teamwork in Scrum</a:t>
            </a:r>
          </a:p>
        </p:txBody>
      </p:sp>
      <p:sp>
        <p:nvSpPr>
          <p:cNvPr id="3" name="Content Placeholder 2">
            <a:extLst>
              <a:ext uri="{FF2B5EF4-FFF2-40B4-BE49-F238E27FC236}">
                <a16:creationId xmlns:a16="http://schemas.microsoft.com/office/drawing/2014/main" id="{A0C3B0B5-4201-430C-B78C-9C5070E920BB}"/>
              </a:ext>
            </a:extLst>
          </p:cNvPr>
          <p:cNvSpPr>
            <a:spLocks noGrp="1"/>
          </p:cNvSpPr>
          <p:nvPr>
            <p:ph idx="1"/>
          </p:nvPr>
        </p:nvSpPr>
        <p:spPr/>
        <p:txBody>
          <a:bodyPr>
            <a:normAutofit/>
          </a:bodyPr>
          <a:lstStyle/>
          <a:p>
            <a:pPr>
              <a:lnSpc>
                <a:spcPct val="80000"/>
              </a:lnSpc>
            </a:pPr>
            <a:r>
              <a:rPr lang="en-GB" altLang="en-US" sz="2700"/>
              <a:t>The ‘Scrum master’ is a facilitator who arranges daily meetings, tracks the backlog of work to be done, records decisions, measures progress against the backlog and communicates with customers and management outside of the team.</a:t>
            </a:r>
          </a:p>
          <a:p>
            <a:pPr>
              <a:lnSpc>
                <a:spcPct val="80000"/>
              </a:lnSpc>
            </a:pPr>
            <a:r>
              <a:rPr lang="en-GB" altLang="en-US" sz="2700"/>
              <a:t>The whole team attends short daily meetings where all team members share information, describe their progress since the last meeting, problems that have arisen and what is planned for the following day. </a:t>
            </a:r>
          </a:p>
          <a:p>
            <a:pPr lvl="1">
              <a:lnSpc>
                <a:spcPct val="80000"/>
              </a:lnSpc>
            </a:pPr>
            <a:r>
              <a:rPr lang="en-GB" altLang="en-US" sz="2400"/>
              <a:t>This means that everyone on the team knows what is going on and, if problems arise, can re-plan short-term work to cope with them. </a:t>
            </a:r>
          </a:p>
          <a:p>
            <a:pPr>
              <a:lnSpc>
                <a:spcPct val="80000"/>
              </a:lnSpc>
            </a:pPr>
            <a:endParaRPr lang="en-US" altLang="en-US" sz="2700"/>
          </a:p>
        </p:txBody>
      </p:sp>
      <p:sp>
        <p:nvSpPr>
          <p:cNvPr id="5" name="Slide Number Placeholder 4">
            <a:extLst>
              <a:ext uri="{FF2B5EF4-FFF2-40B4-BE49-F238E27FC236}">
                <a16:creationId xmlns:a16="http://schemas.microsoft.com/office/drawing/2014/main" id="{0A96BABD-F82D-4E6F-9ECB-B78E793F0BDC}"/>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588322FE-F4DD-4C8A-B68A-25EF43DDA5B7}" type="slidenum">
              <a:rPr lang="en-US" altLang="en-US">
                <a:solidFill>
                  <a:srgbClr val="898989"/>
                </a:solidFill>
              </a:rPr>
              <a:pPr/>
              <a:t>41</a:t>
            </a:fld>
            <a:endParaRPr lang="en-US" altLang="en-US">
              <a:solidFill>
                <a:srgbClr val="89898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E4D60A56-8724-49DD-91C6-29718A409879}"/>
              </a:ext>
            </a:extLst>
          </p:cNvPr>
          <p:cNvSpPr>
            <a:spLocks noGrp="1"/>
          </p:cNvSpPr>
          <p:nvPr>
            <p:ph type="title"/>
          </p:nvPr>
        </p:nvSpPr>
        <p:spPr/>
        <p:txBody>
          <a:bodyPr/>
          <a:lstStyle/>
          <a:p>
            <a:r>
              <a:rPr lang="en-US" altLang="en-US"/>
              <a:t>Scrum benefits</a:t>
            </a:r>
          </a:p>
        </p:txBody>
      </p:sp>
      <p:sp>
        <p:nvSpPr>
          <p:cNvPr id="45058" name="Content Placeholder 2">
            <a:extLst>
              <a:ext uri="{FF2B5EF4-FFF2-40B4-BE49-F238E27FC236}">
                <a16:creationId xmlns:a16="http://schemas.microsoft.com/office/drawing/2014/main" id="{240A3B53-10A9-40B5-A8AC-86CF3B5619BA}"/>
              </a:ext>
            </a:extLst>
          </p:cNvPr>
          <p:cNvSpPr>
            <a:spLocks noGrp="1"/>
          </p:cNvSpPr>
          <p:nvPr>
            <p:ph idx="1"/>
          </p:nvPr>
        </p:nvSpPr>
        <p:spPr/>
        <p:txBody>
          <a:bodyPr/>
          <a:lstStyle/>
          <a:p>
            <a:r>
              <a:rPr lang="en-GB" altLang="en-US" sz="2800" dirty="0"/>
              <a:t>The product is broken down into a set of manageable and understandable chunks.</a:t>
            </a:r>
          </a:p>
          <a:p>
            <a:r>
              <a:rPr lang="en-GB" altLang="en-US" sz="2800" dirty="0"/>
              <a:t>Unstable requirements do not hold up progress.</a:t>
            </a:r>
          </a:p>
          <a:p>
            <a:r>
              <a:rPr lang="en-GB" altLang="en-US" sz="2800" dirty="0"/>
              <a:t>The whole team have visibility of everything and consequently team communication is improved.</a:t>
            </a:r>
          </a:p>
          <a:p>
            <a:r>
              <a:rPr lang="en-GB" altLang="en-US" sz="2800" dirty="0"/>
              <a:t>Customers see on-time delivery of increments and gain feedback on how the product works.</a:t>
            </a:r>
          </a:p>
          <a:p>
            <a:r>
              <a:rPr lang="en-GB" altLang="en-US" sz="2800" dirty="0"/>
              <a:t>Trust between customers and developers is established and a positive culture is created in which everyone expects the project to succeed.</a:t>
            </a:r>
          </a:p>
          <a:p>
            <a:endParaRPr lang="en-US" altLang="en-US" dirty="0"/>
          </a:p>
        </p:txBody>
      </p:sp>
      <p:sp>
        <p:nvSpPr>
          <p:cNvPr id="5" name="Slide Number Placeholder 4">
            <a:extLst>
              <a:ext uri="{FF2B5EF4-FFF2-40B4-BE49-F238E27FC236}">
                <a16:creationId xmlns:a16="http://schemas.microsoft.com/office/drawing/2014/main" id="{DA588558-ED2D-4455-9815-4EACBD7D7304}"/>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97F39AC5-7FB6-42B5-8B18-087700B13BFF}" type="slidenum">
              <a:rPr lang="en-US" altLang="en-US">
                <a:solidFill>
                  <a:srgbClr val="898989"/>
                </a:solidFill>
              </a:rPr>
              <a:pPr/>
              <a:t>42</a:t>
            </a:fld>
            <a:endParaRPr lang="en-US" altLang="en-US">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5552E46A-57FB-4083-AE6C-6B009D323BE1}"/>
              </a:ext>
            </a:extLst>
          </p:cNvPr>
          <p:cNvSpPr>
            <a:spLocks noGrp="1"/>
          </p:cNvSpPr>
          <p:nvPr>
            <p:ph type="title"/>
          </p:nvPr>
        </p:nvSpPr>
        <p:spPr/>
        <p:txBody>
          <a:bodyPr/>
          <a:lstStyle/>
          <a:p>
            <a:r>
              <a:rPr lang="en-US" altLang="en-US"/>
              <a:t>Scaling agile methods</a:t>
            </a:r>
          </a:p>
        </p:txBody>
      </p:sp>
      <p:sp>
        <p:nvSpPr>
          <p:cNvPr id="46082" name="Content Placeholder 2">
            <a:extLst>
              <a:ext uri="{FF2B5EF4-FFF2-40B4-BE49-F238E27FC236}">
                <a16:creationId xmlns:a16="http://schemas.microsoft.com/office/drawing/2014/main" id="{CF4EA342-348B-410F-B889-1221526FD75C}"/>
              </a:ext>
            </a:extLst>
          </p:cNvPr>
          <p:cNvSpPr>
            <a:spLocks noGrp="1"/>
          </p:cNvSpPr>
          <p:nvPr>
            <p:ph idx="1"/>
          </p:nvPr>
        </p:nvSpPr>
        <p:spPr/>
        <p:txBody>
          <a:bodyPr/>
          <a:lstStyle/>
          <a:p>
            <a:r>
              <a:rPr lang="en-US" altLang="en-US" sz="2800" dirty="0"/>
              <a:t>Agile methods have proved to be successful for small and medium sized projects that can be developed by a small co-located team.</a:t>
            </a:r>
          </a:p>
          <a:p>
            <a:r>
              <a:rPr lang="en-US" altLang="en-US" sz="2800" dirty="0"/>
              <a:t>It is sometimes argued that the success of these methods comes because of improved communications which is possible when everyone is working together.</a:t>
            </a:r>
          </a:p>
          <a:p>
            <a:r>
              <a:rPr lang="en-US" altLang="en-US" sz="2800" dirty="0"/>
              <a:t>Scaling up agile methods involves changing these to cope with larger, longer projects where there are multiple development teams, perhaps working in different locations.</a:t>
            </a:r>
          </a:p>
          <a:p>
            <a:pPr>
              <a:buFont typeface="Arial" panose="020B0604020202020204" pitchFamily="34" charset="0"/>
              <a:buNone/>
            </a:pPr>
            <a:endParaRPr lang="en-US" altLang="en-US" dirty="0"/>
          </a:p>
        </p:txBody>
      </p:sp>
      <p:sp>
        <p:nvSpPr>
          <p:cNvPr id="4" name="Slide Number Placeholder 3">
            <a:extLst>
              <a:ext uri="{FF2B5EF4-FFF2-40B4-BE49-F238E27FC236}">
                <a16:creationId xmlns:a16="http://schemas.microsoft.com/office/drawing/2014/main" id="{A8B9C161-AE61-4FF5-A7AA-CFB971A45859}"/>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EC21890D-79B1-4436-871C-523BC0398D83}" type="slidenum">
              <a:rPr lang="en-US" altLang="en-US">
                <a:solidFill>
                  <a:srgbClr val="898989"/>
                </a:solidFill>
              </a:rPr>
              <a:pPr/>
              <a:t>43</a:t>
            </a:fld>
            <a:endParaRPr lang="en-US" altLang="en-US">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4741A137-41B8-4B23-AABC-054B9F56FA8B}"/>
              </a:ext>
            </a:extLst>
          </p:cNvPr>
          <p:cNvSpPr>
            <a:spLocks noGrp="1"/>
          </p:cNvSpPr>
          <p:nvPr>
            <p:ph type="title"/>
          </p:nvPr>
        </p:nvSpPr>
        <p:spPr/>
        <p:txBody>
          <a:bodyPr/>
          <a:lstStyle/>
          <a:p>
            <a:r>
              <a:rPr lang="en-US" altLang="en-US"/>
              <a:t>Large systems development</a:t>
            </a:r>
          </a:p>
        </p:txBody>
      </p:sp>
      <p:sp>
        <p:nvSpPr>
          <p:cNvPr id="47106" name="Content Placeholder 2">
            <a:extLst>
              <a:ext uri="{FF2B5EF4-FFF2-40B4-BE49-F238E27FC236}">
                <a16:creationId xmlns:a16="http://schemas.microsoft.com/office/drawing/2014/main" id="{C814CA54-77C5-4969-BD63-861ACC1D2DCC}"/>
              </a:ext>
            </a:extLst>
          </p:cNvPr>
          <p:cNvSpPr>
            <a:spLocks noGrp="1"/>
          </p:cNvSpPr>
          <p:nvPr>
            <p:ph idx="1"/>
          </p:nvPr>
        </p:nvSpPr>
        <p:spPr/>
        <p:txBody>
          <a:bodyPr/>
          <a:lstStyle/>
          <a:p>
            <a:r>
              <a:rPr lang="en-GB" altLang="en-US" sz="2200"/>
              <a:t>Large systems are usually collections of separate, communicating systems, where separate teams develop each system. Frequently, these teams are working in different places, sometimes in different time zones. </a:t>
            </a:r>
          </a:p>
          <a:p>
            <a:r>
              <a:rPr lang="en-GB" altLang="en-US" sz="2200"/>
              <a:t>Large systems are ‘</a:t>
            </a:r>
            <a:r>
              <a:rPr lang="en-GB" altLang="ja-JP" sz="2200"/>
              <a:t>brownfield systems</a:t>
            </a:r>
            <a:r>
              <a:rPr lang="en-GB" altLang="en-US" sz="2200"/>
              <a:t>’</a:t>
            </a:r>
            <a:r>
              <a:rPr lang="en-GB" altLang="ja-JP" sz="2200"/>
              <a:t>, that is they include and interact with a number of existing systems. Many of the system requirements are concerned with this interaction and so don</a:t>
            </a:r>
            <a:r>
              <a:rPr lang="en-GB" altLang="en-US" sz="2200"/>
              <a:t>’</a:t>
            </a:r>
            <a:r>
              <a:rPr lang="en-GB" altLang="ja-JP" sz="2200"/>
              <a:t>t really lend themselves to flexibility and incremental development. </a:t>
            </a:r>
          </a:p>
          <a:p>
            <a:r>
              <a:rPr lang="en-GB" altLang="en-US" sz="2200"/>
              <a:t>Where several systems are integrated to create a system, a significant fraction of the development is concerned with system configuration rather than original code development. </a:t>
            </a:r>
            <a:endParaRPr lang="en-US" altLang="en-US" sz="2200"/>
          </a:p>
        </p:txBody>
      </p:sp>
      <p:sp>
        <p:nvSpPr>
          <p:cNvPr id="4" name="Slide Number Placeholder 3">
            <a:extLst>
              <a:ext uri="{FF2B5EF4-FFF2-40B4-BE49-F238E27FC236}">
                <a16:creationId xmlns:a16="http://schemas.microsoft.com/office/drawing/2014/main" id="{D5DE4A13-3941-4F4A-AD0A-E68C145F603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16E29EA3-57C7-4261-97B8-61E83A2BF88B}" type="slidenum">
              <a:rPr lang="en-US" altLang="en-US">
                <a:solidFill>
                  <a:srgbClr val="898989"/>
                </a:solidFill>
              </a:rPr>
              <a:pPr/>
              <a:t>44</a:t>
            </a:fld>
            <a:endParaRPr lang="en-US" altLang="en-US">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C920780-BB7C-42D9-90DD-B2876637BA5C}"/>
              </a:ext>
            </a:extLst>
          </p:cNvPr>
          <p:cNvSpPr>
            <a:spLocks noGrp="1"/>
          </p:cNvSpPr>
          <p:nvPr>
            <p:ph type="title"/>
          </p:nvPr>
        </p:nvSpPr>
        <p:spPr/>
        <p:txBody>
          <a:bodyPr/>
          <a:lstStyle/>
          <a:p>
            <a:r>
              <a:rPr lang="en-US" altLang="en-US"/>
              <a:t>Large system development</a:t>
            </a:r>
          </a:p>
        </p:txBody>
      </p:sp>
      <p:sp>
        <p:nvSpPr>
          <p:cNvPr id="48130" name="Content Placeholder 2">
            <a:extLst>
              <a:ext uri="{FF2B5EF4-FFF2-40B4-BE49-F238E27FC236}">
                <a16:creationId xmlns:a16="http://schemas.microsoft.com/office/drawing/2014/main" id="{279CDBD2-D957-4A41-A870-4967B81EECC4}"/>
              </a:ext>
            </a:extLst>
          </p:cNvPr>
          <p:cNvSpPr>
            <a:spLocks noGrp="1"/>
          </p:cNvSpPr>
          <p:nvPr>
            <p:ph idx="1"/>
          </p:nvPr>
        </p:nvSpPr>
        <p:spPr/>
        <p:txBody>
          <a:bodyPr/>
          <a:lstStyle/>
          <a:p>
            <a:r>
              <a:rPr lang="en-GB" altLang="en-US" sz="2400" dirty="0"/>
              <a:t>Large systems and their development processes are often constrained by external rules and regulations limiting the way that they can be developed.</a:t>
            </a:r>
          </a:p>
          <a:p>
            <a:r>
              <a:rPr lang="en-GB" altLang="en-US" sz="2400" dirty="0"/>
              <a:t>Large systems have a long procurement and development time. It is difficult to maintain coherent teams who know about the system over that period as, inevitably, people move on to other jobs and projects. </a:t>
            </a:r>
          </a:p>
          <a:p>
            <a:r>
              <a:rPr lang="en-GB" altLang="en-US" sz="2400" dirty="0"/>
              <a:t>Large systems usually have a diverse set of stakeholders. It is practically impossible to involve all of these different stakeholders in the development process.</a:t>
            </a:r>
            <a:r>
              <a:rPr lang="en-GB" altLang="en-US" dirty="0"/>
              <a:t> </a:t>
            </a:r>
            <a:endParaRPr lang="en-US" altLang="en-US" dirty="0"/>
          </a:p>
        </p:txBody>
      </p:sp>
      <p:sp>
        <p:nvSpPr>
          <p:cNvPr id="4" name="Slide Number Placeholder 3">
            <a:extLst>
              <a:ext uri="{FF2B5EF4-FFF2-40B4-BE49-F238E27FC236}">
                <a16:creationId xmlns:a16="http://schemas.microsoft.com/office/drawing/2014/main" id="{62C7BC72-892A-43F1-8286-35EB6E00188D}"/>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A1A38D3-FCE7-4A8D-A29D-F709AF4B34DD}" type="slidenum">
              <a:rPr lang="en-US" altLang="en-US">
                <a:solidFill>
                  <a:srgbClr val="898989"/>
                </a:solidFill>
              </a:rPr>
              <a:pPr/>
              <a:t>45</a:t>
            </a:fld>
            <a:endParaRPr lang="en-US" altLang="en-US">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DE3A752F-A0D7-48AE-B01C-FE6A74D0C823}"/>
              </a:ext>
            </a:extLst>
          </p:cNvPr>
          <p:cNvSpPr>
            <a:spLocks noGrp="1"/>
          </p:cNvSpPr>
          <p:nvPr>
            <p:ph type="title"/>
          </p:nvPr>
        </p:nvSpPr>
        <p:spPr/>
        <p:txBody>
          <a:bodyPr/>
          <a:lstStyle/>
          <a:p>
            <a:r>
              <a:rPr lang="en-US" altLang="en-US"/>
              <a:t>Scaling out and scaling up</a:t>
            </a:r>
          </a:p>
        </p:txBody>
      </p:sp>
      <p:sp>
        <p:nvSpPr>
          <p:cNvPr id="3" name="Content Placeholder 2">
            <a:extLst>
              <a:ext uri="{FF2B5EF4-FFF2-40B4-BE49-F238E27FC236}">
                <a16:creationId xmlns:a16="http://schemas.microsoft.com/office/drawing/2014/main" id="{B163603D-AF80-497E-B885-262A457693F3}"/>
              </a:ext>
            </a:extLst>
          </p:cNvPr>
          <p:cNvSpPr>
            <a:spLocks noGrp="1"/>
          </p:cNvSpPr>
          <p:nvPr>
            <p:ph idx="1"/>
          </p:nvPr>
        </p:nvSpPr>
        <p:spPr/>
        <p:txBody>
          <a:bodyPr>
            <a:normAutofit/>
          </a:bodyPr>
          <a:lstStyle/>
          <a:p>
            <a:pPr>
              <a:lnSpc>
                <a:spcPct val="90000"/>
              </a:lnSpc>
            </a:pPr>
            <a:r>
              <a:rPr lang="en-GB" altLang="en-US" sz="2700"/>
              <a:t>‘Scaling up’ is concerned with using agile methods for developing large software systems that cannot be developed by a small team.</a:t>
            </a:r>
          </a:p>
          <a:p>
            <a:pPr>
              <a:lnSpc>
                <a:spcPct val="90000"/>
              </a:lnSpc>
            </a:pPr>
            <a:r>
              <a:rPr lang="en-GB" altLang="en-US" sz="2700"/>
              <a:t>‘Scaling out’ is concerned with how agile methods can be introduced across a large organization with many years of software development experience.</a:t>
            </a:r>
          </a:p>
          <a:p>
            <a:pPr>
              <a:lnSpc>
                <a:spcPct val="90000"/>
              </a:lnSpc>
            </a:pPr>
            <a:r>
              <a:rPr lang="en-GB" altLang="en-US" sz="2700"/>
              <a:t>When scaling agile methods it is essential to maintain agile fundamentals</a:t>
            </a:r>
          </a:p>
          <a:p>
            <a:pPr lvl="1">
              <a:lnSpc>
                <a:spcPct val="90000"/>
              </a:lnSpc>
            </a:pPr>
            <a:r>
              <a:rPr lang="en-GB" altLang="en-US" sz="2400"/>
              <a:t>Flexible planning, frequent system releases, continuous integration, test-driven development and good team communications. </a:t>
            </a:r>
          </a:p>
          <a:p>
            <a:pPr>
              <a:lnSpc>
                <a:spcPct val="90000"/>
              </a:lnSpc>
            </a:pPr>
            <a:endParaRPr lang="en-US" altLang="en-US" sz="2700"/>
          </a:p>
        </p:txBody>
      </p:sp>
      <p:sp>
        <p:nvSpPr>
          <p:cNvPr id="5" name="Slide Number Placeholder 4">
            <a:extLst>
              <a:ext uri="{FF2B5EF4-FFF2-40B4-BE49-F238E27FC236}">
                <a16:creationId xmlns:a16="http://schemas.microsoft.com/office/drawing/2014/main" id="{C0AA935D-B5DF-4C66-B46A-7907339641EC}"/>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C1D70FC-42DC-45FE-B1AA-C5E4103C5D68}" type="slidenum">
              <a:rPr lang="en-US" altLang="en-US">
                <a:solidFill>
                  <a:srgbClr val="898989"/>
                </a:solidFill>
              </a:rPr>
              <a:pPr/>
              <a:t>46</a:t>
            </a:fld>
            <a:endParaRPr lang="en-US" altLang="en-US">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EE4DD8F-03D2-45D9-A0AB-3E7F25BABDCC}"/>
              </a:ext>
            </a:extLst>
          </p:cNvPr>
          <p:cNvSpPr>
            <a:spLocks noGrp="1"/>
          </p:cNvSpPr>
          <p:nvPr>
            <p:ph type="title"/>
          </p:nvPr>
        </p:nvSpPr>
        <p:spPr/>
        <p:txBody>
          <a:bodyPr/>
          <a:lstStyle/>
          <a:p>
            <a:r>
              <a:rPr lang="en-US" altLang="en-US"/>
              <a:t>Scaling up to large systems</a:t>
            </a:r>
          </a:p>
        </p:txBody>
      </p:sp>
      <p:sp>
        <p:nvSpPr>
          <p:cNvPr id="50178" name="Content Placeholder 2">
            <a:extLst>
              <a:ext uri="{FF2B5EF4-FFF2-40B4-BE49-F238E27FC236}">
                <a16:creationId xmlns:a16="http://schemas.microsoft.com/office/drawing/2014/main" id="{5341C38E-54B7-4005-90D7-20F18EDD3793}"/>
              </a:ext>
            </a:extLst>
          </p:cNvPr>
          <p:cNvSpPr>
            <a:spLocks noGrp="1"/>
          </p:cNvSpPr>
          <p:nvPr>
            <p:ph idx="1"/>
          </p:nvPr>
        </p:nvSpPr>
        <p:spPr/>
        <p:txBody>
          <a:bodyPr/>
          <a:lstStyle/>
          <a:p>
            <a:r>
              <a:rPr lang="en-GB" altLang="en-US" sz="2200"/>
              <a:t>For large systems development, it is not possible to focus only on the code of the system. You need to do more up-front design and system documentation</a:t>
            </a:r>
          </a:p>
          <a:p>
            <a:r>
              <a:rPr lang="en-GB" altLang="en-US" sz="2200"/>
              <a:t>Cross-team communication mechanisms have to be designed and used. This should involve regular phone and video conferences between team members and frequent, short electronic meetings where teams update each other on progress. </a:t>
            </a:r>
          </a:p>
          <a:p>
            <a:r>
              <a:rPr lang="en-GB" altLang="en-US" sz="2200"/>
              <a:t>Continuous integration, where the whole system is built every time any developer checks in a change, is practically impossible. However, it is essential to maintain frequent system builds and regular releases of the system. </a:t>
            </a:r>
            <a:endParaRPr lang="en-US" altLang="en-US" sz="2200"/>
          </a:p>
        </p:txBody>
      </p:sp>
      <p:sp>
        <p:nvSpPr>
          <p:cNvPr id="4" name="Slide Number Placeholder 3">
            <a:extLst>
              <a:ext uri="{FF2B5EF4-FFF2-40B4-BE49-F238E27FC236}">
                <a16:creationId xmlns:a16="http://schemas.microsoft.com/office/drawing/2014/main" id="{E2AF2FB0-8CFE-4C74-8B7E-463891614A46}"/>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3C8E180C-703D-494F-A0A6-DBB7804AFB9A}" type="slidenum">
              <a:rPr lang="en-US" altLang="en-US">
                <a:solidFill>
                  <a:srgbClr val="898989"/>
                </a:solidFill>
              </a:rPr>
              <a:pPr/>
              <a:t>47</a:t>
            </a:fld>
            <a:endParaRPr lang="en-US" altLang="en-US">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2C9B7F45-4865-46EE-B72D-FA5D2CA3AE63}"/>
              </a:ext>
            </a:extLst>
          </p:cNvPr>
          <p:cNvSpPr>
            <a:spLocks noGrp="1"/>
          </p:cNvSpPr>
          <p:nvPr>
            <p:ph type="title"/>
          </p:nvPr>
        </p:nvSpPr>
        <p:spPr/>
        <p:txBody>
          <a:bodyPr/>
          <a:lstStyle/>
          <a:p>
            <a:r>
              <a:rPr lang="en-US" altLang="en-US"/>
              <a:t>Scaling out to large companies</a:t>
            </a:r>
          </a:p>
        </p:txBody>
      </p:sp>
      <p:sp>
        <p:nvSpPr>
          <p:cNvPr id="51202" name="Content Placeholder 2">
            <a:extLst>
              <a:ext uri="{FF2B5EF4-FFF2-40B4-BE49-F238E27FC236}">
                <a16:creationId xmlns:a16="http://schemas.microsoft.com/office/drawing/2014/main" id="{A4DD58CC-91AC-4A1B-9B06-CC2194C32C81}"/>
              </a:ext>
            </a:extLst>
          </p:cNvPr>
          <p:cNvSpPr>
            <a:spLocks noGrp="1"/>
          </p:cNvSpPr>
          <p:nvPr>
            <p:ph idx="1"/>
          </p:nvPr>
        </p:nvSpPr>
        <p:spPr>
          <a:xfrm>
            <a:off x="457200" y="1600200"/>
            <a:ext cx="8407400" cy="4525963"/>
          </a:xfrm>
        </p:spPr>
        <p:txBody>
          <a:bodyPr/>
          <a:lstStyle/>
          <a:p>
            <a:r>
              <a:rPr lang="en-GB" altLang="en-US" sz="2200"/>
              <a:t>Project managers who do not have experience of agile methods may be reluctant to accept the risk of a new approach.</a:t>
            </a:r>
          </a:p>
          <a:p>
            <a:r>
              <a:rPr lang="en-GB" altLang="en-US" sz="2200"/>
              <a:t>Large organizations often have quality procedures and standards that all projects are expected to follow and, because of their bureaucratic nature, these are likely to be incompatible with agile methods. </a:t>
            </a:r>
          </a:p>
          <a:p>
            <a:r>
              <a:rPr lang="en-GB" altLang="en-US" sz="2200"/>
              <a:t>Agile methods seem to work best when team members have a relatively high skill level. However, within large organizations, there are likely to be a wide range of skills and abilities. </a:t>
            </a:r>
          </a:p>
          <a:p>
            <a:r>
              <a:rPr lang="en-GB" altLang="en-US" sz="2200"/>
              <a:t>There may be cultural resistance to agile methods, especially in those organizations that have a long history of using conventional systems engineering processes.</a:t>
            </a:r>
          </a:p>
          <a:p>
            <a:endParaRPr lang="en-US" altLang="en-US"/>
          </a:p>
        </p:txBody>
      </p:sp>
      <p:sp>
        <p:nvSpPr>
          <p:cNvPr id="4" name="Slide Number Placeholder 3">
            <a:extLst>
              <a:ext uri="{FF2B5EF4-FFF2-40B4-BE49-F238E27FC236}">
                <a16:creationId xmlns:a16="http://schemas.microsoft.com/office/drawing/2014/main" id="{978B2F1F-C203-427B-A123-82209B9BF371}"/>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C2D66FF-5F8B-4636-BDEF-A79BEB7AE1D4}" type="slidenum">
              <a:rPr lang="en-US" altLang="en-US">
                <a:solidFill>
                  <a:srgbClr val="898989"/>
                </a:solidFill>
              </a:rPr>
              <a:pPr/>
              <a:t>48</a:t>
            </a:fld>
            <a:endParaRPr lang="en-US" altLang="en-US">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3A6B0B6-1A0A-4923-A656-204BD5388160}"/>
              </a:ext>
            </a:extLst>
          </p:cNvPr>
          <p:cNvSpPr>
            <a:spLocks noGrp="1"/>
          </p:cNvSpPr>
          <p:nvPr>
            <p:ph type="title"/>
          </p:nvPr>
        </p:nvSpPr>
        <p:spPr/>
        <p:txBody>
          <a:bodyPr/>
          <a:lstStyle/>
          <a:p>
            <a:r>
              <a:rPr lang="en-US" altLang="en-US"/>
              <a:t>Key points</a:t>
            </a:r>
          </a:p>
        </p:txBody>
      </p:sp>
      <p:sp>
        <p:nvSpPr>
          <p:cNvPr id="3" name="Content Placeholder 2">
            <a:extLst>
              <a:ext uri="{FF2B5EF4-FFF2-40B4-BE49-F238E27FC236}">
                <a16:creationId xmlns:a16="http://schemas.microsoft.com/office/drawing/2014/main" id="{4CCCC89D-1E35-4E7E-9BB5-35DC04416436}"/>
              </a:ext>
            </a:extLst>
          </p:cNvPr>
          <p:cNvSpPr>
            <a:spLocks noGrp="1"/>
          </p:cNvSpPr>
          <p:nvPr>
            <p:ph idx="1"/>
          </p:nvPr>
        </p:nvSpPr>
        <p:spPr/>
        <p:txBody>
          <a:bodyPr rtlCol="0">
            <a:normAutofit fontScale="85000" lnSpcReduction="10000"/>
          </a:bodyPr>
          <a:lstStyle/>
          <a:p>
            <a:pPr fontAlgn="auto">
              <a:spcAft>
                <a:spcPts val="0"/>
              </a:spcAft>
              <a:buFont typeface="Arial"/>
              <a:buChar char="•"/>
              <a:defRPr/>
            </a:pPr>
            <a:r>
              <a:rPr lang="en-GB" dirty="0">
                <a:ea typeface="+mn-ea"/>
              </a:rPr>
              <a:t>A particular strength of extreme programming is the development of automated tests before a program feature is created. All tests must successfully execute when an increment is integrated into a system.</a:t>
            </a:r>
          </a:p>
          <a:p>
            <a:pPr fontAlgn="auto">
              <a:spcAft>
                <a:spcPts val="0"/>
              </a:spcAft>
              <a:buFont typeface="Arial"/>
              <a:buChar char="•"/>
              <a:defRPr/>
            </a:pPr>
            <a:r>
              <a:rPr lang="en-GB" dirty="0">
                <a:ea typeface="+mn-ea"/>
              </a:rPr>
              <a:t>The Scrum method is an agile method that provides a project management framework. It is centred round a set of sprints, which are fixed time periods when a system increment is developed. </a:t>
            </a:r>
          </a:p>
          <a:p>
            <a:pPr fontAlgn="auto">
              <a:spcAft>
                <a:spcPts val="0"/>
              </a:spcAft>
              <a:buFont typeface="Arial"/>
              <a:buChar char="•"/>
              <a:defRPr/>
            </a:pPr>
            <a:r>
              <a:rPr lang="en-GB" dirty="0">
                <a:ea typeface="+mn-ea"/>
              </a:rPr>
              <a:t>Scaling agile methods for large systems is difficult. Large systems need up-front design and some documentation.</a:t>
            </a:r>
          </a:p>
        </p:txBody>
      </p:sp>
      <p:sp>
        <p:nvSpPr>
          <p:cNvPr id="4" name="Slide Number Placeholder 3">
            <a:extLst>
              <a:ext uri="{FF2B5EF4-FFF2-40B4-BE49-F238E27FC236}">
                <a16:creationId xmlns:a16="http://schemas.microsoft.com/office/drawing/2014/main" id="{059CCCE8-4E91-4ED0-8068-46135FA7F8BB}"/>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14D25AE-8AB2-4B88-A427-591B1FFDC7FD}" type="slidenum">
              <a:rPr lang="en-US" altLang="en-US">
                <a:solidFill>
                  <a:srgbClr val="898989"/>
                </a:solidFill>
              </a:rPr>
              <a:pPr/>
              <a:t>49</a:t>
            </a:fld>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B699E9CA-9E50-4ED7-B6DF-2AAA63B7D4AC}"/>
              </a:ext>
            </a:extLst>
          </p:cNvPr>
          <p:cNvSpPr>
            <a:spLocks noGrp="1"/>
          </p:cNvSpPr>
          <p:nvPr>
            <p:ph type="title"/>
          </p:nvPr>
        </p:nvSpPr>
        <p:spPr/>
        <p:txBody>
          <a:bodyPr/>
          <a:lstStyle/>
          <a:p>
            <a:r>
              <a:rPr lang="en-US" altLang="en-US"/>
              <a:t>Agile manifesto </a:t>
            </a:r>
          </a:p>
        </p:txBody>
      </p:sp>
      <p:sp>
        <p:nvSpPr>
          <p:cNvPr id="3" name="Content Placeholder 2">
            <a:extLst>
              <a:ext uri="{FF2B5EF4-FFF2-40B4-BE49-F238E27FC236}">
                <a16:creationId xmlns:a16="http://schemas.microsoft.com/office/drawing/2014/main" id="{5CCD944D-BBDC-4502-9867-1B5B8E4A5D70}"/>
              </a:ext>
            </a:extLst>
          </p:cNvPr>
          <p:cNvSpPr>
            <a:spLocks noGrp="1"/>
          </p:cNvSpPr>
          <p:nvPr>
            <p:ph idx="1"/>
          </p:nvPr>
        </p:nvSpPr>
        <p:spPr/>
        <p:txBody>
          <a:bodyPr>
            <a:normAutofit/>
          </a:bodyPr>
          <a:lstStyle/>
          <a:p>
            <a:r>
              <a:rPr lang="en-US" altLang="en-US" sz="3000" i="1" dirty="0"/>
              <a:t>We are uncovering better ways of </a:t>
            </a:r>
            <a:r>
              <a:rPr lang="en-US" altLang="en-US" sz="3000" i="1" dirty="0" smtClean="0"/>
              <a:t>developing</a:t>
            </a:r>
          </a:p>
          <a:p>
            <a:pPr lvl="1"/>
            <a:r>
              <a:rPr lang="en-US" altLang="en-US" sz="2600" i="1" dirty="0" smtClean="0"/>
              <a:t> software </a:t>
            </a:r>
            <a:r>
              <a:rPr lang="en-US" altLang="en-US" sz="2600" i="1" dirty="0"/>
              <a:t>by doing it and helping others do it</a:t>
            </a:r>
            <a:r>
              <a:rPr lang="en-US" altLang="en-US" sz="2600" i="1" dirty="0" smtClean="0"/>
              <a:t>.</a:t>
            </a:r>
          </a:p>
          <a:p>
            <a:pPr lvl="1"/>
            <a:r>
              <a:rPr lang="en-US" altLang="en-US" sz="2600" i="1" dirty="0" smtClean="0"/>
              <a:t>Through </a:t>
            </a:r>
            <a:r>
              <a:rPr lang="en-US" altLang="en-US" sz="2600" i="1" dirty="0"/>
              <a:t>this work we have come to value:</a:t>
            </a:r>
            <a:endParaRPr lang="en-GB" altLang="en-US" sz="2600" dirty="0"/>
          </a:p>
          <a:p>
            <a:pPr lvl="1"/>
            <a:r>
              <a:rPr lang="en-US" altLang="en-US" sz="2600" i="1" dirty="0"/>
              <a:t>Individuals and interactions over processes and tools</a:t>
            </a:r>
            <a:br>
              <a:rPr lang="en-US" altLang="en-US" sz="2600" i="1" dirty="0"/>
            </a:br>
            <a:r>
              <a:rPr lang="en-US" altLang="en-US" sz="2600" i="1" dirty="0"/>
              <a:t>Working software over comprehensive documentation </a:t>
            </a:r>
            <a:br>
              <a:rPr lang="en-US" altLang="en-US" sz="2600" i="1" dirty="0"/>
            </a:br>
            <a:r>
              <a:rPr lang="en-US" altLang="en-US" sz="2600" i="1" dirty="0"/>
              <a:t>Customer collaboration over contract negotiation </a:t>
            </a:r>
            <a:br>
              <a:rPr lang="en-US" altLang="en-US" sz="2600" i="1" dirty="0"/>
            </a:br>
            <a:r>
              <a:rPr lang="en-US" altLang="en-US" sz="2600" i="1" dirty="0"/>
              <a:t>Responding to change over following a plan </a:t>
            </a:r>
            <a:endParaRPr lang="en-GB" altLang="en-US" sz="2600" dirty="0"/>
          </a:p>
          <a:p>
            <a:r>
              <a:rPr lang="en-US" altLang="en-US" sz="3000" i="1" dirty="0"/>
              <a:t>That is, while there is value in the items on </a:t>
            </a:r>
            <a:r>
              <a:rPr lang="en-US" altLang="en-US" sz="3000" i="1" dirty="0" smtClean="0"/>
              <a:t>the </a:t>
            </a:r>
            <a:r>
              <a:rPr lang="en-US" altLang="en-US" sz="3000" i="1" dirty="0"/>
              <a:t>right, we value the items on the left more.</a:t>
            </a:r>
            <a:r>
              <a:rPr lang="en-GB" altLang="en-US" sz="3000" dirty="0"/>
              <a:t> </a:t>
            </a:r>
            <a:endParaRPr lang="en-US" altLang="en-US" sz="3000" dirty="0"/>
          </a:p>
        </p:txBody>
      </p:sp>
      <p:sp>
        <p:nvSpPr>
          <p:cNvPr id="5" name="Slide Number Placeholder 4">
            <a:extLst>
              <a:ext uri="{FF2B5EF4-FFF2-40B4-BE49-F238E27FC236}">
                <a16:creationId xmlns:a16="http://schemas.microsoft.com/office/drawing/2014/main" id="{576B896E-F2DB-45D5-8D1E-5821199A026D}"/>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BB5F27B1-0485-460A-8DEF-772E921E1FD6}" type="slidenum">
              <a:rPr lang="en-US" altLang="en-US">
                <a:solidFill>
                  <a:srgbClr val="898989"/>
                </a:solidFill>
              </a:rPr>
              <a:pPr/>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DAB79277-C907-4CA7-A81B-5277C31D90D3}"/>
              </a:ext>
            </a:extLst>
          </p:cNvPr>
          <p:cNvSpPr>
            <a:spLocks noGrp="1"/>
          </p:cNvSpPr>
          <p:nvPr>
            <p:ph type="title"/>
          </p:nvPr>
        </p:nvSpPr>
        <p:spPr/>
        <p:txBody>
          <a:bodyPr/>
          <a:lstStyle/>
          <a:p>
            <a:r>
              <a:rPr lang="en-US" altLang="en-US"/>
              <a:t>The principles of agile methods</a:t>
            </a:r>
            <a:r>
              <a:rPr lang="en-GB" altLang="en-US"/>
              <a:t> </a:t>
            </a:r>
            <a:endParaRPr lang="en-US" altLang="en-US"/>
          </a:p>
        </p:txBody>
      </p:sp>
      <p:graphicFrame>
        <p:nvGraphicFramePr>
          <p:cNvPr id="4" name="Table 3">
            <a:extLst>
              <a:ext uri="{FF2B5EF4-FFF2-40B4-BE49-F238E27FC236}">
                <a16:creationId xmlns:a16="http://schemas.microsoft.com/office/drawing/2014/main" id="{B2F65036-72E6-4B72-B7AA-2FA3A52D11D0}"/>
              </a:ext>
            </a:extLst>
          </p:cNvPr>
          <p:cNvGraphicFramePr>
            <a:graphicFrameLocks noGrp="1"/>
          </p:cNvGraphicFramePr>
          <p:nvPr/>
        </p:nvGraphicFramePr>
        <p:xfrm>
          <a:off x="457200" y="1662113"/>
          <a:ext cx="8270875" cy="4687571"/>
        </p:xfrm>
        <a:graphic>
          <a:graphicData uri="http://schemas.openxmlformats.org/drawingml/2006/table">
            <a:tbl>
              <a:tblPr/>
              <a:tblGrid>
                <a:gridCol w="2300288">
                  <a:extLst>
                    <a:ext uri="{9D8B030D-6E8A-4147-A177-3AD203B41FA5}">
                      <a16:colId xmlns:a16="http://schemas.microsoft.com/office/drawing/2014/main" val="3212207481"/>
                    </a:ext>
                  </a:extLst>
                </a:gridCol>
                <a:gridCol w="5845175">
                  <a:extLst>
                    <a:ext uri="{9D8B030D-6E8A-4147-A177-3AD203B41FA5}">
                      <a16:colId xmlns:a16="http://schemas.microsoft.com/office/drawing/2014/main" val="3610572707"/>
                    </a:ext>
                  </a:extLst>
                </a:gridCol>
                <a:gridCol w="125412">
                  <a:extLst>
                    <a:ext uri="{9D8B030D-6E8A-4147-A177-3AD203B41FA5}">
                      <a16:colId xmlns:a16="http://schemas.microsoft.com/office/drawing/2014/main" val="1932621202"/>
                    </a:ext>
                  </a:extLst>
                </a:gridCol>
              </a:tblGrid>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2322898426"/>
                  </a:ext>
                </a:extLst>
              </a:tr>
              <a:tr h="108426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2657508062"/>
                  </a:ext>
                </a:extLst>
              </a:tr>
              <a:tr h="730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2844989114"/>
                  </a:ext>
                </a:extLst>
              </a:tr>
              <a:tr h="8826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2300792795"/>
                  </a:ext>
                </a:extLst>
              </a:tr>
              <a:tr h="68103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2872629631"/>
                  </a:ext>
                </a:extLst>
              </a:tr>
              <a:tr h="8826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278295167"/>
                  </a:ext>
                </a:extLst>
              </a:tr>
            </a:tbl>
          </a:graphicData>
        </a:graphic>
      </p:graphicFrame>
      <p:sp>
        <p:nvSpPr>
          <p:cNvPr id="5" name="Slide Number Placeholder 4">
            <a:extLst>
              <a:ext uri="{FF2B5EF4-FFF2-40B4-BE49-F238E27FC236}">
                <a16:creationId xmlns:a16="http://schemas.microsoft.com/office/drawing/2014/main" id="{D7B55157-3CBF-40E6-8960-2949A84196FE}"/>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2E07A821-15BB-42F7-BBD7-60FDE8653F02}" type="slidenum">
              <a:rPr lang="en-US" altLang="en-US">
                <a:solidFill>
                  <a:srgbClr val="898989"/>
                </a:solidFill>
              </a:rPr>
              <a:pPr/>
              <a:t>6</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32D7182A-CB0A-4A24-A0E1-327F7F71F81B}"/>
              </a:ext>
            </a:extLst>
          </p:cNvPr>
          <p:cNvSpPr>
            <a:spLocks noGrp="1"/>
          </p:cNvSpPr>
          <p:nvPr>
            <p:ph type="title"/>
          </p:nvPr>
        </p:nvSpPr>
        <p:spPr/>
        <p:txBody>
          <a:bodyPr/>
          <a:lstStyle/>
          <a:p>
            <a:r>
              <a:rPr lang="en-US" altLang="en-US"/>
              <a:t>Agile method applicability</a:t>
            </a:r>
          </a:p>
        </p:txBody>
      </p:sp>
      <p:sp>
        <p:nvSpPr>
          <p:cNvPr id="3" name="Content Placeholder 2">
            <a:extLst>
              <a:ext uri="{FF2B5EF4-FFF2-40B4-BE49-F238E27FC236}">
                <a16:creationId xmlns:a16="http://schemas.microsoft.com/office/drawing/2014/main" id="{AF394F29-4AE1-4938-9783-AE63CC85F060}"/>
              </a:ext>
            </a:extLst>
          </p:cNvPr>
          <p:cNvSpPr>
            <a:spLocks noGrp="1"/>
          </p:cNvSpPr>
          <p:nvPr>
            <p:ph idx="1"/>
          </p:nvPr>
        </p:nvSpPr>
        <p:spPr/>
        <p:txBody>
          <a:bodyPr rtlCol="0">
            <a:normAutofit fontScale="85000" lnSpcReduction="10000"/>
          </a:bodyPr>
          <a:lstStyle/>
          <a:p>
            <a:pPr fontAlgn="auto">
              <a:spcAft>
                <a:spcPts val="0"/>
              </a:spcAft>
              <a:buFont typeface="Arial"/>
              <a:buChar char="•"/>
              <a:defRPr/>
            </a:pPr>
            <a:r>
              <a:rPr lang="en-GB" dirty="0">
                <a:ea typeface="+mn-ea"/>
              </a:rPr>
              <a:t>Product development where a software company is developing a small or medium-sized product for sale. </a:t>
            </a:r>
          </a:p>
          <a:p>
            <a:pPr fontAlgn="auto">
              <a:spcAft>
                <a:spcPts val="0"/>
              </a:spcAft>
              <a:buFont typeface="Arial"/>
              <a:buChar char="•"/>
              <a:defRPr/>
            </a:pPr>
            <a:r>
              <a:rPr lang="en-GB" dirty="0">
                <a:ea typeface="+mn-ea"/>
              </a:rPr>
              <a:t>Custom system development within an organization, where there is a clear commitment from the customer to become involved in the development process and where there are not a lot of external rules and regulations that affect the software.</a:t>
            </a:r>
          </a:p>
          <a:p>
            <a:pPr fontAlgn="auto">
              <a:spcAft>
                <a:spcPts val="0"/>
              </a:spcAft>
              <a:buFont typeface="Arial"/>
              <a:buChar char="•"/>
              <a:defRPr/>
            </a:pPr>
            <a:r>
              <a:rPr lang="en-GB" dirty="0">
                <a:ea typeface="+mn-ea"/>
              </a:rPr>
              <a:t>Because of their focus on small, tightly-integrated teams, there are problems in scaling agile methods to large systems. </a:t>
            </a:r>
          </a:p>
          <a:p>
            <a:pPr fontAlgn="auto">
              <a:spcAft>
                <a:spcPts val="0"/>
              </a:spcAft>
              <a:buFont typeface="Arial"/>
              <a:buChar char="•"/>
              <a:defRPr/>
            </a:pPr>
            <a:endParaRPr lang="en-US" dirty="0">
              <a:ea typeface="+mn-ea"/>
            </a:endParaRPr>
          </a:p>
        </p:txBody>
      </p:sp>
      <p:sp>
        <p:nvSpPr>
          <p:cNvPr id="5" name="Slide Number Placeholder 4">
            <a:extLst>
              <a:ext uri="{FF2B5EF4-FFF2-40B4-BE49-F238E27FC236}">
                <a16:creationId xmlns:a16="http://schemas.microsoft.com/office/drawing/2014/main" id="{1114D6BB-B816-4AA6-A869-1897A79173FA}"/>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FC57EF9E-1E34-4899-A0D7-DB091A974C67}" type="slidenum">
              <a:rPr lang="en-US" altLang="en-US">
                <a:solidFill>
                  <a:srgbClr val="898989"/>
                </a:solidFill>
              </a:rPr>
              <a:pPr/>
              <a:t>7</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97C9D594-6D99-4A83-A397-259C26AAE219}"/>
              </a:ext>
            </a:extLst>
          </p:cNvPr>
          <p:cNvSpPr>
            <a:spLocks noGrp="1" noChangeArrowheads="1"/>
          </p:cNvSpPr>
          <p:nvPr>
            <p:ph type="title"/>
          </p:nvPr>
        </p:nvSpPr>
        <p:spPr/>
        <p:txBody>
          <a:bodyPr/>
          <a:lstStyle/>
          <a:p>
            <a:r>
              <a:rPr lang="en-US" altLang="en-US"/>
              <a:t>Problems with agile methods</a:t>
            </a:r>
          </a:p>
        </p:txBody>
      </p:sp>
      <p:sp>
        <p:nvSpPr>
          <p:cNvPr id="9218" name="Rectangle 3">
            <a:extLst>
              <a:ext uri="{FF2B5EF4-FFF2-40B4-BE49-F238E27FC236}">
                <a16:creationId xmlns:a16="http://schemas.microsoft.com/office/drawing/2014/main" id="{288CD256-141C-44DE-82D3-548083B65962}"/>
              </a:ext>
            </a:extLst>
          </p:cNvPr>
          <p:cNvSpPr>
            <a:spLocks noGrp="1" noChangeArrowheads="1"/>
          </p:cNvSpPr>
          <p:nvPr>
            <p:ph type="body" idx="1"/>
          </p:nvPr>
        </p:nvSpPr>
        <p:spPr/>
        <p:txBody>
          <a:bodyPr/>
          <a:lstStyle/>
          <a:p>
            <a:r>
              <a:rPr lang="en-US" altLang="en-US" sz="2400"/>
              <a:t>It can be difficult to keep the interest of customers who are involved in the process.</a:t>
            </a:r>
          </a:p>
          <a:p>
            <a:r>
              <a:rPr lang="en-US" altLang="en-US" sz="2400"/>
              <a:t>Team members may be unsuited to the intense involvement that characterises agile methods.</a:t>
            </a:r>
          </a:p>
          <a:p>
            <a:r>
              <a:rPr lang="en-US" altLang="en-US" sz="2400"/>
              <a:t>Prioritising changes can be difficult where there are multiple stakeholders.</a:t>
            </a:r>
          </a:p>
          <a:p>
            <a:r>
              <a:rPr lang="en-US" altLang="en-US" sz="2400"/>
              <a:t>Maintaining simplicity requires extra work.</a:t>
            </a:r>
          </a:p>
          <a:p>
            <a:r>
              <a:rPr lang="en-US" altLang="en-US" sz="2400"/>
              <a:t>Contracts may be a problem as with other approaches to iterative development.</a:t>
            </a:r>
          </a:p>
        </p:txBody>
      </p:sp>
      <p:sp>
        <p:nvSpPr>
          <p:cNvPr id="4" name="Slide Number Placeholder 3">
            <a:extLst>
              <a:ext uri="{FF2B5EF4-FFF2-40B4-BE49-F238E27FC236}">
                <a16:creationId xmlns:a16="http://schemas.microsoft.com/office/drawing/2014/main" id="{0A7AD300-A02F-4B63-A0B9-ABAE2A6D86B3}"/>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47AC0731-34CE-4960-A46F-5737713EE9E1}" type="slidenum">
              <a:rPr lang="en-US" altLang="en-US">
                <a:solidFill>
                  <a:srgbClr val="898989"/>
                </a:solidFill>
              </a:rPr>
              <a:pPr/>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1FB4-42E1-4DDB-B15A-FE756EFE3E9F}"/>
              </a:ext>
            </a:extLst>
          </p:cNvPr>
          <p:cNvSpPr>
            <a:spLocks noGrp="1"/>
          </p:cNvSpPr>
          <p:nvPr>
            <p:ph type="title"/>
          </p:nvPr>
        </p:nvSpPr>
        <p:spPr/>
        <p:txBody>
          <a:bodyPr rtlCol="0">
            <a:normAutofit fontScale="90000"/>
          </a:bodyPr>
          <a:lstStyle/>
          <a:p>
            <a:pPr fontAlgn="auto">
              <a:spcAft>
                <a:spcPts val="0"/>
              </a:spcAft>
              <a:defRPr/>
            </a:pPr>
            <a:r>
              <a:rPr lang="en-US" dirty="0">
                <a:ea typeface="+mj-ea"/>
              </a:rPr>
              <a:t>Agile methods and software maintenance</a:t>
            </a:r>
          </a:p>
        </p:txBody>
      </p:sp>
      <p:sp>
        <p:nvSpPr>
          <p:cNvPr id="3" name="Content Placeholder 2">
            <a:extLst>
              <a:ext uri="{FF2B5EF4-FFF2-40B4-BE49-F238E27FC236}">
                <a16:creationId xmlns:a16="http://schemas.microsoft.com/office/drawing/2014/main" id="{9F692B06-08FC-4F2F-86AA-636A91B10F4E}"/>
              </a:ext>
            </a:extLst>
          </p:cNvPr>
          <p:cNvSpPr>
            <a:spLocks noGrp="1"/>
          </p:cNvSpPr>
          <p:nvPr>
            <p:ph idx="1"/>
          </p:nvPr>
        </p:nvSpPr>
        <p:spPr/>
        <p:txBody>
          <a:bodyPr rtlCol="0">
            <a:normAutofit fontScale="85000" lnSpcReduction="20000"/>
          </a:bodyPr>
          <a:lstStyle/>
          <a:p>
            <a:pPr fontAlgn="auto">
              <a:spcAft>
                <a:spcPts val="0"/>
              </a:spcAft>
              <a:buFont typeface="Arial"/>
              <a:buChar char="•"/>
              <a:defRPr/>
            </a:pPr>
            <a:r>
              <a:rPr lang="en-US" dirty="0">
                <a:ea typeface="+mn-ea"/>
              </a:rPr>
              <a:t>Most organizations spend more on maintaining existing software than they do on new software development. So, if agile methods are to be successful, they have to support maintenance as well as original development.</a:t>
            </a:r>
          </a:p>
          <a:p>
            <a:pPr fontAlgn="auto">
              <a:spcAft>
                <a:spcPts val="0"/>
              </a:spcAft>
              <a:buFont typeface="Arial"/>
              <a:buChar char="•"/>
              <a:defRPr/>
            </a:pPr>
            <a:r>
              <a:rPr lang="en-US" dirty="0">
                <a:ea typeface="+mn-ea"/>
              </a:rPr>
              <a:t>Two key issues:</a:t>
            </a:r>
          </a:p>
          <a:p>
            <a:pPr lvl="1" fontAlgn="auto">
              <a:spcAft>
                <a:spcPts val="0"/>
              </a:spcAft>
              <a:buFont typeface="Arial"/>
              <a:buChar char="–"/>
              <a:defRPr/>
            </a:pPr>
            <a:r>
              <a:rPr lang="en-GB" dirty="0">
                <a:ea typeface="+mn-ea"/>
              </a:rPr>
              <a:t>Are systems that are developed using an agile approach maintainable, given the emphasis in the development process of minimizing formal documentation?</a:t>
            </a:r>
          </a:p>
          <a:p>
            <a:pPr lvl="1" fontAlgn="auto">
              <a:spcAft>
                <a:spcPts val="0"/>
              </a:spcAft>
              <a:buFont typeface="Arial"/>
              <a:buChar char="–"/>
              <a:defRPr/>
            </a:pPr>
            <a:r>
              <a:rPr lang="en-GB" dirty="0">
                <a:ea typeface="+mn-ea"/>
              </a:rPr>
              <a:t>Can agile methods be used effectively for evolving a system in response to customer change requests?</a:t>
            </a:r>
          </a:p>
          <a:p>
            <a:pPr fontAlgn="auto">
              <a:spcAft>
                <a:spcPts val="0"/>
              </a:spcAft>
              <a:buFont typeface="Arial"/>
              <a:buChar char="•"/>
              <a:defRPr/>
            </a:pPr>
            <a:r>
              <a:rPr lang="en-GB" dirty="0">
                <a:ea typeface="+mn-ea"/>
              </a:rPr>
              <a:t>Problems may arise if original development team cannot be maintained.</a:t>
            </a:r>
          </a:p>
          <a:p>
            <a:pPr lvl="1" fontAlgn="auto">
              <a:spcAft>
                <a:spcPts val="0"/>
              </a:spcAft>
              <a:buFont typeface="Arial"/>
              <a:buChar char="–"/>
              <a:defRPr/>
            </a:pPr>
            <a:endParaRPr lang="en-US" dirty="0">
              <a:ea typeface="+mn-ea"/>
            </a:endParaRPr>
          </a:p>
        </p:txBody>
      </p:sp>
      <p:sp>
        <p:nvSpPr>
          <p:cNvPr id="5" name="Slide Number Placeholder 4">
            <a:extLst>
              <a:ext uri="{FF2B5EF4-FFF2-40B4-BE49-F238E27FC236}">
                <a16:creationId xmlns:a16="http://schemas.microsoft.com/office/drawing/2014/main" id="{1D73744B-964F-4EB5-A0B9-0BCF54179B08}"/>
              </a:ext>
            </a:extLst>
          </p:cNvPr>
          <p:cNvSpPr>
            <a:spLocks noGrp="1"/>
          </p:cNvSpPr>
          <p:nvPr>
            <p:ph type="sldNum" sz="quarter" idx="12"/>
          </p:nvPr>
        </p:nvSpPr>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080DF7DB-3BB6-4DEA-BB2A-B2F243C9B00A}" type="slidenum">
              <a:rPr lang="en-US" altLang="en-US">
                <a:solidFill>
                  <a:srgbClr val="898989"/>
                </a:solidFill>
              </a:rPr>
              <a:pPr/>
              <a:t>9</a:t>
            </a:fld>
            <a:endParaRPr lang="en-US" altLang="en-US">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3945</Words>
  <Application>Microsoft Office PowerPoint</Application>
  <PresentationFormat>On-screen Show (4:3)</PresentationFormat>
  <Paragraphs>300</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ＭＳ Ｐゴシック</vt:lpstr>
      <vt:lpstr>Arial</vt:lpstr>
      <vt:lpstr>Calibri</vt:lpstr>
      <vt:lpstr>Times New Roman</vt:lpstr>
      <vt:lpstr>Office Theme</vt:lpstr>
      <vt:lpstr>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Francis Xavier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Agile Software Development</dc:title>
  <dc:creator>Rick</dc:creator>
  <cp:lastModifiedBy>Richard Leinecker</cp:lastModifiedBy>
  <cp:revision>6</cp:revision>
  <dcterms:created xsi:type="dcterms:W3CDTF">2012-01-16T12:41:54Z</dcterms:created>
  <dcterms:modified xsi:type="dcterms:W3CDTF">2018-11-15T16:53:12Z</dcterms:modified>
</cp:coreProperties>
</file>