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54.png" ContentType="image/png"/>
  <Override PartName="/ppt/media/image53.png" ContentType="image/png"/>
  <Override PartName="/ppt/media/image52.png" ContentType="image/png"/>
  <Override PartName="/ppt/media/image51.png" ContentType="image/png"/>
  <Override PartName="/ppt/media/image50.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45.png" ContentType="image/png"/>
  <Override PartName="/ppt/media/image20.png" ContentType="image/png"/>
  <Override PartName="/ppt/media/image46.png" ContentType="image/png"/>
  <Override PartName="/ppt/media/image21.png" ContentType="image/png"/>
  <Override PartName="/ppt/media/image47.png" ContentType="image/png"/>
  <Override PartName="/ppt/media/image22.png" ContentType="image/png"/>
  <Override PartName="/ppt/media/image48.png" ContentType="image/png"/>
  <Override PartName="/ppt/media/image23.png" ContentType="image/png"/>
  <Override PartName="/ppt/media/image4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55.png" ContentType="image/png"/>
  <Override PartName="/ppt/media/image30.png" ContentType="image/png"/>
  <Override PartName="/ppt/media/image56.png" ContentType="image/png"/>
  <Override PartName="/ppt/media/image31.png" ContentType="image/png"/>
  <Override PartName="/ppt/media/image57.png" ContentType="image/png"/>
  <Override PartName="/ppt/media/image32.png" ContentType="image/png"/>
  <Override PartName="/ppt/media/image58.png" ContentType="image/png"/>
  <Override PartName="/ppt/media/image33.png" ContentType="image/png"/>
  <Override PartName="/ppt/media/image59.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64.png" ContentType="image/png"/>
  <Override PartName="/ppt/media/image9.png" ContentType="image/png"/>
  <Override PartName="/ppt/media/image63.png" ContentType="image/png"/>
  <Override PartName="/ppt/media/image8.png" ContentType="image/png"/>
  <Override PartName="/ppt/media/image62.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60.png" ContentType="image/png"/>
  <Override PartName="/ppt/media/image5.png" ContentType="image/png"/>
  <Override PartName="/ppt/media/image61.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116.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115.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117.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3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33"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38"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40"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57"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58"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7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74"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79"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81"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88"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0"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2"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93"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7"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98"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99"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1"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10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5"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6"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7"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9"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110"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12"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1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14"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115"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17"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118"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119"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120"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121"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122"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6"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17"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p>
            <a:pPr algn="r"/>
            <a:fld id="{0C1269A8-FCEF-45E0-8477-50AB6514A434}"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US" sz="8000" spc="-1" strike="noStrike">
                <a:solidFill>
                  <a:srgbClr val="04617b"/>
                </a:solidFill>
                <a:latin typeface="Source Sans Pro Light"/>
              </a:rPr>
              <a:t>Click to edit the title text format</a:t>
            </a:r>
            <a:endParaRPr b="0" lang="en-US"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a:bodyPr>
          <a:p>
            <a:pPr marL="432000" indent="-324000">
              <a:spcAft>
                <a:spcPts val="1233"/>
              </a:spcAft>
              <a:buClr>
                <a:srgbClr val="f49100"/>
              </a:buClr>
              <a:buSzPct val="45000"/>
              <a:buFont typeface="Wingdings" charset="2"/>
              <a:buChar char=""/>
            </a:pPr>
            <a:r>
              <a:rPr b="0" lang="en-US" sz="2800" spc="-1" strike="noStrike">
                <a:solidFill>
                  <a:srgbClr val="dbf5f9"/>
                </a:solidFill>
                <a:latin typeface="Source Sans Pro"/>
              </a:rPr>
              <a:t>Click to edit the outline text format</a:t>
            </a:r>
            <a:endParaRPr b="0" lang="en-US"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US" sz="2200" spc="-1" strike="noStrike">
                <a:solidFill>
                  <a:srgbClr val="dbf5f9"/>
                </a:solidFill>
                <a:latin typeface="Source Sans Pro"/>
              </a:rPr>
              <a:t>Second Outline Level</a:t>
            </a:r>
            <a:endParaRPr b="0" lang="en-US"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US" sz="2400" spc="-1" strike="noStrike">
                <a:solidFill>
                  <a:srgbClr val="dbf5f9"/>
                </a:solidFill>
                <a:latin typeface="Source Sans Pro"/>
              </a:rPr>
              <a:t>Third Outline Level</a:t>
            </a:r>
            <a:endParaRPr b="0" lang="en-US"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US" sz="2000" spc="-1" strike="noStrike">
                <a:solidFill>
                  <a:srgbClr val="dbf5f9"/>
                </a:solidFill>
                <a:latin typeface="Source Sans Pro"/>
              </a:rPr>
              <a:t>Fourth Outline Level</a:t>
            </a:r>
            <a:endParaRPr b="0" lang="en-US"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US" sz="2000" spc="-1" strike="noStrike">
                <a:solidFill>
                  <a:srgbClr val="dbf5f9"/>
                </a:solidFill>
                <a:latin typeface="Source Sans Pro"/>
              </a:rPr>
              <a:t>Fifth Outline Level</a:t>
            </a:r>
            <a:endParaRPr b="0" lang="en-US"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US" sz="2000" spc="-1" strike="noStrike">
                <a:solidFill>
                  <a:srgbClr val="dbf5f9"/>
                </a:solidFill>
                <a:latin typeface="Source Sans Pro"/>
              </a:rPr>
              <a:t>Sixth Outline Level</a:t>
            </a:r>
            <a:endParaRPr b="0" lang="en-US"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US" sz="2000" spc="-1" strike="noStrike">
                <a:solidFill>
                  <a:srgbClr val="dbf5f9"/>
                </a:solidFill>
                <a:latin typeface="Source Sans Pro"/>
              </a:rPr>
              <a:t>Seventh Outline Level</a:t>
            </a:r>
            <a:endParaRPr b="0" lang="en-US"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rIns="0" tIns="0" bIns="0" anchor="b">
            <a:normAutofit/>
          </a:bodyPr>
          <a:p>
            <a:r>
              <a:rPr b="0" lang="en-US" sz="6000" spc="-1" strike="noStrike">
                <a:solidFill>
                  <a:srgbClr val="ffffff"/>
                </a:solidFill>
                <a:latin typeface="Source Sans Pro Light"/>
              </a:rPr>
              <a:t>Click to edit the title text format</a:t>
            </a:r>
            <a:endParaRPr b="0" lang="en-US"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p>
            <a:pPr algn="r"/>
            <a:fld id="{410FB7F9-7908-4AEC-8EBE-0E0FC5906669}"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83"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84" name="PlaceHolder 3"/>
          <p:cNvSpPr>
            <a:spLocks noGrp="1"/>
          </p:cNvSpPr>
          <p:nvPr>
            <p:ph type="dt"/>
          </p:nvPr>
        </p:nvSpPr>
        <p:spPr>
          <a:xfrm>
            <a:off x="599040" y="6827760"/>
            <a:ext cx="2795400" cy="521640"/>
          </a:xfrm>
          <a:prstGeom prst="rect">
            <a:avLst/>
          </a:prstGeom>
        </p:spPr>
        <p:txBody>
          <a:bodyPr lIns="0" rIns="0" tIns="0" bIns="0"/>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rIns="0" tIns="0" bIns="0"/>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rIns="0" tIns="0" bIns="0"/>
          <a:p>
            <a:pPr algn="r"/>
            <a:fld id="{E9D48C7A-9BBE-4737-8629-D3C782B4BEF8}"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0.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27.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2.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5.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08.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5.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11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27.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2.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2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14.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7.xml"/>
</Relationships>
</file>

<file path=ppt/slides/_rels/slide115.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27.xml"/>
</Relationships>
</file>

<file path=ppt/slides/_rels/slide116.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27.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8.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3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8.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7.xml"/>
</Relationships>
</file>

<file path=ppt/slides/_rels/slide5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7.xml"/>
</Relationships>
</file>

<file path=ppt/slides/_rels/slide5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7.xml"/>
</Relationships>
</file>

<file path=ppt/slides/_rels/slide5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8.xml"/>
</Relationships>
</file>

<file path=ppt/slides/_rels/slide6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8.xml"/>
</Relationships>
</file>

<file path=ppt/slides/_rels/slide6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4.xml"/>
</Relationships>
</file>

<file path=ppt/slides/_rels/slide6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4.xml"/>
</Relationships>
</file>

<file path=ppt/slides/_rels/slide6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6.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7.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7.xml"/>
</Relationships>
</file>

<file path=ppt/slides/_rels/slide73.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8.xml"/>
</Relationships>
</file>

<file path=ppt/slides/_rels/slide7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xml"/>
</Relationships>
</file>

<file path=ppt/slides/_rels/slide80.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28.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8.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1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9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7.xml"/>
</Relationships>
</file>

<file path=ppt/slides/_rels/slide9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27.xml"/>
</Relationships>
</file>

<file path=ppt/slides/_rels/slide93.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6.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5.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48640" y="301320"/>
            <a:ext cx="10798560" cy="4453560"/>
          </a:xfrm>
          <a:prstGeom prst="rect">
            <a:avLst/>
          </a:prstGeom>
          <a:noFill/>
          <a:ln>
            <a:noFill/>
          </a:ln>
        </p:spPr>
        <p:txBody>
          <a:bodyPr lIns="0" rIns="0" tIns="0" bIns="0" anchor="b">
            <a:normAutofit/>
          </a:bodyPr>
          <a:p>
            <a:r>
              <a:rPr b="0" lang="en-US" sz="8000" spc="-1" strike="noStrike">
                <a:solidFill>
                  <a:srgbClr val="04617b"/>
                </a:solidFill>
                <a:latin typeface="Source Sans Pro Light"/>
              </a:rPr>
              <a:t>Software Design</a:t>
            </a:r>
            <a:endParaRPr b="0" lang="en-US" sz="8000" spc="-1" strike="noStrike">
              <a:solidFill>
                <a:srgbClr val="04617b"/>
              </a:solidFill>
              <a:latin typeface="Source Sans Pro Light"/>
            </a:endParaRPr>
          </a:p>
        </p:txBody>
      </p:sp>
      <p:sp>
        <p:nvSpPr>
          <p:cNvPr id="124" name="TextShape 2"/>
          <p:cNvSpPr txBox="1"/>
          <p:nvPr/>
        </p:nvSpPr>
        <p:spPr>
          <a:xfrm>
            <a:off x="552960" y="5216400"/>
            <a:ext cx="10789920" cy="1550160"/>
          </a:xfrm>
          <a:prstGeom prst="rect">
            <a:avLst/>
          </a:prstGeom>
          <a:noFill/>
          <a:ln>
            <a:noFill/>
          </a:ln>
        </p:spPr>
        <p:txBody>
          <a:bodyPr lIns="0" rIns="0" tIns="0" bIns="0"/>
          <a:p>
            <a:r>
              <a:rPr b="1" lang="en-US" sz="3600" spc="-1" strike="noStrike">
                <a:solidFill>
                  <a:srgbClr val="dbf5f9"/>
                </a:solidFill>
                <a:latin typeface="Source Sans Pro"/>
              </a:rPr>
              <a:t>Patterns and Anti-Patterns</a:t>
            </a:r>
            <a:endParaRPr b="1" lang="en-US" sz="3600" spc="-1" strike="noStrike">
              <a:solidFill>
                <a:srgbClr val="dbf5f9"/>
              </a:solidFill>
              <a:latin typeface="Source Sans Pro"/>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14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Expensive to load into memory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Not eligible for reuse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Too difficult to test properly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Small modifications to the system can affect large portions of the code base</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51" name="TextShape 2"/>
          <p:cNvSpPr txBox="1"/>
          <p:nvPr/>
        </p:nvSpPr>
        <p:spPr>
          <a:xfrm>
            <a:off x="23040" y="1720800"/>
            <a:ext cx="881928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An alternate approach would be to introduce "an additional level of indirection"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Take the mapping of users to groups and groups to users, and make it an abstraction unto itself.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offers several advantages: Users and Groups are decoupled from one another, many mappings can easily be maintained and manipulated simultaneously, and the mapping abstraction can be extended in the future by defining derived classes.</a:t>
            </a:r>
            <a:endParaRPr b="0" lang="en-US" sz="3200" spc="-1" strike="noStrike">
              <a:latin typeface="Source Sans Pro"/>
            </a:endParaRPr>
          </a:p>
        </p:txBody>
      </p:sp>
      <p:pic>
        <p:nvPicPr>
          <p:cNvPr id="352" name="" descr=""/>
          <p:cNvPicPr/>
          <p:nvPr/>
        </p:nvPicPr>
        <p:blipFill>
          <a:blip r:embed="rId1"/>
          <a:stretch/>
        </p:blipFill>
        <p:spPr>
          <a:xfrm>
            <a:off x="8797680" y="2657520"/>
            <a:ext cx="3115440" cy="3521880"/>
          </a:xfrm>
          <a:prstGeom prst="rect">
            <a:avLst/>
          </a:prstGeom>
          <a:ln>
            <a:noFill/>
          </a:ln>
        </p:spPr>
      </p:pic>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35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Partitioning a system into many objects generally enhances reusability.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Modeling the inter-relationships with an object enhances encapsulation, and allows the behavior of those inter-relationships to be modified or extended through subclassing.</a:t>
            </a:r>
            <a:endParaRPr b="0" lang="en-US" sz="3200" spc="-1" strike="noStrike">
              <a:latin typeface="Source Sans Pro"/>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55"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Spaghetti Code Anti-Pattern</a:t>
            </a:r>
            <a:endParaRPr b="0" lang="en-US" sz="6000" spc="-1" strike="noStrike">
              <a:solidFill>
                <a:srgbClr val="ffffff"/>
              </a:solidFill>
              <a:latin typeface="Source Sans Pro Light"/>
            </a:endParaRPr>
          </a:p>
        </p:txBody>
      </p:sp>
      <p:sp>
        <p:nvSpPr>
          <p:cNvPr id="356"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Spaghetti Code appears as a program or system that contains very little software structure.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Coding and progressive extensions compromise the software structure to such an extent that the structure lacks clarity, even to the original developer, if he or she is away from the software for any length of time. </a:t>
            </a:r>
            <a:endParaRPr b="0" lang="en-US" sz="3200" spc="-1" strike="noStrike">
              <a:latin typeface="Source Sans Pro"/>
            </a:endParaRPr>
          </a:p>
          <a:p>
            <a:pPr marL="432000" indent="-324000">
              <a:spcAft>
                <a:spcPts val="1409"/>
              </a:spcAft>
              <a:buClr>
                <a:srgbClr val="04617b"/>
              </a:buClr>
              <a:buSzPct val="45000"/>
              <a:buFont typeface="Wingdings" charset="2"/>
              <a:buChar char=""/>
            </a:pPr>
            <a:endParaRPr b="0" lang="en-US" sz="3200" spc="-1" strike="noStrike">
              <a:latin typeface="Source Sans Pro"/>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5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Methods are very process-oriented; frequently, in fact, objects are named as processes.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flow of execution is dictated by object implementation, not by the clients of the objects.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Many object methods have no parameters, and utilize class or global variables for processing.</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Code is difficult to reuse, and when it is, it is often through cloning. In many cases, however, code is never considered for reuse.</a:t>
            </a:r>
            <a:endParaRPr b="0" lang="en-US" sz="3200" spc="-1" strike="noStrike">
              <a:latin typeface="Source Sans Pro"/>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36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Benefits of object orientation are lost; inheritance is not used to extend the system; polymorphism is not used.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Follow-on maintenance efforts contribute to the problem.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Software quickly reaches a point of diminishing returns; the effort involved in maintaining an existing code base is greater than the cost of developing a new solution from the ground up.</a:t>
            </a:r>
            <a:endParaRPr b="0" lang="en-US" sz="3200" spc="-1" strike="noStrike">
              <a:latin typeface="Source Sans Pro"/>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Causes</a:t>
            </a:r>
            <a:endParaRPr b="0" lang="en-US" sz="6000" spc="-1" strike="noStrike">
              <a:solidFill>
                <a:srgbClr val="04617b"/>
              </a:solidFill>
              <a:latin typeface="Source Sans Pro Light"/>
            </a:endParaRPr>
          </a:p>
        </p:txBody>
      </p:sp>
      <p:sp>
        <p:nvSpPr>
          <p:cNvPr id="362"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Inexperience with object-oriented design technologies.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No mentoring in place; ineffective code reviews.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No design prior to implementation.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Frequently the result of developers working in isolation.</a:t>
            </a:r>
            <a:endParaRPr b="0" lang="en-US" sz="3200" spc="-1" strike="noStrike">
              <a:latin typeface="Source Sans Pro"/>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36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When the structure becomes compromised through supporting unanticipated requirements, the ability of the code to support extensions becomes limited, and eventually, nonexistent.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Well-structured code will have a longer life cycle and be better able to support changes in the business and underlying technology.</a:t>
            </a:r>
            <a:endParaRPr b="0" lang="en-US" sz="3200" spc="-1" strike="noStrike">
              <a:latin typeface="Source Sans Pro"/>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36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first goal is to achieve a satisfactory structure.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second is to determine by measurement where the performance-critical code exists.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third is to carefully introduce necessary structure compromises to enhance performance.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It is sometimes necessary to reverse the performance enhancement changes in software to provide for essential system extensions. Such areas merit additional documentation, in order to preserve the software structure in future releases.</a:t>
            </a:r>
            <a:endParaRPr b="0" lang="en-US" sz="3200" spc="-1" strike="noStrike">
              <a:latin typeface="Source Sans Pro"/>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67"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State Design Pattern</a:t>
            </a:r>
            <a:endParaRPr b="0" lang="en-US" sz="6000" spc="-1" strike="noStrike">
              <a:solidFill>
                <a:srgbClr val="ffffff"/>
              </a:solidFill>
              <a:latin typeface="Source Sans Pro Light"/>
            </a:endParaRPr>
          </a:p>
        </p:txBody>
      </p:sp>
      <p:sp>
        <p:nvSpPr>
          <p:cNvPr id="368"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Allow an object to alter its behavior when its internal state changes. The object will appear to change its class.</a:t>
            </a:r>
            <a:endParaRPr b="0" lang="en-US" sz="3200" spc="-1" strike="noStrike">
              <a:latin typeface="Source Sans Pro"/>
            </a:endParaRPr>
          </a:p>
          <a:p>
            <a:pPr marL="432000" indent="-324000">
              <a:spcAft>
                <a:spcPts val="1409"/>
              </a:spcAft>
              <a:buClr>
                <a:srgbClr val="04617b"/>
              </a:buClr>
              <a:buSzPct val="45000"/>
              <a:buFont typeface="Wingdings" charset="2"/>
              <a:buChar char=""/>
            </a:pPr>
            <a:endParaRPr b="0" lang="en-US" sz="3200" spc="-1" strike="noStrike">
              <a:latin typeface="Source Sans Pro"/>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7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Defines a "context" class to present a single interface to the outside world.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Defines a State abstract base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Represents the different "states" of the state machine as derived classes of the State base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Defines state-specific behavior in the appropriate State derived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Maintains a pointer to the current "state" in the "context"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To change the state of the state machine, change the current "state" pointer.</a:t>
            </a:r>
            <a:endParaRPr b="0" lang="en-US" sz="3200" spc="-1" strike="noStrike">
              <a:latin typeface="Source Sans Pro"/>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pic>
        <p:nvPicPr>
          <p:cNvPr id="148" name="" descr=""/>
          <p:cNvPicPr/>
          <p:nvPr/>
        </p:nvPicPr>
        <p:blipFill>
          <a:blip r:embed="rId1"/>
          <a:stretch/>
        </p:blipFill>
        <p:spPr>
          <a:xfrm>
            <a:off x="912960" y="1022400"/>
            <a:ext cx="9861120" cy="6393960"/>
          </a:xfrm>
          <a:prstGeom prst="rect">
            <a:avLst/>
          </a:prstGeom>
          <a:ln>
            <a:noFill/>
          </a:ln>
        </p:spPr>
      </p:pic>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Structure</a:t>
            </a:r>
            <a:endParaRPr b="0" lang="en-US" sz="6000" spc="-1" strike="noStrike">
              <a:solidFill>
                <a:srgbClr val="04617b"/>
              </a:solidFill>
              <a:latin typeface="Source Sans Pro Light"/>
            </a:endParaRPr>
          </a:p>
        </p:txBody>
      </p:sp>
      <p:pic>
        <p:nvPicPr>
          <p:cNvPr id="372" name="" descr=""/>
          <p:cNvPicPr/>
          <p:nvPr/>
        </p:nvPicPr>
        <p:blipFill>
          <a:blip r:embed="rId1"/>
          <a:stretch/>
        </p:blipFill>
        <p:spPr>
          <a:xfrm>
            <a:off x="761760" y="1305720"/>
            <a:ext cx="10424160" cy="60804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Structure</a:t>
            </a:r>
            <a:endParaRPr b="0" lang="en-US" sz="6000" spc="-1" strike="noStrike">
              <a:solidFill>
                <a:srgbClr val="04617b"/>
              </a:solidFill>
              <a:latin typeface="Source Sans Pro Light"/>
            </a:endParaRPr>
          </a:p>
        </p:txBody>
      </p:sp>
      <p:sp>
        <p:nvSpPr>
          <p:cNvPr id="374" name="TextShape 2"/>
          <p:cNvSpPr txBox="1"/>
          <p:nvPr/>
        </p:nvSpPr>
        <p:spPr>
          <a:xfrm>
            <a:off x="457200" y="1645920"/>
            <a:ext cx="1097280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state machine's interface is encapsulated in the "wrapper" class.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wrappee hierarchy's interface mirrors the wrapper's interface with the exception of one additional parameter.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extra parameter allows wrappee derived classes to call back to the wrapper class as necessary. Complexity that would otherwise drag down the wrapper class is neatly compartmented.</a:t>
            </a:r>
            <a:endParaRPr b="0" lang="en-US" sz="3200" spc="-1" strike="noStrike">
              <a:latin typeface="Source Sans Pro"/>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76" name="TextShape 2"/>
          <p:cNvSpPr txBox="1"/>
          <p:nvPr/>
        </p:nvSpPr>
        <p:spPr>
          <a:xfrm>
            <a:off x="23040" y="3952800"/>
            <a:ext cx="11772720" cy="317952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State pattern allows an object to change its behavior when its internal state changes.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pattern can be observed in a vending machine. Vending machines have states based on the inventory, amount of currency deposited, the ability to make change, the item selected, etc. </a:t>
            </a:r>
            <a:endParaRPr b="0" lang="en-US" sz="3200" spc="-1" strike="noStrike">
              <a:latin typeface="Source Sans Pro"/>
            </a:endParaRPr>
          </a:p>
        </p:txBody>
      </p:sp>
      <p:pic>
        <p:nvPicPr>
          <p:cNvPr id="377" name="" descr=""/>
          <p:cNvPicPr/>
          <p:nvPr/>
        </p:nvPicPr>
        <p:blipFill>
          <a:blip r:embed="rId1"/>
          <a:stretch/>
        </p:blipFill>
        <p:spPr>
          <a:xfrm>
            <a:off x="5486400" y="429480"/>
            <a:ext cx="5550840" cy="34110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7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When currency is deposited and a selection is </a:t>
            </a:r>
            <a:r>
              <a:rPr b="0" lang="en-US" sz="3200" spc="-1" strike="noStrike">
                <a:latin typeface="Source Sans Pro"/>
              </a:rPr>
              <a:t>made, a vending machine will either deliver a </a:t>
            </a:r>
            <a:r>
              <a:rPr b="0" lang="en-US" sz="3200" spc="-1" strike="noStrike">
                <a:latin typeface="Source Sans Pro"/>
              </a:rPr>
              <a:t>product and no change, deliver a product and </a:t>
            </a:r>
            <a:r>
              <a:rPr b="0" lang="en-US" sz="3200" spc="-1" strike="noStrike">
                <a:latin typeface="Source Sans Pro"/>
              </a:rPr>
              <a:t>change, deliver no product due to insufficient </a:t>
            </a:r>
            <a:r>
              <a:rPr b="0" lang="en-US" sz="3200" spc="-1" strike="noStrike">
                <a:latin typeface="Source Sans Pro"/>
              </a:rPr>
              <a:t>currency on deposit, or deliver no product due to </a:t>
            </a:r>
            <a:r>
              <a:rPr b="0" lang="en-US" sz="3200" spc="-1" strike="noStrike">
                <a:latin typeface="Source Sans Pro"/>
              </a:rPr>
              <a:t>inventory depletion</a:t>
            </a:r>
            <a:endParaRPr b="0" lang="en-US" sz="3200" spc="-1" strike="noStrike">
              <a:latin typeface="Source Sans Pro"/>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38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 Pacman the ghosts</a:t>
            </a:r>
            <a:br/>
            <a:r>
              <a:rPr b="0" lang="en-US" sz="3200" spc="-1" strike="noStrike">
                <a:latin typeface="Source Sans Pro"/>
              </a:rPr>
              <a:t>have 4 different states</a:t>
            </a:r>
            <a:br/>
            <a:r>
              <a:rPr b="0" lang="en-US" sz="3200" spc="-1" strike="noStrike">
                <a:latin typeface="Source Sans Pro"/>
              </a:rPr>
              <a:t>they can be found in:</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Randomly wandering</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Chasing Pacman</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Fleeing Pacman (after he eats the power pellet</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Returning to base to regenerate.</a:t>
            </a:r>
            <a:endParaRPr b="0" lang="en-US" sz="2800" spc="-1" strike="noStrike">
              <a:latin typeface="Source Sans Pro"/>
            </a:endParaRPr>
          </a:p>
        </p:txBody>
      </p:sp>
      <p:pic>
        <p:nvPicPr>
          <p:cNvPr id="382" name="" descr=""/>
          <p:cNvPicPr/>
          <p:nvPr/>
        </p:nvPicPr>
        <p:blipFill>
          <a:blip r:embed="rId1"/>
          <a:srcRect l="0" t="28071" r="0" b="23867"/>
          <a:stretch/>
        </p:blipFill>
        <p:spPr>
          <a:xfrm>
            <a:off x="6316200" y="1371960"/>
            <a:ext cx="5479560" cy="16455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38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These 4 states can be</a:t>
            </a:r>
            <a:br/>
            <a:r>
              <a:rPr b="0" lang="en-US" sz="3200" spc="-1" strike="noStrike">
                <a:latin typeface="Source Sans Pro"/>
              </a:rPr>
              <a:t>handled using the State</a:t>
            </a:r>
            <a:br/>
            <a:r>
              <a:rPr b="0" lang="en-US" sz="3200" spc="-1" strike="noStrike">
                <a:latin typeface="Source Sans Pro"/>
              </a:rPr>
              <a:t>Design Pattern.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By doing so using a complicated array of conditional statements can be avoided every time a decision has to be made by the ghost. </a:t>
            </a:r>
            <a:endParaRPr b="0" lang="en-US" sz="3200" spc="-1" strike="noStrike">
              <a:latin typeface="Source Sans Pro"/>
            </a:endParaRPr>
          </a:p>
        </p:txBody>
      </p:sp>
      <p:pic>
        <p:nvPicPr>
          <p:cNvPr id="385" name="" descr=""/>
          <p:cNvPicPr/>
          <p:nvPr/>
        </p:nvPicPr>
        <p:blipFill>
          <a:blip r:embed="rId1"/>
          <a:srcRect l="0" t="28071" r="0" b="23867"/>
          <a:stretch/>
        </p:blipFill>
        <p:spPr>
          <a:xfrm>
            <a:off x="6316200" y="1371960"/>
            <a:ext cx="5479560" cy="16455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38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Instead of:</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Steer would simply need to execute the necessary code based on what state the ghost currently finds itself in.</a:t>
            </a:r>
            <a:endParaRPr b="0" lang="en-US" sz="3200" spc="-1" strike="noStrike">
              <a:latin typeface="Source Sans Pro"/>
            </a:endParaRPr>
          </a:p>
        </p:txBody>
      </p:sp>
      <p:pic>
        <p:nvPicPr>
          <p:cNvPr id="388" name="" descr=""/>
          <p:cNvPicPr/>
          <p:nvPr/>
        </p:nvPicPr>
        <p:blipFill>
          <a:blip r:embed="rId1"/>
          <a:srcRect l="0" t="28071" r="0" b="23867"/>
          <a:stretch/>
        </p:blipFill>
        <p:spPr>
          <a:xfrm>
            <a:off x="6316200" y="1371960"/>
            <a:ext cx="5479560" cy="1645560"/>
          </a:xfrm>
          <a:prstGeom prst="rect">
            <a:avLst/>
          </a:prstGeom>
          <a:ln>
            <a:noFill/>
          </a:ln>
        </p:spPr>
      </p:pic>
      <p:pic>
        <p:nvPicPr>
          <p:cNvPr id="389" name="" descr=""/>
          <p:cNvPicPr/>
          <p:nvPr/>
        </p:nvPicPr>
        <p:blipFill>
          <a:blip r:embed="rId2"/>
          <a:stretch/>
        </p:blipFill>
        <p:spPr>
          <a:xfrm>
            <a:off x="731520" y="2486880"/>
            <a:ext cx="5529600" cy="17193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391" name="TextShape 2"/>
          <p:cNvSpPr txBox="1"/>
          <p:nvPr/>
        </p:nvSpPr>
        <p:spPr>
          <a:xfrm>
            <a:off x="457200" y="1645920"/>
            <a:ext cx="1097280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Avoid long chains of conditionals.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Allows modification of one state without impacting the others.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Simplifies testing based on state.</a:t>
            </a:r>
            <a:endParaRPr b="0" lang="en-US" sz="3200" spc="-1" strike="noStrike">
              <a:latin typeface="Source Sans Pro"/>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15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Move behaviors away from the blob</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Identify coherent groups of data and method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Divide responsibility among other member classes</a:t>
            </a:r>
            <a:endParaRPr b="0" lang="en-US" sz="3200" spc="-1" strike="noStrike">
              <a:latin typeface="Source Sans Pro"/>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Refactored Example</a:t>
            </a:r>
            <a:endParaRPr b="0" lang="en-US" sz="6000" spc="-1" strike="noStrike">
              <a:solidFill>
                <a:srgbClr val="04617b"/>
              </a:solidFill>
              <a:latin typeface="Source Sans Pro Light"/>
            </a:endParaRPr>
          </a:p>
        </p:txBody>
      </p:sp>
      <p:pic>
        <p:nvPicPr>
          <p:cNvPr id="152" name="" descr=""/>
          <p:cNvPicPr/>
          <p:nvPr/>
        </p:nvPicPr>
        <p:blipFill>
          <a:blip r:embed="rId1"/>
          <a:stretch/>
        </p:blipFill>
        <p:spPr>
          <a:xfrm>
            <a:off x="822960" y="1280160"/>
            <a:ext cx="9329040" cy="604908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53"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Factory Pattern</a:t>
            </a:r>
            <a:endParaRPr b="0" lang="en-US" sz="6000" spc="-1" strike="noStrike">
              <a:solidFill>
                <a:srgbClr val="ffffff"/>
              </a:solidFill>
              <a:latin typeface="Source Sans Pro Light"/>
            </a:endParaRPr>
          </a:p>
        </p:txBody>
      </p:sp>
      <p:sp>
        <p:nvSpPr>
          <p:cNvPr id="154"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Subclasses implement a common interface. The factory class instantiates one of those subclasses based on input parameters.</a:t>
            </a:r>
            <a:endParaRPr b="0" lang="en-US" sz="3200" spc="-1" strike="noStrike">
              <a:latin typeface="Source Sans Pro"/>
            </a:endParaRPr>
          </a:p>
        </p:txBody>
      </p:sp>
      <p:pic>
        <p:nvPicPr>
          <p:cNvPr id="155" name="" descr=""/>
          <p:cNvPicPr/>
          <p:nvPr/>
        </p:nvPicPr>
        <p:blipFill>
          <a:blip r:embed="rId2"/>
          <a:srcRect l="0" t="1228" r="0" b="0"/>
          <a:stretch/>
        </p:blipFill>
        <p:spPr>
          <a:xfrm>
            <a:off x="2338560" y="3533040"/>
            <a:ext cx="7132320" cy="381096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5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Multiple concrete classes inherit from a common interface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 factory class decides based on parameters which of the concrete classes will be implemented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objects created by the factory are related, but are differentiable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Useful when many instances of similar objects will be necessary</a:t>
            </a:r>
            <a:endParaRPr b="0" lang="en-US" sz="3200" spc="-1" strike="noStrike">
              <a:latin typeface="Source Sans Pro"/>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159" name="TextShape 2"/>
          <p:cNvSpPr txBox="1"/>
          <p:nvPr/>
        </p:nvSpPr>
        <p:spPr>
          <a:xfrm>
            <a:off x="5760720" y="2944800"/>
            <a:ext cx="6126480" cy="235872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Here Poodle, Rottweiler, and SiberianHusky implement the common Dog interface</a:t>
            </a:r>
            <a:endParaRPr b="0" lang="en-US" sz="3200" spc="-1" strike="noStrike">
              <a:latin typeface="Source Sans Pro"/>
            </a:endParaRPr>
          </a:p>
        </p:txBody>
      </p:sp>
      <p:pic>
        <p:nvPicPr>
          <p:cNvPr id="160" name="" descr=""/>
          <p:cNvPicPr/>
          <p:nvPr/>
        </p:nvPicPr>
        <p:blipFill>
          <a:blip r:embed="rId1"/>
          <a:stretch/>
        </p:blipFill>
        <p:spPr>
          <a:xfrm>
            <a:off x="355680" y="1455120"/>
            <a:ext cx="4838400" cy="57297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162" name="TextShape 2"/>
          <p:cNvSpPr txBox="1"/>
          <p:nvPr/>
        </p:nvSpPr>
        <p:spPr>
          <a:xfrm>
            <a:off x="5577840" y="1692720"/>
            <a:ext cx="6126480" cy="576072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Based on input parameters the DogFactory class returns a Dog.</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Notice the return type is Dog, not Poodle etc.</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That is because the factory will always return something that implements the Dog interface.</a:t>
            </a:r>
            <a:endParaRPr b="0" lang="en-US" sz="3200" spc="-1" strike="noStrike">
              <a:latin typeface="Source Sans Pro"/>
            </a:endParaRPr>
          </a:p>
        </p:txBody>
      </p:sp>
      <p:pic>
        <p:nvPicPr>
          <p:cNvPr id="163" name="" descr=""/>
          <p:cNvPicPr/>
          <p:nvPr/>
        </p:nvPicPr>
        <p:blipFill>
          <a:blip r:embed="rId1"/>
          <a:stretch/>
        </p:blipFill>
        <p:spPr>
          <a:xfrm>
            <a:off x="773640" y="2377440"/>
            <a:ext cx="4255560" cy="30816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16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Efficient code reuse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Simple extensibility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New subclasses can be easily added without affecting the other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Easy testing</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Use Cases</a:t>
            </a:r>
            <a:endParaRPr b="0" lang="en-US" sz="6000" spc="-1" strike="noStrike">
              <a:solidFill>
                <a:srgbClr val="04617b"/>
              </a:solidFill>
              <a:latin typeface="Source Sans Pro Light"/>
            </a:endParaRPr>
          </a:p>
        </p:txBody>
      </p:sp>
      <p:sp>
        <p:nvSpPr>
          <p:cNvPr id="16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When there will be many instances of similar objects that vary based on parameters (Free, Regular, Premium Members)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simple constructors are not expressive enough</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objects have many dependencies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access to other objects needs to be limited</a:t>
            </a:r>
            <a:endParaRPr b="0" lang="en-US" sz="3200" spc="-1" strike="noStrike">
              <a:latin typeface="Source Sans Pro"/>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Table of Contents</a:t>
            </a:r>
            <a:endParaRPr b="0" lang="en-US" sz="6000" spc="-1" strike="noStrike">
              <a:solidFill>
                <a:srgbClr val="04617b"/>
              </a:solidFill>
              <a:latin typeface="Source Sans Pro Light"/>
            </a:endParaRPr>
          </a:p>
        </p:txBody>
      </p:sp>
      <p:sp>
        <p:nvSpPr>
          <p:cNvPr id="126" name="TextShape 2"/>
          <p:cNvSpPr txBox="1"/>
          <p:nvPr/>
        </p:nvSpPr>
        <p:spPr>
          <a:xfrm>
            <a:off x="599040" y="1828800"/>
            <a:ext cx="5285160" cy="5394960"/>
          </a:xfrm>
          <a:prstGeom prst="rect">
            <a:avLst/>
          </a:prstGeom>
          <a:noFill/>
          <a:ln>
            <a:noFill/>
          </a:ln>
        </p:spPr>
        <p:txBody>
          <a:bodyPr lIns="0" rIns="0" tIns="0" bIns="0">
            <a:normAutofit/>
          </a:bodyPr>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Singleton</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Blob</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Factory</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Continuous Obsolescence</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Golden Hammer </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Abstract Factory</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Lava Flow</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Observer</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Ambiguous Viewpoint</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Decorator</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Functional Decomposition </a:t>
            </a:r>
            <a:endParaRPr b="0" lang="en-US" sz="3200" spc="-1" strike="noStrike">
              <a:latin typeface="Source Sans Pro"/>
            </a:endParaRPr>
          </a:p>
        </p:txBody>
      </p:sp>
      <p:sp>
        <p:nvSpPr>
          <p:cNvPr id="127" name="TextShape 3"/>
          <p:cNvSpPr txBox="1"/>
          <p:nvPr/>
        </p:nvSpPr>
        <p:spPr>
          <a:xfrm>
            <a:off x="6148800" y="1828800"/>
            <a:ext cx="5285160" cy="5394960"/>
          </a:xfrm>
          <a:prstGeom prst="rect">
            <a:avLst/>
          </a:prstGeom>
          <a:noFill/>
          <a:ln>
            <a:noFill/>
          </a:ln>
        </p:spPr>
        <p:txBody>
          <a:bodyPr lIns="0" rIns="0" tIns="0" bIns="0">
            <a:normAutofit/>
          </a:bodyPr>
          <a:p>
            <a:pPr marL="429840" indent="-320040">
              <a:spcAft>
                <a:spcPts val="1412"/>
              </a:spcAft>
              <a:buClr>
                <a:srgbClr val="04617b"/>
              </a:buClr>
              <a:buFont typeface="StarSymbol"/>
              <a:buAutoNum type="arabicParenR" startAt="12"/>
            </a:pPr>
            <a:r>
              <a:rPr b="0" lang="en-US" sz="3200" spc="-1" strike="noStrike">
                <a:latin typeface="Source Sans Pro"/>
              </a:rPr>
              <a:t>  </a:t>
            </a:r>
            <a:r>
              <a:rPr b="0" lang="en-US" sz="3200" spc="-1" strike="noStrike">
                <a:latin typeface="Source Sans Pro"/>
              </a:rPr>
              <a:t>Facade</a:t>
            </a:r>
            <a:endParaRPr b="0" lang="en-US" sz="3200" spc="-1" strike="noStrike">
              <a:latin typeface="Source Sans Pro"/>
            </a:endParaRPr>
          </a:p>
          <a:p>
            <a:pPr marL="429840" indent="-320040">
              <a:spcAft>
                <a:spcPts val="1412"/>
              </a:spcAft>
              <a:buClr>
                <a:srgbClr val="04617b"/>
              </a:buClr>
              <a:buFont typeface="StarSymbol"/>
              <a:buAutoNum type="arabicParenR" startAt="12"/>
            </a:pPr>
            <a:r>
              <a:rPr b="0" lang="en-US" sz="3200" spc="-1" strike="noStrike">
                <a:latin typeface="Source Sans Pro"/>
              </a:rPr>
              <a:t>  </a:t>
            </a:r>
            <a:r>
              <a:rPr b="0" lang="en-US" sz="3200" spc="-1" strike="noStrike">
                <a:latin typeface="Source Sans Pro"/>
              </a:rPr>
              <a:t>Poltergeist</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Composite</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Boat Anchor</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Flyweight</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Cut and Paste</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Chain of Responsibility</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Dead End</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Mediator</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Spaghetti Code</a:t>
            </a:r>
            <a:endParaRPr b="0" lang="en-US" sz="3200" spc="-1" strike="noStrike">
              <a:latin typeface="Source Sans Pro"/>
            </a:endParaRPr>
          </a:p>
          <a:p>
            <a:pPr marL="432000" indent="-324000">
              <a:spcAft>
                <a:spcPts val="1412"/>
              </a:spcAft>
              <a:buClr>
                <a:srgbClr val="04617b"/>
              </a:buClr>
              <a:buFont typeface="StarSymbol"/>
              <a:buAutoNum type="arabicParenR"/>
            </a:pPr>
            <a:r>
              <a:rPr b="0" lang="en-US" sz="3200" spc="-1" strike="noStrike">
                <a:latin typeface="Source Sans Pro"/>
              </a:rPr>
              <a:t>  </a:t>
            </a:r>
            <a:r>
              <a:rPr b="0" lang="en-US" sz="3200" spc="-1" strike="noStrike">
                <a:latin typeface="Source Sans Pro"/>
              </a:rPr>
              <a:t>State Design</a:t>
            </a:r>
            <a:endParaRPr b="0" lang="en-US" sz="3200" spc="-1" strike="noStrike">
              <a:latin typeface="Source Sans Pro"/>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68"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Continuous Obsolescence</a:t>
            </a:r>
            <a:br/>
            <a:r>
              <a:rPr b="0" lang="en-US" sz="6000" spc="-1" strike="noStrike">
                <a:solidFill>
                  <a:srgbClr val="ffffff"/>
                </a:solidFill>
                <a:latin typeface="Source Sans Pro Light"/>
              </a:rPr>
              <a:t>Mini Anti-Pattern</a:t>
            </a:r>
            <a:endParaRPr b="0" lang="en-US" sz="6000" spc="-1" strike="noStrike">
              <a:solidFill>
                <a:srgbClr val="ffffff"/>
              </a:solidFill>
              <a:latin typeface="Source Sans Pro Light"/>
            </a:endParaRPr>
          </a:p>
        </p:txBody>
      </p:sp>
      <p:sp>
        <p:nvSpPr>
          <p:cNvPr id="169"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As the rate of releasing software development tools increases, it is difficult for some developers to keep pace. As commercial products evolve, finding compatible releases of products that successfully interoperate across versions is becoming harder.</a:t>
            </a:r>
            <a:endParaRPr b="0" lang="en-US" sz="3200" spc="-1" strike="noStrike">
              <a:latin typeface="Source Sans Pro"/>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7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Many </a:t>
            </a:r>
            <a:r>
              <a:rPr b="0" i="1" lang="en-US" sz="3200" spc="-1" strike="noStrike">
                <a:latin typeface="Source Sans Pro"/>
              </a:rPr>
              <a:t>Developer Tools</a:t>
            </a:r>
            <a:r>
              <a:rPr b="0" lang="en-US" sz="3200" spc="-1" strike="noStrike">
                <a:latin typeface="Source Sans Pro"/>
              </a:rPr>
              <a:t> companies strive to rapidly innovate and release new versions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is because they are trying to maintain:</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Marketshare: the percentage of the related market that uses the technology they produce, e.g. Windows vs Linux vs OSX</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Mindshare: Dedicated attention of consumers to stay up to date with current releases</a:t>
            </a:r>
            <a:endParaRPr b="0" lang="en-US" sz="2800" spc="-1" strike="noStrike">
              <a:latin typeface="Source Sans Pro"/>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17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Difficult to maintain systems on most recent versions of used tools.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Employee time to learn how the new versions work/are different from old versions.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Code must occasionally be refactored to be compliant with newest versions.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Leads to </a:t>
            </a:r>
            <a:r>
              <a:rPr b="1" lang="en-US" sz="3200" spc="-1" strike="noStrike" u="sng">
                <a:uFillTx/>
                <a:latin typeface="Source Sans Pro"/>
              </a:rPr>
              <a:t>Golden Hammer</a:t>
            </a:r>
            <a:r>
              <a:rPr b="0" lang="en-US" sz="3200" spc="-1" strike="noStrike">
                <a:latin typeface="Source Sans Pro"/>
              </a:rPr>
              <a:t> anti-pattern.</a:t>
            </a:r>
            <a:endParaRPr b="0" lang="en-US" sz="3200" spc="-1" strike="noStrike">
              <a:latin typeface="Source Sans Pro"/>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74"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Golden Hammer</a:t>
            </a:r>
            <a:br/>
            <a:r>
              <a:rPr b="0" lang="en-US" sz="6000" spc="-1" strike="noStrike">
                <a:solidFill>
                  <a:srgbClr val="ffffff"/>
                </a:solidFill>
                <a:latin typeface="Source Sans Pro Light"/>
              </a:rPr>
              <a:t>Mini Anti-Pattern</a:t>
            </a:r>
            <a:endParaRPr b="0" lang="en-US" sz="6000" spc="-1" strike="noStrike">
              <a:solidFill>
                <a:srgbClr val="ffffff"/>
              </a:solidFill>
              <a:latin typeface="Source Sans Pro Light"/>
            </a:endParaRPr>
          </a:p>
        </p:txBody>
      </p:sp>
      <p:sp>
        <p:nvSpPr>
          <p:cNvPr id="175"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Employees grow used to the tools they use most frequently. When deciding what tools to use for a new or acquired project, employees are biased towards familiar tools. Familiar tools are used even if they are not the best option for the task.</a:t>
            </a:r>
            <a:endParaRPr b="0" lang="en-US" sz="3200" spc="-1" strike="noStrike">
              <a:latin typeface="Source Sans Pro"/>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7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Developers spend a lot of time using the same tools/systems.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deciding on a tool or language teams and individuals are highly biased towards a few options.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Minimal time is spent exploring possible options.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decisions are made, they are made based off familiarity and not technological superiority.</a:t>
            </a:r>
            <a:endParaRPr b="0" lang="en-US" sz="3200" spc="-1" strike="noStrike">
              <a:latin typeface="Source Sans Pro"/>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17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Systems may not be as performant as could be.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Exceptional strides are taken in order to allow the use of a favored tool, even though no empirical advantage is present.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Developers will argue for arguments that are easily satisfied by the golden hammer, and may struggle to meet other requirements.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System design and architecture are dictated by existing options instead of exploring new, potentially better ones.</a:t>
            </a:r>
            <a:endParaRPr b="0" lang="en-US" sz="3200" spc="-1" strike="noStrike">
              <a:latin typeface="Source Sans Pro"/>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80"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Abstract-Factory Pattern</a:t>
            </a:r>
            <a:endParaRPr b="0" lang="en-US" sz="6000" spc="-1" strike="noStrike">
              <a:solidFill>
                <a:srgbClr val="ffffff"/>
              </a:solidFill>
              <a:latin typeface="Source Sans Pro Light"/>
            </a:endParaRPr>
          </a:p>
        </p:txBody>
      </p:sp>
      <p:sp>
        <p:nvSpPr>
          <p:cNvPr id="181"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Provides an interface for creating families of related products without specifying their concrete classes.</a:t>
            </a:r>
            <a:endParaRPr b="0" lang="en-US" sz="3200" spc="-1" strike="noStrike">
              <a:latin typeface="Source Sans Pro"/>
            </a:endParaRPr>
          </a:p>
        </p:txBody>
      </p:sp>
      <p:pic>
        <p:nvPicPr>
          <p:cNvPr id="182" name="" descr=""/>
          <p:cNvPicPr/>
          <p:nvPr/>
        </p:nvPicPr>
        <p:blipFill>
          <a:blip r:embed="rId2"/>
          <a:stretch/>
        </p:blipFill>
        <p:spPr>
          <a:xfrm>
            <a:off x="4548960" y="3183840"/>
            <a:ext cx="5663160" cy="420624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8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 hierarchy that encapsulates many possible platforms and the construction of a suite of products.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“new” operator is considered detrimental to the 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Clients never create platform objects directly, they ask the factory to do so.</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Since the service provided by the factory is pervasive it is typically also a singleton.</a:t>
            </a:r>
            <a:endParaRPr b="0" lang="en-US" sz="3200" spc="-1" strike="noStrike">
              <a:latin typeface="Source Sans Pro"/>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186" name="TextShape 2"/>
          <p:cNvSpPr txBox="1"/>
          <p:nvPr/>
        </p:nvSpPr>
        <p:spPr>
          <a:xfrm>
            <a:off x="108720" y="1540800"/>
            <a:ext cx="738936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Here we see that there are 2 types of abstract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Each abstract class has 2 concrete classes that extend those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There could easily be added more abstract classes, or more concrete classes for the existing abstract classes.</a:t>
            </a:r>
            <a:endParaRPr b="0" lang="en-US" sz="3200" spc="-1" strike="noStrike">
              <a:latin typeface="Source Sans Pro"/>
            </a:endParaRPr>
          </a:p>
        </p:txBody>
      </p:sp>
      <p:pic>
        <p:nvPicPr>
          <p:cNvPr id="187" name="" descr=""/>
          <p:cNvPicPr/>
          <p:nvPr/>
        </p:nvPicPr>
        <p:blipFill>
          <a:blip r:embed="rId1"/>
          <a:stretch/>
        </p:blipFill>
        <p:spPr>
          <a:xfrm>
            <a:off x="7827840" y="103320"/>
            <a:ext cx="4053600" cy="735192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189" name="TextShape 2"/>
          <p:cNvSpPr txBox="1"/>
          <p:nvPr/>
        </p:nvSpPr>
        <p:spPr>
          <a:xfrm>
            <a:off x="5577840" y="1692720"/>
            <a:ext cx="6126480" cy="576072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An abstract factory provides abstract methods that will be used by the concrete factories which will be instantiated when needed.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concrete factories can instantiate the concrete classes shown on the previous slide as needed.</a:t>
            </a:r>
            <a:endParaRPr b="0" lang="en-US" sz="3200" spc="-1" strike="noStrike">
              <a:latin typeface="Source Sans Pro"/>
            </a:endParaRPr>
          </a:p>
        </p:txBody>
      </p:sp>
      <p:pic>
        <p:nvPicPr>
          <p:cNvPr id="190" name="" descr=""/>
          <p:cNvPicPr/>
          <p:nvPr/>
        </p:nvPicPr>
        <p:blipFill>
          <a:blip r:embed="rId1"/>
          <a:stretch/>
        </p:blipFill>
        <p:spPr>
          <a:xfrm>
            <a:off x="457200" y="1645920"/>
            <a:ext cx="4673160" cy="47973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8"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Singleton Pattern</a:t>
            </a:r>
            <a:endParaRPr b="0" lang="en-US" sz="6000" spc="-1" strike="noStrike">
              <a:solidFill>
                <a:srgbClr val="ffffff"/>
              </a:solidFill>
              <a:latin typeface="Source Sans Pro Light"/>
            </a:endParaRPr>
          </a:p>
        </p:txBody>
      </p:sp>
      <p:sp>
        <p:nvSpPr>
          <p:cNvPr id="129"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Ensures a class only has one instance, and provides a global point of access to it.</a:t>
            </a:r>
            <a:endParaRPr b="0" lang="en-US" sz="3200" spc="-1" strike="noStrike">
              <a:latin typeface="Source Sans Pro"/>
            </a:endParaRPr>
          </a:p>
        </p:txBody>
      </p:sp>
      <p:pic>
        <p:nvPicPr>
          <p:cNvPr id="130" name="" descr=""/>
          <p:cNvPicPr/>
          <p:nvPr/>
        </p:nvPicPr>
        <p:blipFill>
          <a:blip r:embed="rId2"/>
          <a:srcRect l="0" t="19451" r="0" b="0"/>
          <a:stretch/>
        </p:blipFill>
        <p:spPr>
          <a:xfrm>
            <a:off x="2700720" y="3527280"/>
            <a:ext cx="6240960" cy="3017520"/>
          </a:xfrm>
          <a:prstGeom prst="rect">
            <a:avLst/>
          </a:prstGeom>
          <a:ln>
            <a:noFill/>
          </a:ln>
        </p:spPr>
      </p:pic>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192"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Efficient code reuse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Simple extensibility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As new concrete and abstract classes are added, they can be individually tested for stability. Added classes do not affect the stability of preexisting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If existing classes are considered obsolete/not needed, they can be removed without affecting the integrity of the system.</a:t>
            </a:r>
            <a:endParaRPr b="0" lang="en-US" sz="3200" spc="-1" strike="noStrike">
              <a:latin typeface="Source Sans Pro"/>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Use Cases</a:t>
            </a:r>
            <a:endParaRPr b="0" lang="en-US" sz="6000" spc="-1" strike="noStrike">
              <a:solidFill>
                <a:srgbClr val="04617b"/>
              </a:solidFill>
              <a:latin typeface="Source Sans Pro Light"/>
            </a:endParaRPr>
          </a:p>
        </p:txBody>
      </p:sp>
      <p:sp>
        <p:nvSpPr>
          <p:cNvPr id="19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Very similar to Factory pattern.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Best used in situations where extreme code flexibility is necessary.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used with polymorphism code can be reused with almost no refactoring. It is therefore very useful in cases where rapid development or change are occurring.</a:t>
            </a:r>
            <a:endParaRPr b="0" lang="en-US" sz="3200" spc="-1" strike="noStrike">
              <a:latin typeface="Source Sans Pro"/>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95"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Lava Flow Anti-Pattern</a:t>
            </a:r>
            <a:endParaRPr b="0" lang="en-US" sz="6000" spc="-1" strike="noStrike">
              <a:solidFill>
                <a:srgbClr val="ffffff"/>
              </a:solidFill>
              <a:latin typeface="Source Sans Pro Light"/>
            </a:endParaRPr>
          </a:p>
        </p:txBody>
      </p:sp>
      <p:sp>
        <p:nvSpPr>
          <p:cNvPr id="196" name="TextShape 2"/>
          <p:cNvSpPr txBox="1"/>
          <p:nvPr/>
        </p:nvSpPr>
        <p:spPr>
          <a:xfrm>
            <a:off x="599040" y="1920240"/>
            <a:ext cx="524088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Dead code and forgotten design information is frozen in ever-changing code bases and design structures.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These frozen chunks of code are like lumps of rock stuck in a moving lava flow.</a:t>
            </a:r>
            <a:endParaRPr b="0" lang="en-US" sz="3200" spc="-1" strike="noStrike">
              <a:latin typeface="Source Sans Pro"/>
            </a:endParaRPr>
          </a:p>
        </p:txBody>
      </p:sp>
      <p:pic>
        <p:nvPicPr>
          <p:cNvPr id="197" name="" descr=""/>
          <p:cNvPicPr/>
          <p:nvPr/>
        </p:nvPicPr>
        <p:blipFill>
          <a:blip r:embed="rId2"/>
          <a:stretch/>
        </p:blipFill>
        <p:spPr>
          <a:xfrm>
            <a:off x="6637680" y="1704240"/>
            <a:ext cx="5074200" cy="5577840"/>
          </a:xfrm>
          <a:prstGeom prst="rect">
            <a:avLst/>
          </a:prstGeom>
          <a:ln>
            <a:noFill/>
          </a:ln>
        </p:spPr>
      </p:pic>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9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Frequent occurrence of unjustifiable variables and code fragments in the 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Very loose “evolving” system architecture.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Lots of “To be removed” code areas.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Chunks of unreferenced code left in because people don’t want to eliminate code they didn’t write.</a:t>
            </a:r>
            <a:endParaRPr b="0" lang="en-US" sz="3200" spc="-1" strike="noStrike">
              <a:latin typeface="Source Sans Pro"/>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20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Undocumented, complex, important looking code segments are left in the system. This increases the systems load, complexity, and difficulty to understand.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Difficult to analyze, verify, and test.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Introducing new developers to the system becomes increasingly complex as understanding of the system decreases over time.</a:t>
            </a:r>
            <a:endParaRPr b="0" lang="en-US" sz="3200" spc="-1" strike="noStrike">
              <a:latin typeface="Source Sans Pro"/>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Causes</a:t>
            </a:r>
            <a:endParaRPr b="0" lang="en-US" sz="6000" spc="-1" strike="noStrike">
              <a:solidFill>
                <a:srgbClr val="04617b"/>
              </a:solidFill>
              <a:latin typeface="Source Sans Pro Light"/>
            </a:endParaRPr>
          </a:p>
        </p:txBody>
      </p:sp>
      <p:sp>
        <p:nvSpPr>
          <p:cNvPr id="20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Shifting goals/requirements that require constant changing of existing code segments.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t>
            </a:r>
            <a:r>
              <a:rPr b="0" lang="en-US" sz="3200" spc="-1" strike="noStrike">
                <a:latin typeface="Source Sans Pro"/>
              </a:rPr>
              <a:t>Test” code, written in to verify if something can be achieved in a certain way, that is left in well after a better replacement has been implemented. This code still references relevant sections of the code base which makes removing it seem like a bad idea.</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Developers that do not document changes/choices made. This makes it difficult for new developers to change/remove their segments of code, as they do not well know what other segments will be affected.</a:t>
            </a:r>
            <a:endParaRPr b="0" lang="en-US" sz="3200" spc="-1" strike="noStrike">
              <a:latin typeface="Source Sans Pro"/>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20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Proper refactoring can be painful. As it involves freezing progression of the project until a clear architecture can be identified for the existing 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Potential dead code must be removed. Bugs introduced into the system must not be “quick fixed”. Dependencies must be understood and resolved so the code can follow the predetermined architecture.</a:t>
            </a:r>
            <a:endParaRPr b="0" lang="en-US" sz="3200" spc="-1" strike="noStrike">
              <a:latin typeface="Source Sans Pro"/>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06"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Observer Pattern</a:t>
            </a:r>
            <a:endParaRPr b="0" lang="en-US" sz="6000" spc="-1" strike="noStrike">
              <a:solidFill>
                <a:srgbClr val="ffffff"/>
              </a:solidFill>
              <a:latin typeface="Source Sans Pro Light"/>
            </a:endParaRPr>
          </a:p>
        </p:txBody>
      </p:sp>
      <p:sp>
        <p:nvSpPr>
          <p:cNvPr id="207"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 one to many dependency between objects so that when one object changes state, all its dependents are notified and updated automatically.</a:t>
            </a:r>
            <a:endParaRPr b="0" lang="en-US" sz="3200" spc="-1" strike="noStrike">
              <a:latin typeface="Source Sans Pro"/>
            </a:endParaRPr>
          </a:p>
        </p:txBody>
      </p:sp>
      <p:pic>
        <p:nvPicPr>
          <p:cNvPr id="208" name="" descr=""/>
          <p:cNvPicPr/>
          <p:nvPr/>
        </p:nvPicPr>
        <p:blipFill>
          <a:blip r:embed="rId2"/>
          <a:stretch/>
        </p:blipFill>
        <p:spPr>
          <a:xfrm>
            <a:off x="4794120" y="3918600"/>
            <a:ext cx="5542560" cy="3025080"/>
          </a:xfrm>
          <a:prstGeom prst="rect">
            <a:avLst/>
          </a:prstGeom>
          <a:ln>
            <a:noFill/>
          </a:ln>
        </p:spPr>
      </p:pic>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1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Subject: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Is aware of its observers</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May have any number of observers</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Observer:</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Defines an updating interface for objects that should be notified of changes in a given subject.</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Used to maintain consistency between related objects without tightly coupling them.</a:t>
            </a:r>
            <a:endParaRPr b="0" lang="en-US" sz="3200" spc="-1" strike="noStrike">
              <a:latin typeface="Source Sans Pro"/>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212" name="TextShape 2"/>
          <p:cNvSpPr txBox="1"/>
          <p:nvPr/>
        </p:nvSpPr>
        <p:spPr>
          <a:xfrm>
            <a:off x="108720" y="1540800"/>
            <a:ext cx="66578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 this case an the Subject (Auctioneer) broadcasts the current highest bid each time it changes.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Observers (Bidders) are then free to do as they see fit.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If a new bid is made, the Subject then broadcasts this new bid. And again Bidders are free to do as they see fit.</a:t>
            </a:r>
            <a:endParaRPr b="0" lang="en-US" sz="3200" spc="-1" strike="noStrike">
              <a:latin typeface="Source Sans Pro"/>
            </a:endParaRPr>
          </a:p>
        </p:txBody>
      </p:sp>
      <p:pic>
        <p:nvPicPr>
          <p:cNvPr id="213" name="" descr=""/>
          <p:cNvPicPr/>
          <p:nvPr/>
        </p:nvPicPr>
        <p:blipFill>
          <a:blip r:embed="rId1"/>
          <a:stretch/>
        </p:blipFill>
        <p:spPr>
          <a:xfrm>
            <a:off x="6918120" y="1563480"/>
            <a:ext cx="4786200" cy="4594320"/>
          </a:xfrm>
          <a:prstGeom prst="rect">
            <a:avLst/>
          </a:prstGeom>
          <a:ln>
            <a:noFill/>
          </a:ln>
        </p:spPr>
      </p:pic>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32"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 class is a singleton if there is to be only a single instance of that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singleton class is responsible for verifying there is the only instance, often by using a static operation to instantiate the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If another class attempts to instantiate a second instance the singleton instead throws an error or returns a reference to the already existing instance.</a:t>
            </a:r>
            <a:endParaRPr b="0" lang="en-US" sz="3200" spc="-1" strike="noStrike">
              <a:latin typeface="Source Sans Pro"/>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21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Abstract coupling between subject and observer</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Allows notification of observers without the subject being aware of each individual observer.</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Allows notification of observers without making assumptions about who/what those observers are.</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Allows separate/individual reuse and variation of both the subject and the observers. (e.g. In the previous example, the Auctioneer could be allowed to receive one bid at a time or multiple)</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Support for broadcast communication</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Use Cases</a:t>
            </a:r>
            <a:endParaRPr b="0" lang="en-US" sz="6000" spc="-1" strike="noStrike">
              <a:solidFill>
                <a:srgbClr val="04617b"/>
              </a:solidFill>
              <a:latin typeface="Source Sans Pro Light"/>
            </a:endParaRPr>
          </a:p>
        </p:txBody>
      </p:sp>
      <p:sp>
        <p:nvSpPr>
          <p:cNvPr id="21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Observer pattern is most useful in systems where the state of segments of the system are highly dependent on the state of a central component.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An Example: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 stock trading platform. During operating hours users can set prices and amounts for automated buying and selling. When a price changes all clients are notified and necessary actions are taken.</a:t>
            </a:r>
            <a:endParaRPr b="0" lang="en-US" sz="3200" spc="-1" strike="noStrike">
              <a:latin typeface="Source Sans Pro"/>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18"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Ambiguous Viewpoint </a:t>
            </a:r>
            <a:br/>
            <a:r>
              <a:rPr b="0" lang="en-US" sz="6000" spc="-1" strike="noStrike">
                <a:solidFill>
                  <a:srgbClr val="ffffff"/>
                </a:solidFill>
                <a:latin typeface="Source Sans Pro Light"/>
              </a:rPr>
              <a:t>Mini Anti-Pattern</a:t>
            </a:r>
            <a:endParaRPr b="0" lang="en-US" sz="6000" spc="-1" strike="noStrike">
              <a:solidFill>
                <a:srgbClr val="ffffff"/>
              </a:solidFill>
              <a:latin typeface="Source Sans Pro Light"/>
            </a:endParaRPr>
          </a:p>
        </p:txBody>
      </p:sp>
      <p:sp>
        <p:nvSpPr>
          <p:cNvPr id="219" name="TextShape 2"/>
          <p:cNvSpPr txBox="1"/>
          <p:nvPr/>
        </p:nvSpPr>
        <p:spPr>
          <a:xfrm>
            <a:off x="599040" y="1920240"/>
            <a:ext cx="11105280" cy="502920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Object oriented design models are often presented without clarifying the viewpoint represented by the model.</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Mixed viewpoints don’t allow the fundamental separation of interfaces from implementation details.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These are the primary benefits of the object oriented paradigm.</a:t>
            </a:r>
            <a:endParaRPr b="0" lang="en-US" sz="3200" spc="-1" strike="noStrike">
              <a:latin typeface="Source Sans Pro"/>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2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There are three fundamental viewpoints for OO design models:</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Business</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Specification</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Implementation</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Failure to specify from which of these viewpoints the system is being modeled can lead to confusion and rejection of ideas and proposals.</a:t>
            </a:r>
            <a:endParaRPr b="0" lang="en-US" sz="3200" spc="-1" strike="noStrike">
              <a:latin typeface="Source Sans Pro"/>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Viewpoints</a:t>
            </a:r>
            <a:endParaRPr b="0" lang="en-US" sz="6000" spc="-1" strike="noStrike">
              <a:solidFill>
                <a:srgbClr val="04617b"/>
              </a:solidFill>
              <a:latin typeface="Source Sans Pro Light"/>
            </a:endParaRPr>
          </a:p>
        </p:txBody>
      </p:sp>
      <p:sp>
        <p:nvSpPr>
          <p:cNvPr id="22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1" lang="en-US" sz="3200" spc="-1" strike="noStrike" u="sng">
                <a:uFillTx/>
                <a:latin typeface="Source Sans Pro"/>
              </a:rPr>
              <a:t>Business</a:t>
            </a:r>
            <a:r>
              <a:rPr b="0" lang="en-US" sz="3200" spc="-1" strike="noStrike">
                <a:latin typeface="Source Sans Pro"/>
              </a:rPr>
              <a:t>: Domain experts must be able to defend and explain these to management and potential customers. These should be the most stable models.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1" lang="en-US" sz="3200" spc="-1" strike="noStrike" u="sng">
                <a:uFillTx/>
                <a:latin typeface="Source Sans Pro"/>
              </a:rPr>
              <a:t>Specification</a:t>
            </a:r>
            <a:r>
              <a:rPr b="0" lang="en-US" sz="3200" spc="-1" strike="noStrike">
                <a:latin typeface="Source Sans Pro"/>
              </a:rPr>
              <a:t>: Focuses on software interfaces. Uses abstract data types intended to hide implementation details. These clearly show the boundaries of the system and how it interacts with users and other systems.</a:t>
            </a:r>
            <a:endParaRPr b="0" lang="en-US" sz="3200" spc="-1" strike="noStrike">
              <a:latin typeface="Source Sans Pro"/>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Viewpoints</a:t>
            </a:r>
            <a:endParaRPr b="0" lang="en-US" sz="6000" spc="-1" strike="noStrike">
              <a:solidFill>
                <a:srgbClr val="04617b"/>
              </a:solidFill>
              <a:latin typeface="Source Sans Pro Light"/>
            </a:endParaRPr>
          </a:p>
        </p:txBody>
      </p:sp>
      <p:sp>
        <p:nvSpPr>
          <p:cNvPr id="22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1" lang="en-US" sz="3200" spc="-1" strike="noStrike" u="sng">
                <a:uFillTx/>
                <a:latin typeface="Source Sans Pro"/>
              </a:rPr>
              <a:t>Implementation</a:t>
            </a:r>
            <a:r>
              <a:rPr b="0" lang="en-US" sz="3200" spc="-1" strike="noStrike">
                <a:latin typeface="Source Sans Pro"/>
              </a:rPr>
              <a:t>: Defines the internal details of the objects. These are often called design models. These must be maintained continuously as the software is developed and modified. A developer should be able to write code that is a direct reflection of the implementation model and have it be a functioning member of the system.</a:t>
            </a:r>
            <a:endParaRPr b="0" lang="en-US" sz="3200" spc="-1" strike="noStrike">
              <a:latin typeface="Source Sans Pro"/>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26"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Decorator Pattern</a:t>
            </a:r>
            <a:endParaRPr b="0" lang="en-US" sz="6000" spc="-1" strike="noStrike">
              <a:solidFill>
                <a:srgbClr val="ffffff"/>
              </a:solidFill>
              <a:latin typeface="Source Sans Pro Light"/>
            </a:endParaRPr>
          </a:p>
        </p:txBody>
      </p:sp>
      <p:sp>
        <p:nvSpPr>
          <p:cNvPr id="227"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Attaches additional responsibilities to an object dynamically. Decorators provide a flexible alternative to subclassing for extending functionality.</a:t>
            </a:r>
            <a:endParaRPr b="0" lang="en-US" sz="3200" spc="-1" strike="noStrike">
              <a:latin typeface="Source Sans Pro"/>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2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Client specified embellishment of a core object by recursively wrapping it.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Adds behavior or state to individual objects at run-time.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Useful when inheritance is not feasible due to static members that apply to an entire class.</a:t>
            </a:r>
            <a:endParaRPr b="0" lang="en-US" sz="3200" spc="-1" strike="noStrike">
              <a:latin typeface="Source Sans Pro"/>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231" name="TextShape 2"/>
          <p:cNvSpPr txBox="1"/>
          <p:nvPr/>
        </p:nvSpPr>
        <p:spPr>
          <a:xfrm>
            <a:off x="108720" y="1540800"/>
            <a:ext cx="66578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This diagram is part of a diagram representing a GUI 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Windows with varying requirements must be able to be created dynamically.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Shown here are some of the possibilities given this subset of options.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Can another possibility be identified?</a:t>
            </a:r>
            <a:endParaRPr b="0" lang="en-US" sz="3200" spc="-1" strike="noStrike">
              <a:latin typeface="Source Sans Pro"/>
            </a:endParaRPr>
          </a:p>
        </p:txBody>
      </p:sp>
      <p:pic>
        <p:nvPicPr>
          <p:cNvPr id="232" name="" descr=""/>
          <p:cNvPicPr/>
          <p:nvPr/>
        </p:nvPicPr>
        <p:blipFill>
          <a:blip r:embed="rId1"/>
          <a:stretch/>
        </p:blipFill>
        <p:spPr>
          <a:xfrm>
            <a:off x="5943600" y="1619280"/>
            <a:ext cx="5926320" cy="4232880"/>
          </a:xfrm>
          <a:prstGeom prst="rect">
            <a:avLst/>
          </a:prstGeom>
          <a:ln>
            <a:noFill/>
          </a:ln>
        </p:spPr>
      </p:pic>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234" name="TextShape 2"/>
          <p:cNvSpPr txBox="1"/>
          <p:nvPr/>
        </p:nvSpPr>
        <p:spPr>
          <a:xfrm>
            <a:off x="108720" y="1540800"/>
            <a:ext cx="116870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Many programs require the user to process input. This input can come from files or user input.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In the Java programming language “Readers” are an integral part of processing this input.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It is sometimes helpful to have a reader that reads from a file. One or more other readers are then used to process the data read by the first.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layering of the Reader class is an example of the Decorator Design Pattern.</a:t>
            </a:r>
            <a:endParaRPr b="0" lang="en-US" sz="3200" spc="-1" strike="noStrike">
              <a:latin typeface="Source Sans Pro"/>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134" name="TextShape 2"/>
          <p:cNvSpPr txBox="1"/>
          <p:nvPr/>
        </p:nvSpPr>
        <p:spPr>
          <a:xfrm>
            <a:off x="5760720" y="1828800"/>
            <a:ext cx="612648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Notice the instance member is static, as is the reference method.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would be invoked as </a:t>
            </a:r>
            <a:r>
              <a:rPr b="0" i="1" lang="en-US" sz="3200" spc="-1" strike="noStrike">
                <a:latin typeface="Source Sans Pro"/>
              </a:rPr>
              <a:t>Singleton.Instance()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ensuring that an instance is always available, without the risk of creating a second instance.</a:t>
            </a:r>
            <a:endParaRPr b="0" lang="en-US" sz="3200" spc="-1" strike="noStrike">
              <a:latin typeface="Source Sans Pro"/>
            </a:endParaRPr>
          </a:p>
        </p:txBody>
      </p:sp>
      <p:pic>
        <p:nvPicPr>
          <p:cNvPr id="135" name="" descr=""/>
          <p:cNvPicPr/>
          <p:nvPr/>
        </p:nvPicPr>
        <p:blipFill>
          <a:blip r:embed="rId1"/>
          <a:stretch/>
        </p:blipFill>
        <p:spPr>
          <a:xfrm>
            <a:off x="316800" y="2467080"/>
            <a:ext cx="5395680" cy="3058920"/>
          </a:xfrm>
          <a:prstGeom prst="rect">
            <a:avLst/>
          </a:prstGeom>
          <a:ln>
            <a:noFill/>
          </a:ln>
        </p:spPr>
      </p:pic>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23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Allows dynamic composition of static objects.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Allows addition of added members/responsibilities on the fly.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Allows existing classes to be layered in order to create new functionality.</a:t>
            </a:r>
            <a:endParaRPr b="0" lang="en-US" sz="3200" spc="-1" strike="noStrike">
              <a:latin typeface="Source Sans Pro"/>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Use Cases</a:t>
            </a:r>
            <a:endParaRPr b="0" lang="en-US" sz="6000" spc="-1" strike="noStrike">
              <a:solidFill>
                <a:srgbClr val="04617b"/>
              </a:solidFill>
              <a:latin typeface="Source Sans Pro Light"/>
            </a:endParaRPr>
          </a:p>
        </p:txBody>
      </p:sp>
      <p:sp>
        <p:nvSpPr>
          <p:cNvPr id="23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decorator pattern is almost an inherent part of many design paradigms. Like in the Java example mentioned before, as well as the following JavaScript example:</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p:txBody>
      </p:sp>
      <p:pic>
        <p:nvPicPr>
          <p:cNvPr id="239" name="" descr=""/>
          <p:cNvPicPr/>
          <p:nvPr/>
        </p:nvPicPr>
        <p:blipFill>
          <a:blip r:embed="rId1"/>
          <a:stretch/>
        </p:blipFill>
        <p:spPr>
          <a:xfrm>
            <a:off x="3017520" y="3931920"/>
            <a:ext cx="5610240" cy="1613880"/>
          </a:xfrm>
          <a:prstGeom prst="rect">
            <a:avLst/>
          </a:prstGeom>
          <a:ln>
            <a:noFill/>
          </a:ln>
        </p:spPr>
      </p:pic>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40"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Functional Decomposition Anti-Pattern</a:t>
            </a:r>
            <a:endParaRPr b="0" lang="en-US" sz="6000" spc="-1" strike="noStrike">
              <a:solidFill>
                <a:srgbClr val="ffffff"/>
              </a:solidFill>
              <a:latin typeface="Source Sans Pro Light"/>
            </a:endParaRPr>
          </a:p>
        </p:txBody>
      </p:sp>
      <p:sp>
        <p:nvSpPr>
          <p:cNvPr id="241" name="TextShape 2"/>
          <p:cNvSpPr txBox="1"/>
          <p:nvPr/>
        </p:nvSpPr>
        <p:spPr>
          <a:xfrm>
            <a:off x="599040" y="1920240"/>
            <a:ext cx="11105280" cy="502920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This is the result of experienced, nonobject-oriented developers who design and implement an application in an object-oriented language. When developers are comfortable with a "main" routine that calls numerous subroutines, they may tend to make every subroutine a class, ignoring class hierarchy altogether (and pretty much ignoring object orientation entirely).</a:t>
            </a:r>
            <a:endParaRPr b="0" lang="en-US" sz="3200" spc="-1" strike="noStrike">
              <a:latin typeface="Source Sans Pro"/>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4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Classes with "function" names such as Calculate_Interest or Display_Table.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 class attributes are private and used only inside the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Classes with a single action such as a function.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An incredibly degenerate architecture that completely misses the point of object-oriented architecture.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Absolutely no leveraging of object-oriented principles such as inheritance and polymorphism.</a:t>
            </a:r>
            <a:endParaRPr b="0" lang="en-US" sz="3200" spc="-1" strike="noStrike">
              <a:latin typeface="Source Sans Pro"/>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24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More difficult to maintain.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Difficult/Impossible to document using OO diagrams (UML etc).</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Very small chance of software reuse.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Difficult to test using standard OO testing procedures.</a:t>
            </a:r>
            <a:endParaRPr b="0" lang="en-US" sz="3200" spc="-1" strike="noStrike">
              <a:latin typeface="Source Sans Pro"/>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Causes</a:t>
            </a:r>
            <a:endParaRPr b="0" lang="en-US" sz="6000" spc="-1" strike="noStrike">
              <a:solidFill>
                <a:srgbClr val="04617b"/>
              </a:solidFill>
              <a:latin typeface="Source Sans Pro Light"/>
            </a:endParaRPr>
          </a:p>
        </p:txBody>
      </p:sp>
      <p:sp>
        <p:nvSpPr>
          <p:cNvPr id="24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Developers who lack a background in OO development often fall into this anti-pattern.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those in charge of creating specifications do not have a good understanding of OO principles they can create an architecture that lacks key attributes such as inheritance and polymorphism.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Lack of architecture enforcement.</a:t>
            </a:r>
            <a:endParaRPr b="0" lang="en-US" sz="3200" spc="-1" strike="noStrike">
              <a:latin typeface="Source Sans Pro"/>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24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Below is a diagram showing how a functionally decomposed Customer Loan system would work:</a:t>
            </a:r>
            <a:endParaRPr b="0" lang="en-US" sz="3200" spc="-1" strike="noStrike">
              <a:latin typeface="Source Sans Pro"/>
            </a:endParaRPr>
          </a:p>
        </p:txBody>
      </p:sp>
      <p:pic>
        <p:nvPicPr>
          <p:cNvPr id="250" name="" descr=""/>
          <p:cNvPicPr/>
          <p:nvPr/>
        </p:nvPicPr>
        <p:blipFill>
          <a:blip r:embed="rId1"/>
          <a:stretch/>
        </p:blipFill>
        <p:spPr>
          <a:xfrm>
            <a:off x="-79560" y="2818800"/>
            <a:ext cx="11998440" cy="4089600"/>
          </a:xfrm>
          <a:prstGeom prst="rect">
            <a:avLst/>
          </a:prstGeom>
          <a:ln>
            <a:noFill/>
          </a:ln>
        </p:spPr>
      </p:pic>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 Refactored</a:t>
            </a:r>
            <a:endParaRPr b="0" lang="en-US" sz="6000" spc="-1" strike="noStrike">
              <a:solidFill>
                <a:srgbClr val="04617b"/>
              </a:solidFill>
              <a:latin typeface="Source Sans Pro Light"/>
            </a:endParaRPr>
          </a:p>
        </p:txBody>
      </p:sp>
      <p:sp>
        <p:nvSpPr>
          <p:cNvPr id="252" name="TextShape 2"/>
          <p:cNvSpPr txBox="1"/>
          <p:nvPr/>
        </p:nvSpPr>
        <p:spPr>
          <a:xfrm>
            <a:off x="599040" y="1396800"/>
            <a:ext cx="10830960" cy="596304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Below is a diagram showing a correct OO implementation of the same system:</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Notice, all the same functions are present as member methods.</a:t>
            </a:r>
            <a:endParaRPr b="0" lang="en-US" sz="3200" spc="-1" strike="noStrike">
              <a:latin typeface="Source Sans Pro"/>
            </a:endParaRPr>
          </a:p>
        </p:txBody>
      </p:sp>
      <p:pic>
        <p:nvPicPr>
          <p:cNvPr id="253" name="" descr=""/>
          <p:cNvPicPr/>
          <p:nvPr/>
        </p:nvPicPr>
        <p:blipFill>
          <a:blip r:embed="rId1"/>
          <a:stretch/>
        </p:blipFill>
        <p:spPr>
          <a:xfrm>
            <a:off x="1339920" y="2192760"/>
            <a:ext cx="8444160" cy="4447080"/>
          </a:xfrm>
          <a:prstGeom prst="rect">
            <a:avLst/>
          </a:prstGeom>
          <a:ln>
            <a:noFill/>
          </a:ln>
        </p:spPr>
      </p:pic>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54"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Façade Pattern</a:t>
            </a:r>
            <a:endParaRPr b="0" lang="en-US" sz="6000" spc="-1" strike="noStrike">
              <a:solidFill>
                <a:srgbClr val="ffffff"/>
              </a:solidFill>
              <a:latin typeface="Source Sans Pro Light"/>
            </a:endParaRPr>
          </a:p>
        </p:txBody>
      </p:sp>
      <p:sp>
        <p:nvSpPr>
          <p:cNvPr id="255"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Provide a unified interface to a set of interfaces in a subsystem. Facade defines a higher-level interface that makes the subsystem easier to use.</a:t>
            </a:r>
            <a:endParaRPr b="0" lang="en-US" sz="3200" spc="-1" strike="noStrike">
              <a:latin typeface="Source Sans Pro"/>
            </a:endParaRPr>
          </a:p>
        </p:txBody>
      </p:sp>
      <p:pic>
        <p:nvPicPr>
          <p:cNvPr id="256" name="" descr=""/>
          <p:cNvPicPr/>
          <p:nvPr/>
        </p:nvPicPr>
        <p:blipFill>
          <a:blip r:embed="rId2"/>
          <a:stretch/>
        </p:blipFill>
        <p:spPr>
          <a:xfrm>
            <a:off x="4572000" y="3749040"/>
            <a:ext cx="5029200" cy="3535920"/>
          </a:xfrm>
          <a:prstGeom prst="rect">
            <a:avLst/>
          </a:prstGeom>
          <a:ln>
            <a:noFill/>
          </a:ln>
        </p:spPr>
      </p:pic>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5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 simple unified interface for the subsystem.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facade captures the complexity and collaborations of the components and delegates to the appropriate methods.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Clients are exclusively interfaced with the facade.</a:t>
            </a:r>
            <a:endParaRPr b="0" lang="en-US" sz="3200" spc="-1" strike="noStrike">
              <a:latin typeface="Source Sans Pro"/>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13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Controlled access to a sole instance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Reduced name space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More flexible than class operations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Refinement of operations and representation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Easy refactoring to a variable, yet still specific, number of instances.</a:t>
            </a:r>
            <a:endParaRPr b="0" lang="en-US" sz="3200" spc="-1" strike="noStrike">
              <a:latin typeface="Source Sans Pro"/>
            </a:endParaRPr>
          </a:p>
          <a:p>
            <a:pPr marL="432000" indent="-324000">
              <a:spcAft>
                <a:spcPts val="1412"/>
              </a:spcAft>
              <a:buClr>
                <a:srgbClr val="04617b"/>
              </a:buClr>
              <a:buSzPct val="45000"/>
              <a:buFont typeface="Wingdings" charset="2"/>
              <a:buChar char=""/>
            </a:pPr>
            <a:endParaRPr b="0" lang="en-US" sz="3200" spc="-1" strike="noStrike">
              <a:latin typeface="Source Sans Pro"/>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260" name="TextShape 2"/>
          <p:cNvSpPr txBox="1"/>
          <p:nvPr/>
        </p:nvSpPr>
        <p:spPr>
          <a:xfrm>
            <a:off x="108720" y="1540800"/>
            <a:ext cx="66578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 this diagram we see how the front end Web Mail App interacts with the backend infrastructure.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App is not responsible for keeping track of all the the member classes individually.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facade can be thought of similarly to an API for the classes it represents.</a:t>
            </a:r>
            <a:endParaRPr b="0" lang="en-US" sz="3200" spc="-1" strike="noStrike">
              <a:latin typeface="Source Sans Pro"/>
            </a:endParaRPr>
          </a:p>
        </p:txBody>
      </p:sp>
      <p:pic>
        <p:nvPicPr>
          <p:cNvPr id="261" name="" descr=""/>
          <p:cNvPicPr/>
          <p:nvPr/>
        </p:nvPicPr>
        <p:blipFill>
          <a:blip r:embed="rId1"/>
          <a:stretch/>
        </p:blipFill>
        <p:spPr>
          <a:xfrm>
            <a:off x="6675120" y="1279080"/>
            <a:ext cx="4937760" cy="3841560"/>
          </a:xfrm>
          <a:prstGeom prst="rect">
            <a:avLst/>
          </a:prstGeom>
          <a:ln>
            <a:noFill/>
          </a:ln>
        </p:spPr>
      </p:pic>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263" name="TextShape 2"/>
          <p:cNvSpPr txBox="1"/>
          <p:nvPr/>
        </p:nvSpPr>
        <p:spPr>
          <a:xfrm>
            <a:off x="6148800" y="3124800"/>
            <a:ext cx="5285160" cy="22860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Here are three methods representing parts of a “Shutdown Process” for a desktop.</a:t>
            </a:r>
            <a:endParaRPr b="0" lang="en-US" sz="3200" spc="-1" strike="noStrike">
              <a:latin typeface="Source Sans Pro"/>
            </a:endParaRPr>
          </a:p>
        </p:txBody>
      </p:sp>
      <p:pic>
        <p:nvPicPr>
          <p:cNvPr id="264" name="" descr=""/>
          <p:cNvPicPr/>
          <p:nvPr/>
        </p:nvPicPr>
        <p:blipFill>
          <a:blip r:embed="rId1"/>
          <a:stretch/>
        </p:blipFill>
        <p:spPr>
          <a:xfrm>
            <a:off x="231840" y="1737360"/>
            <a:ext cx="5711760" cy="5056920"/>
          </a:xfrm>
          <a:prstGeom prst="rect">
            <a:avLst/>
          </a:prstGeom>
          <a:ln>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266" name="TextShape 2"/>
          <p:cNvSpPr txBox="1"/>
          <p:nvPr/>
        </p:nvSpPr>
        <p:spPr>
          <a:xfrm>
            <a:off x="599040" y="1828800"/>
            <a:ext cx="10830960" cy="257328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This is what code to use all three of the previous methods to “Shut down the computer” would look like:</a:t>
            </a:r>
            <a:endParaRPr b="0" lang="en-US" sz="3200" spc="-1" strike="noStrike">
              <a:latin typeface="Source Sans Pro"/>
            </a:endParaRPr>
          </a:p>
        </p:txBody>
      </p:sp>
      <p:pic>
        <p:nvPicPr>
          <p:cNvPr id="267" name="" descr=""/>
          <p:cNvPicPr/>
          <p:nvPr/>
        </p:nvPicPr>
        <p:blipFill>
          <a:blip r:embed="rId1"/>
          <a:stretch/>
        </p:blipFill>
        <p:spPr>
          <a:xfrm>
            <a:off x="1371600" y="3704400"/>
            <a:ext cx="9772920" cy="2970720"/>
          </a:xfrm>
          <a:prstGeom prst="rect">
            <a:avLst/>
          </a:prstGeom>
          <a:ln>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269" name="TextShape 2"/>
          <p:cNvSpPr txBox="1"/>
          <p:nvPr/>
        </p:nvSpPr>
        <p:spPr>
          <a:xfrm>
            <a:off x="599040" y="1828800"/>
            <a:ext cx="10830960" cy="257328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Below is a Facade that wraps all three methods: </a:t>
            </a:r>
            <a:endParaRPr b="0" lang="en-US" sz="3200" spc="-1" strike="noStrike">
              <a:latin typeface="Source Sans Pro"/>
            </a:endParaRPr>
          </a:p>
        </p:txBody>
      </p:sp>
      <p:pic>
        <p:nvPicPr>
          <p:cNvPr id="270" name="" descr=""/>
          <p:cNvPicPr/>
          <p:nvPr/>
        </p:nvPicPr>
        <p:blipFill>
          <a:blip r:embed="rId1"/>
          <a:stretch/>
        </p:blipFill>
        <p:spPr>
          <a:xfrm>
            <a:off x="1701360" y="2837520"/>
            <a:ext cx="8377560" cy="4202640"/>
          </a:xfrm>
          <a:prstGeom prst="rect">
            <a:avLst/>
          </a:prstGeom>
          <a:ln>
            <a:noFill/>
          </a:ln>
        </p:spPr>
      </p:pic>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Another Example</a:t>
            </a:r>
            <a:endParaRPr b="0" lang="en-US" sz="6000" spc="-1" strike="noStrike">
              <a:solidFill>
                <a:srgbClr val="04617b"/>
              </a:solidFill>
              <a:latin typeface="Source Sans Pro Light"/>
            </a:endParaRPr>
          </a:p>
        </p:txBody>
      </p:sp>
      <p:sp>
        <p:nvSpPr>
          <p:cNvPr id="272" name="TextShape 2"/>
          <p:cNvSpPr txBox="1"/>
          <p:nvPr/>
        </p:nvSpPr>
        <p:spPr>
          <a:xfrm>
            <a:off x="599040" y="1828800"/>
            <a:ext cx="10830960" cy="257328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And this is all that is necessary to use the facade to perform the same action as before:</a:t>
            </a:r>
            <a:endParaRPr b="0" lang="en-US" sz="3200" spc="-1" strike="noStrike">
              <a:latin typeface="Source Sans Pro"/>
            </a:endParaRPr>
          </a:p>
        </p:txBody>
      </p:sp>
      <p:pic>
        <p:nvPicPr>
          <p:cNvPr id="273" name="" descr=""/>
          <p:cNvPicPr/>
          <p:nvPr/>
        </p:nvPicPr>
        <p:blipFill>
          <a:blip r:embed="rId1"/>
          <a:stretch/>
        </p:blipFill>
        <p:spPr>
          <a:xfrm>
            <a:off x="996120" y="3497400"/>
            <a:ext cx="10525320" cy="983160"/>
          </a:xfrm>
          <a:prstGeom prst="rect">
            <a:avLst/>
          </a:prstGeom>
          <a:ln>
            <a:noFill/>
          </a:ln>
        </p:spPr>
      </p:pic>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27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Allows  other developers to more easily use portions of the system they are not familiar with.</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Code brevity aids in understanding.</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Allows easy refactoring of the contained classes without impacting the facades clients.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Individual classes can be tested, then the facade acts as a single target point for testing the entire contained system.</a:t>
            </a:r>
            <a:endParaRPr b="0" lang="en-US" sz="3200" spc="-1" strike="noStrike">
              <a:latin typeface="Source Sans Pro"/>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76"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Poltergeist Anti-Pattern</a:t>
            </a:r>
            <a:endParaRPr b="0" lang="en-US" sz="6000" spc="-1" strike="noStrike">
              <a:solidFill>
                <a:srgbClr val="ffffff"/>
              </a:solidFill>
              <a:latin typeface="Source Sans Pro Light"/>
            </a:endParaRPr>
          </a:p>
        </p:txBody>
      </p:sp>
      <p:sp>
        <p:nvSpPr>
          <p:cNvPr id="277"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Poltergeists are classes with limited responsibilities and roles to play in the system; therefore, their effective life cycle is quite brief.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Poltergeists clutter software designs, creating unnecessary abstractions; they are excessively complex, hard to understand, and hard to maintain.</a:t>
            </a:r>
            <a:endParaRPr b="0" lang="en-US" sz="3200" spc="-1" strike="noStrike">
              <a:latin typeface="Source Sans Pro"/>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7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Poltergeists are classes that appear and disappear quickly.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They are often used to establish a state for the system and then vanish.</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Sometimes they exist to perform a singular task.</a:t>
            </a:r>
            <a:endParaRPr b="0" lang="en-US" sz="3200" spc="-1" strike="noStrike">
              <a:latin typeface="Source Sans Pro"/>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28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They are unnecessary, so they waste resources every time they "appear."</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They are inefficient because they utilize several redundant navigation paths.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They get in the way of proper object-oriented design by needlessly cluttering the object model.</a:t>
            </a:r>
            <a:endParaRPr b="0" lang="en-US" sz="3200" spc="-1" strike="noStrike">
              <a:latin typeface="Source Sans Pro"/>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Causes</a:t>
            </a:r>
            <a:endParaRPr b="0" lang="en-US" sz="6000" spc="-1" strike="noStrike">
              <a:solidFill>
                <a:srgbClr val="04617b"/>
              </a:solidFill>
              <a:latin typeface="Source Sans Pro Light"/>
            </a:endParaRPr>
          </a:p>
        </p:txBody>
      </p:sp>
      <p:sp>
        <p:nvSpPr>
          <p:cNvPr id="28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Lack of understanding of OO design and architecture principles.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Incorrect tool for the job (Golden Hammer).</a:t>
            </a:r>
            <a:br/>
            <a:r>
              <a:rPr b="0" lang="en-US" sz="3200" spc="-1" strike="noStrike">
                <a:latin typeface="Source Sans Pro"/>
              </a:rPr>
              <a:t>Sometimes the object oriented approach is not the best option for the task at hand.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Specifications. When written by someone who doesn’t have a firm grasp on the objective Poltergeist classes may accidentally be worked into the system’s specifications.</a:t>
            </a:r>
            <a:endParaRPr b="0" lang="en-US" sz="3200" spc="-1" strike="noStrike">
              <a:latin typeface="Source Sans Pro"/>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Use Cases</a:t>
            </a:r>
            <a:endParaRPr b="0" lang="en-US" sz="6000" spc="-1" strike="noStrike">
              <a:solidFill>
                <a:srgbClr val="04617b"/>
              </a:solidFill>
              <a:latin typeface="Source Sans Pro Light"/>
            </a:endParaRPr>
          </a:p>
        </p:txBody>
      </p:sp>
      <p:sp>
        <p:nvSpPr>
          <p:cNvPr id="139"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When there must be exactly one instance of a class, but must still be accessible to clients from a well known access point. (Account services, printer queue management)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the sole instance should be extensible through subclassing to allow clients to use an extended instance without modifying its code.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When access to the instance must be controlled.</a:t>
            </a:r>
            <a:br/>
            <a:r>
              <a:rPr b="0" lang="en-US" sz="3200" spc="-1" strike="noStrike">
                <a:latin typeface="Source Sans Pro"/>
              </a:rPr>
              <a:t>(Bank Systems, Data Systems)</a:t>
            </a:r>
            <a:endParaRPr b="0" lang="en-US" sz="3200" spc="-1" strike="noStrike">
              <a:latin typeface="Source Sans Pro"/>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 - Problem</a:t>
            </a:r>
            <a:endParaRPr b="0" lang="en-US" sz="6000" spc="-1" strike="noStrike">
              <a:solidFill>
                <a:srgbClr val="04617b"/>
              </a:solidFill>
              <a:latin typeface="Source Sans Pro Light"/>
            </a:endParaRPr>
          </a:p>
        </p:txBody>
      </p:sp>
      <p:pic>
        <p:nvPicPr>
          <p:cNvPr id="285" name="" descr=""/>
          <p:cNvPicPr/>
          <p:nvPr/>
        </p:nvPicPr>
        <p:blipFill>
          <a:blip r:embed="rId1"/>
          <a:stretch/>
        </p:blipFill>
        <p:spPr>
          <a:xfrm>
            <a:off x="-141840" y="1710360"/>
            <a:ext cx="11998440" cy="5617800"/>
          </a:xfrm>
          <a:prstGeom prst="rect">
            <a:avLst/>
          </a:prstGeom>
          <a:ln>
            <a:noFill/>
          </a:ln>
        </p:spPr>
      </p:pic>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 Problem</a:t>
            </a:r>
            <a:endParaRPr b="0" lang="en-US" sz="6000" spc="-1" strike="noStrike">
              <a:solidFill>
                <a:srgbClr val="04617b"/>
              </a:solidFill>
              <a:latin typeface="Source Sans Pro Light"/>
            </a:endParaRPr>
          </a:p>
        </p:txBody>
      </p:sp>
      <p:sp>
        <p:nvSpPr>
          <p:cNvPr id="287"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It has redundant navigation paths to all other classes in the system.</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 of its associations are transient.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It has no state.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It is a temporary, short-duration class that pops into existence only to invoke other classes through temporary associations.</a:t>
            </a:r>
            <a:endParaRPr b="0" lang="en-US" sz="3200" spc="-1" strike="noStrike">
              <a:latin typeface="Source Sans Pro"/>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 - Fixed</a:t>
            </a:r>
            <a:endParaRPr b="0" lang="en-US" sz="6000" spc="-1" strike="noStrike">
              <a:solidFill>
                <a:srgbClr val="04617b"/>
              </a:solidFill>
              <a:latin typeface="Source Sans Pro Light"/>
            </a:endParaRPr>
          </a:p>
        </p:txBody>
      </p:sp>
      <p:pic>
        <p:nvPicPr>
          <p:cNvPr id="289" name="" descr=""/>
          <p:cNvPicPr/>
          <p:nvPr/>
        </p:nvPicPr>
        <p:blipFill>
          <a:blip r:embed="rId1"/>
          <a:stretch/>
        </p:blipFill>
        <p:spPr>
          <a:xfrm>
            <a:off x="640080" y="1478160"/>
            <a:ext cx="10044360" cy="5654160"/>
          </a:xfrm>
          <a:prstGeom prst="rect">
            <a:avLst/>
          </a:prstGeom>
          <a:ln>
            <a:noFill/>
          </a:ln>
        </p:spPr>
      </p:pic>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90"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Composite Pattern</a:t>
            </a:r>
            <a:endParaRPr b="0" lang="en-US" sz="6000" spc="-1" strike="noStrike">
              <a:solidFill>
                <a:srgbClr val="ffffff"/>
              </a:solidFill>
              <a:latin typeface="Source Sans Pro Light"/>
            </a:endParaRPr>
          </a:p>
        </p:txBody>
      </p:sp>
      <p:sp>
        <p:nvSpPr>
          <p:cNvPr id="291"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Composes objects into tree structures to represent whole-part hierarchies.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 Composite design pattern lets clients treat individual objects and compositions of objects uniformly. </a:t>
            </a:r>
            <a:endParaRPr b="0" lang="en-US" sz="3200" spc="-1" strike="noStrike">
              <a:latin typeface="Source Sans Pro"/>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293"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All container and containee classes declare an "is a" relationship to the interface.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All container classes declare a one-to-many "has a" relationship to the interface.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Container classes leverage polymorphism to delegate to their containee objects.</a:t>
            </a:r>
            <a:endParaRPr b="0" lang="en-US" sz="3200" spc="-1" strike="noStrike">
              <a:latin typeface="Source Sans Pro"/>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295" name="TextShape 2"/>
          <p:cNvSpPr txBox="1"/>
          <p:nvPr/>
        </p:nvSpPr>
        <p:spPr>
          <a:xfrm>
            <a:off x="108720" y="1540800"/>
            <a:ext cx="66578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Composite composes objects into tree structures and lets clients treat individual objects and compositions uniformly.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Although the example is abstract, arithmetic expressions are Composites. An arithmetic expression consists of an operand, an operator (+ - * /), and another operand.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operand can be a number, or another arithmetic expression. Thus, 2 + 3 and (2 + 3) + (4 * 6) are both valid expressions</a:t>
            </a:r>
            <a:endParaRPr b="0" lang="en-US" sz="3200" spc="-1" strike="noStrike">
              <a:latin typeface="Source Sans Pro"/>
            </a:endParaRPr>
          </a:p>
        </p:txBody>
      </p:sp>
      <p:pic>
        <p:nvPicPr>
          <p:cNvPr id="296" name="" descr=""/>
          <p:cNvPicPr/>
          <p:nvPr/>
        </p:nvPicPr>
        <p:blipFill>
          <a:blip r:embed="rId1"/>
          <a:stretch/>
        </p:blipFill>
        <p:spPr>
          <a:xfrm>
            <a:off x="6676560" y="2822760"/>
            <a:ext cx="4662000" cy="2663640"/>
          </a:xfrm>
          <a:prstGeom prst="rect">
            <a:avLst/>
          </a:prstGeom>
          <a:ln>
            <a:noFill/>
          </a:ln>
        </p:spPr>
      </p:pic>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297"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Boat Anchor</a:t>
            </a:r>
            <a:br/>
            <a:r>
              <a:rPr b="0" lang="en-US" sz="6000" spc="-1" strike="noStrike">
                <a:solidFill>
                  <a:srgbClr val="ffffff"/>
                </a:solidFill>
                <a:latin typeface="Source Sans Pro Light"/>
              </a:rPr>
              <a:t>Mini Anti-Pattern</a:t>
            </a:r>
            <a:endParaRPr b="0" lang="en-US" sz="6000" spc="-1" strike="noStrike">
              <a:solidFill>
                <a:srgbClr val="ffffff"/>
              </a:solidFill>
              <a:latin typeface="Source Sans Pro Light"/>
            </a:endParaRPr>
          </a:p>
        </p:txBody>
      </p:sp>
      <p:sp>
        <p:nvSpPr>
          <p:cNvPr id="298"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 Boat Anchor is a piece of software or hardware that serves no useful purpose on the current project. Often, the Boat Anchor is a costly acquisition, which makes the purchase even more ironic.</a:t>
            </a:r>
            <a:endParaRPr b="0" lang="en-US" sz="3200" spc="-1" strike="noStrike">
              <a:latin typeface="Source Sans Pro"/>
            </a:endParaRPr>
          </a:p>
        </p:txBody>
      </p:sp>
      <p:pic>
        <p:nvPicPr>
          <p:cNvPr id="299" name="" descr=""/>
          <p:cNvPicPr/>
          <p:nvPr/>
        </p:nvPicPr>
        <p:blipFill>
          <a:blip r:embed="rId2"/>
          <a:stretch/>
        </p:blipFill>
        <p:spPr>
          <a:xfrm rot="1519800">
            <a:off x="9393840" y="158400"/>
            <a:ext cx="2059920" cy="2059920"/>
          </a:xfrm>
          <a:prstGeom prst="rect">
            <a:avLst/>
          </a:prstGeom>
          <a:ln>
            <a:noFill/>
          </a:ln>
        </p:spPr>
      </p:pic>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Causes</a:t>
            </a:r>
            <a:endParaRPr b="0" lang="en-US" sz="6000" spc="-1" strike="noStrike">
              <a:solidFill>
                <a:srgbClr val="04617b"/>
              </a:solidFill>
              <a:latin typeface="Source Sans Pro Light"/>
            </a:endParaRPr>
          </a:p>
        </p:txBody>
      </p:sp>
      <p:sp>
        <p:nvSpPr>
          <p:cNvPr id="301"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 sales practice called "very important person (VIP) marketing" targets the sales pitch at senior decision makers who have buying authority. VIP marketing often focuses on chief executive officers of small- to medium-size corporations. A commitment to the product is made without proper technical evaluation.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After a significant investment of time and resources, the technical staff realizes that the product is useless in the current context, and abandons it for another technical approach. Eventually, the Boat Anchor is set aside.</a:t>
            </a:r>
            <a:endParaRPr b="0" lang="en-US" sz="3200" spc="-1" strike="noStrike">
              <a:latin typeface="Source Sans Pro"/>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02"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Flyweight Pattern</a:t>
            </a:r>
            <a:endParaRPr b="0" lang="en-US" sz="6000" spc="-1" strike="noStrike">
              <a:solidFill>
                <a:srgbClr val="ffffff"/>
              </a:solidFill>
              <a:latin typeface="Source Sans Pro Light"/>
            </a:endParaRPr>
          </a:p>
        </p:txBody>
      </p:sp>
      <p:sp>
        <p:nvSpPr>
          <p:cNvPr id="303"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 Flyweight pattern describes how to share objects to allow their use at fine granularity without prohibitive cost.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Each "flyweight" object is divided into two pieces: the state-dependent (extrinsic) part, and the state-independent (intrinsic) part. Intrinsic state is stored (shared) in the Flyweight object. Extrinsic state is stored or computed by client objects, and passed to the Flyweight when its operations are invoked. </a:t>
            </a:r>
            <a:endParaRPr b="0" lang="en-US" sz="3200" spc="-1" strike="noStrike">
              <a:latin typeface="Source Sans Pro"/>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05"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Flyweights are stored in a Factory's repository.</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Each Flyweight cannot stand on its own. Any attributes that would make sharing impossible must be supplied by the client whenever a request is made of the Flyweight.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If the context lends itself to "economy of scale" (i.e. the client can easily compute or look-up the necessary attributes), then the Flyweight pattern offers appropriate leverage.</a:t>
            </a:r>
            <a:endParaRPr b="0" lang="en-US" sz="3200" spc="-1" strike="noStrike">
              <a:latin typeface="Source Sans Pro"/>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40"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Blob Anti-Pattern</a:t>
            </a:r>
            <a:endParaRPr b="0" lang="en-US" sz="6000" spc="-1" strike="noStrike">
              <a:solidFill>
                <a:srgbClr val="ffffff"/>
              </a:solidFill>
              <a:latin typeface="Source Sans Pro Light"/>
            </a:endParaRPr>
          </a:p>
        </p:txBody>
      </p:sp>
      <p:sp>
        <p:nvSpPr>
          <p:cNvPr id="141"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One object responsible for the majority of responsibilities. Most other objects exist only to hold data or execute menial tasks.</a:t>
            </a:r>
            <a:endParaRPr b="0" lang="en-US" sz="3200" spc="-1" strike="noStrike">
              <a:latin typeface="Source Sans Pro"/>
            </a:endParaRPr>
          </a:p>
        </p:txBody>
      </p:sp>
      <p:pic>
        <p:nvPicPr>
          <p:cNvPr id="142" name="" descr=""/>
          <p:cNvPicPr/>
          <p:nvPr/>
        </p:nvPicPr>
        <p:blipFill>
          <a:blip r:embed="rId2"/>
          <a:stretch/>
        </p:blipFill>
        <p:spPr>
          <a:xfrm>
            <a:off x="3146400" y="3392640"/>
            <a:ext cx="6240960" cy="3831120"/>
          </a:xfrm>
          <a:prstGeom prst="rect">
            <a:avLst/>
          </a:prstGeom>
          <a:ln>
            <a:noFill/>
          </a:ln>
        </p:spPr>
      </p:pic>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07" name="TextShape 2"/>
          <p:cNvSpPr txBox="1"/>
          <p:nvPr/>
        </p:nvSpPr>
        <p:spPr>
          <a:xfrm>
            <a:off x="108720" y="1540800"/>
            <a:ext cx="116870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2800" spc="-1" strike="noStrike">
                <a:latin typeface="Source Sans Pro"/>
              </a:rPr>
              <a:t>Modern web browsers use this technique to prevent loading same images twice. </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2800" spc="-1" strike="noStrike">
                <a:latin typeface="Source Sans Pro"/>
              </a:rPr>
              <a:t>When browser loads a web page, it traverse through all images on that page. </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2800" spc="-1" strike="noStrike">
                <a:latin typeface="Source Sans Pro"/>
              </a:rPr>
              <a:t>The browser loads all new images from Internet and places them the internal cache. </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0" lang="en-US" sz="2800" spc="-1" strike="noStrike">
                <a:latin typeface="Source Sans Pro"/>
              </a:rPr>
              <a:t>For already loaded images, a flyweight </a:t>
            </a:r>
            <a:br/>
            <a:r>
              <a:rPr b="0" lang="en-US" sz="2800" spc="-1" strike="noStrike">
                <a:latin typeface="Source Sans Pro"/>
              </a:rPr>
              <a:t>object is created, which has some </a:t>
            </a:r>
            <a:br/>
            <a:r>
              <a:rPr b="0" lang="en-US" sz="2800" spc="-1" strike="noStrike">
                <a:latin typeface="Source Sans Pro"/>
              </a:rPr>
              <a:t>unique data like position within the </a:t>
            </a:r>
            <a:br/>
            <a:r>
              <a:rPr b="0" lang="en-US" sz="2800" spc="-1" strike="noStrike">
                <a:latin typeface="Source Sans Pro"/>
              </a:rPr>
              <a:t>page, but everything else is </a:t>
            </a:r>
            <a:br/>
            <a:r>
              <a:rPr b="0" lang="en-US" sz="2800" spc="-1" strike="noStrike">
                <a:latin typeface="Source Sans Pro"/>
              </a:rPr>
              <a:t>referenced to the cached one.</a:t>
            </a:r>
            <a:endParaRPr b="0" lang="en-US" sz="2800" spc="-1" strike="noStrike">
              <a:latin typeface="Source Sans Pro"/>
            </a:endParaRPr>
          </a:p>
        </p:txBody>
      </p:sp>
      <p:pic>
        <p:nvPicPr>
          <p:cNvPr id="308" name="" descr=""/>
          <p:cNvPicPr/>
          <p:nvPr/>
        </p:nvPicPr>
        <p:blipFill>
          <a:blip r:embed="rId1"/>
          <a:stretch/>
        </p:blipFill>
        <p:spPr>
          <a:xfrm>
            <a:off x="7004880" y="5130360"/>
            <a:ext cx="4898880" cy="2076840"/>
          </a:xfrm>
          <a:prstGeom prst="rect">
            <a:avLst/>
          </a:prstGeom>
          <a:ln>
            <a:noFill/>
          </a:ln>
        </p:spPr>
      </p:pic>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Benefits</a:t>
            </a:r>
            <a:endParaRPr b="0" lang="en-US" sz="6000" spc="-1" strike="noStrike">
              <a:solidFill>
                <a:srgbClr val="04617b"/>
              </a:solidFill>
              <a:latin typeface="Source Sans Pro Light"/>
            </a:endParaRPr>
          </a:p>
        </p:txBody>
      </p:sp>
      <p:sp>
        <p:nvSpPr>
          <p:cNvPr id="31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Significantly reduces overhead.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Simplicity, each flyweight is only responsible for context-independent state and behavior.</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Leverages the advantages of the Factory design pattern.</a:t>
            </a:r>
            <a:endParaRPr b="0" lang="en-US" sz="3200" spc="-1" strike="noStrike">
              <a:latin typeface="Source Sans Pro"/>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11"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Cut-and-Paste Anti-Pattern</a:t>
            </a:r>
            <a:endParaRPr b="0" lang="en-US" sz="6000" spc="-1" strike="noStrike">
              <a:solidFill>
                <a:srgbClr val="ffffff"/>
              </a:solidFill>
              <a:latin typeface="Source Sans Pro Light"/>
            </a:endParaRPr>
          </a:p>
        </p:txBody>
      </p:sp>
      <p:sp>
        <p:nvSpPr>
          <p:cNvPr id="312"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Cut-and-Paste Programming is a very common, but degenerate form of software reuse which creates maintenance nightmares.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It comes from the notion that it's easier to modify existing software than program from scratch.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This is usually true and represents good software instincts. However, the technique can be easily over used.</a:t>
            </a:r>
            <a:endParaRPr b="0" lang="en-US" sz="3200" spc="-1" strike="noStrike">
              <a:latin typeface="Source Sans Pro"/>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1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This AntiPattern is identified by the presence of several similar segments of code interspersed throughout the software project.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Usually, the project contains many programmers who are learning how to develop software by following the examples of more experienced developers.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However, they are learning by modifying code that has been proven to work in similar situations, and potentially customizing it to support new data types or slightly customized behavior.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creates code duplication, which may have positive short-term consequences such as boosting line count metrics, which may be used in performance evaluations.</a:t>
            </a:r>
            <a:endParaRPr b="0" lang="en-US" sz="3200" spc="-1" strike="noStrike">
              <a:latin typeface="Source Sans Pro"/>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31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same software bug reoccurs throughout software despite many local fixes. It becomes difficult to locate and fix all instances of a particular mistake.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Developers create multiple unique fixes for bugs with no method of resolving the variations into a standard fix.</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Cut-and-Paste Programming form of reuse deceptively inflates the number of lines of code developed without the expected reduction in maintenance costs associated with other forms of reuse.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Reusable assets are not converted into an easily reusable and documented form. Code is considered self documenting.</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AntiPattern leads to excessive software maintenance costs.    </a:t>
            </a:r>
            <a:endParaRPr b="0" lang="en-US" sz="3200" spc="-1" strike="noStrike">
              <a:latin typeface="Source Sans Pro"/>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31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If performed as a single project, this refactoring process is typically difficult, long, and costly, and requires a strong system architect to oversee and execute the process and to mediate discussions on the merits and limitations of the various extended versions of software modules.</a:t>
            </a:r>
            <a:endParaRPr b="0" lang="en-US" sz="3200" spc="-1" strike="noStrike">
              <a:latin typeface="Source Sans Pro"/>
            </a:endParaRPr>
          </a:p>
        </p:txBody>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32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Effective refactoring to eliminate multiple versions involves three stages: </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code mining </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Refactoring</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Configuration Management</a:t>
            </a:r>
            <a:endParaRPr b="0" lang="en-US" sz="2800" spc="-1" strike="noStrike">
              <a:latin typeface="Source Sans Pro"/>
            </a:endParaRPr>
          </a:p>
          <a:p>
            <a:pPr marL="432000" indent="-324000">
              <a:spcAft>
                <a:spcPts val="1412"/>
              </a:spcAft>
              <a:buClr>
                <a:srgbClr val="04617b"/>
              </a:buClr>
              <a:buSzPct val="45000"/>
              <a:buFont typeface="Wingdings" charset="2"/>
              <a:buChar char=""/>
            </a:pPr>
            <a:r>
              <a:rPr b="1" lang="en-US" sz="3200" spc="-1" strike="noStrike" u="sng">
                <a:uFillTx/>
                <a:latin typeface="Source Sans Pro"/>
              </a:rPr>
              <a:t>Code mining</a:t>
            </a:r>
            <a:r>
              <a:rPr b="0" lang="en-US" sz="3200" spc="-1" strike="noStrike">
                <a:latin typeface="Source Sans Pro"/>
              </a:rPr>
              <a:t> is the systematic identification of multiple versions of the same software segment. The refactoring process involves developing a standard version of the code segment and reinserting it into the code base.</a:t>
            </a:r>
            <a:endParaRPr b="0" lang="en-US" sz="3200" spc="-1" strike="noStrike">
              <a:latin typeface="Source Sans Pro"/>
            </a:endParaRPr>
          </a:p>
        </p:txBody>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Refactoring</a:t>
            </a:r>
            <a:endParaRPr b="0" lang="en-US" sz="6000" spc="-1" strike="noStrike">
              <a:solidFill>
                <a:srgbClr val="04617b"/>
              </a:solidFill>
              <a:latin typeface="Source Sans Pro Light"/>
            </a:endParaRPr>
          </a:p>
        </p:txBody>
      </p:sp>
      <p:sp>
        <p:nvSpPr>
          <p:cNvPr id="322"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a:t>
            </a:r>
            <a:r>
              <a:rPr b="1" lang="en-US" sz="3200" spc="-1" strike="noStrike" u="sng">
                <a:uFillTx/>
                <a:latin typeface="Source Sans Pro"/>
              </a:rPr>
              <a:t>refactoring</a:t>
            </a:r>
            <a:r>
              <a:rPr b="0" lang="en-US" sz="3200" spc="-1" strike="noStrike">
                <a:latin typeface="Source Sans Pro"/>
              </a:rPr>
              <a:t> process involves developing a standard version of the code segment and reinserting it into the code base.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1" lang="en-US" sz="3200" spc="-1" strike="noStrike" u="sng">
                <a:uFillTx/>
                <a:latin typeface="Source Sans Pro"/>
              </a:rPr>
              <a:t>Configuration management</a:t>
            </a:r>
            <a:r>
              <a:rPr b="0" lang="en-US" sz="3200" spc="-1" strike="noStrike">
                <a:latin typeface="Source Sans Pro"/>
              </a:rPr>
              <a:t> is a set of policies drawn up to aid in the prevention of future occurrences of Cut-and-Paste Programming. For the most part, this requires monitoring and detection policies, in addition to educational efforts.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Management buy-in is essential to ensure funding and support throughout all three stages.</a:t>
            </a:r>
            <a:endParaRPr b="0" lang="en-US" sz="3200" spc="-1" strike="noStrike">
              <a:latin typeface="Source Sans Pro"/>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23"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Chain of Responsibility Pattern</a:t>
            </a:r>
            <a:endParaRPr b="0" lang="en-US" sz="6000" spc="-1" strike="noStrike">
              <a:solidFill>
                <a:srgbClr val="ffffff"/>
              </a:solidFill>
              <a:latin typeface="Source Sans Pro Light"/>
            </a:endParaRPr>
          </a:p>
        </p:txBody>
      </p:sp>
      <p:sp>
        <p:nvSpPr>
          <p:cNvPr id="324"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 chain of responsibility pattern avoids coupling the sender of a request to its receiver by giving more than one object a chance to handle the request.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It chains the receiving objects and passes the request along the chain until an object handles it.</a:t>
            </a:r>
            <a:endParaRPr b="0" lang="en-US" sz="3200" spc="-1" strike="noStrike">
              <a:latin typeface="Source Sans Pro"/>
            </a:endParaRPr>
          </a:p>
          <a:p>
            <a:pPr marL="432000" indent="-324000">
              <a:spcAft>
                <a:spcPts val="1409"/>
              </a:spcAft>
              <a:buClr>
                <a:srgbClr val="04617b"/>
              </a:buClr>
              <a:buSzPct val="45000"/>
              <a:buFont typeface="Wingdings" charset="2"/>
              <a:buChar char=""/>
            </a:pPr>
            <a:endParaRPr b="0" lang="en-US" sz="3200" spc="-1" strike="noStrike">
              <a:latin typeface="Source Sans Pro"/>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26"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Launch-and-leave requests with a single processing pipeline that contains many possible handlers.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An object-oriented linked list with recursive traversal.</a:t>
            </a:r>
            <a:endParaRPr b="0" lang="en-US" sz="3200" spc="-1" strike="noStrike">
              <a:latin typeface="Source Sans Pro"/>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14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 single class with a large number of attributes/operations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 disparate collection of unrelated attributes and operations contained in a single class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 controller class associated only with simple data-object classes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Lack of object-oriented design, main loop inside the blob with other objects acting as procedural structs.</a:t>
            </a:r>
            <a:endParaRPr b="0" lang="en-US" sz="3200" spc="-1" strike="noStrike">
              <a:latin typeface="Source Sans Pro"/>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Implementation</a:t>
            </a:r>
            <a:endParaRPr b="0" lang="en-US" sz="6000" spc="-1" strike="noStrike">
              <a:solidFill>
                <a:srgbClr val="04617b"/>
              </a:solidFill>
              <a:latin typeface="Source Sans Pro Light"/>
            </a:endParaRPr>
          </a:p>
        </p:txBody>
      </p:sp>
      <p:sp>
        <p:nvSpPr>
          <p:cNvPr id="328" name="TextShape 2"/>
          <p:cNvSpPr txBox="1"/>
          <p:nvPr/>
        </p:nvSpPr>
        <p:spPr>
          <a:xfrm>
            <a:off x="108720" y="1540800"/>
            <a:ext cx="11687040" cy="577440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base class maintains a "next" pointer.</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Each derived class implements its contribution for handling the request.</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If the request needs to be "passed on", then the derived class "calls back" to the base class, which delegates to the "next" pointer.</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client creates and links the chain (which may include a link from the last node to the root node).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client "launches and leaves" each request with the root of the chain.</a:t>
            </a:r>
            <a:endParaRPr b="0" lang="en-US" sz="3200" spc="-1" strike="noStrike">
              <a:latin typeface="Source Sans Pro"/>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30" name="TextShape 2"/>
          <p:cNvSpPr txBox="1"/>
          <p:nvPr/>
        </p:nvSpPr>
        <p:spPr>
          <a:xfrm>
            <a:off x="599040" y="1828800"/>
            <a:ext cx="881928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Imagine an ATM that can give money using any of the available bill denominations.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system will send a request for a specific amount of money to the dispenser.</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dispenser will send the request to the $100 bill dispenser. Once it has given what it can $50 bills are dispensed, and so on down the chain.</a:t>
            </a:r>
            <a:endParaRPr b="0" lang="en-US" sz="3200" spc="-1" strike="noStrike">
              <a:latin typeface="Source Sans Pro"/>
            </a:endParaRPr>
          </a:p>
        </p:txBody>
      </p:sp>
      <p:pic>
        <p:nvPicPr>
          <p:cNvPr id="331" name="" descr=""/>
          <p:cNvPicPr/>
          <p:nvPr/>
        </p:nvPicPr>
        <p:blipFill>
          <a:blip r:embed="rId1"/>
          <a:stretch/>
        </p:blipFill>
        <p:spPr>
          <a:xfrm>
            <a:off x="8578800" y="4280040"/>
            <a:ext cx="3420000" cy="3126600"/>
          </a:xfrm>
          <a:prstGeom prst="rect">
            <a:avLst/>
          </a:prstGeom>
          <a:ln>
            <a:noFill/>
          </a:ln>
        </p:spPr>
      </p:pic>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33" name="TextShape 2"/>
          <p:cNvSpPr txBox="1"/>
          <p:nvPr/>
        </p:nvSpPr>
        <p:spPr>
          <a:xfrm>
            <a:off x="599040" y="1828800"/>
            <a:ext cx="881928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Say a user requests $525, but there are no $100 bills in the machine.</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$100 bill dispenser will not accept the request and it will be passed to the $50 dispenser, which will have to dispense 10 bills instead of the 5 the $100 dispenser would have given. </a:t>
            </a:r>
            <a:endParaRPr b="0" lang="en-US" sz="3200" spc="-1" strike="noStrike">
              <a:latin typeface="Source Sans Pro"/>
            </a:endParaRPr>
          </a:p>
        </p:txBody>
      </p:sp>
      <p:pic>
        <p:nvPicPr>
          <p:cNvPr id="334" name="" descr=""/>
          <p:cNvPicPr/>
          <p:nvPr/>
        </p:nvPicPr>
        <p:blipFill>
          <a:blip r:embed="rId1"/>
          <a:stretch/>
        </p:blipFill>
        <p:spPr>
          <a:xfrm>
            <a:off x="8578800" y="4280040"/>
            <a:ext cx="3420000" cy="3126600"/>
          </a:xfrm>
          <a:prstGeom prst="rect">
            <a:avLst/>
          </a:prstGeom>
          <a:ln>
            <a:noFill/>
          </a:ln>
        </p:spPr>
      </p:pic>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35"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Dead End</a:t>
            </a:r>
            <a:br/>
            <a:r>
              <a:rPr b="0" lang="en-US" sz="6000" spc="-1" strike="noStrike">
                <a:solidFill>
                  <a:srgbClr val="ffffff"/>
                </a:solidFill>
                <a:latin typeface="Source Sans Pro Light"/>
              </a:rPr>
              <a:t>Mini Anti-Pattern</a:t>
            </a:r>
            <a:endParaRPr b="0" lang="en-US" sz="6000" spc="-1" strike="noStrike">
              <a:solidFill>
                <a:srgbClr val="ffffff"/>
              </a:solidFill>
              <a:latin typeface="Source Sans Pro Light"/>
            </a:endParaRPr>
          </a:p>
        </p:txBody>
      </p:sp>
      <p:sp>
        <p:nvSpPr>
          <p:cNvPr id="336"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 Dead End is reached by modifying a reusable component, if the modified component is no longer maintained and supported by the supplier.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When these modifications are made, the support burden transfers to the application system developers and maintainers.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Improvements in the reusable component cannot be easily integrated, and support problems may be blamed on the modification.</a:t>
            </a:r>
            <a:endParaRPr b="0" lang="en-US" sz="3200" spc="-1" strike="noStrike">
              <a:latin typeface="Source Sans Pro"/>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38"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supplier may be a commercial vendor, in which case this AntiPattern is also known as Commercial off-the-shelf (COTS) Customization.</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decision to modify a reusable component by a system's integrator is often seen as a workaround for the vendor's product inadequacies. As a short-term measure, this helps a product development progress, rather than slow it down.</a:t>
            </a:r>
            <a:endParaRPr b="0" lang="en-US" sz="3200" spc="-1" strike="noStrike">
              <a:latin typeface="Source Sans Pro"/>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Costs</a:t>
            </a:r>
            <a:endParaRPr b="0" lang="en-US" sz="6000" spc="-1" strike="noStrike">
              <a:solidFill>
                <a:srgbClr val="04617b"/>
              </a:solidFill>
              <a:latin typeface="Source Sans Pro Light"/>
            </a:endParaRPr>
          </a:p>
        </p:txBody>
      </p:sp>
      <p:sp>
        <p:nvSpPr>
          <p:cNvPr id="340"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The longer-term support burden becomes untenable when trying to deal with the future application versions and the "reusable component" vendor's releases.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It is necessary to use isolation layers and other techniques to separate dependencies from the majority of the application software from customizations and proprietary interfaces.</a:t>
            </a:r>
            <a:endParaRPr b="0" lang="en-US" sz="3200" spc="-1" strike="noStrike">
              <a:latin typeface="Source Sans Pro"/>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341"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Mediator Pattern</a:t>
            </a:r>
            <a:endParaRPr b="0" lang="en-US" sz="6000" spc="-1" strike="noStrike">
              <a:solidFill>
                <a:srgbClr val="ffffff"/>
              </a:solidFill>
              <a:latin typeface="Source Sans Pro Light"/>
            </a:endParaRPr>
          </a:p>
        </p:txBody>
      </p:sp>
      <p:sp>
        <p:nvSpPr>
          <p:cNvPr id="342"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1" lang="en-US" sz="3200" spc="-1" strike="noStrike" u="sng">
                <a:uFillTx/>
                <a:latin typeface="Source Sans Pro"/>
              </a:rPr>
              <a:t>Synopsis</a:t>
            </a:r>
            <a:r>
              <a:rPr b="0" lang="en-US" sz="3200" spc="-1" strike="noStrike">
                <a:latin typeface="Source Sans Pro"/>
              </a:rPr>
              <a: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Defines an object that encapsulates how a set of objects interact.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The Mediator pattern promotes loose coupling by keeping objects from referring to each other explicitly, and it lets you vary their interaction independently.</a:t>
            </a:r>
            <a:endParaRPr b="0" lang="en-US" sz="3200" spc="-1" strike="noStrike">
              <a:latin typeface="Source Sans Pro"/>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Key points</a:t>
            </a:r>
            <a:endParaRPr b="0" lang="en-US" sz="6000" spc="-1" strike="noStrike">
              <a:solidFill>
                <a:srgbClr val="04617b"/>
              </a:solidFill>
              <a:latin typeface="Source Sans Pro Light"/>
            </a:endParaRPr>
          </a:p>
        </p:txBody>
      </p:sp>
      <p:sp>
        <p:nvSpPr>
          <p:cNvPr id="344" name="TextShape 2"/>
          <p:cNvSpPr txBox="1"/>
          <p:nvPr/>
        </p:nvSpPr>
        <p:spPr>
          <a:xfrm>
            <a:off x="599040" y="1828800"/>
            <a:ext cx="1083096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An intermediary to decouple many peers.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Promotes the many-to-many relationships between interacting peers to "full object status".</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Avoids the "spaghetti code" phenomenon (trying to scoop a single serving results in an "all or nothing clump").</a:t>
            </a:r>
            <a:endParaRPr b="0" lang="en-US" sz="3200" spc="-1" strike="noStrike">
              <a:latin typeface="Source Sans Pro"/>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46" name="TextShape 2"/>
          <p:cNvSpPr txBox="1"/>
          <p:nvPr/>
        </p:nvSpPr>
        <p:spPr>
          <a:xfrm>
            <a:off x="-48960" y="1720800"/>
            <a:ext cx="881928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In Unix, permission to access system resources is managed at three levels of granularity: world, group, and owner.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A group is a collection of users intended to model some functional affiliation.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Each user on the system can be a member of one or more groups, and each group can have zero or more users assigned to it. </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This figure shows three users that are assigned to all three groups.</a:t>
            </a:r>
            <a:endParaRPr b="0" lang="en-US" sz="3200" spc="-1" strike="noStrike">
              <a:latin typeface="Source Sans Pro"/>
            </a:endParaRPr>
          </a:p>
        </p:txBody>
      </p:sp>
      <p:pic>
        <p:nvPicPr>
          <p:cNvPr id="347" name="" descr=""/>
          <p:cNvPicPr/>
          <p:nvPr/>
        </p:nvPicPr>
        <p:blipFill>
          <a:blip r:embed="rId1"/>
          <a:stretch/>
        </p:blipFill>
        <p:spPr>
          <a:xfrm>
            <a:off x="8821440" y="2513160"/>
            <a:ext cx="3115440" cy="3521880"/>
          </a:xfrm>
          <a:prstGeom prst="rect">
            <a:avLst/>
          </a:prstGeom>
          <a:ln>
            <a:noFill/>
          </a:ln>
        </p:spPr>
      </p:pic>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599040" y="301320"/>
            <a:ext cx="10798560" cy="1262160"/>
          </a:xfrm>
          <a:prstGeom prst="rect">
            <a:avLst/>
          </a:prstGeom>
          <a:noFill/>
          <a:ln>
            <a:noFill/>
          </a:ln>
        </p:spPr>
        <p:txBody>
          <a:bodyPr lIns="0" rIns="0" tIns="0" bIns="0" anchor="ctr">
            <a:normAutofit/>
          </a:bodyPr>
          <a:p>
            <a:r>
              <a:rPr b="0" lang="en-US" sz="6000" spc="-1" strike="noStrike">
                <a:solidFill>
                  <a:srgbClr val="04617b"/>
                </a:solidFill>
                <a:latin typeface="Source Sans Pro Light"/>
              </a:rPr>
              <a:t>Example</a:t>
            </a:r>
            <a:endParaRPr b="0" lang="en-US" sz="6000" spc="-1" strike="noStrike">
              <a:solidFill>
                <a:srgbClr val="04617b"/>
              </a:solidFill>
              <a:latin typeface="Source Sans Pro Light"/>
            </a:endParaRPr>
          </a:p>
        </p:txBody>
      </p:sp>
      <p:sp>
        <p:nvSpPr>
          <p:cNvPr id="349" name="TextShape 2"/>
          <p:cNvSpPr txBox="1"/>
          <p:nvPr/>
        </p:nvSpPr>
        <p:spPr>
          <a:xfrm>
            <a:off x="457200" y="1645920"/>
            <a:ext cx="10972800" cy="5394960"/>
          </a:xfrm>
          <a:prstGeom prst="rect">
            <a:avLst/>
          </a:prstGeom>
          <a:noFill/>
          <a:ln>
            <a:noFill/>
          </a:ln>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If we were to model this in software, we could decide to have User objects coupled to Group objects, and Group objects coupled to User objects. Then when changes occur, both classes and all their instances would be affected.</a:t>
            </a:r>
            <a:endParaRPr b="0" lang="en-US" sz="3200" spc="-1" strike="noStrike">
              <a:latin typeface="Source Sans Pro"/>
            </a:endParaRPr>
          </a:p>
          <a:p>
            <a:pPr marL="432000" indent="-324000">
              <a:spcAft>
                <a:spcPts val="1412"/>
              </a:spcAft>
              <a:buClr>
                <a:srgbClr val="04617b"/>
              </a:buClr>
              <a:buSzPct val="45000"/>
              <a:buFont typeface="Wingdings" charset="2"/>
              <a:buChar char=""/>
            </a:pPr>
            <a:r>
              <a:rPr b="0" lang="en-US" sz="3200" spc="-1" strike="noStrike">
                <a:latin typeface="Source Sans Pro"/>
              </a:rPr>
              <a:t>The mediator pattern helps to avoid this.</a:t>
            </a:r>
            <a:endParaRPr b="0" lang="en-US" sz="32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622</TotalTime>
  <Application>LibreOffice/5.4.2.2$Linux_X86_64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2018-02-07T14:17:54Z</dcterms:created>
  <dc:creator/>
  <dc:description/>
  <dc:language>en-US</dc:language>
  <cp:lastModifiedBy/>
  <dcterms:modified xsi:type="dcterms:W3CDTF">2018-02-11T18:08:31Z</dcterms:modified>
  <cp:revision>149</cp:revision>
  <dc:subject/>
  <dc:title/>
</cp:coreProperties>
</file>