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 id="2147483650" r:id="rId3"/>
  </p:sldMasterIdLst>
  <p:notesMasterIdLst>
    <p:notesMasterId r:id="rId56"/>
  </p:notesMasterIdLst>
  <p:handoutMasterIdLst>
    <p:handoutMasterId r:id="rId57"/>
  </p:handoutMasterIdLst>
  <p:sldIdLst>
    <p:sldId id="326" r:id="rId4"/>
    <p:sldId id="258" r:id="rId5"/>
    <p:sldId id="311" r:id="rId6"/>
    <p:sldId id="263" r:id="rId7"/>
    <p:sldId id="277" r:id="rId8"/>
    <p:sldId id="275" r:id="rId9"/>
    <p:sldId id="261" r:id="rId10"/>
    <p:sldId id="262" r:id="rId11"/>
    <p:sldId id="318" r:id="rId12"/>
    <p:sldId id="309" r:id="rId13"/>
    <p:sldId id="269" r:id="rId14"/>
    <p:sldId id="278" r:id="rId15"/>
    <p:sldId id="319" r:id="rId16"/>
    <p:sldId id="300" r:id="rId17"/>
    <p:sldId id="303" r:id="rId18"/>
    <p:sldId id="313" r:id="rId19"/>
    <p:sldId id="325" r:id="rId20"/>
    <p:sldId id="316" r:id="rId21"/>
    <p:sldId id="273" r:id="rId22"/>
    <p:sldId id="272" r:id="rId23"/>
    <p:sldId id="298" r:id="rId24"/>
    <p:sldId id="296" r:id="rId25"/>
    <p:sldId id="301" r:id="rId26"/>
    <p:sldId id="322" r:id="rId27"/>
    <p:sldId id="305" r:id="rId28"/>
    <p:sldId id="306" r:id="rId29"/>
    <p:sldId id="312" r:id="rId30"/>
    <p:sldId id="271" r:id="rId31"/>
    <p:sldId id="314" r:id="rId32"/>
    <p:sldId id="264" r:id="rId33"/>
    <p:sldId id="265" r:id="rId34"/>
    <p:sldId id="266" r:id="rId35"/>
    <p:sldId id="267" r:id="rId36"/>
    <p:sldId id="308" r:id="rId37"/>
    <p:sldId id="281" r:id="rId38"/>
    <p:sldId id="280" r:id="rId39"/>
    <p:sldId id="282" r:id="rId40"/>
    <p:sldId id="310" r:id="rId41"/>
    <p:sldId id="274" r:id="rId42"/>
    <p:sldId id="284" r:id="rId43"/>
    <p:sldId id="288" r:id="rId44"/>
    <p:sldId id="320" r:id="rId45"/>
    <p:sldId id="286" r:id="rId46"/>
    <p:sldId id="287" r:id="rId47"/>
    <p:sldId id="290" r:id="rId48"/>
    <p:sldId id="285" r:id="rId49"/>
    <p:sldId id="321" r:id="rId50"/>
    <p:sldId id="323" r:id="rId51"/>
    <p:sldId id="289" r:id="rId52"/>
    <p:sldId id="317" r:id="rId53"/>
    <p:sldId id="291" r:id="rId54"/>
    <p:sldId id="292" r:id="rId55"/>
  </p:sldIdLst>
  <p:sldSz cx="9144000" cy="6858000" type="screen4x3"/>
  <p:notesSz cx="6735763" cy="9866313"/>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C6600"/>
    <a:srgbClr val="FFCC99"/>
    <a:srgbClr val="CC0000"/>
    <a:srgbClr val="990033"/>
    <a:srgbClr val="3737A5"/>
    <a:srgbClr val="009900"/>
    <a:srgbClr val="0202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0D3E59F-C07F-46C6-905D-AF01B55A67C1}"/>
              </a:ext>
            </a:extLst>
          </p:cNvPr>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43011" name="Rectangle 3">
            <a:extLst>
              <a:ext uri="{FF2B5EF4-FFF2-40B4-BE49-F238E27FC236}">
                <a16:creationId xmlns:a16="http://schemas.microsoft.com/office/drawing/2014/main" id="{4F1135EE-6864-43FE-BB0E-FC78C628D964}"/>
              </a:ext>
            </a:extLst>
          </p:cNvPr>
          <p:cNvSpPr>
            <a:spLocks noGrp="1" noChangeArrowheads="1"/>
          </p:cNvSpPr>
          <p:nvPr>
            <p:ph type="dt" sz="quarter" idx="1"/>
          </p:nvPr>
        </p:nvSpPr>
        <p:spPr bwMode="auto">
          <a:xfrm>
            <a:off x="3814763" y="0"/>
            <a:ext cx="29194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43012" name="Rectangle 4">
            <a:extLst>
              <a:ext uri="{FF2B5EF4-FFF2-40B4-BE49-F238E27FC236}">
                <a16:creationId xmlns:a16="http://schemas.microsoft.com/office/drawing/2014/main" id="{649C75B1-54AC-4A45-A2E6-3BB30981EA50}"/>
              </a:ext>
            </a:extLst>
          </p:cNvPr>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43013" name="Rectangle 5">
            <a:extLst>
              <a:ext uri="{FF2B5EF4-FFF2-40B4-BE49-F238E27FC236}">
                <a16:creationId xmlns:a16="http://schemas.microsoft.com/office/drawing/2014/main" id="{A1225B5E-C4BC-470A-92FA-C3DF05516C88}"/>
              </a:ext>
            </a:extLst>
          </p:cNvPr>
          <p:cNvSpPr>
            <a:spLocks noGrp="1" noChangeArrowheads="1"/>
          </p:cNvSpPr>
          <p:nvPr>
            <p:ph type="sldNum" sz="quarter" idx="3"/>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0A908C7-950B-44C2-9EBD-E6BA547C8F3C}" type="slidenum">
              <a:rPr lang="en-GB" altLang="en-US"/>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065EB81-368A-4DEA-8CE3-DC7FD2808640}"/>
              </a:ext>
            </a:extLst>
          </p:cNvPr>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8195" name="Rectangle 3">
            <a:extLst>
              <a:ext uri="{FF2B5EF4-FFF2-40B4-BE49-F238E27FC236}">
                <a16:creationId xmlns:a16="http://schemas.microsoft.com/office/drawing/2014/main" id="{CC27AD4A-5FCA-480B-9A05-114F5BB4CA8D}"/>
              </a:ext>
            </a:extLst>
          </p:cNvPr>
          <p:cNvSpPr>
            <a:spLocks noGrp="1" noChangeArrowheads="1"/>
          </p:cNvSpPr>
          <p:nvPr>
            <p:ph type="dt" idx="1"/>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8196" name="Rectangle 4">
            <a:extLst>
              <a:ext uri="{FF2B5EF4-FFF2-40B4-BE49-F238E27FC236}">
                <a16:creationId xmlns:a16="http://schemas.microsoft.com/office/drawing/2014/main" id="{E44F7E76-30C7-438F-AA8D-B3A2493A4017}"/>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4495C24A-A148-4909-8EBD-79AAC4985795}"/>
              </a:ext>
            </a:extLst>
          </p:cNvPr>
          <p:cNvSpPr>
            <a:spLocks noGrp="1" noChangeArrowheads="1"/>
          </p:cNvSpPr>
          <p:nvPr>
            <p:ph type="body" sz="quarter" idx="3"/>
          </p:nvPr>
        </p:nvSpPr>
        <p:spPr bwMode="auto">
          <a:xfrm>
            <a:off x="898525" y="4686300"/>
            <a:ext cx="493871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8198" name="Rectangle 6">
            <a:extLst>
              <a:ext uri="{FF2B5EF4-FFF2-40B4-BE49-F238E27FC236}">
                <a16:creationId xmlns:a16="http://schemas.microsoft.com/office/drawing/2014/main" id="{9BB732F4-F5BB-49CE-A880-31F4E27605B1}"/>
              </a:ext>
            </a:extLst>
          </p:cNvPr>
          <p:cNvSpPr>
            <a:spLocks noGrp="1" noChangeArrowheads="1"/>
          </p:cNvSpPr>
          <p:nvPr>
            <p:ph type="ftr" sz="quarter" idx="4"/>
          </p:nvPr>
        </p:nvSpPr>
        <p:spPr bwMode="auto">
          <a:xfrm>
            <a:off x="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8199" name="Rectangle 7">
            <a:extLst>
              <a:ext uri="{FF2B5EF4-FFF2-40B4-BE49-F238E27FC236}">
                <a16:creationId xmlns:a16="http://schemas.microsoft.com/office/drawing/2014/main" id="{39E0196A-5ED1-45E6-B6FF-7622A2087485}"/>
              </a:ext>
            </a:extLst>
          </p:cNvPr>
          <p:cNvSpPr>
            <a:spLocks noGrp="1" noChangeArrowheads="1"/>
          </p:cNvSpPr>
          <p:nvPr>
            <p:ph type="sldNum" sz="quarter" idx="5"/>
          </p:nvPr>
        </p:nvSpPr>
        <p:spPr bwMode="auto">
          <a:xfrm>
            <a:off x="381635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DE13D42-532E-475F-A9F7-159C00CA1EA6}"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6A2C7D-C2A5-4A36-A436-A6BF42FB6168}"/>
              </a:ext>
            </a:extLst>
          </p:cNvPr>
          <p:cNvSpPr>
            <a:spLocks noGrp="1" noChangeArrowheads="1"/>
          </p:cNvSpPr>
          <p:nvPr>
            <p:ph type="sldNum" sz="quarter" idx="5"/>
          </p:nvPr>
        </p:nvSpPr>
        <p:spPr>
          <a:ln/>
        </p:spPr>
        <p:txBody>
          <a:bodyPr/>
          <a:lstStyle/>
          <a:p>
            <a:fld id="{8BFB3297-6398-4E8B-9137-F7300D9067A7}" type="slidenum">
              <a:rPr lang="en-GB" altLang="en-US"/>
              <a:pPr/>
              <a:t>1</a:t>
            </a:fld>
            <a:endParaRPr lang="en-GB" altLang="en-US"/>
          </a:p>
        </p:txBody>
      </p:sp>
      <p:sp>
        <p:nvSpPr>
          <p:cNvPr id="326658" name="Rectangle 2">
            <a:extLst>
              <a:ext uri="{FF2B5EF4-FFF2-40B4-BE49-F238E27FC236}">
                <a16:creationId xmlns:a16="http://schemas.microsoft.com/office/drawing/2014/main" id="{A5FEB92B-2B24-497E-8999-D65ABEEBA918}"/>
              </a:ext>
            </a:extLst>
          </p:cNvPr>
          <p:cNvSpPr>
            <a:spLocks noGrp="1" noRot="1" noChangeAspect="1" noChangeArrowheads="1" noTextEdit="1"/>
          </p:cNvSpPr>
          <p:nvPr>
            <p:ph type="sldImg"/>
          </p:nvPr>
        </p:nvSpPr>
        <p:spPr>
          <a:ln/>
        </p:spPr>
      </p:sp>
      <p:sp>
        <p:nvSpPr>
          <p:cNvPr id="326659" name="Rectangle 3">
            <a:extLst>
              <a:ext uri="{FF2B5EF4-FFF2-40B4-BE49-F238E27FC236}">
                <a16:creationId xmlns:a16="http://schemas.microsoft.com/office/drawing/2014/main" id="{58C52BCF-63B2-4B1B-88C6-3C4BA03A23FC}"/>
              </a:ext>
            </a:extLst>
          </p:cNvPr>
          <p:cNvSpPr>
            <a:spLocks noGrp="1" noChangeArrowheads="1"/>
          </p:cNvSpPr>
          <p:nvPr>
            <p:ph type="body" idx="1"/>
          </p:nvPr>
        </p:nvSpPr>
        <p:spPr/>
        <p:txBody>
          <a:bodyPr/>
          <a:lstStyle/>
          <a:p>
            <a:pPr algn="ctr"/>
            <a:endParaRPr lang="en-GB" altLang="en-US" sz="1800"/>
          </a:p>
          <a:p>
            <a:pPr algn="ctr"/>
            <a:endParaRPr lang="en-GB" altLang="en-US" sz="1800"/>
          </a:p>
          <a:p>
            <a:pPr algn="ctr"/>
            <a:endParaRPr lang="en-GB" altLang="en-US"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C1E556-CE1D-4228-82E7-DC61E6648878}"/>
              </a:ext>
            </a:extLst>
          </p:cNvPr>
          <p:cNvSpPr>
            <a:spLocks noGrp="1" noChangeArrowheads="1"/>
          </p:cNvSpPr>
          <p:nvPr>
            <p:ph type="sldNum" sz="quarter" idx="5"/>
          </p:nvPr>
        </p:nvSpPr>
        <p:spPr>
          <a:ln/>
        </p:spPr>
        <p:txBody>
          <a:bodyPr/>
          <a:lstStyle/>
          <a:p>
            <a:fld id="{7AFDFB9D-45FD-4B35-A91A-8F3D686F0FFA}" type="slidenum">
              <a:rPr lang="en-GB" altLang="en-US"/>
              <a:pPr/>
              <a:t>10</a:t>
            </a:fld>
            <a:endParaRPr lang="en-GB" altLang="en-US"/>
          </a:p>
        </p:txBody>
      </p:sp>
      <p:sp>
        <p:nvSpPr>
          <p:cNvPr id="220162" name="Rectangle 2">
            <a:extLst>
              <a:ext uri="{FF2B5EF4-FFF2-40B4-BE49-F238E27FC236}">
                <a16:creationId xmlns:a16="http://schemas.microsoft.com/office/drawing/2014/main" id="{635C0D04-8838-487B-AF0C-ABC69F7A3FC2}"/>
              </a:ext>
            </a:extLst>
          </p:cNvPr>
          <p:cNvSpPr>
            <a:spLocks noGrp="1" noRot="1" noChangeAspect="1" noChangeArrowheads="1" noTextEdit="1"/>
          </p:cNvSpPr>
          <p:nvPr>
            <p:ph type="sldImg"/>
          </p:nvPr>
        </p:nvSpPr>
        <p:spPr>
          <a:ln/>
        </p:spPr>
      </p:sp>
      <p:sp>
        <p:nvSpPr>
          <p:cNvPr id="220163" name="Rectangle 3">
            <a:extLst>
              <a:ext uri="{FF2B5EF4-FFF2-40B4-BE49-F238E27FC236}">
                <a16:creationId xmlns:a16="http://schemas.microsoft.com/office/drawing/2014/main" id="{5E5A8BCF-F1FF-4ED9-8453-D81B692F20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1F7D01-E018-4480-A7C9-6A3D8507B625}"/>
              </a:ext>
            </a:extLst>
          </p:cNvPr>
          <p:cNvSpPr>
            <a:spLocks noGrp="1" noChangeArrowheads="1"/>
          </p:cNvSpPr>
          <p:nvPr>
            <p:ph type="sldNum" sz="quarter" idx="5"/>
          </p:nvPr>
        </p:nvSpPr>
        <p:spPr>
          <a:ln/>
        </p:spPr>
        <p:txBody>
          <a:bodyPr/>
          <a:lstStyle/>
          <a:p>
            <a:fld id="{95E8B668-2088-41B1-8CD3-7DAB71488D4A}" type="slidenum">
              <a:rPr lang="en-GB" altLang="en-US"/>
              <a:pPr/>
              <a:t>11</a:t>
            </a:fld>
            <a:endParaRPr lang="en-GB" altLang="en-US"/>
          </a:p>
        </p:txBody>
      </p:sp>
      <p:sp>
        <p:nvSpPr>
          <p:cNvPr id="223234" name="Rectangle 2">
            <a:extLst>
              <a:ext uri="{FF2B5EF4-FFF2-40B4-BE49-F238E27FC236}">
                <a16:creationId xmlns:a16="http://schemas.microsoft.com/office/drawing/2014/main" id="{CE3824F2-D945-4935-B5E0-8D0A9041A4EE}"/>
              </a:ext>
            </a:extLst>
          </p:cNvPr>
          <p:cNvSpPr>
            <a:spLocks noGrp="1" noRot="1" noChangeAspect="1" noChangeArrowheads="1" noTextEdit="1"/>
          </p:cNvSpPr>
          <p:nvPr>
            <p:ph type="sldImg"/>
          </p:nvPr>
        </p:nvSpPr>
        <p:spPr>
          <a:ln/>
        </p:spPr>
      </p:sp>
      <p:sp>
        <p:nvSpPr>
          <p:cNvPr id="223235" name="Rectangle 3">
            <a:extLst>
              <a:ext uri="{FF2B5EF4-FFF2-40B4-BE49-F238E27FC236}">
                <a16:creationId xmlns:a16="http://schemas.microsoft.com/office/drawing/2014/main" id="{647790CC-1527-490A-AD2F-A43D5D8D49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9F17A72-738B-419D-93EA-035ED7DEF8F2}"/>
              </a:ext>
            </a:extLst>
          </p:cNvPr>
          <p:cNvSpPr>
            <a:spLocks noGrp="1" noChangeArrowheads="1"/>
          </p:cNvSpPr>
          <p:nvPr>
            <p:ph type="sldNum" sz="quarter" idx="5"/>
          </p:nvPr>
        </p:nvSpPr>
        <p:spPr>
          <a:ln/>
        </p:spPr>
        <p:txBody>
          <a:bodyPr/>
          <a:lstStyle/>
          <a:p>
            <a:fld id="{5076665E-3A98-49B2-A49B-10398A3F533F}" type="slidenum">
              <a:rPr lang="en-GB" altLang="en-US"/>
              <a:pPr/>
              <a:t>12</a:t>
            </a:fld>
            <a:endParaRPr lang="en-GB" altLang="en-US"/>
          </a:p>
        </p:txBody>
      </p:sp>
      <p:sp>
        <p:nvSpPr>
          <p:cNvPr id="226306" name="Rectangle 2">
            <a:extLst>
              <a:ext uri="{FF2B5EF4-FFF2-40B4-BE49-F238E27FC236}">
                <a16:creationId xmlns:a16="http://schemas.microsoft.com/office/drawing/2014/main" id="{E1DE5793-B589-4DAC-8503-37DFDAD38A25}"/>
              </a:ext>
            </a:extLst>
          </p:cNvPr>
          <p:cNvSpPr>
            <a:spLocks noGrp="1" noRot="1" noChangeAspect="1" noChangeArrowheads="1" noTextEdit="1"/>
          </p:cNvSpPr>
          <p:nvPr>
            <p:ph type="sldImg"/>
          </p:nvPr>
        </p:nvSpPr>
        <p:spPr>
          <a:ln/>
        </p:spPr>
      </p:sp>
      <p:sp>
        <p:nvSpPr>
          <p:cNvPr id="226307" name="Rectangle 3">
            <a:extLst>
              <a:ext uri="{FF2B5EF4-FFF2-40B4-BE49-F238E27FC236}">
                <a16:creationId xmlns:a16="http://schemas.microsoft.com/office/drawing/2014/main" id="{5E0C1461-8A7C-4AE0-850A-A9EC5976B01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208C14-C580-4436-85A1-A23CE68CFC98}"/>
              </a:ext>
            </a:extLst>
          </p:cNvPr>
          <p:cNvSpPr>
            <a:spLocks noGrp="1" noChangeArrowheads="1"/>
          </p:cNvSpPr>
          <p:nvPr>
            <p:ph type="sldNum" sz="quarter" idx="5"/>
          </p:nvPr>
        </p:nvSpPr>
        <p:spPr>
          <a:ln/>
        </p:spPr>
        <p:txBody>
          <a:bodyPr/>
          <a:lstStyle/>
          <a:p>
            <a:fld id="{624E8FB6-71FE-45A4-948C-1919DBBDE035}" type="slidenum">
              <a:rPr lang="en-GB" altLang="en-US"/>
              <a:pPr/>
              <a:t>13</a:t>
            </a:fld>
            <a:endParaRPr lang="en-GB" altLang="en-US"/>
          </a:p>
        </p:txBody>
      </p:sp>
      <p:sp>
        <p:nvSpPr>
          <p:cNvPr id="293890" name="Rectangle 2">
            <a:extLst>
              <a:ext uri="{FF2B5EF4-FFF2-40B4-BE49-F238E27FC236}">
                <a16:creationId xmlns:a16="http://schemas.microsoft.com/office/drawing/2014/main" id="{E6ED010F-B2AD-4A1E-903D-DEE27798FC35}"/>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0ABBB45D-29CD-47ED-B22E-05B485F987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E5AA91-9356-42D9-B708-F668459595DB}"/>
              </a:ext>
            </a:extLst>
          </p:cNvPr>
          <p:cNvSpPr>
            <a:spLocks noGrp="1" noChangeArrowheads="1"/>
          </p:cNvSpPr>
          <p:nvPr>
            <p:ph type="sldNum" sz="quarter" idx="5"/>
          </p:nvPr>
        </p:nvSpPr>
        <p:spPr>
          <a:ln/>
        </p:spPr>
        <p:txBody>
          <a:bodyPr/>
          <a:lstStyle/>
          <a:p>
            <a:fld id="{5EEDF946-6E13-4050-913B-3F52A05B9D75}" type="slidenum">
              <a:rPr lang="en-GB" altLang="en-US"/>
              <a:pPr/>
              <a:t>14</a:t>
            </a:fld>
            <a:endParaRPr lang="en-GB" altLang="en-US"/>
          </a:p>
        </p:txBody>
      </p:sp>
      <p:sp>
        <p:nvSpPr>
          <p:cNvPr id="229378" name="Rectangle 2">
            <a:extLst>
              <a:ext uri="{FF2B5EF4-FFF2-40B4-BE49-F238E27FC236}">
                <a16:creationId xmlns:a16="http://schemas.microsoft.com/office/drawing/2014/main" id="{5616F92E-5C71-4E0E-A559-C0C6831A0157}"/>
              </a:ext>
            </a:extLst>
          </p:cNvPr>
          <p:cNvSpPr>
            <a:spLocks noGrp="1" noRot="1" noChangeAspect="1" noChangeArrowheads="1" noTextEdit="1"/>
          </p:cNvSpPr>
          <p:nvPr>
            <p:ph type="sldImg"/>
          </p:nvPr>
        </p:nvSpPr>
        <p:spPr>
          <a:ln/>
        </p:spPr>
      </p:sp>
      <p:sp>
        <p:nvSpPr>
          <p:cNvPr id="229379" name="Rectangle 3">
            <a:extLst>
              <a:ext uri="{FF2B5EF4-FFF2-40B4-BE49-F238E27FC236}">
                <a16:creationId xmlns:a16="http://schemas.microsoft.com/office/drawing/2014/main" id="{6CD62CEF-6490-4EA1-9004-64C403D797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C77352-DCD9-4321-8ED1-E658A4C0EC45}"/>
              </a:ext>
            </a:extLst>
          </p:cNvPr>
          <p:cNvSpPr>
            <a:spLocks noGrp="1" noChangeArrowheads="1"/>
          </p:cNvSpPr>
          <p:nvPr>
            <p:ph type="sldNum" sz="quarter" idx="5"/>
          </p:nvPr>
        </p:nvSpPr>
        <p:spPr>
          <a:ln/>
        </p:spPr>
        <p:txBody>
          <a:bodyPr/>
          <a:lstStyle/>
          <a:p>
            <a:fld id="{A91DC795-9747-4F5F-89B2-5AE5EBFDCCE4}" type="slidenum">
              <a:rPr lang="en-GB" altLang="en-US"/>
              <a:pPr/>
              <a:t>15</a:t>
            </a:fld>
            <a:endParaRPr lang="en-GB" altLang="en-US"/>
          </a:p>
        </p:txBody>
      </p:sp>
      <p:sp>
        <p:nvSpPr>
          <p:cNvPr id="155650" name="Rectangle 2">
            <a:extLst>
              <a:ext uri="{FF2B5EF4-FFF2-40B4-BE49-F238E27FC236}">
                <a16:creationId xmlns:a16="http://schemas.microsoft.com/office/drawing/2014/main" id="{5A35DCFC-13D5-4E7B-BA31-0F3923A848C2}"/>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2766682B-5EB5-4C64-8EBB-1264A0B5D8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B68C5C-5439-4AE7-B353-EB9FABFA8D09}"/>
              </a:ext>
            </a:extLst>
          </p:cNvPr>
          <p:cNvSpPr>
            <a:spLocks noGrp="1" noChangeArrowheads="1"/>
          </p:cNvSpPr>
          <p:nvPr>
            <p:ph type="sldNum" sz="quarter" idx="5"/>
          </p:nvPr>
        </p:nvSpPr>
        <p:spPr>
          <a:ln/>
        </p:spPr>
        <p:txBody>
          <a:bodyPr/>
          <a:lstStyle/>
          <a:p>
            <a:fld id="{A60106FD-3575-44F8-BC9F-97CAE2595602}" type="slidenum">
              <a:rPr lang="en-GB" altLang="en-US"/>
              <a:pPr/>
              <a:t>16</a:t>
            </a:fld>
            <a:endParaRPr lang="en-GB" altLang="en-US"/>
          </a:p>
        </p:txBody>
      </p:sp>
      <p:sp>
        <p:nvSpPr>
          <p:cNvPr id="158722" name="Rectangle 2">
            <a:extLst>
              <a:ext uri="{FF2B5EF4-FFF2-40B4-BE49-F238E27FC236}">
                <a16:creationId xmlns:a16="http://schemas.microsoft.com/office/drawing/2014/main" id="{34639C95-9442-4294-B93A-85AEDF58ADCB}"/>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574226D4-432C-4987-AF0E-73D9906695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C02192-8CDB-446D-A36A-3ADFF11DCF63}"/>
              </a:ext>
            </a:extLst>
          </p:cNvPr>
          <p:cNvSpPr>
            <a:spLocks noGrp="1" noChangeArrowheads="1"/>
          </p:cNvSpPr>
          <p:nvPr>
            <p:ph type="sldNum" sz="quarter" idx="5"/>
          </p:nvPr>
        </p:nvSpPr>
        <p:spPr>
          <a:ln/>
        </p:spPr>
        <p:txBody>
          <a:bodyPr/>
          <a:lstStyle/>
          <a:p>
            <a:fld id="{534A5139-1EB7-4FEE-AF37-DE6D1E241B21}" type="slidenum">
              <a:rPr lang="en-GB" altLang="en-US"/>
              <a:pPr/>
              <a:t>17</a:t>
            </a:fld>
            <a:endParaRPr lang="en-GB" altLang="en-US"/>
          </a:p>
        </p:txBody>
      </p:sp>
      <p:sp>
        <p:nvSpPr>
          <p:cNvPr id="322562" name="Rectangle 2">
            <a:extLst>
              <a:ext uri="{FF2B5EF4-FFF2-40B4-BE49-F238E27FC236}">
                <a16:creationId xmlns:a16="http://schemas.microsoft.com/office/drawing/2014/main" id="{A3E17000-CC09-48B8-BA3A-F49B8807DE34}"/>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6239B623-BDC7-452F-84E5-28051CBDCC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EC645C-2B83-4ABA-BB4B-388A63AD463E}"/>
              </a:ext>
            </a:extLst>
          </p:cNvPr>
          <p:cNvSpPr>
            <a:spLocks noGrp="1" noChangeArrowheads="1"/>
          </p:cNvSpPr>
          <p:nvPr>
            <p:ph type="sldNum" sz="quarter" idx="5"/>
          </p:nvPr>
        </p:nvSpPr>
        <p:spPr>
          <a:ln/>
        </p:spPr>
        <p:txBody>
          <a:bodyPr/>
          <a:lstStyle/>
          <a:p>
            <a:fld id="{1612446D-7673-45FC-AF7E-031D006828C3}" type="slidenum">
              <a:rPr lang="en-GB" altLang="en-US"/>
              <a:pPr/>
              <a:t>18</a:t>
            </a:fld>
            <a:endParaRPr lang="en-GB" altLang="en-US"/>
          </a:p>
        </p:txBody>
      </p:sp>
      <p:sp>
        <p:nvSpPr>
          <p:cNvPr id="161794" name="Rectangle 2">
            <a:extLst>
              <a:ext uri="{FF2B5EF4-FFF2-40B4-BE49-F238E27FC236}">
                <a16:creationId xmlns:a16="http://schemas.microsoft.com/office/drawing/2014/main" id="{D619A37E-6E0D-424C-9820-91CE04BBC90E}"/>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7E4BC3B0-9BC2-40A5-B02D-33F89A60CD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6E31F4-7E6E-410F-8FF7-21B55BE84F42}"/>
              </a:ext>
            </a:extLst>
          </p:cNvPr>
          <p:cNvSpPr>
            <a:spLocks noGrp="1" noChangeArrowheads="1"/>
          </p:cNvSpPr>
          <p:nvPr>
            <p:ph type="sldNum" sz="quarter" idx="5"/>
          </p:nvPr>
        </p:nvSpPr>
        <p:spPr>
          <a:ln/>
        </p:spPr>
        <p:txBody>
          <a:bodyPr/>
          <a:lstStyle/>
          <a:p>
            <a:fld id="{A194C3EC-BC29-4766-A403-D435C206E347}" type="slidenum">
              <a:rPr lang="en-GB" altLang="en-US"/>
              <a:pPr/>
              <a:t>19</a:t>
            </a:fld>
            <a:endParaRPr lang="en-GB" altLang="en-US"/>
          </a:p>
        </p:txBody>
      </p:sp>
      <p:sp>
        <p:nvSpPr>
          <p:cNvPr id="164866" name="Rectangle 2">
            <a:extLst>
              <a:ext uri="{FF2B5EF4-FFF2-40B4-BE49-F238E27FC236}">
                <a16:creationId xmlns:a16="http://schemas.microsoft.com/office/drawing/2014/main" id="{F8F22177-F2F9-41BD-9BD5-11A00DF74F53}"/>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9E2DD0CF-3BD8-40A5-958E-74696AD06F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0F7E68-248E-4DCE-9390-7A212795AA32}"/>
              </a:ext>
            </a:extLst>
          </p:cNvPr>
          <p:cNvSpPr>
            <a:spLocks noGrp="1" noChangeArrowheads="1"/>
          </p:cNvSpPr>
          <p:nvPr>
            <p:ph type="sldNum" sz="quarter" idx="5"/>
          </p:nvPr>
        </p:nvSpPr>
        <p:spPr>
          <a:ln/>
        </p:spPr>
        <p:txBody>
          <a:bodyPr/>
          <a:lstStyle/>
          <a:p>
            <a:fld id="{65DDDDFE-2CB4-4F0E-BED9-03CA9AF3C3DB}" type="slidenum">
              <a:rPr lang="en-GB" altLang="en-US"/>
              <a:pPr/>
              <a:t>2</a:t>
            </a:fld>
            <a:endParaRPr lang="en-GB" altLang="en-US"/>
          </a:p>
        </p:txBody>
      </p:sp>
      <p:sp>
        <p:nvSpPr>
          <p:cNvPr id="131074" name="Rectangle 2">
            <a:extLst>
              <a:ext uri="{FF2B5EF4-FFF2-40B4-BE49-F238E27FC236}">
                <a16:creationId xmlns:a16="http://schemas.microsoft.com/office/drawing/2014/main" id="{A5B4BE8B-EACA-4760-87AA-18AFC2549521}"/>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373DFD00-33B4-4180-90A3-FD34A74F46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8AB551-FA25-4B4F-9555-6174FDED0AEA}"/>
              </a:ext>
            </a:extLst>
          </p:cNvPr>
          <p:cNvSpPr>
            <a:spLocks noGrp="1" noChangeArrowheads="1"/>
          </p:cNvSpPr>
          <p:nvPr>
            <p:ph type="sldNum" sz="quarter" idx="5"/>
          </p:nvPr>
        </p:nvSpPr>
        <p:spPr>
          <a:ln/>
        </p:spPr>
        <p:txBody>
          <a:bodyPr/>
          <a:lstStyle/>
          <a:p>
            <a:fld id="{C113BFFC-1521-4E0F-8408-3BEF87556AD0}" type="slidenum">
              <a:rPr lang="en-GB" altLang="en-US"/>
              <a:pPr/>
              <a:t>20</a:t>
            </a:fld>
            <a:endParaRPr lang="en-GB" altLang="en-US"/>
          </a:p>
        </p:txBody>
      </p:sp>
      <p:sp>
        <p:nvSpPr>
          <p:cNvPr id="167938" name="Rectangle 2">
            <a:extLst>
              <a:ext uri="{FF2B5EF4-FFF2-40B4-BE49-F238E27FC236}">
                <a16:creationId xmlns:a16="http://schemas.microsoft.com/office/drawing/2014/main" id="{A4C9C1EA-E455-41B0-81E1-1923D26EE0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8824B56-4688-4488-A611-F8521680EE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9A872F-61A3-4642-BF6B-B7B393B220EB}"/>
              </a:ext>
            </a:extLst>
          </p:cNvPr>
          <p:cNvSpPr>
            <a:spLocks noGrp="1" noChangeArrowheads="1"/>
          </p:cNvSpPr>
          <p:nvPr>
            <p:ph type="sldNum" sz="quarter" idx="5"/>
          </p:nvPr>
        </p:nvSpPr>
        <p:spPr>
          <a:ln/>
        </p:spPr>
        <p:txBody>
          <a:bodyPr/>
          <a:lstStyle/>
          <a:p>
            <a:fld id="{246EE2DD-A07B-474D-8913-39C304F8ADA1}" type="slidenum">
              <a:rPr lang="en-GB" altLang="en-US"/>
              <a:pPr/>
              <a:t>21</a:t>
            </a:fld>
            <a:endParaRPr lang="en-GB" altLang="en-US"/>
          </a:p>
        </p:txBody>
      </p:sp>
      <p:sp>
        <p:nvSpPr>
          <p:cNvPr id="171010" name="Rectangle 2">
            <a:extLst>
              <a:ext uri="{FF2B5EF4-FFF2-40B4-BE49-F238E27FC236}">
                <a16:creationId xmlns:a16="http://schemas.microsoft.com/office/drawing/2014/main" id="{5DDBE1E8-8FC7-4398-B8A2-A45386DBC3B1}"/>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8E1C9E76-0213-4FC0-9891-2879EB5975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881E552-39CC-4ECA-A719-AEEDF79A67E4}"/>
              </a:ext>
            </a:extLst>
          </p:cNvPr>
          <p:cNvSpPr>
            <a:spLocks noGrp="1" noChangeArrowheads="1"/>
          </p:cNvSpPr>
          <p:nvPr>
            <p:ph type="sldNum" sz="quarter" idx="5"/>
          </p:nvPr>
        </p:nvSpPr>
        <p:spPr>
          <a:ln/>
        </p:spPr>
        <p:txBody>
          <a:bodyPr/>
          <a:lstStyle/>
          <a:p>
            <a:fld id="{1F1EAF68-0E04-4AD9-A3EA-EA8B7531E634}" type="slidenum">
              <a:rPr lang="en-GB" altLang="en-US"/>
              <a:pPr/>
              <a:t>22</a:t>
            </a:fld>
            <a:endParaRPr lang="en-GB" altLang="en-US"/>
          </a:p>
        </p:txBody>
      </p:sp>
      <p:sp>
        <p:nvSpPr>
          <p:cNvPr id="174082" name="Rectangle 2">
            <a:extLst>
              <a:ext uri="{FF2B5EF4-FFF2-40B4-BE49-F238E27FC236}">
                <a16:creationId xmlns:a16="http://schemas.microsoft.com/office/drawing/2014/main" id="{9B5A7539-6A8D-4C34-9D4D-C0262BC386AF}"/>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36EFA79D-CABF-4F01-8293-8D810B0930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4A5117-97BB-4890-B6BD-F99D581DA4C6}"/>
              </a:ext>
            </a:extLst>
          </p:cNvPr>
          <p:cNvSpPr>
            <a:spLocks noGrp="1" noChangeArrowheads="1"/>
          </p:cNvSpPr>
          <p:nvPr>
            <p:ph type="sldNum" sz="quarter" idx="5"/>
          </p:nvPr>
        </p:nvSpPr>
        <p:spPr>
          <a:ln/>
        </p:spPr>
        <p:txBody>
          <a:bodyPr/>
          <a:lstStyle/>
          <a:p>
            <a:fld id="{EAE31637-4D37-43AB-B70B-6A95495480E0}" type="slidenum">
              <a:rPr lang="en-GB" altLang="en-US"/>
              <a:pPr/>
              <a:t>23</a:t>
            </a:fld>
            <a:endParaRPr lang="en-GB" altLang="en-US"/>
          </a:p>
        </p:txBody>
      </p:sp>
      <p:sp>
        <p:nvSpPr>
          <p:cNvPr id="177154" name="Rectangle 2">
            <a:extLst>
              <a:ext uri="{FF2B5EF4-FFF2-40B4-BE49-F238E27FC236}">
                <a16:creationId xmlns:a16="http://schemas.microsoft.com/office/drawing/2014/main" id="{878D50B0-261C-4FB3-B52A-5860D325A916}"/>
              </a:ext>
            </a:extLst>
          </p:cNvPr>
          <p:cNvSpPr>
            <a:spLocks noGrp="1" noRot="1" noChangeAspect="1" noChangeArrowheads="1" noTextEdit="1"/>
          </p:cNvSpPr>
          <p:nvPr>
            <p:ph type="sldImg"/>
          </p:nvPr>
        </p:nvSpPr>
        <p:spPr>
          <a:ln/>
        </p:spPr>
      </p:sp>
      <p:sp>
        <p:nvSpPr>
          <p:cNvPr id="177155" name="Rectangle 3">
            <a:extLst>
              <a:ext uri="{FF2B5EF4-FFF2-40B4-BE49-F238E27FC236}">
                <a16:creationId xmlns:a16="http://schemas.microsoft.com/office/drawing/2014/main" id="{31814381-5953-47DA-8903-1DC97E62C4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F27BDE-96A3-4C8E-A915-74541EA3AB2C}"/>
              </a:ext>
            </a:extLst>
          </p:cNvPr>
          <p:cNvSpPr>
            <a:spLocks noGrp="1" noChangeArrowheads="1"/>
          </p:cNvSpPr>
          <p:nvPr>
            <p:ph type="sldNum" sz="quarter" idx="5"/>
          </p:nvPr>
        </p:nvSpPr>
        <p:spPr>
          <a:ln/>
        </p:spPr>
        <p:txBody>
          <a:bodyPr/>
          <a:lstStyle/>
          <a:p>
            <a:fld id="{800B76FD-270F-4D46-A863-0F9331FC4298}" type="slidenum">
              <a:rPr lang="en-GB" altLang="en-US"/>
              <a:pPr/>
              <a:t>24</a:t>
            </a:fld>
            <a:endParaRPr lang="en-GB" altLang="en-US"/>
          </a:p>
        </p:txBody>
      </p:sp>
      <p:sp>
        <p:nvSpPr>
          <p:cNvPr id="304130" name="Rectangle 2">
            <a:extLst>
              <a:ext uri="{FF2B5EF4-FFF2-40B4-BE49-F238E27FC236}">
                <a16:creationId xmlns:a16="http://schemas.microsoft.com/office/drawing/2014/main" id="{7D2B7B31-711D-47B6-A857-3D65D4100558}"/>
              </a:ext>
            </a:extLst>
          </p:cNvPr>
          <p:cNvSpPr>
            <a:spLocks noGrp="1" noRot="1" noChangeAspect="1" noChangeArrowheads="1" noTextEdit="1"/>
          </p:cNvSpPr>
          <p:nvPr>
            <p:ph type="sldImg"/>
          </p:nvPr>
        </p:nvSpPr>
        <p:spPr>
          <a:ln/>
        </p:spPr>
      </p:sp>
      <p:sp>
        <p:nvSpPr>
          <p:cNvPr id="304131" name="Rectangle 3">
            <a:extLst>
              <a:ext uri="{FF2B5EF4-FFF2-40B4-BE49-F238E27FC236}">
                <a16:creationId xmlns:a16="http://schemas.microsoft.com/office/drawing/2014/main" id="{66DC4A6D-2347-4BD2-BD14-21460B06D7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582AE3-864B-4F32-9E6A-DF872CED4B34}"/>
              </a:ext>
            </a:extLst>
          </p:cNvPr>
          <p:cNvSpPr>
            <a:spLocks noGrp="1" noChangeArrowheads="1"/>
          </p:cNvSpPr>
          <p:nvPr>
            <p:ph type="sldNum" sz="quarter" idx="5"/>
          </p:nvPr>
        </p:nvSpPr>
        <p:spPr>
          <a:ln/>
        </p:spPr>
        <p:txBody>
          <a:bodyPr/>
          <a:lstStyle/>
          <a:p>
            <a:fld id="{7CE5A377-3E4B-4BB9-8BFF-4BC0513350A2}" type="slidenum">
              <a:rPr lang="en-GB" altLang="en-US"/>
              <a:pPr/>
              <a:t>25</a:t>
            </a:fld>
            <a:endParaRPr lang="en-GB" altLang="en-US"/>
          </a:p>
        </p:txBody>
      </p:sp>
      <p:sp>
        <p:nvSpPr>
          <p:cNvPr id="180226" name="Rectangle 2">
            <a:extLst>
              <a:ext uri="{FF2B5EF4-FFF2-40B4-BE49-F238E27FC236}">
                <a16:creationId xmlns:a16="http://schemas.microsoft.com/office/drawing/2014/main" id="{04CDC8F4-BF6F-430F-83B4-3DB1AA23B978}"/>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2A19AF50-7447-49B5-8B7A-03B9203020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155999-C1F9-45F5-A292-306C1A776D63}"/>
              </a:ext>
            </a:extLst>
          </p:cNvPr>
          <p:cNvSpPr>
            <a:spLocks noGrp="1" noChangeArrowheads="1"/>
          </p:cNvSpPr>
          <p:nvPr>
            <p:ph type="sldNum" sz="quarter" idx="5"/>
          </p:nvPr>
        </p:nvSpPr>
        <p:spPr>
          <a:ln/>
        </p:spPr>
        <p:txBody>
          <a:bodyPr/>
          <a:lstStyle/>
          <a:p>
            <a:fld id="{F6555F81-FC67-4017-B5A9-1D17C97411C9}" type="slidenum">
              <a:rPr lang="en-GB" altLang="en-US"/>
              <a:pPr/>
              <a:t>26</a:t>
            </a:fld>
            <a:endParaRPr lang="en-GB" altLang="en-US"/>
          </a:p>
        </p:txBody>
      </p:sp>
      <p:sp>
        <p:nvSpPr>
          <p:cNvPr id="183298" name="Rectangle 2">
            <a:extLst>
              <a:ext uri="{FF2B5EF4-FFF2-40B4-BE49-F238E27FC236}">
                <a16:creationId xmlns:a16="http://schemas.microsoft.com/office/drawing/2014/main" id="{963B9D3B-F3CC-4DD1-83E2-6A98BE9400A2}"/>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5B50D231-DBAB-40A1-9F1C-40CFBBCA68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5DAD79-8610-4215-BFE8-495895B0D82C}"/>
              </a:ext>
            </a:extLst>
          </p:cNvPr>
          <p:cNvSpPr>
            <a:spLocks noGrp="1" noChangeArrowheads="1"/>
          </p:cNvSpPr>
          <p:nvPr>
            <p:ph type="sldNum" sz="quarter" idx="5"/>
          </p:nvPr>
        </p:nvSpPr>
        <p:spPr>
          <a:ln/>
        </p:spPr>
        <p:txBody>
          <a:bodyPr/>
          <a:lstStyle/>
          <a:p>
            <a:fld id="{B79F50B8-9498-4FFE-8884-7672F762CB1A}" type="slidenum">
              <a:rPr lang="en-GB" altLang="en-US"/>
              <a:pPr/>
              <a:t>27</a:t>
            </a:fld>
            <a:endParaRPr lang="en-GB" altLang="en-US"/>
          </a:p>
        </p:txBody>
      </p:sp>
      <p:sp>
        <p:nvSpPr>
          <p:cNvPr id="186370" name="Rectangle 2">
            <a:extLst>
              <a:ext uri="{FF2B5EF4-FFF2-40B4-BE49-F238E27FC236}">
                <a16:creationId xmlns:a16="http://schemas.microsoft.com/office/drawing/2014/main" id="{3730D0B3-F94E-4001-94DA-C09D1BD18488}"/>
              </a:ext>
            </a:extLst>
          </p:cNvPr>
          <p:cNvSpPr>
            <a:spLocks noGrp="1" noRot="1" noChangeAspect="1" noChangeArrowheads="1" noTextEdit="1"/>
          </p:cNvSpPr>
          <p:nvPr>
            <p:ph type="sldImg"/>
          </p:nvPr>
        </p:nvSpPr>
        <p:spPr>
          <a:ln/>
        </p:spPr>
      </p:sp>
      <p:sp>
        <p:nvSpPr>
          <p:cNvPr id="186371" name="Rectangle 3">
            <a:extLst>
              <a:ext uri="{FF2B5EF4-FFF2-40B4-BE49-F238E27FC236}">
                <a16:creationId xmlns:a16="http://schemas.microsoft.com/office/drawing/2014/main" id="{72320BFB-3A8D-4A63-B282-8E5BF486C2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206DAE-7367-4E89-977C-7C23EF6C71D7}"/>
              </a:ext>
            </a:extLst>
          </p:cNvPr>
          <p:cNvSpPr>
            <a:spLocks noGrp="1" noChangeArrowheads="1"/>
          </p:cNvSpPr>
          <p:nvPr>
            <p:ph type="sldNum" sz="quarter" idx="5"/>
          </p:nvPr>
        </p:nvSpPr>
        <p:spPr>
          <a:ln/>
        </p:spPr>
        <p:txBody>
          <a:bodyPr/>
          <a:lstStyle/>
          <a:p>
            <a:fld id="{53514CFC-2F5B-4A9D-B2F5-1EFEDB3F8AE4}" type="slidenum">
              <a:rPr lang="en-GB" altLang="en-US"/>
              <a:pPr/>
              <a:t>28</a:t>
            </a:fld>
            <a:endParaRPr lang="en-GB" altLang="en-US"/>
          </a:p>
        </p:txBody>
      </p:sp>
      <p:sp>
        <p:nvSpPr>
          <p:cNvPr id="195586" name="Rectangle 2">
            <a:extLst>
              <a:ext uri="{FF2B5EF4-FFF2-40B4-BE49-F238E27FC236}">
                <a16:creationId xmlns:a16="http://schemas.microsoft.com/office/drawing/2014/main" id="{AE935761-40A1-455F-BBBA-CCB62F9CF5C4}"/>
              </a:ext>
            </a:extLst>
          </p:cNvPr>
          <p:cNvSpPr>
            <a:spLocks noGrp="1" noRot="1" noChangeAspect="1" noChangeArrowheads="1" noTextEdit="1"/>
          </p:cNvSpPr>
          <p:nvPr>
            <p:ph type="sldImg"/>
          </p:nvPr>
        </p:nvSpPr>
        <p:spPr>
          <a:ln/>
        </p:spPr>
      </p:sp>
      <p:sp>
        <p:nvSpPr>
          <p:cNvPr id="195587" name="Rectangle 3">
            <a:extLst>
              <a:ext uri="{FF2B5EF4-FFF2-40B4-BE49-F238E27FC236}">
                <a16:creationId xmlns:a16="http://schemas.microsoft.com/office/drawing/2014/main" id="{E679C9DC-9AF3-42BE-AE1E-3FFA9A57BDE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6050F9-2090-4A5F-B789-AC1A815E9348}"/>
              </a:ext>
            </a:extLst>
          </p:cNvPr>
          <p:cNvSpPr>
            <a:spLocks noGrp="1" noChangeArrowheads="1"/>
          </p:cNvSpPr>
          <p:nvPr>
            <p:ph type="sldNum" sz="quarter" idx="5"/>
          </p:nvPr>
        </p:nvSpPr>
        <p:spPr>
          <a:ln/>
        </p:spPr>
        <p:txBody>
          <a:bodyPr/>
          <a:lstStyle/>
          <a:p>
            <a:fld id="{45CAA446-E6A3-4BD4-9BC5-2D36A63E8E73}" type="slidenum">
              <a:rPr lang="en-GB" altLang="en-US"/>
              <a:pPr/>
              <a:t>29</a:t>
            </a:fld>
            <a:endParaRPr lang="en-GB" altLang="en-US"/>
          </a:p>
        </p:txBody>
      </p:sp>
      <p:sp>
        <p:nvSpPr>
          <p:cNvPr id="198658" name="Rectangle 2">
            <a:extLst>
              <a:ext uri="{FF2B5EF4-FFF2-40B4-BE49-F238E27FC236}">
                <a16:creationId xmlns:a16="http://schemas.microsoft.com/office/drawing/2014/main" id="{74EB8632-3CF2-4001-989B-5E6A7A0E9A20}"/>
              </a:ext>
            </a:extLst>
          </p:cNvPr>
          <p:cNvSpPr>
            <a:spLocks noGrp="1" noRot="1" noChangeAspect="1" noChangeArrowheads="1" noTextEdit="1"/>
          </p:cNvSpPr>
          <p:nvPr>
            <p:ph type="sldImg"/>
          </p:nvPr>
        </p:nvSpPr>
        <p:spPr>
          <a:ln/>
        </p:spPr>
      </p:sp>
      <p:sp>
        <p:nvSpPr>
          <p:cNvPr id="198659" name="Rectangle 3">
            <a:extLst>
              <a:ext uri="{FF2B5EF4-FFF2-40B4-BE49-F238E27FC236}">
                <a16:creationId xmlns:a16="http://schemas.microsoft.com/office/drawing/2014/main" id="{1FF27A98-6D0F-4C0C-A603-58F8F07772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43ACB3-FD9F-4AB9-B853-FC78D8B214E3}"/>
              </a:ext>
            </a:extLst>
          </p:cNvPr>
          <p:cNvSpPr>
            <a:spLocks noGrp="1" noChangeArrowheads="1"/>
          </p:cNvSpPr>
          <p:nvPr>
            <p:ph type="sldNum" sz="quarter" idx="5"/>
          </p:nvPr>
        </p:nvSpPr>
        <p:spPr>
          <a:ln/>
        </p:spPr>
        <p:txBody>
          <a:bodyPr/>
          <a:lstStyle/>
          <a:p>
            <a:fld id="{A9B368D7-A5B1-41B3-B1A2-6DEE0EE62791}" type="slidenum">
              <a:rPr lang="en-GB" altLang="en-US"/>
              <a:pPr/>
              <a:t>3</a:t>
            </a:fld>
            <a:endParaRPr lang="en-GB" altLang="en-US"/>
          </a:p>
        </p:txBody>
      </p:sp>
      <p:sp>
        <p:nvSpPr>
          <p:cNvPr id="134146" name="Rectangle 2">
            <a:extLst>
              <a:ext uri="{FF2B5EF4-FFF2-40B4-BE49-F238E27FC236}">
                <a16:creationId xmlns:a16="http://schemas.microsoft.com/office/drawing/2014/main" id="{FD9FF41F-DDD2-48CA-8A8E-DD159A542718}"/>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D6C053CD-355D-44DF-92C2-23233791FC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07369A-89DC-4FC3-8158-31F67DC17D93}"/>
              </a:ext>
            </a:extLst>
          </p:cNvPr>
          <p:cNvSpPr>
            <a:spLocks noGrp="1" noChangeArrowheads="1"/>
          </p:cNvSpPr>
          <p:nvPr>
            <p:ph type="sldNum" sz="quarter" idx="5"/>
          </p:nvPr>
        </p:nvSpPr>
        <p:spPr>
          <a:ln/>
        </p:spPr>
        <p:txBody>
          <a:bodyPr/>
          <a:lstStyle/>
          <a:p>
            <a:fld id="{0896B840-E937-4772-B53F-AE0873E4E284}" type="slidenum">
              <a:rPr lang="en-GB" altLang="en-US"/>
              <a:pPr/>
              <a:t>30</a:t>
            </a:fld>
            <a:endParaRPr lang="en-GB" altLang="en-US"/>
          </a:p>
        </p:txBody>
      </p:sp>
      <p:sp>
        <p:nvSpPr>
          <p:cNvPr id="201730" name="Rectangle 2">
            <a:extLst>
              <a:ext uri="{FF2B5EF4-FFF2-40B4-BE49-F238E27FC236}">
                <a16:creationId xmlns:a16="http://schemas.microsoft.com/office/drawing/2014/main" id="{9B5D5EFE-3056-4BD7-9EC4-0F8F6D631934}"/>
              </a:ext>
            </a:extLst>
          </p:cNvPr>
          <p:cNvSpPr>
            <a:spLocks noGrp="1" noRot="1" noChangeAspect="1" noChangeArrowheads="1" noTextEdit="1"/>
          </p:cNvSpPr>
          <p:nvPr>
            <p:ph type="sldImg"/>
          </p:nvPr>
        </p:nvSpPr>
        <p:spPr>
          <a:ln/>
        </p:spPr>
      </p:sp>
      <p:sp>
        <p:nvSpPr>
          <p:cNvPr id="201731" name="Rectangle 3">
            <a:extLst>
              <a:ext uri="{FF2B5EF4-FFF2-40B4-BE49-F238E27FC236}">
                <a16:creationId xmlns:a16="http://schemas.microsoft.com/office/drawing/2014/main" id="{E6442551-30EE-48EB-A4B3-3069BF6042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E06839-50AD-490C-B109-3F33A9F35680}"/>
              </a:ext>
            </a:extLst>
          </p:cNvPr>
          <p:cNvSpPr>
            <a:spLocks noGrp="1" noChangeArrowheads="1"/>
          </p:cNvSpPr>
          <p:nvPr>
            <p:ph type="sldNum" sz="quarter" idx="5"/>
          </p:nvPr>
        </p:nvSpPr>
        <p:spPr>
          <a:ln/>
        </p:spPr>
        <p:txBody>
          <a:bodyPr/>
          <a:lstStyle/>
          <a:p>
            <a:fld id="{E67B70F1-F6DE-4EAD-BF23-BC3EFC1551AB}" type="slidenum">
              <a:rPr lang="en-GB" altLang="en-US"/>
              <a:pPr/>
              <a:t>31</a:t>
            </a:fld>
            <a:endParaRPr lang="en-GB" altLang="en-US"/>
          </a:p>
        </p:txBody>
      </p:sp>
      <p:sp>
        <p:nvSpPr>
          <p:cNvPr id="204802" name="Rectangle 2">
            <a:extLst>
              <a:ext uri="{FF2B5EF4-FFF2-40B4-BE49-F238E27FC236}">
                <a16:creationId xmlns:a16="http://schemas.microsoft.com/office/drawing/2014/main" id="{C7B49E7C-5B5E-45AF-BD12-7643F3DB71E8}"/>
              </a:ext>
            </a:extLst>
          </p:cNvPr>
          <p:cNvSpPr>
            <a:spLocks noGrp="1" noRot="1" noChangeAspect="1" noChangeArrowheads="1" noTextEdit="1"/>
          </p:cNvSpPr>
          <p:nvPr>
            <p:ph type="sldImg"/>
          </p:nvPr>
        </p:nvSpPr>
        <p:spPr>
          <a:ln/>
        </p:spPr>
      </p:sp>
      <p:sp>
        <p:nvSpPr>
          <p:cNvPr id="204803" name="Rectangle 3">
            <a:extLst>
              <a:ext uri="{FF2B5EF4-FFF2-40B4-BE49-F238E27FC236}">
                <a16:creationId xmlns:a16="http://schemas.microsoft.com/office/drawing/2014/main" id="{3685BB09-56FF-4F25-9C0E-0A57B8FAD6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F674DA-6B19-4B9C-8450-BAC812695DE2}"/>
              </a:ext>
            </a:extLst>
          </p:cNvPr>
          <p:cNvSpPr>
            <a:spLocks noGrp="1" noChangeArrowheads="1"/>
          </p:cNvSpPr>
          <p:nvPr>
            <p:ph type="sldNum" sz="quarter" idx="5"/>
          </p:nvPr>
        </p:nvSpPr>
        <p:spPr>
          <a:ln/>
        </p:spPr>
        <p:txBody>
          <a:bodyPr/>
          <a:lstStyle/>
          <a:p>
            <a:fld id="{D6DDFE96-D1F0-481D-8970-04693E98D4ED}" type="slidenum">
              <a:rPr lang="en-GB" altLang="en-US"/>
              <a:pPr/>
              <a:t>32</a:t>
            </a:fld>
            <a:endParaRPr lang="en-GB" altLang="en-US"/>
          </a:p>
        </p:txBody>
      </p:sp>
      <p:sp>
        <p:nvSpPr>
          <p:cNvPr id="207874" name="Rectangle 2">
            <a:extLst>
              <a:ext uri="{FF2B5EF4-FFF2-40B4-BE49-F238E27FC236}">
                <a16:creationId xmlns:a16="http://schemas.microsoft.com/office/drawing/2014/main" id="{E55BB63A-B778-4C85-8360-3F0FBF8604FF}"/>
              </a:ext>
            </a:extLst>
          </p:cNvPr>
          <p:cNvSpPr>
            <a:spLocks noGrp="1" noRot="1" noChangeAspect="1" noChangeArrowheads="1" noTextEdit="1"/>
          </p:cNvSpPr>
          <p:nvPr>
            <p:ph type="sldImg"/>
          </p:nvPr>
        </p:nvSpPr>
        <p:spPr>
          <a:ln/>
        </p:spPr>
      </p:sp>
      <p:sp>
        <p:nvSpPr>
          <p:cNvPr id="207875" name="Rectangle 3">
            <a:extLst>
              <a:ext uri="{FF2B5EF4-FFF2-40B4-BE49-F238E27FC236}">
                <a16:creationId xmlns:a16="http://schemas.microsoft.com/office/drawing/2014/main" id="{84A37891-7E6C-4850-8CF6-2D6BBF8DD9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00F9C0-964B-47BF-A56F-F0748CD9B4A4}"/>
              </a:ext>
            </a:extLst>
          </p:cNvPr>
          <p:cNvSpPr>
            <a:spLocks noGrp="1" noChangeArrowheads="1"/>
          </p:cNvSpPr>
          <p:nvPr>
            <p:ph type="sldNum" sz="quarter" idx="5"/>
          </p:nvPr>
        </p:nvSpPr>
        <p:spPr>
          <a:ln/>
        </p:spPr>
        <p:txBody>
          <a:bodyPr/>
          <a:lstStyle/>
          <a:p>
            <a:fld id="{AEB81D2A-C44C-421E-8C12-D5B696D7412E}" type="slidenum">
              <a:rPr lang="en-GB" altLang="en-US"/>
              <a:pPr/>
              <a:t>33</a:t>
            </a:fld>
            <a:endParaRPr lang="en-GB" altLang="en-US"/>
          </a:p>
        </p:txBody>
      </p:sp>
      <p:sp>
        <p:nvSpPr>
          <p:cNvPr id="210946" name="Rectangle 2">
            <a:extLst>
              <a:ext uri="{FF2B5EF4-FFF2-40B4-BE49-F238E27FC236}">
                <a16:creationId xmlns:a16="http://schemas.microsoft.com/office/drawing/2014/main" id="{98404AAE-8F51-40E9-A501-36E61AA13383}"/>
              </a:ext>
            </a:extLst>
          </p:cNvPr>
          <p:cNvSpPr>
            <a:spLocks noGrp="1" noRot="1" noChangeAspect="1" noChangeArrowheads="1" noTextEdit="1"/>
          </p:cNvSpPr>
          <p:nvPr>
            <p:ph type="sldImg"/>
          </p:nvPr>
        </p:nvSpPr>
        <p:spPr>
          <a:ln/>
        </p:spPr>
      </p:sp>
      <p:sp>
        <p:nvSpPr>
          <p:cNvPr id="210947" name="Rectangle 3">
            <a:extLst>
              <a:ext uri="{FF2B5EF4-FFF2-40B4-BE49-F238E27FC236}">
                <a16:creationId xmlns:a16="http://schemas.microsoft.com/office/drawing/2014/main" id="{656AE24E-4537-4176-8D3F-D2A587B000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56D5FF-ED38-4DCC-A3A4-3217885167D9}"/>
              </a:ext>
            </a:extLst>
          </p:cNvPr>
          <p:cNvSpPr>
            <a:spLocks noGrp="1" noChangeArrowheads="1"/>
          </p:cNvSpPr>
          <p:nvPr>
            <p:ph type="sldNum" sz="quarter" idx="5"/>
          </p:nvPr>
        </p:nvSpPr>
        <p:spPr>
          <a:ln/>
        </p:spPr>
        <p:txBody>
          <a:bodyPr/>
          <a:lstStyle/>
          <a:p>
            <a:fld id="{12224296-2F96-4DC7-8548-0E0069BB8453}" type="slidenum">
              <a:rPr lang="en-GB" altLang="en-US"/>
              <a:pPr/>
              <a:t>34</a:t>
            </a:fld>
            <a:endParaRPr lang="en-GB" altLang="en-US"/>
          </a:p>
        </p:txBody>
      </p:sp>
      <p:sp>
        <p:nvSpPr>
          <p:cNvPr id="217090" name="Rectangle 2">
            <a:extLst>
              <a:ext uri="{FF2B5EF4-FFF2-40B4-BE49-F238E27FC236}">
                <a16:creationId xmlns:a16="http://schemas.microsoft.com/office/drawing/2014/main" id="{9E03CB4F-0D10-4E75-9427-2059493CF6F5}"/>
              </a:ext>
            </a:extLst>
          </p:cNvPr>
          <p:cNvSpPr>
            <a:spLocks noGrp="1" noRot="1" noChangeAspect="1" noChangeArrowheads="1" noTextEdit="1"/>
          </p:cNvSpPr>
          <p:nvPr>
            <p:ph type="sldImg"/>
          </p:nvPr>
        </p:nvSpPr>
        <p:spPr>
          <a:ln/>
        </p:spPr>
      </p:sp>
      <p:sp>
        <p:nvSpPr>
          <p:cNvPr id="217091" name="Rectangle 3">
            <a:extLst>
              <a:ext uri="{FF2B5EF4-FFF2-40B4-BE49-F238E27FC236}">
                <a16:creationId xmlns:a16="http://schemas.microsoft.com/office/drawing/2014/main" id="{2425F064-7A14-4F4F-B0E9-88DECA0CBD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7E0DA9F-CFD0-4455-81B1-F33D991C55A2}"/>
              </a:ext>
            </a:extLst>
          </p:cNvPr>
          <p:cNvSpPr>
            <a:spLocks noGrp="1" noChangeArrowheads="1"/>
          </p:cNvSpPr>
          <p:nvPr>
            <p:ph type="sldNum" sz="quarter" idx="5"/>
          </p:nvPr>
        </p:nvSpPr>
        <p:spPr>
          <a:ln/>
        </p:spPr>
        <p:txBody>
          <a:bodyPr/>
          <a:lstStyle/>
          <a:p>
            <a:fld id="{52B77F7D-24B8-42D5-A0E7-06FA2AEE5C3E}" type="slidenum">
              <a:rPr lang="en-GB" altLang="en-US"/>
              <a:pPr/>
              <a:t>35</a:t>
            </a:fld>
            <a:endParaRPr lang="en-GB" altLang="en-US"/>
          </a:p>
        </p:txBody>
      </p:sp>
      <p:sp>
        <p:nvSpPr>
          <p:cNvPr id="235522" name="Rectangle 2">
            <a:extLst>
              <a:ext uri="{FF2B5EF4-FFF2-40B4-BE49-F238E27FC236}">
                <a16:creationId xmlns:a16="http://schemas.microsoft.com/office/drawing/2014/main" id="{4EF4C05D-577A-42DC-835F-A0AE28D42473}"/>
              </a:ext>
            </a:extLst>
          </p:cNvPr>
          <p:cNvSpPr>
            <a:spLocks noGrp="1" noRot="1" noChangeAspect="1" noChangeArrowheads="1" noTextEdit="1"/>
          </p:cNvSpPr>
          <p:nvPr>
            <p:ph type="sldImg"/>
          </p:nvPr>
        </p:nvSpPr>
        <p:spPr>
          <a:ln/>
        </p:spPr>
      </p:sp>
      <p:sp>
        <p:nvSpPr>
          <p:cNvPr id="235523" name="Rectangle 3">
            <a:extLst>
              <a:ext uri="{FF2B5EF4-FFF2-40B4-BE49-F238E27FC236}">
                <a16:creationId xmlns:a16="http://schemas.microsoft.com/office/drawing/2014/main" id="{66284837-6687-44FE-8EE7-E74A14DC4E0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5CA233-558F-4EF4-A9D8-A7567E277AFD}"/>
              </a:ext>
            </a:extLst>
          </p:cNvPr>
          <p:cNvSpPr>
            <a:spLocks noGrp="1" noChangeArrowheads="1"/>
          </p:cNvSpPr>
          <p:nvPr>
            <p:ph type="sldNum" sz="quarter" idx="5"/>
          </p:nvPr>
        </p:nvSpPr>
        <p:spPr>
          <a:ln/>
        </p:spPr>
        <p:txBody>
          <a:bodyPr/>
          <a:lstStyle/>
          <a:p>
            <a:fld id="{582F19E3-4FFF-422F-9F1B-D0141F754415}" type="slidenum">
              <a:rPr lang="en-GB" altLang="en-US"/>
              <a:pPr/>
              <a:t>36</a:t>
            </a:fld>
            <a:endParaRPr lang="en-GB" altLang="en-US"/>
          </a:p>
        </p:txBody>
      </p:sp>
      <p:sp>
        <p:nvSpPr>
          <p:cNvPr id="238594" name="Rectangle 2">
            <a:extLst>
              <a:ext uri="{FF2B5EF4-FFF2-40B4-BE49-F238E27FC236}">
                <a16:creationId xmlns:a16="http://schemas.microsoft.com/office/drawing/2014/main" id="{0CEB1CFF-44FA-49ED-AC21-3A7AE8AA215D}"/>
              </a:ext>
            </a:extLst>
          </p:cNvPr>
          <p:cNvSpPr>
            <a:spLocks noGrp="1" noRot="1" noChangeAspect="1" noChangeArrowheads="1" noTextEdit="1"/>
          </p:cNvSpPr>
          <p:nvPr>
            <p:ph type="sldImg"/>
          </p:nvPr>
        </p:nvSpPr>
        <p:spPr>
          <a:ln/>
        </p:spPr>
      </p:sp>
      <p:sp>
        <p:nvSpPr>
          <p:cNvPr id="238595" name="Rectangle 3">
            <a:extLst>
              <a:ext uri="{FF2B5EF4-FFF2-40B4-BE49-F238E27FC236}">
                <a16:creationId xmlns:a16="http://schemas.microsoft.com/office/drawing/2014/main" id="{F9B91094-6C8D-4672-92AC-0A5F1A14E3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574F7F-654E-463B-9E22-1F88BC6507EC}"/>
              </a:ext>
            </a:extLst>
          </p:cNvPr>
          <p:cNvSpPr>
            <a:spLocks noGrp="1" noChangeArrowheads="1"/>
          </p:cNvSpPr>
          <p:nvPr>
            <p:ph type="sldNum" sz="quarter" idx="5"/>
          </p:nvPr>
        </p:nvSpPr>
        <p:spPr>
          <a:ln/>
        </p:spPr>
        <p:txBody>
          <a:bodyPr/>
          <a:lstStyle/>
          <a:p>
            <a:fld id="{7816CD06-7561-4B23-B1F8-BD944A453E59}" type="slidenum">
              <a:rPr lang="en-GB" altLang="en-US"/>
              <a:pPr/>
              <a:t>37</a:t>
            </a:fld>
            <a:endParaRPr lang="en-GB" altLang="en-US"/>
          </a:p>
        </p:txBody>
      </p:sp>
      <p:sp>
        <p:nvSpPr>
          <p:cNvPr id="241666" name="Rectangle 2">
            <a:extLst>
              <a:ext uri="{FF2B5EF4-FFF2-40B4-BE49-F238E27FC236}">
                <a16:creationId xmlns:a16="http://schemas.microsoft.com/office/drawing/2014/main" id="{2506A2ED-4BD3-41F1-852D-5A0705D70BD2}"/>
              </a:ext>
            </a:extLst>
          </p:cNvPr>
          <p:cNvSpPr>
            <a:spLocks noGrp="1" noRot="1" noChangeAspect="1" noChangeArrowheads="1" noTextEdit="1"/>
          </p:cNvSpPr>
          <p:nvPr>
            <p:ph type="sldImg"/>
          </p:nvPr>
        </p:nvSpPr>
        <p:spPr>
          <a:ln/>
        </p:spPr>
      </p:sp>
      <p:sp>
        <p:nvSpPr>
          <p:cNvPr id="241667" name="Rectangle 3">
            <a:extLst>
              <a:ext uri="{FF2B5EF4-FFF2-40B4-BE49-F238E27FC236}">
                <a16:creationId xmlns:a16="http://schemas.microsoft.com/office/drawing/2014/main" id="{E150B357-3A78-43AF-9F07-6F813BC8158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D6FCE1-C2C2-48E5-86F5-EDE3835E9598}"/>
              </a:ext>
            </a:extLst>
          </p:cNvPr>
          <p:cNvSpPr>
            <a:spLocks noGrp="1" noChangeArrowheads="1"/>
          </p:cNvSpPr>
          <p:nvPr>
            <p:ph type="sldNum" sz="quarter" idx="5"/>
          </p:nvPr>
        </p:nvSpPr>
        <p:spPr>
          <a:ln/>
        </p:spPr>
        <p:txBody>
          <a:bodyPr/>
          <a:lstStyle/>
          <a:p>
            <a:fld id="{DD35198D-E4BC-4D73-8558-39C0F7A6C280}" type="slidenum">
              <a:rPr lang="en-GB" altLang="en-US"/>
              <a:pPr/>
              <a:t>38</a:t>
            </a:fld>
            <a:endParaRPr lang="en-GB" altLang="en-US"/>
          </a:p>
        </p:txBody>
      </p:sp>
      <p:sp>
        <p:nvSpPr>
          <p:cNvPr id="244738" name="Rectangle 2">
            <a:extLst>
              <a:ext uri="{FF2B5EF4-FFF2-40B4-BE49-F238E27FC236}">
                <a16:creationId xmlns:a16="http://schemas.microsoft.com/office/drawing/2014/main" id="{FCC3DE61-B2AA-4B2B-AB65-A335F21C15DF}"/>
              </a:ext>
            </a:extLst>
          </p:cNvPr>
          <p:cNvSpPr>
            <a:spLocks noGrp="1" noRot="1" noChangeAspect="1" noChangeArrowheads="1" noTextEdit="1"/>
          </p:cNvSpPr>
          <p:nvPr>
            <p:ph type="sldImg"/>
          </p:nvPr>
        </p:nvSpPr>
        <p:spPr>
          <a:ln/>
        </p:spPr>
      </p:sp>
      <p:sp>
        <p:nvSpPr>
          <p:cNvPr id="244739" name="Rectangle 3">
            <a:extLst>
              <a:ext uri="{FF2B5EF4-FFF2-40B4-BE49-F238E27FC236}">
                <a16:creationId xmlns:a16="http://schemas.microsoft.com/office/drawing/2014/main" id="{8C3CA910-7B0A-461F-80A1-EEEC337DDA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37539D-4212-4B5F-97DC-77D8FC73CC67}"/>
              </a:ext>
            </a:extLst>
          </p:cNvPr>
          <p:cNvSpPr>
            <a:spLocks noGrp="1" noChangeArrowheads="1"/>
          </p:cNvSpPr>
          <p:nvPr>
            <p:ph type="sldNum" sz="quarter" idx="5"/>
          </p:nvPr>
        </p:nvSpPr>
        <p:spPr>
          <a:ln/>
        </p:spPr>
        <p:txBody>
          <a:bodyPr/>
          <a:lstStyle/>
          <a:p>
            <a:fld id="{E915DB85-C762-47CD-BF7A-B7E61CF03358}" type="slidenum">
              <a:rPr lang="en-GB" altLang="en-US"/>
              <a:pPr/>
              <a:t>39</a:t>
            </a:fld>
            <a:endParaRPr lang="en-GB" altLang="en-US"/>
          </a:p>
        </p:txBody>
      </p:sp>
      <p:sp>
        <p:nvSpPr>
          <p:cNvPr id="247810" name="Rectangle 2">
            <a:extLst>
              <a:ext uri="{FF2B5EF4-FFF2-40B4-BE49-F238E27FC236}">
                <a16:creationId xmlns:a16="http://schemas.microsoft.com/office/drawing/2014/main" id="{51BAED9B-E687-4F7B-82D9-418793E8995B}"/>
              </a:ext>
            </a:extLst>
          </p:cNvPr>
          <p:cNvSpPr>
            <a:spLocks noGrp="1" noRot="1" noChangeAspect="1" noChangeArrowheads="1" noTextEdit="1"/>
          </p:cNvSpPr>
          <p:nvPr>
            <p:ph type="sldImg"/>
          </p:nvPr>
        </p:nvSpPr>
        <p:spPr>
          <a:ln/>
        </p:spPr>
      </p:sp>
      <p:sp>
        <p:nvSpPr>
          <p:cNvPr id="247811" name="Rectangle 3">
            <a:extLst>
              <a:ext uri="{FF2B5EF4-FFF2-40B4-BE49-F238E27FC236}">
                <a16:creationId xmlns:a16="http://schemas.microsoft.com/office/drawing/2014/main" id="{9C90EBAA-314E-42E3-BDE8-35DFF6B9A5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872577-F0F7-4851-ABDB-54702F105A8D}"/>
              </a:ext>
            </a:extLst>
          </p:cNvPr>
          <p:cNvSpPr>
            <a:spLocks noGrp="1" noChangeArrowheads="1"/>
          </p:cNvSpPr>
          <p:nvPr>
            <p:ph type="sldNum" sz="quarter" idx="5"/>
          </p:nvPr>
        </p:nvSpPr>
        <p:spPr>
          <a:ln/>
        </p:spPr>
        <p:txBody>
          <a:bodyPr/>
          <a:lstStyle/>
          <a:p>
            <a:fld id="{A8E8E85F-4A71-4BDC-93A5-2DFABA75E526}" type="slidenum">
              <a:rPr lang="en-GB" altLang="en-US"/>
              <a:pPr/>
              <a:t>4</a:t>
            </a:fld>
            <a:endParaRPr lang="en-GB" altLang="en-US"/>
          </a:p>
        </p:txBody>
      </p:sp>
      <p:sp>
        <p:nvSpPr>
          <p:cNvPr id="137218" name="Rectangle 2">
            <a:extLst>
              <a:ext uri="{FF2B5EF4-FFF2-40B4-BE49-F238E27FC236}">
                <a16:creationId xmlns:a16="http://schemas.microsoft.com/office/drawing/2014/main" id="{C71E5A5F-5B77-4CAD-BB77-0406F1A5A554}"/>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24B5C995-6350-417E-B1DB-240422DDC3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2409BD-2A63-47FB-AE4E-BA4AEBE265E4}"/>
              </a:ext>
            </a:extLst>
          </p:cNvPr>
          <p:cNvSpPr>
            <a:spLocks noGrp="1" noChangeArrowheads="1"/>
          </p:cNvSpPr>
          <p:nvPr>
            <p:ph type="sldNum" sz="quarter" idx="5"/>
          </p:nvPr>
        </p:nvSpPr>
        <p:spPr>
          <a:ln/>
        </p:spPr>
        <p:txBody>
          <a:bodyPr/>
          <a:lstStyle/>
          <a:p>
            <a:fld id="{C288CA0C-CE58-4FA0-929C-C65E18C87CF7}" type="slidenum">
              <a:rPr lang="en-GB" altLang="en-US"/>
              <a:pPr/>
              <a:t>40</a:t>
            </a:fld>
            <a:endParaRPr lang="en-GB" altLang="en-US"/>
          </a:p>
        </p:txBody>
      </p:sp>
      <p:sp>
        <p:nvSpPr>
          <p:cNvPr id="253954" name="Rectangle 2">
            <a:extLst>
              <a:ext uri="{FF2B5EF4-FFF2-40B4-BE49-F238E27FC236}">
                <a16:creationId xmlns:a16="http://schemas.microsoft.com/office/drawing/2014/main" id="{A0682988-C156-4912-9174-ED7CAD81AF95}"/>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FBE99E10-6191-4E5D-BC9F-7D8187125B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186329-ECF9-4B8D-9DBD-50EAE0EE68B5}"/>
              </a:ext>
            </a:extLst>
          </p:cNvPr>
          <p:cNvSpPr>
            <a:spLocks noGrp="1" noChangeArrowheads="1"/>
          </p:cNvSpPr>
          <p:nvPr>
            <p:ph type="sldNum" sz="quarter" idx="5"/>
          </p:nvPr>
        </p:nvSpPr>
        <p:spPr>
          <a:ln/>
        </p:spPr>
        <p:txBody>
          <a:bodyPr/>
          <a:lstStyle/>
          <a:p>
            <a:fld id="{0568E69E-451A-4460-9D38-ADCE95F76420}" type="slidenum">
              <a:rPr lang="en-GB" altLang="en-US"/>
              <a:pPr/>
              <a:t>41</a:t>
            </a:fld>
            <a:endParaRPr lang="en-GB" altLang="en-US"/>
          </a:p>
        </p:txBody>
      </p:sp>
      <p:sp>
        <p:nvSpPr>
          <p:cNvPr id="257026" name="Rectangle 2">
            <a:extLst>
              <a:ext uri="{FF2B5EF4-FFF2-40B4-BE49-F238E27FC236}">
                <a16:creationId xmlns:a16="http://schemas.microsoft.com/office/drawing/2014/main" id="{F9568749-3755-46C8-B8E1-07F18CACC346}"/>
              </a:ext>
            </a:extLst>
          </p:cNvPr>
          <p:cNvSpPr>
            <a:spLocks noGrp="1" noRot="1" noChangeAspect="1" noChangeArrowheads="1" noTextEdit="1"/>
          </p:cNvSpPr>
          <p:nvPr>
            <p:ph type="sldImg"/>
          </p:nvPr>
        </p:nvSpPr>
        <p:spPr>
          <a:ln/>
        </p:spPr>
      </p:sp>
      <p:sp>
        <p:nvSpPr>
          <p:cNvPr id="257027" name="Rectangle 3">
            <a:extLst>
              <a:ext uri="{FF2B5EF4-FFF2-40B4-BE49-F238E27FC236}">
                <a16:creationId xmlns:a16="http://schemas.microsoft.com/office/drawing/2014/main" id="{99D65847-C5AB-45DB-9871-691AF6A7FB4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1BB058-F2AA-402A-9562-AC193CB13A7D}"/>
              </a:ext>
            </a:extLst>
          </p:cNvPr>
          <p:cNvSpPr>
            <a:spLocks noGrp="1" noChangeArrowheads="1"/>
          </p:cNvSpPr>
          <p:nvPr>
            <p:ph type="sldNum" sz="quarter" idx="5"/>
          </p:nvPr>
        </p:nvSpPr>
        <p:spPr>
          <a:ln/>
        </p:spPr>
        <p:txBody>
          <a:bodyPr/>
          <a:lstStyle/>
          <a:p>
            <a:fld id="{9EA8147C-ACFA-421A-8C70-6C82A4CEE5E9}" type="slidenum">
              <a:rPr lang="en-GB" altLang="en-US"/>
              <a:pPr/>
              <a:t>42</a:t>
            </a:fld>
            <a:endParaRPr lang="en-GB" altLang="en-US"/>
          </a:p>
        </p:txBody>
      </p:sp>
      <p:sp>
        <p:nvSpPr>
          <p:cNvPr id="297986" name="Rectangle 2">
            <a:extLst>
              <a:ext uri="{FF2B5EF4-FFF2-40B4-BE49-F238E27FC236}">
                <a16:creationId xmlns:a16="http://schemas.microsoft.com/office/drawing/2014/main" id="{4E1186E4-3761-43EB-A7FA-D7CF8BFF7B2A}"/>
              </a:ext>
            </a:extLst>
          </p:cNvPr>
          <p:cNvSpPr>
            <a:spLocks noGrp="1" noRot="1" noChangeAspect="1" noChangeArrowheads="1" noTextEdit="1"/>
          </p:cNvSpPr>
          <p:nvPr>
            <p:ph type="sldImg"/>
          </p:nvPr>
        </p:nvSpPr>
        <p:spPr>
          <a:ln/>
        </p:spPr>
      </p:sp>
      <p:sp>
        <p:nvSpPr>
          <p:cNvPr id="297987" name="Rectangle 3">
            <a:extLst>
              <a:ext uri="{FF2B5EF4-FFF2-40B4-BE49-F238E27FC236}">
                <a16:creationId xmlns:a16="http://schemas.microsoft.com/office/drawing/2014/main" id="{6AD3CD87-9FA5-4168-967C-591EA6BB3E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22EF62-1855-4807-866E-B360A7E8EBEA}"/>
              </a:ext>
            </a:extLst>
          </p:cNvPr>
          <p:cNvSpPr>
            <a:spLocks noGrp="1" noChangeArrowheads="1"/>
          </p:cNvSpPr>
          <p:nvPr>
            <p:ph type="sldNum" sz="quarter" idx="5"/>
          </p:nvPr>
        </p:nvSpPr>
        <p:spPr>
          <a:ln/>
        </p:spPr>
        <p:txBody>
          <a:bodyPr/>
          <a:lstStyle/>
          <a:p>
            <a:fld id="{21E9F946-C234-4185-91E6-6ED8BAE24834}" type="slidenum">
              <a:rPr lang="en-GB" altLang="en-US"/>
              <a:pPr/>
              <a:t>43</a:t>
            </a:fld>
            <a:endParaRPr lang="en-GB" altLang="en-US"/>
          </a:p>
        </p:txBody>
      </p:sp>
      <p:sp>
        <p:nvSpPr>
          <p:cNvPr id="260098" name="Rectangle 2">
            <a:extLst>
              <a:ext uri="{FF2B5EF4-FFF2-40B4-BE49-F238E27FC236}">
                <a16:creationId xmlns:a16="http://schemas.microsoft.com/office/drawing/2014/main" id="{92236478-0C2A-480C-AC86-C19517EFC8A8}"/>
              </a:ext>
            </a:extLst>
          </p:cNvPr>
          <p:cNvSpPr>
            <a:spLocks noGrp="1" noRot="1" noChangeAspect="1" noChangeArrowheads="1" noTextEdit="1"/>
          </p:cNvSpPr>
          <p:nvPr>
            <p:ph type="sldImg"/>
          </p:nvPr>
        </p:nvSpPr>
        <p:spPr>
          <a:ln/>
        </p:spPr>
      </p:sp>
      <p:sp>
        <p:nvSpPr>
          <p:cNvPr id="260099" name="Rectangle 3">
            <a:extLst>
              <a:ext uri="{FF2B5EF4-FFF2-40B4-BE49-F238E27FC236}">
                <a16:creationId xmlns:a16="http://schemas.microsoft.com/office/drawing/2014/main" id="{7BA1ECAF-E8EF-4A0B-8F18-9E04E4E8CF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D61FA6-BDCE-44C7-9C00-3501D11EFF5E}"/>
              </a:ext>
            </a:extLst>
          </p:cNvPr>
          <p:cNvSpPr>
            <a:spLocks noGrp="1" noChangeArrowheads="1"/>
          </p:cNvSpPr>
          <p:nvPr>
            <p:ph type="sldNum" sz="quarter" idx="5"/>
          </p:nvPr>
        </p:nvSpPr>
        <p:spPr>
          <a:ln/>
        </p:spPr>
        <p:txBody>
          <a:bodyPr/>
          <a:lstStyle/>
          <a:p>
            <a:fld id="{7CDE8BD9-EF56-4E78-A9C1-7B5CE33176A7}" type="slidenum">
              <a:rPr lang="en-GB" altLang="en-US"/>
              <a:pPr/>
              <a:t>44</a:t>
            </a:fld>
            <a:endParaRPr lang="en-GB" altLang="en-US"/>
          </a:p>
        </p:txBody>
      </p:sp>
      <p:sp>
        <p:nvSpPr>
          <p:cNvPr id="263170" name="Rectangle 2">
            <a:extLst>
              <a:ext uri="{FF2B5EF4-FFF2-40B4-BE49-F238E27FC236}">
                <a16:creationId xmlns:a16="http://schemas.microsoft.com/office/drawing/2014/main" id="{9DEA9DD8-842A-4C71-8920-AF2C1CF8F88C}"/>
              </a:ext>
            </a:extLst>
          </p:cNvPr>
          <p:cNvSpPr>
            <a:spLocks noGrp="1" noRot="1" noChangeAspect="1" noChangeArrowheads="1" noTextEdit="1"/>
          </p:cNvSpPr>
          <p:nvPr>
            <p:ph type="sldImg"/>
          </p:nvPr>
        </p:nvSpPr>
        <p:spPr>
          <a:ln/>
        </p:spPr>
      </p:sp>
      <p:sp>
        <p:nvSpPr>
          <p:cNvPr id="263171" name="Rectangle 3">
            <a:extLst>
              <a:ext uri="{FF2B5EF4-FFF2-40B4-BE49-F238E27FC236}">
                <a16:creationId xmlns:a16="http://schemas.microsoft.com/office/drawing/2014/main" id="{D3BB119A-9160-4407-B2C2-35EE78BB0E3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873989-66C0-4A3E-93D8-D8C9B8266701}"/>
              </a:ext>
            </a:extLst>
          </p:cNvPr>
          <p:cNvSpPr>
            <a:spLocks noGrp="1" noChangeArrowheads="1"/>
          </p:cNvSpPr>
          <p:nvPr>
            <p:ph type="sldNum" sz="quarter" idx="5"/>
          </p:nvPr>
        </p:nvSpPr>
        <p:spPr>
          <a:ln/>
        </p:spPr>
        <p:txBody>
          <a:bodyPr/>
          <a:lstStyle/>
          <a:p>
            <a:fld id="{F61E7ABB-2D68-48BD-BA68-A11715767C21}" type="slidenum">
              <a:rPr lang="en-GB" altLang="en-US"/>
              <a:pPr/>
              <a:t>45</a:t>
            </a:fld>
            <a:endParaRPr lang="en-GB" altLang="en-US"/>
          </a:p>
        </p:txBody>
      </p:sp>
      <p:sp>
        <p:nvSpPr>
          <p:cNvPr id="266242" name="Rectangle 2">
            <a:extLst>
              <a:ext uri="{FF2B5EF4-FFF2-40B4-BE49-F238E27FC236}">
                <a16:creationId xmlns:a16="http://schemas.microsoft.com/office/drawing/2014/main" id="{56001927-66FA-4E94-B083-F159D65C6245}"/>
              </a:ext>
            </a:extLst>
          </p:cNvPr>
          <p:cNvSpPr>
            <a:spLocks noGrp="1" noRot="1" noChangeAspect="1" noChangeArrowheads="1" noTextEdit="1"/>
          </p:cNvSpPr>
          <p:nvPr>
            <p:ph type="sldImg"/>
          </p:nvPr>
        </p:nvSpPr>
        <p:spPr>
          <a:ln/>
        </p:spPr>
      </p:sp>
      <p:sp>
        <p:nvSpPr>
          <p:cNvPr id="266243" name="Rectangle 3">
            <a:extLst>
              <a:ext uri="{FF2B5EF4-FFF2-40B4-BE49-F238E27FC236}">
                <a16:creationId xmlns:a16="http://schemas.microsoft.com/office/drawing/2014/main" id="{86F96DAF-F355-4A7D-B26C-E5837D4E81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59A6B7-D6FB-4B03-B094-3606E36E6C9E}"/>
              </a:ext>
            </a:extLst>
          </p:cNvPr>
          <p:cNvSpPr>
            <a:spLocks noGrp="1" noChangeArrowheads="1"/>
          </p:cNvSpPr>
          <p:nvPr>
            <p:ph type="sldNum" sz="quarter" idx="5"/>
          </p:nvPr>
        </p:nvSpPr>
        <p:spPr>
          <a:ln/>
        </p:spPr>
        <p:txBody>
          <a:bodyPr/>
          <a:lstStyle/>
          <a:p>
            <a:fld id="{DF1855C5-0EB3-49BF-BF64-50C94BB91B88}" type="slidenum">
              <a:rPr lang="en-GB" altLang="en-US"/>
              <a:pPr/>
              <a:t>46</a:t>
            </a:fld>
            <a:endParaRPr lang="en-GB" altLang="en-US"/>
          </a:p>
        </p:txBody>
      </p:sp>
      <p:sp>
        <p:nvSpPr>
          <p:cNvPr id="269314" name="Rectangle 2">
            <a:extLst>
              <a:ext uri="{FF2B5EF4-FFF2-40B4-BE49-F238E27FC236}">
                <a16:creationId xmlns:a16="http://schemas.microsoft.com/office/drawing/2014/main" id="{1CE5DA4B-3F33-4247-BFD7-2E4DD4978CA9}"/>
              </a:ext>
            </a:extLst>
          </p:cNvPr>
          <p:cNvSpPr>
            <a:spLocks noGrp="1" noRot="1" noChangeAspect="1" noChangeArrowheads="1" noTextEdit="1"/>
          </p:cNvSpPr>
          <p:nvPr>
            <p:ph type="sldImg"/>
          </p:nvPr>
        </p:nvSpPr>
        <p:spPr>
          <a:ln/>
        </p:spPr>
      </p:sp>
      <p:sp>
        <p:nvSpPr>
          <p:cNvPr id="269315" name="Rectangle 3">
            <a:extLst>
              <a:ext uri="{FF2B5EF4-FFF2-40B4-BE49-F238E27FC236}">
                <a16:creationId xmlns:a16="http://schemas.microsoft.com/office/drawing/2014/main" id="{F6C871F8-2E01-47A5-9042-3FFA5F94CF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C5B4FA-D525-44F5-845A-6DBCD09C2BEF}"/>
              </a:ext>
            </a:extLst>
          </p:cNvPr>
          <p:cNvSpPr>
            <a:spLocks noGrp="1" noChangeArrowheads="1"/>
          </p:cNvSpPr>
          <p:nvPr>
            <p:ph type="sldNum" sz="quarter" idx="5"/>
          </p:nvPr>
        </p:nvSpPr>
        <p:spPr>
          <a:ln/>
        </p:spPr>
        <p:txBody>
          <a:bodyPr/>
          <a:lstStyle/>
          <a:p>
            <a:fld id="{C6DC58E2-AFB9-4923-B664-0462629E778A}" type="slidenum">
              <a:rPr lang="en-GB" altLang="en-US"/>
              <a:pPr/>
              <a:t>47</a:t>
            </a:fld>
            <a:endParaRPr lang="en-GB" altLang="en-US"/>
          </a:p>
        </p:txBody>
      </p:sp>
      <p:sp>
        <p:nvSpPr>
          <p:cNvPr id="300034" name="Rectangle 2">
            <a:extLst>
              <a:ext uri="{FF2B5EF4-FFF2-40B4-BE49-F238E27FC236}">
                <a16:creationId xmlns:a16="http://schemas.microsoft.com/office/drawing/2014/main" id="{AA4F3487-7579-4E7A-AF18-8054F34F9FA6}"/>
              </a:ext>
            </a:extLst>
          </p:cNvPr>
          <p:cNvSpPr>
            <a:spLocks noGrp="1" noRot="1" noChangeAspect="1" noChangeArrowheads="1" noTextEdit="1"/>
          </p:cNvSpPr>
          <p:nvPr>
            <p:ph type="sldImg"/>
          </p:nvPr>
        </p:nvSpPr>
        <p:spPr>
          <a:ln/>
        </p:spPr>
      </p:sp>
      <p:sp>
        <p:nvSpPr>
          <p:cNvPr id="300035" name="Rectangle 3">
            <a:extLst>
              <a:ext uri="{FF2B5EF4-FFF2-40B4-BE49-F238E27FC236}">
                <a16:creationId xmlns:a16="http://schemas.microsoft.com/office/drawing/2014/main" id="{E726982F-B8CC-4651-849D-58BE2AAEE8E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BF1592-5FEC-4462-B5EA-BAE3B43FD462}"/>
              </a:ext>
            </a:extLst>
          </p:cNvPr>
          <p:cNvSpPr>
            <a:spLocks noGrp="1" noChangeArrowheads="1"/>
          </p:cNvSpPr>
          <p:nvPr>
            <p:ph type="sldNum" sz="quarter" idx="5"/>
          </p:nvPr>
        </p:nvSpPr>
        <p:spPr>
          <a:ln/>
        </p:spPr>
        <p:txBody>
          <a:bodyPr/>
          <a:lstStyle/>
          <a:p>
            <a:fld id="{F1181625-0E6A-44C2-A0EE-7E3F48D7D530}" type="slidenum">
              <a:rPr lang="en-GB" altLang="en-US"/>
              <a:pPr/>
              <a:t>48</a:t>
            </a:fld>
            <a:endParaRPr lang="en-GB" altLang="en-US"/>
          </a:p>
        </p:txBody>
      </p:sp>
      <p:sp>
        <p:nvSpPr>
          <p:cNvPr id="306178" name="Rectangle 2">
            <a:extLst>
              <a:ext uri="{FF2B5EF4-FFF2-40B4-BE49-F238E27FC236}">
                <a16:creationId xmlns:a16="http://schemas.microsoft.com/office/drawing/2014/main" id="{7F992B11-3C4B-423A-9F1D-7A86F07DCE92}"/>
              </a:ext>
            </a:extLst>
          </p:cNvPr>
          <p:cNvSpPr>
            <a:spLocks noGrp="1" noRot="1" noChangeAspect="1" noChangeArrowheads="1" noTextEdit="1"/>
          </p:cNvSpPr>
          <p:nvPr>
            <p:ph type="sldImg"/>
          </p:nvPr>
        </p:nvSpPr>
        <p:spPr>
          <a:ln/>
        </p:spPr>
      </p:sp>
      <p:sp>
        <p:nvSpPr>
          <p:cNvPr id="306179" name="Rectangle 3">
            <a:extLst>
              <a:ext uri="{FF2B5EF4-FFF2-40B4-BE49-F238E27FC236}">
                <a16:creationId xmlns:a16="http://schemas.microsoft.com/office/drawing/2014/main" id="{F6172F84-6F62-435F-BBEE-FB36067B54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053BAD-5649-4D6E-9DB1-3573A425A166}"/>
              </a:ext>
            </a:extLst>
          </p:cNvPr>
          <p:cNvSpPr>
            <a:spLocks noGrp="1" noChangeArrowheads="1"/>
          </p:cNvSpPr>
          <p:nvPr>
            <p:ph type="sldNum" sz="quarter" idx="5"/>
          </p:nvPr>
        </p:nvSpPr>
        <p:spPr>
          <a:ln/>
        </p:spPr>
        <p:txBody>
          <a:bodyPr/>
          <a:lstStyle/>
          <a:p>
            <a:fld id="{16650BB5-AC7A-4411-9431-FE4A86B615F0}" type="slidenum">
              <a:rPr lang="en-GB" altLang="en-US"/>
              <a:pPr/>
              <a:t>49</a:t>
            </a:fld>
            <a:endParaRPr lang="en-GB" altLang="en-US"/>
          </a:p>
        </p:txBody>
      </p:sp>
      <p:sp>
        <p:nvSpPr>
          <p:cNvPr id="272386" name="Rectangle 2">
            <a:extLst>
              <a:ext uri="{FF2B5EF4-FFF2-40B4-BE49-F238E27FC236}">
                <a16:creationId xmlns:a16="http://schemas.microsoft.com/office/drawing/2014/main" id="{2A5D78FD-8F5E-48DF-A0F0-0CB47AE6EF5F}"/>
              </a:ext>
            </a:extLst>
          </p:cNvPr>
          <p:cNvSpPr>
            <a:spLocks noGrp="1" noRot="1" noChangeAspect="1" noChangeArrowheads="1" noTextEdit="1"/>
          </p:cNvSpPr>
          <p:nvPr>
            <p:ph type="sldImg"/>
          </p:nvPr>
        </p:nvSpPr>
        <p:spPr>
          <a:ln/>
        </p:spPr>
      </p:sp>
      <p:sp>
        <p:nvSpPr>
          <p:cNvPr id="272387" name="Rectangle 3">
            <a:extLst>
              <a:ext uri="{FF2B5EF4-FFF2-40B4-BE49-F238E27FC236}">
                <a16:creationId xmlns:a16="http://schemas.microsoft.com/office/drawing/2014/main" id="{C7932FD9-CF71-4B26-9605-EB8430E7354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274D834-CB3F-44DC-A101-A3F4E5AB9376}"/>
              </a:ext>
            </a:extLst>
          </p:cNvPr>
          <p:cNvSpPr>
            <a:spLocks noGrp="1" noChangeArrowheads="1"/>
          </p:cNvSpPr>
          <p:nvPr>
            <p:ph type="sldNum" sz="quarter" idx="5"/>
          </p:nvPr>
        </p:nvSpPr>
        <p:spPr>
          <a:ln/>
        </p:spPr>
        <p:txBody>
          <a:bodyPr/>
          <a:lstStyle/>
          <a:p>
            <a:fld id="{57CFF186-50CB-4C71-B6BF-1F1E38A3AF6C}" type="slidenum">
              <a:rPr lang="en-GB" altLang="en-US"/>
              <a:pPr/>
              <a:t>5</a:t>
            </a:fld>
            <a:endParaRPr lang="en-GB" altLang="en-US"/>
          </a:p>
        </p:txBody>
      </p:sp>
      <p:sp>
        <p:nvSpPr>
          <p:cNvPr id="140290" name="Rectangle 2">
            <a:extLst>
              <a:ext uri="{FF2B5EF4-FFF2-40B4-BE49-F238E27FC236}">
                <a16:creationId xmlns:a16="http://schemas.microsoft.com/office/drawing/2014/main" id="{4E3A4EF1-C240-48EF-80AE-597B46C6284D}"/>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FCE60AF8-FBF0-4B26-8D6B-16581BAD90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D00617-6B19-474E-8BF8-53B84732F3BC}"/>
              </a:ext>
            </a:extLst>
          </p:cNvPr>
          <p:cNvSpPr>
            <a:spLocks noGrp="1" noChangeArrowheads="1"/>
          </p:cNvSpPr>
          <p:nvPr>
            <p:ph type="sldNum" sz="quarter" idx="5"/>
          </p:nvPr>
        </p:nvSpPr>
        <p:spPr>
          <a:ln/>
        </p:spPr>
        <p:txBody>
          <a:bodyPr/>
          <a:lstStyle/>
          <a:p>
            <a:fld id="{9356EC16-CEA0-41B6-A693-F3331DAFFE9D}" type="slidenum">
              <a:rPr lang="en-GB" altLang="en-US"/>
              <a:pPr/>
              <a:t>50</a:t>
            </a:fld>
            <a:endParaRPr lang="en-GB" altLang="en-US"/>
          </a:p>
        </p:txBody>
      </p:sp>
      <p:sp>
        <p:nvSpPr>
          <p:cNvPr id="275458" name="Rectangle 2">
            <a:extLst>
              <a:ext uri="{FF2B5EF4-FFF2-40B4-BE49-F238E27FC236}">
                <a16:creationId xmlns:a16="http://schemas.microsoft.com/office/drawing/2014/main" id="{A9BB8443-204B-4814-B8D2-0BC3457745D8}"/>
              </a:ext>
            </a:extLst>
          </p:cNvPr>
          <p:cNvSpPr>
            <a:spLocks noGrp="1" noRot="1" noChangeAspect="1" noChangeArrowheads="1" noTextEdit="1"/>
          </p:cNvSpPr>
          <p:nvPr>
            <p:ph type="sldImg"/>
          </p:nvPr>
        </p:nvSpPr>
        <p:spPr>
          <a:ln/>
        </p:spPr>
      </p:sp>
      <p:sp>
        <p:nvSpPr>
          <p:cNvPr id="275459" name="Rectangle 3">
            <a:extLst>
              <a:ext uri="{FF2B5EF4-FFF2-40B4-BE49-F238E27FC236}">
                <a16:creationId xmlns:a16="http://schemas.microsoft.com/office/drawing/2014/main" id="{BC53B6CA-3F08-41A4-AA67-9CB5617399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1DD207-CFDE-4AAE-A508-51AB73C0694D}"/>
              </a:ext>
            </a:extLst>
          </p:cNvPr>
          <p:cNvSpPr>
            <a:spLocks noGrp="1" noChangeArrowheads="1"/>
          </p:cNvSpPr>
          <p:nvPr>
            <p:ph type="sldNum" sz="quarter" idx="5"/>
          </p:nvPr>
        </p:nvSpPr>
        <p:spPr>
          <a:ln/>
        </p:spPr>
        <p:txBody>
          <a:bodyPr/>
          <a:lstStyle/>
          <a:p>
            <a:fld id="{066B8DA1-0888-4A10-8629-41038BEC61E7}" type="slidenum">
              <a:rPr lang="en-GB" altLang="en-US"/>
              <a:pPr/>
              <a:t>51</a:t>
            </a:fld>
            <a:endParaRPr lang="en-GB" altLang="en-US"/>
          </a:p>
        </p:txBody>
      </p:sp>
      <p:sp>
        <p:nvSpPr>
          <p:cNvPr id="278530" name="Rectangle 2">
            <a:extLst>
              <a:ext uri="{FF2B5EF4-FFF2-40B4-BE49-F238E27FC236}">
                <a16:creationId xmlns:a16="http://schemas.microsoft.com/office/drawing/2014/main" id="{E7874DF1-0581-4C28-A21D-A2C25B4F084C}"/>
              </a:ext>
            </a:extLst>
          </p:cNvPr>
          <p:cNvSpPr>
            <a:spLocks noGrp="1" noRot="1" noChangeAspect="1" noChangeArrowheads="1" noTextEdit="1"/>
          </p:cNvSpPr>
          <p:nvPr>
            <p:ph type="sldImg"/>
          </p:nvPr>
        </p:nvSpPr>
        <p:spPr>
          <a:ln/>
        </p:spPr>
      </p:sp>
      <p:sp>
        <p:nvSpPr>
          <p:cNvPr id="278531" name="Rectangle 3">
            <a:extLst>
              <a:ext uri="{FF2B5EF4-FFF2-40B4-BE49-F238E27FC236}">
                <a16:creationId xmlns:a16="http://schemas.microsoft.com/office/drawing/2014/main" id="{EE6F8AEB-EB96-47E3-BCF3-A57225AD89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5DD9F9-DB00-4716-BA20-9B388C4206B6}"/>
              </a:ext>
            </a:extLst>
          </p:cNvPr>
          <p:cNvSpPr>
            <a:spLocks noGrp="1" noChangeArrowheads="1"/>
          </p:cNvSpPr>
          <p:nvPr>
            <p:ph type="sldNum" sz="quarter" idx="5"/>
          </p:nvPr>
        </p:nvSpPr>
        <p:spPr>
          <a:ln/>
        </p:spPr>
        <p:txBody>
          <a:bodyPr/>
          <a:lstStyle/>
          <a:p>
            <a:fld id="{BD8038F3-BA2A-4DF1-AE83-B7F5926A01A9}" type="slidenum">
              <a:rPr lang="en-GB" altLang="en-US"/>
              <a:pPr/>
              <a:t>52</a:t>
            </a:fld>
            <a:endParaRPr lang="en-GB" altLang="en-US"/>
          </a:p>
        </p:txBody>
      </p:sp>
      <p:sp>
        <p:nvSpPr>
          <p:cNvPr id="281602" name="Rectangle 2">
            <a:extLst>
              <a:ext uri="{FF2B5EF4-FFF2-40B4-BE49-F238E27FC236}">
                <a16:creationId xmlns:a16="http://schemas.microsoft.com/office/drawing/2014/main" id="{FDA7590E-C4BD-4A35-8070-5AC7108A2C69}"/>
              </a:ext>
            </a:extLst>
          </p:cNvPr>
          <p:cNvSpPr>
            <a:spLocks noGrp="1" noRot="1" noChangeAspect="1" noChangeArrowheads="1" noTextEdit="1"/>
          </p:cNvSpPr>
          <p:nvPr>
            <p:ph type="sldImg"/>
          </p:nvPr>
        </p:nvSpPr>
        <p:spPr>
          <a:ln/>
        </p:spPr>
      </p:sp>
      <p:sp>
        <p:nvSpPr>
          <p:cNvPr id="281603" name="Rectangle 3">
            <a:extLst>
              <a:ext uri="{FF2B5EF4-FFF2-40B4-BE49-F238E27FC236}">
                <a16:creationId xmlns:a16="http://schemas.microsoft.com/office/drawing/2014/main" id="{AE54ED38-F565-4876-A986-27103F8E41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727C09-1DD2-41E3-9998-6C315AB02E7B}"/>
              </a:ext>
            </a:extLst>
          </p:cNvPr>
          <p:cNvSpPr>
            <a:spLocks noGrp="1" noChangeArrowheads="1"/>
          </p:cNvSpPr>
          <p:nvPr>
            <p:ph type="sldNum" sz="quarter" idx="5"/>
          </p:nvPr>
        </p:nvSpPr>
        <p:spPr>
          <a:ln/>
        </p:spPr>
        <p:txBody>
          <a:bodyPr/>
          <a:lstStyle/>
          <a:p>
            <a:fld id="{C1DEF3D9-9C79-4907-B18C-15D36F5C4755}" type="slidenum">
              <a:rPr lang="en-GB" altLang="en-US"/>
              <a:pPr/>
              <a:t>6</a:t>
            </a:fld>
            <a:endParaRPr lang="en-GB" altLang="en-US"/>
          </a:p>
        </p:txBody>
      </p:sp>
      <p:sp>
        <p:nvSpPr>
          <p:cNvPr id="143362" name="Rectangle 2">
            <a:extLst>
              <a:ext uri="{FF2B5EF4-FFF2-40B4-BE49-F238E27FC236}">
                <a16:creationId xmlns:a16="http://schemas.microsoft.com/office/drawing/2014/main" id="{368CE7F3-410E-46DA-ACDE-DD159F59B279}"/>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6DA89DE4-A659-4120-B016-3C07982D44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BA6235-81B4-4D2A-9B65-91916DEF9AB2}"/>
              </a:ext>
            </a:extLst>
          </p:cNvPr>
          <p:cNvSpPr>
            <a:spLocks noGrp="1" noChangeArrowheads="1"/>
          </p:cNvSpPr>
          <p:nvPr>
            <p:ph type="sldNum" sz="quarter" idx="5"/>
          </p:nvPr>
        </p:nvSpPr>
        <p:spPr>
          <a:ln/>
        </p:spPr>
        <p:txBody>
          <a:bodyPr/>
          <a:lstStyle/>
          <a:p>
            <a:fld id="{75EB51C1-F21F-4942-B982-77572292533E}" type="slidenum">
              <a:rPr lang="en-GB" altLang="en-US"/>
              <a:pPr/>
              <a:t>7</a:t>
            </a:fld>
            <a:endParaRPr lang="en-GB" altLang="en-US"/>
          </a:p>
        </p:txBody>
      </p:sp>
      <p:sp>
        <p:nvSpPr>
          <p:cNvPr id="146434" name="Rectangle 2">
            <a:extLst>
              <a:ext uri="{FF2B5EF4-FFF2-40B4-BE49-F238E27FC236}">
                <a16:creationId xmlns:a16="http://schemas.microsoft.com/office/drawing/2014/main" id="{254ACC38-B0EB-4DBA-8406-9DD488E9A056}"/>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BCEC674D-C7F9-4902-BAD7-AA35F0CC53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9459FC-A340-4CD9-8B44-E0A807732208}"/>
              </a:ext>
            </a:extLst>
          </p:cNvPr>
          <p:cNvSpPr>
            <a:spLocks noGrp="1" noChangeArrowheads="1"/>
          </p:cNvSpPr>
          <p:nvPr>
            <p:ph type="sldNum" sz="quarter" idx="5"/>
          </p:nvPr>
        </p:nvSpPr>
        <p:spPr>
          <a:ln/>
        </p:spPr>
        <p:txBody>
          <a:bodyPr/>
          <a:lstStyle/>
          <a:p>
            <a:fld id="{8B94D6B3-A9C4-4E64-A608-97FA1840558E}" type="slidenum">
              <a:rPr lang="en-GB" altLang="en-US"/>
              <a:pPr/>
              <a:t>8</a:t>
            </a:fld>
            <a:endParaRPr lang="en-GB" altLang="en-US"/>
          </a:p>
        </p:txBody>
      </p:sp>
      <p:sp>
        <p:nvSpPr>
          <p:cNvPr id="149506" name="Rectangle 2">
            <a:extLst>
              <a:ext uri="{FF2B5EF4-FFF2-40B4-BE49-F238E27FC236}">
                <a16:creationId xmlns:a16="http://schemas.microsoft.com/office/drawing/2014/main" id="{4A933F24-CBC5-46F5-83AD-48C31F3A5779}"/>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3E5C2627-E691-4D8F-A92D-A70CBE0D57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E24B5B-3D62-4D75-AFA1-1DF64226E756}"/>
              </a:ext>
            </a:extLst>
          </p:cNvPr>
          <p:cNvSpPr>
            <a:spLocks noGrp="1" noChangeArrowheads="1"/>
          </p:cNvSpPr>
          <p:nvPr>
            <p:ph type="sldNum" sz="quarter" idx="5"/>
          </p:nvPr>
        </p:nvSpPr>
        <p:spPr>
          <a:ln/>
        </p:spPr>
        <p:txBody>
          <a:bodyPr/>
          <a:lstStyle/>
          <a:p>
            <a:fld id="{1B7F6041-5674-4168-AA59-5F333F3C4268}" type="slidenum">
              <a:rPr lang="en-GB" altLang="en-US"/>
              <a:pPr/>
              <a:t>9</a:t>
            </a:fld>
            <a:endParaRPr lang="en-GB" altLang="en-US"/>
          </a:p>
        </p:txBody>
      </p:sp>
      <p:sp>
        <p:nvSpPr>
          <p:cNvPr id="289794" name="Rectangle 2">
            <a:extLst>
              <a:ext uri="{FF2B5EF4-FFF2-40B4-BE49-F238E27FC236}">
                <a16:creationId xmlns:a16="http://schemas.microsoft.com/office/drawing/2014/main" id="{5AB18105-600D-413B-982D-658686B50ECE}"/>
              </a:ext>
            </a:extLst>
          </p:cNvPr>
          <p:cNvSpPr>
            <a:spLocks noGrp="1" noRot="1" noChangeAspect="1" noChangeArrowheads="1" noTextEdit="1"/>
          </p:cNvSpPr>
          <p:nvPr>
            <p:ph type="sldImg"/>
          </p:nvPr>
        </p:nvSpPr>
        <p:spPr>
          <a:ln/>
        </p:spPr>
      </p:sp>
      <p:sp>
        <p:nvSpPr>
          <p:cNvPr id="289795" name="Rectangle 3">
            <a:extLst>
              <a:ext uri="{FF2B5EF4-FFF2-40B4-BE49-F238E27FC236}">
                <a16:creationId xmlns:a16="http://schemas.microsoft.com/office/drawing/2014/main" id="{E6C29A2B-29F7-4190-9C85-0368368EF3A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000066"/>
            </a:gs>
            <a:gs pos="50000">
              <a:srgbClr val="3737A5"/>
            </a:gs>
            <a:gs pos="100000">
              <a:srgbClr val="000066"/>
            </a:gs>
          </a:gsLst>
          <a:lin ang="5400000" scaled="1"/>
        </a:gra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A04C491-1CBE-45C5-BB2D-04CF50A8F3BC}"/>
              </a:ext>
            </a:extLst>
          </p:cNvPr>
          <p:cNvSpPr>
            <a:spLocks noGrp="1" noChangeArrowheads="1"/>
          </p:cNvSpPr>
          <p:nvPr>
            <p:ph type="ctrTitle"/>
          </p:nvPr>
        </p:nvSpPr>
        <p:spPr>
          <a:xfrm>
            <a:off x="344488" y="4495800"/>
            <a:ext cx="8456612" cy="1216025"/>
          </a:xfrm>
        </p:spPr>
        <p:txBody>
          <a:bodyPr/>
          <a:lstStyle>
            <a:lvl1pPr algn="ctr">
              <a:defRPr sz="4000" b="0"/>
            </a:lvl1pPr>
          </a:lstStyle>
          <a:p>
            <a:pPr lvl="0"/>
            <a:r>
              <a:rPr lang="en-GB" altLang="en-US" noProof="0"/>
              <a:t>Click to edit Master title style</a:t>
            </a:r>
          </a:p>
        </p:txBody>
      </p:sp>
      <p:sp>
        <p:nvSpPr>
          <p:cNvPr id="3075" name="Rectangle 3">
            <a:extLst>
              <a:ext uri="{FF2B5EF4-FFF2-40B4-BE49-F238E27FC236}">
                <a16:creationId xmlns:a16="http://schemas.microsoft.com/office/drawing/2014/main" id="{165EAF88-8F53-4871-9285-417F02A76517}"/>
              </a:ext>
            </a:extLst>
          </p:cNvPr>
          <p:cNvSpPr>
            <a:spLocks noGrp="1" noChangeArrowheads="1"/>
          </p:cNvSpPr>
          <p:nvPr>
            <p:ph type="subTitle" idx="1"/>
          </p:nvPr>
        </p:nvSpPr>
        <p:spPr>
          <a:xfrm>
            <a:off x="1371600" y="5867400"/>
            <a:ext cx="6400800" cy="841375"/>
          </a:xfrm>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lvl1pPr marL="0" indent="0" algn="ctr">
              <a:buFont typeface="Wingdings" panose="05000000000000000000" pitchFamily="2" charset="2"/>
              <a:buNone/>
              <a:defRPr/>
            </a:lvl1pPr>
          </a:lstStyle>
          <a:p>
            <a:pPr lvl="0"/>
            <a:r>
              <a:rPr lang="en-GB" altLang="en-US" noProof="0"/>
              <a:t>Click to edit Master subtitle style</a:t>
            </a:r>
          </a:p>
        </p:txBody>
      </p:sp>
      <p:grpSp>
        <p:nvGrpSpPr>
          <p:cNvPr id="3109" name="Group 37">
            <a:extLst>
              <a:ext uri="{FF2B5EF4-FFF2-40B4-BE49-F238E27FC236}">
                <a16:creationId xmlns:a16="http://schemas.microsoft.com/office/drawing/2014/main" id="{F4CEB43A-34CA-4F3D-89A7-E351F42AD3DA}"/>
              </a:ext>
            </a:extLst>
          </p:cNvPr>
          <p:cNvGrpSpPr>
            <a:grpSpLocks/>
          </p:cNvGrpSpPr>
          <p:nvPr/>
        </p:nvGrpSpPr>
        <p:grpSpPr bwMode="auto">
          <a:xfrm>
            <a:off x="2286000" y="228600"/>
            <a:ext cx="4570413" cy="4086225"/>
            <a:chOff x="1344" y="816"/>
            <a:chExt cx="3264" cy="2928"/>
          </a:xfrm>
        </p:grpSpPr>
        <p:sp>
          <p:nvSpPr>
            <p:cNvPr id="3110" name="Freeform 38">
              <a:extLst>
                <a:ext uri="{FF2B5EF4-FFF2-40B4-BE49-F238E27FC236}">
                  <a16:creationId xmlns:a16="http://schemas.microsoft.com/office/drawing/2014/main" id="{8597F2F4-46F3-49FE-82FE-322D327FB5E6}"/>
                </a:ext>
              </a:extLst>
            </p:cNvPr>
            <p:cNvSpPr>
              <a:spLocks/>
            </p:cNvSpPr>
            <p:nvPr/>
          </p:nvSpPr>
          <p:spPr bwMode="auto">
            <a:xfrm>
              <a:off x="3494" y="816"/>
              <a:ext cx="820" cy="630"/>
            </a:xfrm>
            <a:custGeom>
              <a:avLst/>
              <a:gdLst>
                <a:gd name="T0" fmla="*/ 654 w 654"/>
                <a:gd name="T1" fmla="*/ 76 h 439"/>
                <a:gd name="T2" fmla="*/ 608 w 654"/>
                <a:gd name="T3" fmla="*/ 106 h 439"/>
                <a:gd name="T4" fmla="*/ 429 w 654"/>
                <a:gd name="T5" fmla="*/ 76 h 439"/>
                <a:gd name="T6" fmla="*/ 336 w 654"/>
                <a:gd name="T7" fmla="*/ 71 h 439"/>
                <a:gd name="T8" fmla="*/ 280 w 654"/>
                <a:gd name="T9" fmla="*/ 93 h 439"/>
                <a:gd name="T10" fmla="*/ 277 w 654"/>
                <a:gd name="T11" fmla="*/ 165 h 439"/>
                <a:gd name="T12" fmla="*/ 323 w 654"/>
                <a:gd name="T13" fmla="*/ 279 h 439"/>
                <a:gd name="T14" fmla="*/ 328 w 654"/>
                <a:gd name="T15" fmla="*/ 358 h 439"/>
                <a:gd name="T16" fmla="*/ 298 w 654"/>
                <a:gd name="T17" fmla="*/ 330 h 439"/>
                <a:gd name="T18" fmla="*/ 265 w 654"/>
                <a:gd name="T19" fmla="*/ 262 h 439"/>
                <a:gd name="T20" fmla="*/ 239 w 654"/>
                <a:gd name="T21" fmla="*/ 213 h 439"/>
                <a:gd name="T22" fmla="*/ 227 w 654"/>
                <a:gd name="T23" fmla="*/ 235 h 439"/>
                <a:gd name="T24" fmla="*/ 151 w 654"/>
                <a:gd name="T25" fmla="*/ 330 h 439"/>
                <a:gd name="T26" fmla="*/ 194 w 654"/>
                <a:gd name="T27" fmla="*/ 378 h 439"/>
                <a:gd name="T28" fmla="*/ 165 w 654"/>
                <a:gd name="T29" fmla="*/ 421 h 439"/>
                <a:gd name="T30" fmla="*/ 146 w 654"/>
                <a:gd name="T31" fmla="*/ 421 h 439"/>
                <a:gd name="T32" fmla="*/ 101 w 654"/>
                <a:gd name="T33" fmla="*/ 406 h 439"/>
                <a:gd name="T34" fmla="*/ 38 w 654"/>
                <a:gd name="T35" fmla="*/ 403 h 439"/>
                <a:gd name="T36" fmla="*/ 11 w 654"/>
                <a:gd name="T37" fmla="*/ 382 h 439"/>
                <a:gd name="T38" fmla="*/ 33 w 654"/>
                <a:gd name="T39" fmla="*/ 344 h 439"/>
                <a:gd name="T40" fmla="*/ 0 w 654"/>
                <a:gd name="T41" fmla="*/ 324 h 439"/>
                <a:gd name="T42" fmla="*/ 10 w 654"/>
                <a:gd name="T43" fmla="*/ 292 h 439"/>
                <a:gd name="T44" fmla="*/ 52 w 654"/>
                <a:gd name="T45" fmla="*/ 233 h 439"/>
                <a:gd name="T46" fmla="*/ 53 w 654"/>
                <a:gd name="T47" fmla="*/ 176 h 439"/>
                <a:gd name="T48" fmla="*/ 87 w 654"/>
                <a:gd name="T49" fmla="*/ 168 h 439"/>
                <a:gd name="T50" fmla="*/ 127 w 654"/>
                <a:gd name="T51" fmla="*/ 203 h 439"/>
                <a:gd name="T52" fmla="*/ 117 w 654"/>
                <a:gd name="T53" fmla="*/ 262 h 439"/>
                <a:gd name="T54" fmla="*/ 152 w 654"/>
                <a:gd name="T55" fmla="*/ 235 h 439"/>
                <a:gd name="T56" fmla="*/ 151 w 654"/>
                <a:gd name="T57" fmla="*/ 185 h 439"/>
                <a:gd name="T58" fmla="*/ 114 w 654"/>
                <a:gd name="T59" fmla="*/ 99 h 439"/>
                <a:gd name="T60" fmla="*/ 118 w 654"/>
                <a:gd name="T61" fmla="*/ 50 h 439"/>
                <a:gd name="T62" fmla="*/ 192 w 654"/>
                <a:gd name="T63" fmla="*/ 12 h 439"/>
                <a:gd name="T64" fmla="*/ 378 w 654"/>
                <a:gd name="T65" fmla="*/ 34 h 439"/>
                <a:gd name="T66" fmla="*/ 505 w 654"/>
                <a:gd name="T67" fmla="*/ 41 h 439"/>
                <a:gd name="T68" fmla="*/ 488 w 654"/>
                <a:gd name="T69" fmla="*/ 0 h 439"/>
                <a:gd name="T70" fmla="*/ 609 w 654"/>
                <a:gd name="T71" fmla="*/ 0 h 439"/>
                <a:gd name="T72" fmla="*/ 650 w 654"/>
                <a:gd name="T73" fmla="*/ 5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4" h="439">
                  <a:moveTo>
                    <a:pt x="650" y="58"/>
                  </a:moveTo>
                  <a:lnTo>
                    <a:pt x="654" y="76"/>
                  </a:lnTo>
                  <a:lnTo>
                    <a:pt x="640" y="94"/>
                  </a:lnTo>
                  <a:lnTo>
                    <a:pt x="608" y="106"/>
                  </a:lnTo>
                  <a:lnTo>
                    <a:pt x="553" y="102"/>
                  </a:lnTo>
                  <a:lnTo>
                    <a:pt x="429" y="76"/>
                  </a:lnTo>
                  <a:lnTo>
                    <a:pt x="367" y="68"/>
                  </a:lnTo>
                  <a:lnTo>
                    <a:pt x="336" y="71"/>
                  </a:lnTo>
                  <a:lnTo>
                    <a:pt x="302" y="78"/>
                  </a:lnTo>
                  <a:lnTo>
                    <a:pt x="280" y="93"/>
                  </a:lnTo>
                  <a:lnTo>
                    <a:pt x="269" y="117"/>
                  </a:lnTo>
                  <a:lnTo>
                    <a:pt x="277" y="165"/>
                  </a:lnTo>
                  <a:lnTo>
                    <a:pt x="301" y="217"/>
                  </a:lnTo>
                  <a:lnTo>
                    <a:pt x="323" y="279"/>
                  </a:lnTo>
                  <a:lnTo>
                    <a:pt x="329" y="315"/>
                  </a:lnTo>
                  <a:lnTo>
                    <a:pt x="328" y="358"/>
                  </a:lnTo>
                  <a:lnTo>
                    <a:pt x="315" y="342"/>
                  </a:lnTo>
                  <a:lnTo>
                    <a:pt x="298" y="330"/>
                  </a:lnTo>
                  <a:lnTo>
                    <a:pt x="263" y="311"/>
                  </a:lnTo>
                  <a:lnTo>
                    <a:pt x="265" y="262"/>
                  </a:lnTo>
                  <a:lnTo>
                    <a:pt x="254" y="231"/>
                  </a:lnTo>
                  <a:lnTo>
                    <a:pt x="239" y="213"/>
                  </a:lnTo>
                  <a:lnTo>
                    <a:pt x="224" y="206"/>
                  </a:lnTo>
                  <a:lnTo>
                    <a:pt x="227" y="235"/>
                  </a:lnTo>
                  <a:lnTo>
                    <a:pt x="217" y="266"/>
                  </a:lnTo>
                  <a:lnTo>
                    <a:pt x="151" y="330"/>
                  </a:lnTo>
                  <a:lnTo>
                    <a:pt x="170" y="358"/>
                  </a:lnTo>
                  <a:lnTo>
                    <a:pt x="194" y="378"/>
                  </a:lnTo>
                  <a:lnTo>
                    <a:pt x="171" y="405"/>
                  </a:lnTo>
                  <a:lnTo>
                    <a:pt x="165" y="421"/>
                  </a:lnTo>
                  <a:lnTo>
                    <a:pt x="163" y="439"/>
                  </a:lnTo>
                  <a:lnTo>
                    <a:pt x="146" y="421"/>
                  </a:lnTo>
                  <a:lnTo>
                    <a:pt x="124" y="412"/>
                  </a:lnTo>
                  <a:lnTo>
                    <a:pt x="101" y="406"/>
                  </a:lnTo>
                  <a:lnTo>
                    <a:pt x="74" y="407"/>
                  </a:lnTo>
                  <a:lnTo>
                    <a:pt x="38" y="403"/>
                  </a:lnTo>
                  <a:lnTo>
                    <a:pt x="21" y="396"/>
                  </a:lnTo>
                  <a:lnTo>
                    <a:pt x="11" y="382"/>
                  </a:lnTo>
                  <a:lnTo>
                    <a:pt x="18" y="361"/>
                  </a:lnTo>
                  <a:lnTo>
                    <a:pt x="33" y="344"/>
                  </a:lnTo>
                  <a:lnTo>
                    <a:pt x="16" y="338"/>
                  </a:lnTo>
                  <a:lnTo>
                    <a:pt x="0" y="324"/>
                  </a:lnTo>
                  <a:lnTo>
                    <a:pt x="4" y="307"/>
                  </a:lnTo>
                  <a:lnTo>
                    <a:pt x="10" y="292"/>
                  </a:lnTo>
                  <a:lnTo>
                    <a:pt x="30" y="262"/>
                  </a:lnTo>
                  <a:lnTo>
                    <a:pt x="52" y="233"/>
                  </a:lnTo>
                  <a:lnTo>
                    <a:pt x="65" y="202"/>
                  </a:lnTo>
                  <a:lnTo>
                    <a:pt x="53" y="176"/>
                  </a:lnTo>
                  <a:lnTo>
                    <a:pt x="33" y="157"/>
                  </a:lnTo>
                  <a:lnTo>
                    <a:pt x="87" y="168"/>
                  </a:lnTo>
                  <a:lnTo>
                    <a:pt x="110" y="182"/>
                  </a:lnTo>
                  <a:lnTo>
                    <a:pt x="127" y="203"/>
                  </a:lnTo>
                  <a:lnTo>
                    <a:pt x="127" y="233"/>
                  </a:lnTo>
                  <a:lnTo>
                    <a:pt x="117" y="262"/>
                  </a:lnTo>
                  <a:lnTo>
                    <a:pt x="137" y="253"/>
                  </a:lnTo>
                  <a:lnTo>
                    <a:pt x="152" y="235"/>
                  </a:lnTo>
                  <a:lnTo>
                    <a:pt x="156" y="209"/>
                  </a:lnTo>
                  <a:lnTo>
                    <a:pt x="151" y="185"/>
                  </a:lnTo>
                  <a:lnTo>
                    <a:pt x="132" y="142"/>
                  </a:lnTo>
                  <a:lnTo>
                    <a:pt x="114" y="99"/>
                  </a:lnTo>
                  <a:lnTo>
                    <a:pt x="113" y="75"/>
                  </a:lnTo>
                  <a:lnTo>
                    <a:pt x="118" y="50"/>
                  </a:lnTo>
                  <a:lnTo>
                    <a:pt x="151" y="23"/>
                  </a:lnTo>
                  <a:lnTo>
                    <a:pt x="192" y="12"/>
                  </a:lnTo>
                  <a:lnTo>
                    <a:pt x="282" y="17"/>
                  </a:lnTo>
                  <a:lnTo>
                    <a:pt x="378" y="34"/>
                  </a:lnTo>
                  <a:lnTo>
                    <a:pt x="477" y="48"/>
                  </a:lnTo>
                  <a:lnTo>
                    <a:pt x="505" y="41"/>
                  </a:lnTo>
                  <a:lnTo>
                    <a:pt x="507" y="27"/>
                  </a:lnTo>
                  <a:lnTo>
                    <a:pt x="488" y="0"/>
                  </a:lnTo>
                  <a:lnTo>
                    <a:pt x="489" y="0"/>
                  </a:lnTo>
                  <a:lnTo>
                    <a:pt x="609" y="0"/>
                  </a:lnTo>
                  <a:lnTo>
                    <a:pt x="650" y="58"/>
                  </a:lnTo>
                  <a:lnTo>
                    <a:pt x="650" y="58"/>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11" name="Freeform 39">
              <a:extLst>
                <a:ext uri="{FF2B5EF4-FFF2-40B4-BE49-F238E27FC236}">
                  <a16:creationId xmlns:a16="http://schemas.microsoft.com/office/drawing/2014/main" id="{1443D676-18E1-4B82-AF17-384601D5D6BB}"/>
                </a:ext>
              </a:extLst>
            </p:cNvPr>
            <p:cNvSpPr>
              <a:spLocks/>
            </p:cNvSpPr>
            <p:nvPr/>
          </p:nvSpPr>
          <p:spPr bwMode="auto">
            <a:xfrm>
              <a:off x="1673" y="822"/>
              <a:ext cx="815" cy="627"/>
            </a:xfrm>
            <a:custGeom>
              <a:avLst/>
              <a:gdLst>
                <a:gd name="T0" fmla="*/ 155 w 649"/>
                <a:gd name="T1" fmla="*/ 13 h 439"/>
                <a:gd name="T2" fmla="*/ 148 w 649"/>
                <a:gd name="T3" fmla="*/ 38 h 439"/>
                <a:gd name="T4" fmla="*/ 211 w 649"/>
                <a:gd name="T5" fmla="*/ 45 h 439"/>
                <a:gd name="T6" fmla="*/ 428 w 649"/>
                <a:gd name="T7" fmla="*/ 13 h 439"/>
                <a:gd name="T8" fmla="*/ 502 w 649"/>
                <a:gd name="T9" fmla="*/ 22 h 439"/>
                <a:gd name="T10" fmla="*/ 529 w 649"/>
                <a:gd name="T11" fmla="*/ 40 h 439"/>
                <a:gd name="T12" fmla="*/ 539 w 649"/>
                <a:gd name="T13" fmla="*/ 90 h 439"/>
                <a:gd name="T14" fmla="*/ 505 w 649"/>
                <a:gd name="T15" fmla="*/ 181 h 439"/>
                <a:gd name="T16" fmla="*/ 503 w 649"/>
                <a:gd name="T17" fmla="*/ 238 h 439"/>
                <a:gd name="T18" fmla="*/ 535 w 649"/>
                <a:gd name="T19" fmla="*/ 263 h 439"/>
                <a:gd name="T20" fmla="*/ 526 w 649"/>
                <a:gd name="T21" fmla="*/ 203 h 439"/>
                <a:gd name="T22" fmla="*/ 566 w 649"/>
                <a:gd name="T23" fmla="*/ 167 h 439"/>
                <a:gd name="T24" fmla="*/ 621 w 649"/>
                <a:gd name="T25" fmla="*/ 156 h 439"/>
                <a:gd name="T26" fmla="*/ 592 w 649"/>
                <a:gd name="T27" fmla="*/ 192 h 439"/>
                <a:gd name="T28" fmla="*/ 605 w 649"/>
                <a:gd name="T29" fmla="*/ 237 h 439"/>
                <a:gd name="T30" fmla="*/ 643 w 649"/>
                <a:gd name="T31" fmla="*/ 291 h 439"/>
                <a:gd name="T32" fmla="*/ 633 w 649"/>
                <a:gd name="T33" fmla="*/ 340 h 439"/>
                <a:gd name="T34" fmla="*/ 634 w 649"/>
                <a:gd name="T35" fmla="*/ 360 h 439"/>
                <a:gd name="T36" fmla="*/ 632 w 649"/>
                <a:gd name="T37" fmla="*/ 395 h 439"/>
                <a:gd name="T38" fmla="*/ 581 w 649"/>
                <a:gd name="T39" fmla="*/ 408 h 439"/>
                <a:gd name="T40" fmla="*/ 530 w 649"/>
                <a:gd name="T41" fmla="*/ 411 h 439"/>
                <a:gd name="T42" fmla="*/ 488 w 649"/>
                <a:gd name="T43" fmla="*/ 439 h 439"/>
                <a:gd name="T44" fmla="*/ 473 w 649"/>
                <a:gd name="T45" fmla="*/ 390 h 439"/>
                <a:gd name="T46" fmla="*/ 482 w 649"/>
                <a:gd name="T47" fmla="*/ 360 h 439"/>
                <a:gd name="T48" fmla="*/ 488 w 649"/>
                <a:gd name="T49" fmla="*/ 313 h 439"/>
                <a:gd name="T50" fmla="*/ 438 w 649"/>
                <a:gd name="T51" fmla="*/ 270 h 439"/>
                <a:gd name="T52" fmla="*/ 428 w 649"/>
                <a:gd name="T53" fmla="*/ 215 h 439"/>
                <a:gd name="T54" fmla="*/ 415 w 649"/>
                <a:gd name="T55" fmla="*/ 211 h 439"/>
                <a:gd name="T56" fmla="*/ 392 w 649"/>
                <a:gd name="T57" fmla="*/ 252 h 439"/>
                <a:gd name="T58" fmla="*/ 390 w 649"/>
                <a:gd name="T59" fmla="*/ 312 h 439"/>
                <a:gd name="T60" fmla="*/ 324 w 649"/>
                <a:gd name="T61" fmla="*/ 358 h 439"/>
                <a:gd name="T62" fmla="*/ 332 w 649"/>
                <a:gd name="T63" fmla="*/ 265 h 439"/>
                <a:gd name="T64" fmla="*/ 373 w 649"/>
                <a:gd name="T65" fmla="*/ 182 h 439"/>
                <a:gd name="T66" fmla="*/ 385 w 649"/>
                <a:gd name="T67" fmla="*/ 116 h 439"/>
                <a:gd name="T68" fmla="*/ 359 w 649"/>
                <a:gd name="T69" fmla="*/ 82 h 439"/>
                <a:gd name="T70" fmla="*/ 295 w 649"/>
                <a:gd name="T71" fmla="*/ 68 h 439"/>
                <a:gd name="T72" fmla="*/ 207 w 649"/>
                <a:gd name="T73" fmla="*/ 78 h 439"/>
                <a:gd name="T74" fmla="*/ 65 w 649"/>
                <a:gd name="T75" fmla="*/ 103 h 439"/>
                <a:gd name="T76" fmla="*/ 4 w 649"/>
                <a:gd name="T77" fmla="*/ 89 h 439"/>
                <a:gd name="T78" fmla="*/ 3 w 649"/>
                <a:gd name="T79" fmla="*/ 66 h 439"/>
                <a:gd name="T80" fmla="*/ 45 w 649"/>
                <a:gd name="T81" fmla="*/ 0 h 439"/>
                <a:gd name="T82" fmla="*/ 166 w 649"/>
                <a:gd name="T83" fmla="*/ 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9" h="439">
                  <a:moveTo>
                    <a:pt x="166" y="0"/>
                  </a:moveTo>
                  <a:lnTo>
                    <a:pt x="155" y="13"/>
                  </a:lnTo>
                  <a:lnTo>
                    <a:pt x="144" y="30"/>
                  </a:lnTo>
                  <a:lnTo>
                    <a:pt x="148" y="38"/>
                  </a:lnTo>
                  <a:lnTo>
                    <a:pt x="157" y="44"/>
                  </a:lnTo>
                  <a:lnTo>
                    <a:pt x="211" y="45"/>
                  </a:lnTo>
                  <a:lnTo>
                    <a:pt x="355" y="20"/>
                  </a:lnTo>
                  <a:lnTo>
                    <a:pt x="428" y="13"/>
                  </a:lnTo>
                  <a:lnTo>
                    <a:pt x="464" y="14"/>
                  </a:lnTo>
                  <a:lnTo>
                    <a:pt x="502" y="22"/>
                  </a:lnTo>
                  <a:lnTo>
                    <a:pt x="518" y="30"/>
                  </a:lnTo>
                  <a:lnTo>
                    <a:pt x="529" y="40"/>
                  </a:lnTo>
                  <a:lnTo>
                    <a:pt x="540" y="63"/>
                  </a:lnTo>
                  <a:lnTo>
                    <a:pt x="539" y="90"/>
                  </a:lnTo>
                  <a:lnTo>
                    <a:pt x="529" y="120"/>
                  </a:lnTo>
                  <a:lnTo>
                    <a:pt x="505" y="181"/>
                  </a:lnTo>
                  <a:lnTo>
                    <a:pt x="498" y="211"/>
                  </a:lnTo>
                  <a:lnTo>
                    <a:pt x="503" y="238"/>
                  </a:lnTo>
                  <a:lnTo>
                    <a:pt x="517" y="255"/>
                  </a:lnTo>
                  <a:lnTo>
                    <a:pt x="535" y="263"/>
                  </a:lnTo>
                  <a:lnTo>
                    <a:pt x="526" y="235"/>
                  </a:lnTo>
                  <a:lnTo>
                    <a:pt x="526" y="203"/>
                  </a:lnTo>
                  <a:lnTo>
                    <a:pt x="544" y="181"/>
                  </a:lnTo>
                  <a:lnTo>
                    <a:pt x="566" y="167"/>
                  </a:lnTo>
                  <a:lnTo>
                    <a:pt x="594" y="159"/>
                  </a:lnTo>
                  <a:lnTo>
                    <a:pt x="621" y="156"/>
                  </a:lnTo>
                  <a:lnTo>
                    <a:pt x="598" y="179"/>
                  </a:lnTo>
                  <a:lnTo>
                    <a:pt x="592" y="192"/>
                  </a:lnTo>
                  <a:lnTo>
                    <a:pt x="590" y="209"/>
                  </a:lnTo>
                  <a:lnTo>
                    <a:pt x="605" y="237"/>
                  </a:lnTo>
                  <a:lnTo>
                    <a:pt x="626" y="264"/>
                  </a:lnTo>
                  <a:lnTo>
                    <a:pt x="643" y="291"/>
                  </a:lnTo>
                  <a:lnTo>
                    <a:pt x="649" y="325"/>
                  </a:lnTo>
                  <a:lnTo>
                    <a:pt x="633" y="340"/>
                  </a:lnTo>
                  <a:lnTo>
                    <a:pt x="619" y="344"/>
                  </a:lnTo>
                  <a:lnTo>
                    <a:pt x="634" y="360"/>
                  </a:lnTo>
                  <a:lnTo>
                    <a:pt x="641" y="381"/>
                  </a:lnTo>
                  <a:lnTo>
                    <a:pt x="632" y="395"/>
                  </a:lnTo>
                  <a:lnTo>
                    <a:pt x="616" y="402"/>
                  </a:lnTo>
                  <a:lnTo>
                    <a:pt x="581" y="408"/>
                  </a:lnTo>
                  <a:lnTo>
                    <a:pt x="556" y="407"/>
                  </a:lnTo>
                  <a:lnTo>
                    <a:pt x="530" y="411"/>
                  </a:lnTo>
                  <a:lnTo>
                    <a:pt x="507" y="422"/>
                  </a:lnTo>
                  <a:lnTo>
                    <a:pt x="488" y="439"/>
                  </a:lnTo>
                  <a:lnTo>
                    <a:pt x="481" y="404"/>
                  </a:lnTo>
                  <a:lnTo>
                    <a:pt x="473" y="390"/>
                  </a:lnTo>
                  <a:lnTo>
                    <a:pt x="457" y="380"/>
                  </a:lnTo>
                  <a:lnTo>
                    <a:pt x="482" y="360"/>
                  </a:lnTo>
                  <a:lnTo>
                    <a:pt x="498" y="334"/>
                  </a:lnTo>
                  <a:lnTo>
                    <a:pt x="488" y="313"/>
                  </a:lnTo>
                  <a:lnTo>
                    <a:pt x="468" y="301"/>
                  </a:lnTo>
                  <a:lnTo>
                    <a:pt x="438" y="270"/>
                  </a:lnTo>
                  <a:lnTo>
                    <a:pt x="427" y="238"/>
                  </a:lnTo>
                  <a:lnTo>
                    <a:pt x="428" y="215"/>
                  </a:lnTo>
                  <a:lnTo>
                    <a:pt x="431" y="206"/>
                  </a:lnTo>
                  <a:lnTo>
                    <a:pt x="415" y="211"/>
                  </a:lnTo>
                  <a:lnTo>
                    <a:pt x="405" y="222"/>
                  </a:lnTo>
                  <a:lnTo>
                    <a:pt x="392" y="252"/>
                  </a:lnTo>
                  <a:lnTo>
                    <a:pt x="388" y="286"/>
                  </a:lnTo>
                  <a:lnTo>
                    <a:pt x="390" y="312"/>
                  </a:lnTo>
                  <a:lnTo>
                    <a:pt x="355" y="331"/>
                  </a:lnTo>
                  <a:lnTo>
                    <a:pt x="324" y="358"/>
                  </a:lnTo>
                  <a:lnTo>
                    <a:pt x="324" y="310"/>
                  </a:lnTo>
                  <a:lnTo>
                    <a:pt x="332" y="265"/>
                  </a:lnTo>
                  <a:lnTo>
                    <a:pt x="351" y="222"/>
                  </a:lnTo>
                  <a:lnTo>
                    <a:pt x="373" y="182"/>
                  </a:lnTo>
                  <a:lnTo>
                    <a:pt x="385" y="138"/>
                  </a:lnTo>
                  <a:lnTo>
                    <a:pt x="385" y="116"/>
                  </a:lnTo>
                  <a:lnTo>
                    <a:pt x="376" y="93"/>
                  </a:lnTo>
                  <a:lnTo>
                    <a:pt x="359" y="82"/>
                  </a:lnTo>
                  <a:lnTo>
                    <a:pt x="339" y="73"/>
                  </a:lnTo>
                  <a:lnTo>
                    <a:pt x="295" y="68"/>
                  </a:lnTo>
                  <a:lnTo>
                    <a:pt x="249" y="70"/>
                  </a:lnTo>
                  <a:lnTo>
                    <a:pt x="207" y="78"/>
                  </a:lnTo>
                  <a:lnTo>
                    <a:pt x="113" y="99"/>
                  </a:lnTo>
                  <a:lnTo>
                    <a:pt x="65" y="103"/>
                  </a:lnTo>
                  <a:lnTo>
                    <a:pt x="14" y="97"/>
                  </a:lnTo>
                  <a:lnTo>
                    <a:pt x="4" y="89"/>
                  </a:lnTo>
                  <a:lnTo>
                    <a:pt x="0" y="78"/>
                  </a:lnTo>
                  <a:lnTo>
                    <a:pt x="3" y="66"/>
                  </a:lnTo>
                  <a:lnTo>
                    <a:pt x="7" y="54"/>
                  </a:lnTo>
                  <a:lnTo>
                    <a:pt x="45" y="0"/>
                  </a:lnTo>
                  <a:lnTo>
                    <a:pt x="166" y="0"/>
                  </a:lnTo>
                  <a:lnTo>
                    <a:pt x="166" y="0"/>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12" name="Freeform 40">
              <a:extLst>
                <a:ext uri="{FF2B5EF4-FFF2-40B4-BE49-F238E27FC236}">
                  <a16:creationId xmlns:a16="http://schemas.microsoft.com/office/drawing/2014/main" id="{87B0F8E9-E847-497D-8EAF-04B8416680C3}"/>
                </a:ext>
              </a:extLst>
            </p:cNvPr>
            <p:cNvSpPr>
              <a:spLocks/>
            </p:cNvSpPr>
            <p:nvPr/>
          </p:nvSpPr>
          <p:spPr bwMode="auto">
            <a:xfrm>
              <a:off x="2486" y="862"/>
              <a:ext cx="1013" cy="607"/>
            </a:xfrm>
            <a:custGeom>
              <a:avLst/>
              <a:gdLst>
                <a:gd name="T0" fmla="*/ 462 w 809"/>
                <a:gd name="T1" fmla="*/ 144 h 423"/>
                <a:gd name="T2" fmla="*/ 560 w 809"/>
                <a:gd name="T3" fmla="*/ 33 h 423"/>
                <a:gd name="T4" fmla="*/ 560 w 809"/>
                <a:gd name="T5" fmla="*/ 187 h 423"/>
                <a:gd name="T6" fmla="*/ 691 w 809"/>
                <a:gd name="T7" fmla="*/ 124 h 423"/>
                <a:gd name="T8" fmla="*/ 636 w 809"/>
                <a:gd name="T9" fmla="*/ 266 h 423"/>
                <a:gd name="T10" fmla="*/ 780 w 809"/>
                <a:gd name="T11" fmla="*/ 261 h 423"/>
                <a:gd name="T12" fmla="*/ 673 w 809"/>
                <a:gd name="T13" fmla="*/ 369 h 423"/>
                <a:gd name="T14" fmla="*/ 809 w 809"/>
                <a:gd name="T15" fmla="*/ 423 h 423"/>
                <a:gd name="T16" fmla="*/ 447 w 809"/>
                <a:gd name="T17" fmla="*/ 423 h 423"/>
                <a:gd name="T18" fmla="*/ 506 w 809"/>
                <a:gd name="T19" fmla="*/ 400 h 423"/>
                <a:gd name="T20" fmla="*/ 530 w 809"/>
                <a:gd name="T21" fmla="*/ 379 h 423"/>
                <a:gd name="T22" fmla="*/ 539 w 809"/>
                <a:gd name="T23" fmla="*/ 347 h 423"/>
                <a:gd name="T24" fmla="*/ 539 w 809"/>
                <a:gd name="T25" fmla="*/ 217 h 423"/>
                <a:gd name="T26" fmla="*/ 271 w 809"/>
                <a:gd name="T27" fmla="*/ 217 h 423"/>
                <a:gd name="T28" fmla="*/ 271 w 809"/>
                <a:gd name="T29" fmla="*/ 356 h 423"/>
                <a:gd name="T30" fmla="*/ 283 w 809"/>
                <a:gd name="T31" fmla="*/ 382 h 423"/>
                <a:gd name="T32" fmla="*/ 305 w 809"/>
                <a:gd name="T33" fmla="*/ 402 h 423"/>
                <a:gd name="T34" fmla="*/ 361 w 809"/>
                <a:gd name="T35" fmla="*/ 423 h 423"/>
                <a:gd name="T36" fmla="*/ 0 w 809"/>
                <a:gd name="T37" fmla="*/ 423 h 423"/>
                <a:gd name="T38" fmla="*/ 137 w 809"/>
                <a:gd name="T39" fmla="*/ 366 h 423"/>
                <a:gd name="T40" fmla="*/ 32 w 809"/>
                <a:gd name="T41" fmla="*/ 261 h 423"/>
                <a:gd name="T42" fmla="*/ 179 w 809"/>
                <a:gd name="T43" fmla="*/ 263 h 423"/>
                <a:gd name="T44" fmla="*/ 120 w 809"/>
                <a:gd name="T45" fmla="*/ 123 h 423"/>
                <a:gd name="T46" fmla="*/ 256 w 809"/>
                <a:gd name="T47" fmla="*/ 186 h 423"/>
                <a:gd name="T48" fmla="*/ 251 w 809"/>
                <a:gd name="T49" fmla="*/ 31 h 423"/>
                <a:gd name="T50" fmla="*/ 354 w 809"/>
                <a:gd name="T51" fmla="*/ 144 h 423"/>
                <a:gd name="T52" fmla="*/ 406 w 809"/>
                <a:gd name="T53" fmla="*/ 0 h 423"/>
                <a:gd name="T54" fmla="*/ 462 w 809"/>
                <a:gd name="T55" fmla="*/ 144 h 423"/>
                <a:gd name="T56" fmla="*/ 462 w 809"/>
                <a:gd name="T57" fmla="*/ 144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9" h="423">
                  <a:moveTo>
                    <a:pt x="462" y="144"/>
                  </a:moveTo>
                  <a:lnTo>
                    <a:pt x="560" y="33"/>
                  </a:lnTo>
                  <a:lnTo>
                    <a:pt x="560" y="187"/>
                  </a:lnTo>
                  <a:lnTo>
                    <a:pt x="691" y="124"/>
                  </a:lnTo>
                  <a:lnTo>
                    <a:pt x="636" y="266"/>
                  </a:lnTo>
                  <a:lnTo>
                    <a:pt x="780" y="261"/>
                  </a:lnTo>
                  <a:lnTo>
                    <a:pt x="673" y="369"/>
                  </a:lnTo>
                  <a:lnTo>
                    <a:pt x="809" y="423"/>
                  </a:lnTo>
                  <a:lnTo>
                    <a:pt x="447" y="423"/>
                  </a:lnTo>
                  <a:lnTo>
                    <a:pt x="506" y="400"/>
                  </a:lnTo>
                  <a:lnTo>
                    <a:pt x="530" y="379"/>
                  </a:lnTo>
                  <a:lnTo>
                    <a:pt x="539" y="347"/>
                  </a:lnTo>
                  <a:lnTo>
                    <a:pt x="539" y="217"/>
                  </a:lnTo>
                  <a:lnTo>
                    <a:pt x="271" y="217"/>
                  </a:lnTo>
                  <a:lnTo>
                    <a:pt x="271" y="356"/>
                  </a:lnTo>
                  <a:lnTo>
                    <a:pt x="283" y="382"/>
                  </a:lnTo>
                  <a:lnTo>
                    <a:pt x="305" y="402"/>
                  </a:lnTo>
                  <a:lnTo>
                    <a:pt x="361" y="423"/>
                  </a:lnTo>
                  <a:lnTo>
                    <a:pt x="0" y="423"/>
                  </a:lnTo>
                  <a:lnTo>
                    <a:pt x="137" y="366"/>
                  </a:lnTo>
                  <a:lnTo>
                    <a:pt x="32" y="261"/>
                  </a:lnTo>
                  <a:lnTo>
                    <a:pt x="179" y="263"/>
                  </a:lnTo>
                  <a:lnTo>
                    <a:pt x="120" y="123"/>
                  </a:lnTo>
                  <a:lnTo>
                    <a:pt x="256" y="186"/>
                  </a:lnTo>
                  <a:lnTo>
                    <a:pt x="251" y="31"/>
                  </a:lnTo>
                  <a:lnTo>
                    <a:pt x="354" y="144"/>
                  </a:lnTo>
                  <a:lnTo>
                    <a:pt x="406" y="0"/>
                  </a:lnTo>
                  <a:lnTo>
                    <a:pt x="462" y="144"/>
                  </a:lnTo>
                  <a:lnTo>
                    <a:pt x="462" y="144"/>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13" name="Freeform 41">
              <a:extLst>
                <a:ext uri="{FF2B5EF4-FFF2-40B4-BE49-F238E27FC236}">
                  <a16:creationId xmlns:a16="http://schemas.microsoft.com/office/drawing/2014/main" id="{750E1DD2-3DEB-4ACF-80A9-FCFC96078E50}"/>
                </a:ext>
              </a:extLst>
            </p:cNvPr>
            <p:cNvSpPr>
              <a:spLocks/>
            </p:cNvSpPr>
            <p:nvPr/>
          </p:nvSpPr>
          <p:spPr bwMode="auto">
            <a:xfrm>
              <a:off x="1560" y="999"/>
              <a:ext cx="512" cy="684"/>
            </a:xfrm>
            <a:custGeom>
              <a:avLst/>
              <a:gdLst>
                <a:gd name="T0" fmla="*/ 394 w 408"/>
                <a:gd name="T1" fmla="*/ 38 h 478"/>
                <a:gd name="T2" fmla="*/ 393 w 408"/>
                <a:gd name="T3" fmla="*/ 72 h 478"/>
                <a:gd name="T4" fmla="*/ 385 w 408"/>
                <a:gd name="T5" fmla="*/ 104 h 478"/>
                <a:gd name="T6" fmla="*/ 367 w 408"/>
                <a:gd name="T7" fmla="*/ 167 h 478"/>
                <a:gd name="T8" fmla="*/ 360 w 408"/>
                <a:gd name="T9" fmla="*/ 216 h 478"/>
                <a:gd name="T10" fmla="*/ 359 w 408"/>
                <a:gd name="T11" fmla="*/ 253 h 478"/>
                <a:gd name="T12" fmla="*/ 368 w 408"/>
                <a:gd name="T13" fmla="*/ 301 h 478"/>
                <a:gd name="T14" fmla="*/ 385 w 408"/>
                <a:gd name="T15" fmla="*/ 324 h 478"/>
                <a:gd name="T16" fmla="*/ 393 w 408"/>
                <a:gd name="T17" fmla="*/ 329 h 478"/>
                <a:gd name="T18" fmla="*/ 370 w 408"/>
                <a:gd name="T19" fmla="*/ 345 h 478"/>
                <a:gd name="T20" fmla="*/ 353 w 408"/>
                <a:gd name="T21" fmla="*/ 368 h 478"/>
                <a:gd name="T22" fmla="*/ 351 w 408"/>
                <a:gd name="T23" fmla="*/ 384 h 478"/>
                <a:gd name="T24" fmla="*/ 352 w 408"/>
                <a:gd name="T25" fmla="*/ 400 h 478"/>
                <a:gd name="T26" fmla="*/ 363 w 408"/>
                <a:gd name="T27" fmla="*/ 430 h 478"/>
                <a:gd name="T28" fmla="*/ 384 w 408"/>
                <a:gd name="T29" fmla="*/ 456 h 478"/>
                <a:gd name="T30" fmla="*/ 408 w 408"/>
                <a:gd name="T31" fmla="*/ 478 h 478"/>
                <a:gd name="T32" fmla="*/ 339 w 408"/>
                <a:gd name="T33" fmla="*/ 470 h 478"/>
                <a:gd name="T34" fmla="*/ 269 w 408"/>
                <a:gd name="T35" fmla="*/ 441 h 478"/>
                <a:gd name="T36" fmla="*/ 239 w 408"/>
                <a:gd name="T37" fmla="*/ 416 h 478"/>
                <a:gd name="T38" fmla="*/ 212 w 408"/>
                <a:gd name="T39" fmla="*/ 384 h 478"/>
                <a:gd name="T40" fmla="*/ 190 w 408"/>
                <a:gd name="T41" fmla="*/ 346 h 478"/>
                <a:gd name="T42" fmla="*/ 177 w 408"/>
                <a:gd name="T43" fmla="*/ 300 h 478"/>
                <a:gd name="T44" fmla="*/ 201 w 408"/>
                <a:gd name="T45" fmla="*/ 300 h 478"/>
                <a:gd name="T46" fmla="*/ 214 w 408"/>
                <a:gd name="T47" fmla="*/ 296 h 478"/>
                <a:gd name="T48" fmla="*/ 222 w 408"/>
                <a:gd name="T49" fmla="*/ 287 h 478"/>
                <a:gd name="T50" fmla="*/ 237 w 408"/>
                <a:gd name="T51" fmla="*/ 257 h 478"/>
                <a:gd name="T52" fmla="*/ 241 w 408"/>
                <a:gd name="T53" fmla="*/ 224 h 478"/>
                <a:gd name="T54" fmla="*/ 243 w 408"/>
                <a:gd name="T55" fmla="*/ 189 h 478"/>
                <a:gd name="T56" fmla="*/ 250 w 408"/>
                <a:gd name="T57" fmla="*/ 158 h 478"/>
                <a:gd name="T58" fmla="*/ 201 w 408"/>
                <a:gd name="T59" fmla="*/ 188 h 478"/>
                <a:gd name="T60" fmla="*/ 146 w 408"/>
                <a:gd name="T61" fmla="*/ 209 h 478"/>
                <a:gd name="T62" fmla="*/ 73 w 408"/>
                <a:gd name="T63" fmla="*/ 213 h 478"/>
                <a:gd name="T64" fmla="*/ 39 w 408"/>
                <a:gd name="T65" fmla="*/ 202 h 478"/>
                <a:gd name="T66" fmla="*/ 14 w 408"/>
                <a:gd name="T67" fmla="*/ 181 h 478"/>
                <a:gd name="T68" fmla="*/ 1 w 408"/>
                <a:gd name="T69" fmla="*/ 144 h 478"/>
                <a:gd name="T70" fmla="*/ 0 w 408"/>
                <a:gd name="T71" fmla="*/ 120 h 478"/>
                <a:gd name="T72" fmla="*/ 4 w 408"/>
                <a:gd name="T73" fmla="*/ 91 h 478"/>
                <a:gd name="T74" fmla="*/ 18 w 408"/>
                <a:gd name="T75" fmla="*/ 55 h 478"/>
                <a:gd name="T76" fmla="*/ 34 w 408"/>
                <a:gd name="T77" fmla="*/ 20 h 478"/>
                <a:gd name="T78" fmla="*/ 43 w 408"/>
                <a:gd name="T79" fmla="*/ 41 h 478"/>
                <a:gd name="T80" fmla="*/ 64 w 408"/>
                <a:gd name="T81" fmla="*/ 55 h 478"/>
                <a:gd name="T82" fmla="*/ 136 w 408"/>
                <a:gd name="T83" fmla="*/ 52 h 478"/>
                <a:gd name="T84" fmla="*/ 202 w 408"/>
                <a:gd name="T85" fmla="*/ 34 h 478"/>
                <a:gd name="T86" fmla="*/ 270 w 408"/>
                <a:gd name="T87" fmla="*/ 10 h 478"/>
                <a:gd name="T88" fmla="*/ 305 w 408"/>
                <a:gd name="T89" fmla="*/ 2 h 478"/>
                <a:gd name="T90" fmla="*/ 340 w 408"/>
                <a:gd name="T91" fmla="*/ 0 h 478"/>
                <a:gd name="T92" fmla="*/ 374 w 408"/>
                <a:gd name="T93" fmla="*/ 11 h 478"/>
                <a:gd name="T94" fmla="*/ 388 w 408"/>
                <a:gd name="T95" fmla="*/ 22 h 478"/>
                <a:gd name="T96" fmla="*/ 394 w 408"/>
                <a:gd name="T97" fmla="*/ 38 h 478"/>
                <a:gd name="T98" fmla="*/ 394 w 408"/>
                <a:gd name="T99" fmla="*/ 3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8" h="478">
                  <a:moveTo>
                    <a:pt x="394" y="38"/>
                  </a:moveTo>
                  <a:lnTo>
                    <a:pt x="393" y="72"/>
                  </a:lnTo>
                  <a:lnTo>
                    <a:pt x="385" y="104"/>
                  </a:lnTo>
                  <a:lnTo>
                    <a:pt x="367" y="167"/>
                  </a:lnTo>
                  <a:lnTo>
                    <a:pt x="360" y="216"/>
                  </a:lnTo>
                  <a:lnTo>
                    <a:pt x="359" y="253"/>
                  </a:lnTo>
                  <a:lnTo>
                    <a:pt x="368" y="301"/>
                  </a:lnTo>
                  <a:lnTo>
                    <a:pt x="385" y="324"/>
                  </a:lnTo>
                  <a:lnTo>
                    <a:pt x="393" y="329"/>
                  </a:lnTo>
                  <a:lnTo>
                    <a:pt x="370" y="345"/>
                  </a:lnTo>
                  <a:lnTo>
                    <a:pt x="353" y="368"/>
                  </a:lnTo>
                  <a:lnTo>
                    <a:pt x="351" y="384"/>
                  </a:lnTo>
                  <a:lnTo>
                    <a:pt x="352" y="400"/>
                  </a:lnTo>
                  <a:lnTo>
                    <a:pt x="363" y="430"/>
                  </a:lnTo>
                  <a:lnTo>
                    <a:pt x="384" y="456"/>
                  </a:lnTo>
                  <a:lnTo>
                    <a:pt x="408" y="478"/>
                  </a:lnTo>
                  <a:lnTo>
                    <a:pt x="339" y="470"/>
                  </a:lnTo>
                  <a:lnTo>
                    <a:pt x="269" y="441"/>
                  </a:lnTo>
                  <a:lnTo>
                    <a:pt x="239" y="416"/>
                  </a:lnTo>
                  <a:lnTo>
                    <a:pt x="212" y="384"/>
                  </a:lnTo>
                  <a:lnTo>
                    <a:pt x="190" y="346"/>
                  </a:lnTo>
                  <a:lnTo>
                    <a:pt x="177" y="300"/>
                  </a:lnTo>
                  <a:lnTo>
                    <a:pt x="201" y="300"/>
                  </a:lnTo>
                  <a:lnTo>
                    <a:pt x="214" y="296"/>
                  </a:lnTo>
                  <a:lnTo>
                    <a:pt x="222" y="287"/>
                  </a:lnTo>
                  <a:lnTo>
                    <a:pt x="237" y="257"/>
                  </a:lnTo>
                  <a:lnTo>
                    <a:pt x="241" y="224"/>
                  </a:lnTo>
                  <a:lnTo>
                    <a:pt x="243" y="189"/>
                  </a:lnTo>
                  <a:lnTo>
                    <a:pt x="250" y="158"/>
                  </a:lnTo>
                  <a:lnTo>
                    <a:pt x="201" y="188"/>
                  </a:lnTo>
                  <a:lnTo>
                    <a:pt x="146" y="209"/>
                  </a:lnTo>
                  <a:lnTo>
                    <a:pt x="73" y="213"/>
                  </a:lnTo>
                  <a:lnTo>
                    <a:pt x="39" y="202"/>
                  </a:lnTo>
                  <a:lnTo>
                    <a:pt x="14" y="181"/>
                  </a:lnTo>
                  <a:lnTo>
                    <a:pt x="1" y="144"/>
                  </a:lnTo>
                  <a:lnTo>
                    <a:pt x="0" y="120"/>
                  </a:lnTo>
                  <a:lnTo>
                    <a:pt x="4" y="91"/>
                  </a:lnTo>
                  <a:lnTo>
                    <a:pt x="18" y="55"/>
                  </a:lnTo>
                  <a:lnTo>
                    <a:pt x="34" y="20"/>
                  </a:lnTo>
                  <a:lnTo>
                    <a:pt x="43" y="41"/>
                  </a:lnTo>
                  <a:lnTo>
                    <a:pt x="64" y="55"/>
                  </a:lnTo>
                  <a:lnTo>
                    <a:pt x="136" y="52"/>
                  </a:lnTo>
                  <a:lnTo>
                    <a:pt x="202" y="34"/>
                  </a:lnTo>
                  <a:lnTo>
                    <a:pt x="270" y="10"/>
                  </a:lnTo>
                  <a:lnTo>
                    <a:pt x="305" y="2"/>
                  </a:lnTo>
                  <a:lnTo>
                    <a:pt x="340" y="0"/>
                  </a:lnTo>
                  <a:lnTo>
                    <a:pt x="374" y="11"/>
                  </a:lnTo>
                  <a:lnTo>
                    <a:pt x="388" y="22"/>
                  </a:lnTo>
                  <a:lnTo>
                    <a:pt x="394" y="38"/>
                  </a:lnTo>
                  <a:lnTo>
                    <a:pt x="394" y="38"/>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14" name="Freeform 42">
              <a:extLst>
                <a:ext uri="{FF2B5EF4-FFF2-40B4-BE49-F238E27FC236}">
                  <a16:creationId xmlns:a16="http://schemas.microsoft.com/office/drawing/2014/main" id="{DBEE3AB4-D13E-4508-8694-77A64F0E41A1}"/>
                </a:ext>
              </a:extLst>
            </p:cNvPr>
            <p:cNvSpPr>
              <a:spLocks/>
            </p:cNvSpPr>
            <p:nvPr/>
          </p:nvSpPr>
          <p:spPr bwMode="auto">
            <a:xfrm>
              <a:off x="3883" y="1011"/>
              <a:ext cx="544" cy="678"/>
            </a:xfrm>
            <a:custGeom>
              <a:avLst/>
              <a:gdLst>
                <a:gd name="T0" fmla="*/ 375 w 435"/>
                <a:gd name="T1" fmla="*/ 50 h 474"/>
                <a:gd name="T2" fmla="*/ 392 w 435"/>
                <a:gd name="T3" fmla="*/ 39 h 474"/>
                <a:gd name="T4" fmla="*/ 400 w 435"/>
                <a:gd name="T5" fmla="*/ 19 h 474"/>
                <a:gd name="T6" fmla="*/ 420 w 435"/>
                <a:gd name="T7" fmla="*/ 55 h 474"/>
                <a:gd name="T8" fmla="*/ 434 w 435"/>
                <a:gd name="T9" fmla="*/ 96 h 474"/>
                <a:gd name="T10" fmla="*/ 435 w 435"/>
                <a:gd name="T11" fmla="*/ 138 h 474"/>
                <a:gd name="T12" fmla="*/ 420 w 435"/>
                <a:gd name="T13" fmla="*/ 178 h 474"/>
                <a:gd name="T14" fmla="*/ 402 w 435"/>
                <a:gd name="T15" fmla="*/ 194 h 474"/>
                <a:gd name="T16" fmla="*/ 379 w 435"/>
                <a:gd name="T17" fmla="*/ 206 h 474"/>
                <a:gd name="T18" fmla="*/ 318 w 435"/>
                <a:gd name="T19" fmla="*/ 214 h 474"/>
                <a:gd name="T20" fmla="*/ 249 w 435"/>
                <a:gd name="T21" fmla="*/ 198 h 474"/>
                <a:gd name="T22" fmla="*/ 216 w 435"/>
                <a:gd name="T23" fmla="*/ 179 h 474"/>
                <a:gd name="T24" fmla="*/ 184 w 435"/>
                <a:gd name="T25" fmla="*/ 154 h 474"/>
                <a:gd name="T26" fmla="*/ 192 w 435"/>
                <a:gd name="T27" fmla="*/ 191 h 474"/>
                <a:gd name="T28" fmla="*/ 193 w 435"/>
                <a:gd name="T29" fmla="*/ 230 h 474"/>
                <a:gd name="T30" fmla="*/ 201 w 435"/>
                <a:gd name="T31" fmla="*/ 267 h 474"/>
                <a:gd name="T32" fmla="*/ 211 w 435"/>
                <a:gd name="T33" fmla="*/ 282 h 474"/>
                <a:gd name="T34" fmla="*/ 225 w 435"/>
                <a:gd name="T35" fmla="*/ 295 h 474"/>
                <a:gd name="T36" fmla="*/ 257 w 435"/>
                <a:gd name="T37" fmla="*/ 298 h 474"/>
                <a:gd name="T38" fmla="*/ 248 w 435"/>
                <a:gd name="T39" fmla="*/ 332 h 474"/>
                <a:gd name="T40" fmla="*/ 230 w 435"/>
                <a:gd name="T41" fmla="*/ 367 h 474"/>
                <a:gd name="T42" fmla="*/ 172 w 435"/>
                <a:gd name="T43" fmla="*/ 426 h 474"/>
                <a:gd name="T44" fmla="*/ 94 w 435"/>
                <a:gd name="T45" fmla="*/ 464 h 474"/>
                <a:gd name="T46" fmla="*/ 0 w 435"/>
                <a:gd name="T47" fmla="*/ 474 h 474"/>
                <a:gd name="T48" fmla="*/ 26 w 435"/>
                <a:gd name="T49" fmla="*/ 444 h 474"/>
                <a:gd name="T50" fmla="*/ 48 w 435"/>
                <a:gd name="T51" fmla="*/ 407 h 474"/>
                <a:gd name="T52" fmla="*/ 52 w 435"/>
                <a:gd name="T53" fmla="*/ 386 h 474"/>
                <a:gd name="T54" fmla="*/ 48 w 435"/>
                <a:gd name="T55" fmla="*/ 367 h 474"/>
                <a:gd name="T56" fmla="*/ 34 w 435"/>
                <a:gd name="T57" fmla="*/ 346 h 474"/>
                <a:gd name="T58" fmla="*/ 7 w 435"/>
                <a:gd name="T59" fmla="*/ 329 h 474"/>
                <a:gd name="T60" fmla="*/ 27 w 435"/>
                <a:gd name="T61" fmla="*/ 312 h 474"/>
                <a:gd name="T62" fmla="*/ 54 w 435"/>
                <a:gd name="T63" fmla="*/ 271 h 474"/>
                <a:gd name="T64" fmla="*/ 64 w 435"/>
                <a:gd name="T65" fmla="*/ 239 h 474"/>
                <a:gd name="T66" fmla="*/ 67 w 435"/>
                <a:gd name="T67" fmla="*/ 194 h 474"/>
                <a:gd name="T68" fmla="*/ 60 w 435"/>
                <a:gd name="T69" fmla="*/ 138 h 474"/>
                <a:gd name="T70" fmla="*/ 41 w 435"/>
                <a:gd name="T71" fmla="*/ 70 h 474"/>
                <a:gd name="T72" fmla="*/ 41 w 435"/>
                <a:gd name="T73" fmla="*/ 35 h 474"/>
                <a:gd name="T74" fmla="*/ 48 w 435"/>
                <a:gd name="T75" fmla="*/ 20 h 474"/>
                <a:gd name="T76" fmla="*/ 60 w 435"/>
                <a:gd name="T77" fmla="*/ 9 h 474"/>
                <a:gd name="T78" fmla="*/ 94 w 435"/>
                <a:gd name="T79" fmla="*/ 0 h 474"/>
                <a:gd name="T80" fmla="*/ 131 w 435"/>
                <a:gd name="T81" fmla="*/ 1 h 474"/>
                <a:gd name="T82" fmla="*/ 216 w 435"/>
                <a:gd name="T83" fmla="*/ 26 h 474"/>
                <a:gd name="T84" fmla="*/ 303 w 435"/>
                <a:gd name="T85" fmla="*/ 50 h 474"/>
                <a:gd name="T86" fmla="*/ 343 w 435"/>
                <a:gd name="T87" fmla="*/ 55 h 474"/>
                <a:gd name="T88" fmla="*/ 375 w 435"/>
                <a:gd name="T89" fmla="*/ 50 h 474"/>
                <a:gd name="T90" fmla="*/ 375 w 435"/>
                <a:gd name="T91" fmla="*/ 5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5" h="474">
                  <a:moveTo>
                    <a:pt x="375" y="50"/>
                  </a:moveTo>
                  <a:lnTo>
                    <a:pt x="392" y="39"/>
                  </a:lnTo>
                  <a:lnTo>
                    <a:pt x="400" y="19"/>
                  </a:lnTo>
                  <a:lnTo>
                    <a:pt x="420" y="55"/>
                  </a:lnTo>
                  <a:lnTo>
                    <a:pt x="434" y="96"/>
                  </a:lnTo>
                  <a:lnTo>
                    <a:pt x="435" y="138"/>
                  </a:lnTo>
                  <a:lnTo>
                    <a:pt x="420" y="178"/>
                  </a:lnTo>
                  <a:lnTo>
                    <a:pt x="402" y="194"/>
                  </a:lnTo>
                  <a:lnTo>
                    <a:pt x="379" y="206"/>
                  </a:lnTo>
                  <a:lnTo>
                    <a:pt x="318" y="214"/>
                  </a:lnTo>
                  <a:lnTo>
                    <a:pt x="249" y="198"/>
                  </a:lnTo>
                  <a:lnTo>
                    <a:pt x="216" y="179"/>
                  </a:lnTo>
                  <a:lnTo>
                    <a:pt x="184" y="154"/>
                  </a:lnTo>
                  <a:lnTo>
                    <a:pt x="192" y="191"/>
                  </a:lnTo>
                  <a:lnTo>
                    <a:pt x="193" y="230"/>
                  </a:lnTo>
                  <a:lnTo>
                    <a:pt x="201" y="267"/>
                  </a:lnTo>
                  <a:lnTo>
                    <a:pt x="211" y="282"/>
                  </a:lnTo>
                  <a:lnTo>
                    <a:pt x="225" y="295"/>
                  </a:lnTo>
                  <a:lnTo>
                    <a:pt x="257" y="298"/>
                  </a:lnTo>
                  <a:lnTo>
                    <a:pt x="248" y="332"/>
                  </a:lnTo>
                  <a:lnTo>
                    <a:pt x="230" y="367"/>
                  </a:lnTo>
                  <a:lnTo>
                    <a:pt x="172" y="426"/>
                  </a:lnTo>
                  <a:lnTo>
                    <a:pt x="94" y="464"/>
                  </a:lnTo>
                  <a:lnTo>
                    <a:pt x="0" y="474"/>
                  </a:lnTo>
                  <a:lnTo>
                    <a:pt x="26" y="444"/>
                  </a:lnTo>
                  <a:lnTo>
                    <a:pt x="48" y="407"/>
                  </a:lnTo>
                  <a:lnTo>
                    <a:pt x="52" y="386"/>
                  </a:lnTo>
                  <a:lnTo>
                    <a:pt x="48" y="367"/>
                  </a:lnTo>
                  <a:lnTo>
                    <a:pt x="34" y="346"/>
                  </a:lnTo>
                  <a:lnTo>
                    <a:pt x="7" y="329"/>
                  </a:lnTo>
                  <a:lnTo>
                    <a:pt x="27" y="312"/>
                  </a:lnTo>
                  <a:lnTo>
                    <a:pt x="54" y="271"/>
                  </a:lnTo>
                  <a:lnTo>
                    <a:pt x="64" y="239"/>
                  </a:lnTo>
                  <a:lnTo>
                    <a:pt x="67" y="194"/>
                  </a:lnTo>
                  <a:lnTo>
                    <a:pt x="60" y="138"/>
                  </a:lnTo>
                  <a:lnTo>
                    <a:pt x="41" y="70"/>
                  </a:lnTo>
                  <a:lnTo>
                    <a:pt x="41" y="35"/>
                  </a:lnTo>
                  <a:lnTo>
                    <a:pt x="48" y="20"/>
                  </a:lnTo>
                  <a:lnTo>
                    <a:pt x="60" y="9"/>
                  </a:lnTo>
                  <a:lnTo>
                    <a:pt x="94" y="0"/>
                  </a:lnTo>
                  <a:lnTo>
                    <a:pt x="131" y="1"/>
                  </a:lnTo>
                  <a:lnTo>
                    <a:pt x="216" y="26"/>
                  </a:lnTo>
                  <a:lnTo>
                    <a:pt x="303" y="50"/>
                  </a:lnTo>
                  <a:lnTo>
                    <a:pt x="343" y="55"/>
                  </a:lnTo>
                  <a:lnTo>
                    <a:pt x="375" y="50"/>
                  </a:lnTo>
                  <a:lnTo>
                    <a:pt x="375" y="50"/>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15" name="Freeform 43">
              <a:extLst>
                <a:ext uri="{FF2B5EF4-FFF2-40B4-BE49-F238E27FC236}">
                  <a16:creationId xmlns:a16="http://schemas.microsoft.com/office/drawing/2014/main" id="{26AABE83-71C9-4997-871B-AA6D351E839F}"/>
                </a:ext>
              </a:extLst>
            </p:cNvPr>
            <p:cNvSpPr>
              <a:spLocks/>
            </p:cNvSpPr>
            <p:nvPr/>
          </p:nvSpPr>
          <p:spPr bwMode="auto">
            <a:xfrm>
              <a:off x="2869" y="1225"/>
              <a:ext cx="254" cy="201"/>
            </a:xfrm>
            <a:custGeom>
              <a:avLst/>
              <a:gdLst>
                <a:gd name="T0" fmla="*/ 202 w 202"/>
                <a:gd name="T1" fmla="*/ 35 h 141"/>
                <a:gd name="T2" fmla="*/ 180 w 202"/>
                <a:gd name="T3" fmla="*/ 29 h 141"/>
                <a:gd name="T4" fmla="*/ 157 w 202"/>
                <a:gd name="T5" fmla="*/ 30 h 141"/>
                <a:gd name="T6" fmla="*/ 133 w 202"/>
                <a:gd name="T7" fmla="*/ 35 h 141"/>
                <a:gd name="T8" fmla="*/ 111 w 202"/>
                <a:gd name="T9" fmla="*/ 43 h 141"/>
                <a:gd name="T10" fmla="*/ 124 w 202"/>
                <a:gd name="T11" fmla="*/ 55 h 141"/>
                <a:gd name="T12" fmla="*/ 140 w 202"/>
                <a:gd name="T13" fmla="*/ 62 h 141"/>
                <a:gd name="T14" fmla="*/ 173 w 202"/>
                <a:gd name="T15" fmla="*/ 70 h 141"/>
                <a:gd name="T16" fmla="*/ 121 w 202"/>
                <a:gd name="T17" fmla="*/ 118 h 141"/>
                <a:gd name="T18" fmla="*/ 98 w 202"/>
                <a:gd name="T19" fmla="*/ 85 h 141"/>
                <a:gd name="T20" fmla="*/ 78 w 202"/>
                <a:gd name="T21" fmla="*/ 78 h 141"/>
                <a:gd name="T22" fmla="*/ 68 w 202"/>
                <a:gd name="T23" fmla="*/ 80 h 141"/>
                <a:gd name="T24" fmla="*/ 63 w 202"/>
                <a:gd name="T25" fmla="*/ 90 h 141"/>
                <a:gd name="T26" fmla="*/ 60 w 202"/>
                <a:gd name="T27" fmla="*/ 115 h 141"/>
                <a:gd name="T28" fmla="*/ 68 w 202"/>
                <a:gd name="T29" fmla="*/ 141 h 141"/>
                <a:gd name="T30" fmla="*/ 36 w 202"/>
                <a:gd name="T31" fmla="*/ 129 h 141"/>
                <a:gd name="T32" fmla="*/ 22 w 202"/>
                <a:gd name="T33" fmla="*/ 119 h 141"/>
                <a:gd name="T34" fmla="*/ 13 w 202"/>
                <a:gd name="T35" fmla="*/ 104 h 141"/>
                <a:gd name="T36" fmla="*/ 12 w 202"/>
                <a:gd name="T37" fmla="*/ 78 h 141"/>
                <a:gd name="T38" fmla="*/ 21 w 202"/>
                <a:gd name="T39" fmla="*/ 53 h 141"/>
                <a:gd name="T40" fmla="*/ 14 w 202"/>
                <a:gd name="T41" fmla="*/ 38 h 141"/>
                <a:gd name="T42" fmla="*/ 8 w 202"/>
                <a:gd name="T43" fmla="*/ 24 h 141"/>
                <a:gd name="T44" fmla="*/ 0 w 202"/>
                <a:gd name="T45" fmla="*/ 16 h 141"/>
                <a:gd name="T46" fmla="*/ 59 w 202"/>
                <a:gd name="T47" fmla="*/ 19 h 141"/>
                <a:gd name="T48" fmla="*/ 89 w 202"/>
                <a:gd name="T49" fmla="*/ 5 h 141"/>
                <a:gd name="T50" fmla="*/ 123 w 202"/>
                <a:gd name="T51" fmla="*/ 0 h 141"/>
                <a:gd name="T52" fmla="*/ 157 w 202"/>
                <a:gd name="T53" fmla="*/ 3 h 141"/>
                <a:gd name="T54" fmla="*/ 187 w 202"/>
                <a:gd name="T55" fmla="*/ 16 h 141"/>
                <a:gd name="T56" fmla="*/ 202 w 202"/>
                <a:gd name="T57" fmla="*/ 35 h 141"/>
                <a:gd name="T58" fmla="*/ 202 w 202"/>
                <a:gd name="T59" fmla="*/ 3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2" h="141">
                  <a:moveTo>
                    <a:pt x="202" y="35"/>
                  </a:moveTo>
                  <a:lnTo>
                    <a:pt x="180" y="29"/>
                  </a:lnTo>
                  <a:lnTo>
                    <a:pt x="157" y="30"/>
                  </a:lnTo>
                  <a:lnTo>
                    <a:pt x="133" y="35"/>
                  </a:lnTo>
                  <a:lnTo>
                    <a:pt x="111" y="43"/>
                  </a:lnTo>
                  <a:lnTo>
                    <a:pt x="124" y="55"/>
                  </a:lnTo>
                  <a:lnTo>
                    <a:pt x="140" y="62"/>
                  </a:lnTo>
                  <a:lnTo>
                    <a:pt x="173" y="70"/>
                  </a:lnTo>
                  <a:lnTo>
                    <a:pt x="121" y="118"/>
                  </a:lnTo>
                  <a:lnTo>
                    <a:pt x="98" y="85"/>
                  </a:lnTo>
                  <a:lnTo>
                    <a:pt x="78" y="78"/>
                  </a:lnTo>
                  <a:lnTo>
                    <a:pt x="68" y="80"/>
                  </a:lnTo>
                  <a:lnTo>
                    <a:pt x="63" y="90"/>
                  </a:lnTo>
                  <a:lnTo>
                    <a:pt x="60" y="115"/>
                  </a:lnTo>
                  <a:lnTo>
                    <a:pt x="68" y="141"/>
                  </a:lnTo>
                  <a:lnTo>
                    <a:pt x="36" y="129"/>
                  </a:lnTo>
                  <a:lnTo>
                    <a:pt x="22" y="119"/>
                  </a:lnTo>
                  <a:lnTo>
                    <a:pt x="13" y="104"/>
                  </a:lnTo>
                  <a:lnTo>
                    <a:pt x="12" y="78"/>
                  </a:lnTo>
                  <a:lnTo>
                    <a:pt x="21" y="53"/>
                  </a:lnTo>
                  <a:lnTo>
                    <a:pt x="14" y="38"/>
                  </a:lnTo>
                  <a:lnTo>
                    <a:pt x="8" y="24"/>
                  </a:lnTo>
                  <a:lnTo>
                    <a:pt x="0" y="16"/>
                  </a:lnTo>
                  <a:lnTo>
                    <a:pt x="59" y="19"/>
                  </a:lnTo>
                  <a:lnTo>
                    <a:pt x="89" y="5"/>
                  </a:lnTo>
                  <a:lnTo>
                    <a:pt x="123" y="0"/>
                  </a:lnTo>
                  <a:lnTo>
                    <a:pt x="157" y="3"/>
                  </a:lnTo>
                  <a:lnTo>
                    <a:pt x="187" y="16"/>
                  </a:lnTo>
                  <a:lnTo>
                    <a:pt x="202" y="35"/>
                  </a:lnTo>
                  <a:lnTo>
                    <a:pt x="202" y="35"/>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16" name="Freeform 44">
              <a:extLst>
                <a:ext uri="{FF2B5EF4-FFF2-40B4-BE49-F238E27FC236}">
                  <a16:creationId xmlns:a16="http://schemas.microsoft.com/office/drawing/2014/main" id="{85CAB74A-2B52-4674-83CE-2D8B9D5E0EB7}"/>
                </a:ext>
              </a:extLst>
            </p:cNvPr>
            <p:cNvSpPr>
              <a:spLocks/>
            </p:cNvSpPr>
            <p:nvPr/>
          </p:nvSpPr>
          <p:spPr bwMode="auto">
            <a:xfrm>
              <a:off x="3291" y="1512"/>
              <a:ext cx="537" cy="529"/>
            </a:xfrm>
            <a:custGeom>
              <a:avLst/>
              <a:gdLst>
                <a:gd name="T0" fmla="*/ 427 w 427"/>
                <a:gd name="T1" fmla="*/ 38 h 369"/>
                <a:gd name="T2" fmla="*/ 422 w 427"/>
                <a:gd name="T3" fmla="*/ 64 h 369"/>
                <a:gd name="T4" fmla="*/ 402 w 427"/>
                <a:gd name="T5" fmla="*/ 92 h 369"/>
                <a:gd name="T6" fmla="*/ 373 w 427"/>
                <a:gd name="T7" fmla="*/ 120 h 369"/>
                <a:gd name="T8" fmla="*/ 351 w 427"/>
                <a:gd name="T9" fmla="*/ 119 h 369"/>
                <a:gd name="T10" fmla="*/ 333 w 427"/>
                <a:gd name="T11" fmla="*/ 132 h 369"/>
                <a:gd name="T12" fmla="*/ 337 w 427"/>
                <a:gd name="T13" fmla="*/ 163 h 369"/>
                <a:gd name="T14" fmla="*/ 349 w 427"/>
                <a:gd name="T15" fmla="*/ 193 h 369"/>
                <a:gd name="T16" fmla="*/ 358 w 427"/>
                <a:gd name="T17" fmla="*/ 223 h 369"/>
                <a:gd name="T18" fmla="*/ 348 w 427"/>
                <a:gd name="T19" fmla="*/ 255 h 369"/>
                <a:gd name="T20" fmla="*/ 321 w 427"/>
                <a:gd name="T21" fmla="*/ 277 h 369"/>
                <a:gd name="T22" fmla="*/ 296 w 427"/>
                <a:gd name="T23" fmla="*/ 286 h 369"/>
                <a:gd name="T24" fmla="*/ 271 w 427"/>
                <a:gd name="T25" fmla="*/ 285 h 369"/>
                <a:gd name="T26" fmla="*/ 248 w 427"/>
                <a:gd name="T27" fmla="*/ 276 h 369"/>
                <a:gd name="T28" fmla="*/ 207 w 427"/>
                <a:gd name="T29" fmla="*/ 242 h 369"/>
                <a:gd name="T30" fmla="*/ 180 w 427"/>
                <a:gd name="T31" fmla="*/ 209 h 369"/>
                <a:gd name="T32" fmla="*/ 172 w 427"/>
                <a:gd name="T33" fmla="*/ 305 h 369"/>
                <a:gd name="T34" fmla="*/ 151 w 427"/>
                <a:gd name="T35" fmla="*/ 347 h 369"/>
                <a:gd name="T36" fmla="*/ 132 w 427"/>
                <a:gd name="T37" fmla="*/ 362 h 369"/>
                <a:gd name="T38" fmla="*/ 107 w 427"/>
                <a:gd name="T39" fmla="*/ 369 h 369"/>
                <a:gd name="T40" fmla="*/ 64 w 427"/>
                <a:gd name="T41" fmla="*/ 359 h 369"/>
                <a:gd name="T42" fmla="*/ 30 w 427"/>
                <a:gd name="T43" fmla="*/ 332 h 369"/>
                <a:gd name="T44" fmla="*/ 0 w 427"/>
                <a:gd name="T45" fmla="*/ 291 h 369"/>
                <a:gd name="T46" fmla="*/ 54 w 427"/>
                <a:gd name="T47" fmla="*/ 27 h 369"/>
                <a:gd name="T48" fmla="*/ 310 w 427"/>
                <a:gd name="T49" fmla="*/ 27 h 369"/>
                <a:gd name="T50" fmla="*/ 320 w 427"/>
                <a:gd name="T51" fmla="*/ 23 h 369"/>
                <a:gd name="T52" fmla="*/ 327 w 427"/>
                <a:gd name="T53" fmla="*/ 13 h 369"/>
                <a:gd name="T54" fmla="*/ 331 w 427"/>
                <a:gd name="T55" fmla="*/ 0 h 369"/>
                <a:gd name="T56" fmla="*/ 355 w 427"/>
                <a:gd name="T57" fmla="*/ 10 h 369"/>
                <a:gd name="T58" fmla="*/ 382 w 427"/>
                <a:gd name="T59" fmla="*/ 14 h 369"/>
                <a:gd name="T60" fmla="*/ 409 w 427"/>
                <a:gd name="T61" fmla="*/ 20 h 369"/>
                <a:gd name="T62" fmla="*/ 427 w 427"/>
                <a:gd name="T63" fmla="*/ 38 h 369"/>
                <a:gd name="T64" fmla="*/ 427 w 427"/>
                <a:gd name="T65" fmla="*/ 3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7" h="369">
                  <a:moveTo>
                    <a:pt x="427" y="38"/>
                  </a:moveTo>
                  <a:lnTo>
                    <a:pt x="422" y="64"/>
                  </a:lnTo>
                  <a:lnTo>
                    <a:pt x="402" y="92"/>
                  </a:lnTo>
                  <a:lnTo>
                    <a:pt x="373" y="120"/>
                  </a:lnTo>
                  <a:lnTo>
                    <a:pt x="351" y="119"/>
                  </a:lnTo>
                  <a:lnTo>
                    <a:pt x="333" y="132"/>
                  </a:lnTo>
                  <a:lnTo>
                    <a:pt x="337" y="163"/>
                  </a:lnTo>
                  <a:lnTo>
                    <a:pt x="349" y="193"/>
                  </a:lnTo>
                  <a:lnTo>
                    <a:pt x="358" y="223"/>
                  </a:lnTo>
                  <a:lnTo>
                    <a:pt x="348" y="255"/>
                  </a:lnTo>
                  <a:lnTo>
                    <a:pt x="321" y="277"/>
                  </a:lnTo>
                  <a:lnTo>
                    <a:pt x="296" y="286"/>
                  </a:lnTo>
                  <a:lnTo>
                    <a:pt x="271" y="285"/>
                  </a:lnTo>
                  <a:lnTo>
                    <a:pt x="248" y="276"/>
                  </a:lnTo>
                  <a:lnTo>
                    <a:pt x="207" y="242"/>
                  </a:lnTo>
                  <a:lnTo>
                    <a:pt x="180" y="209"/>
                  </a:lnTo>
                  <a:lnTo>
                    <a:pt x="172" y="305"/>
                  </a:lnTo>
                  <a:lnTo>
                    <a:pt x="151" y="347"/>
                  </a:lnTo>
                  <a:lnTo>
                    <a:pt x="132" y="362"/>
                  </a:lnTo>
                  <a:lnTo>
                    <a:pt x="107" y="369"/>
                  </a:lnTo>
                  <a:lnTo>
                    <a:pt x="64" y="359"/>
                  </a:lnTo>
                  <a:lnTo>
                    <a:pt x="30" y="332"/>
                  </a:lnTo>
                  <a:lnTo>
                    <a:pt x="0" y="291"/>
                  </a:lnTo>
                  <a:lnTo>
                    <a:pt x="54" y="27"/>
                  </a:lnTo>
                  <a:lnTo>
                    <a:pt x="310" y="27"/>
                  </a:lnTo>
                  <a:lnTo>
                    <a:pt x="320" y="23"/>
                  </a:lnTo>
                  <a:lnTo>
                    <a:pt x="327" y="13"/>
                  </a:lnTo>
                  <a:lnTo>
                    <a:pt x="331" y="0"/>
                  </a:lnTo>
                  <a:lnTo>
                    <a:pt x="355" y="10"/>
                  </a:lnTo>
                  <a:lnTo>
                    <a:pt x="382" y="14"/>
                  </a:lnTo>
                  <a:lnTo>
                    <a:pt x="409" y="20"/>
                  </a:lnTo>
                  <a:lnTo>
                    <a:pt x="427" y="38"/>
                  </a:lnTo>
                  <a:lnTo>
                    <a:pt x="427" y="38"/>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17" name="Freeform 45">
              <a:extLst>
                <a:ext uri="{FF2B5EF4-FFF2-40B4-BE49-F238E27FC236}">
                  <a16:creationId xmlns:a16="http://schemas.microsoft.com/office/drawing/2014/main" id="{A6103389-51B6-4CF4-AAD0-A152B5F18D8A}"/>
                </a:ext>
              </a:extLst>
            </p:cNvPr>
            <p:cNvSpPr>
              <a:spLocks/>
            </p:cNvSpPr>
            <p:nvPr/>
          </p:nvSpPr>
          <p:spPr bwMode="auto">
            <a:xfrm>
              <a:off x="2092" y="1514"/>
              <a:ext cx="577" cy="553"/>
            </a:xfrm>
            <a:custGeom>
              <a:avLst/>
              <a:gdLst>
                <a:gd name="T0" fmla="*/ 140 w 459"/>
                <a:gd name="T1" fmla="*/ 0 h 385"/>
                <a:gd name="T2" fmla="*/ 146 w 459"/>
                <a:gd name="T3" fmla="*/ 16 h 385"/>
                <a:gd name="T4" fmla="*/ 165 w 459"/>
                <a:gd name="T5" fmla="*/ 27 h 385"/>
                <a:gd name="T6" fmla="*/ 418 w 459"/>
                <a:gd name="T7" fmla="*/ 26 h 385"/>
                <a:gd name="T8" fmla="*/ 343 w 459"/>
                <a:gd name="T9" fmla="*/ 130 h 385"/>
                <a:gd name="T10" fmla="*/ 459 w 459"/>
                <a:gd name="T11" fmla="*/ 307 h 385"/>
                <a:gd name="T12" fmla="*/ 388 w 459"/>
                <a:gd name="T13" fmla="*/ 359 h 385"/>
                <a:gd name="T14" fmla="*/ 349 w 459"/>
                <a:gd name="T15" fmla="*/ 378 h 385"/>
                <a:gd name="T16" fmla="*/ 306 w 459"/>
                <a:gd name="T17" fmla="*/ 385 h 385"/>
                <a:gd name="T18" fmla="*/ 284 w 459"/>
                <a:gd name="T19" fmla="*/ 376 h 385"/>
                <a:gd name="T20" fmla="*/ 269 w 459"/>
                <a:gd name="T21" fmla="*/ 361 h 385"/>
                <a:gd name="T22" fmla="*/ 251 w 459"/>
                <a:gd name="T23" fmla="*/ 319 h 385"/>
                <a:gd name="T24" fmla="*/ 246 w 459"/>
                <a:gd name="T25" fmla="*/ 268 h 385"/>
                <a:gd name="T26" fmla="*/ 251 w 459"/>
                <a:gd name="T27" fmla="*/ 216 h 385"/>
                <a:gd name="T28" fmla="*/ 210 w 459"/>
                <a:gd name="T29" fmla="*/ 256 h 385"/>
                <a:gd name="T30" fmla="*/ 159 w 459"/>
                <a:gd name="T31" fmla="*/ 290 h 385"/>
                <a:gd name="T32" fmla="*/ 133 w 459"/>
                <a:gd name="T33" fmla="*/ 293 h 385"/>
                <a:gd name="T34" fmla="*/ 110 w 459"/>
                <a:gd name="T35" fmla="*/ 289 h 385"/>
                <a:gd name="T36" fmla="*/ 92 w 459"/>
                <a:gd name="T37" fmla="*/ 269 h 385"/>
                <a:gd name="T38" fmla="*/ 78 w 459"/>
                <a:gd name="T39" fmla="*/ 233 h 385"/>
                <a:gd name="T40" fmla="*/ 79 w 459"/>
                <a:gd name="T41" fmla="*/ 202 h 385"/>
                <a:gd name="T42" fmla="*/ 84 w 459"/>
                <a:gd name="T43" fmla="*/ 174 h 385"/>
                <a:gd name="T44" fmla="*/ 84 w 459"/>
                <a:gd name="T45" fmla="*/ 145 h 385"/>
                <a:gd name="T46" fmla="*/ 65 w 459"/>
                <a:gd name="T47" fmla="*/ 123 h 385"/>
                <a:gd name="T48" fmla="*/ 38 w 459"/>
                <a:gd name="T49" fmla="*/ 114 h 385"/>
                <a:gd name="T50" fmla="*/ 9 w 459"/>
                <a:gd name="T51" fmla="*/ 72 h 385"/>
                <a:gd name="T52" fmla="*/ 0 w 459"/>
                <a:gd name="T53" fmla="*/ 47 h 385"/>
                <a:gd name="T54" fmla="*/ 4 w 459"/>
                <a:gd name="T55" fmla="*/ 30 h 385"/>
                <a:gd name="T56" fmla="*/ 23 w 459"/>
                <a:gd name="T57" fmla="*/ 23 h 385"/>
                <a:gd name="T58" fmla="*/ 77 w 459"/>
                <a:gd name="T59" fmla="*/ 17 h 385"/>
                <a:gd name="T60" fmla="*/ 121 w 459"/>
                <a:gd name="T61" fmla="*/ 9 h 385"/>
                <a:gd name="T62" fmla="*/ 140 w 459"/>
                <a:gd name="T63" fmla="*/ 0 h 385"/>
                <a:gd name="T64" fmla="*/ 140 w 459"/>
                <a:gd name="T65"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9" h="385">
                  <a:moveTo>
                    <a:pt x="140" y="0"/>
                  </a:moveTo>
                  <a:lnTo>
                    <a:pt x="146" y="16"/>
                  </a:lnTo>
                  <a:lnTo>
                    <a:pt x="165" y="27"/>
                  </a:lnTo>
                  <a:lnTo>
                    <a:pt x="418" y="26"/>
                  </a:lnTo>
                  <a:lnTo>
                    <a:pt x="343" y="130"/>
                  </a:lnTo>
                  <a:lnTo>
                    <a:pt x="459" y="307"/>
                  </a:lnTo>
                  <a:lnTo>
                    <a:pt x="388" y="359"/>
                  </a:lnTo>
                  <a:lnTo>
                    <a:pt x="349" y="378"/>
                  </a:lnTo>
                  <a:lnTo>
                    <a:pt x="306" y="385"/>
                  </a:lnTo>
                  <a:lnTo>
                    <a:pt x="284" y="376"/>
                  </a:lnTo>
                  <a:lnTo>
                    <a:pt x="269" y="361"/>
                  </a:lnTo>
                  <a:lnTo>
                    <a:pt x="251" y="319"/>
                  </a:lnTo>
                  <a:lnTo>
                    <a:pt x="246" y="268"/>
                  </a:lnTo>
                  <a:lnTo>
                    <a:pt x="251" y="216"/>
                  </a:lnTo>
                  <a:lnTo>
                    <a:pt x="210" y="256"/>
                  </a:lnTo>
                  <a:lnTo>
                    <a:pt x="159" y="290"/>
                  </a:lnTo>
                  <a:lnTo>
                    <a:pt x="133" y="293"/>
                  </a:lnTo>
                  <a:lnTo>
                    <a:pt x="110" y="289"/>
                  </a:lnTo>
                  <a:lnTo>
                    <a:pt x="92" y="269"/>
                  </a:lnTo>
                  <a:lnTo>
                    <a:pt x="78" y="233"/>
                  </a:lnTo>
                  <a:lnTo>
                    <a:pt x="79" y="202"/>
                  </a:lnTo>
                  <a:lnTo>
                    <a:pt x="84" y="174"/>
                  </a:lnTo>
                  <a:lnTo>
                    <a:pt x="84" y="145"/>
                  </a:lnTo>
                  <a:lnTo>
                    <a:pt x="65" y="123"/>
                  </a:lnTo>
                  <a:lnTo>
                    <a:pt x="38" y="114"/>
                  </a:lnTo>
                  <a:lnTo>
                    <a:pt x="9" y="72"/>
                  </a:lnTo>
                  <a:lnTo>
                    <a:pt x="0" y="47"/>
                  </a:lnTo>
                  <a:lnTo>
                    <a:pt x="4" y="30"/>
                  </a:lnTo>
                  <a:lnTo>
                    <a:pt x="23" y="23"/>
                  </a:lnTo>
                  <a:lnTo>
                    <a:pt x="77" y="17"/>
                  </a:lnTo>
                  <a:lnTo>
                    <a:pt x="121" y="9"/>
                  </a:lnTo>
                  <a:lnTo>
                    <a:pt x="140" y="0"/>
                  </a:lnTo>
                  <a:lnTo>
                    <a:pt x="140" y="0"/>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18" name="Freeform 46">
              <a:extLst>
                <a:ext uri="{FF2B5EF4-FFF2-40B4-BE49-F238E27FC236}">
                  <a16:creationId xmlns:a16="http://schemas.microsoft.com/office/drawing/2014/main" id="{BEA68B3B-2689-4BB4-A2A2-24EC014D4C25}"/>
                </a:ext>
              </a:extLst>
            </p:cNvPr>
            <p:cNvSpPr>
              <a:spLocks/>
            </p:cNvSpPr>
            <p:nvPr/>
          </p:nvSpPr>
          <p:spPr bwMode="auto">
            <a:xfrm>
              <a:off x="2651" y="1552"/>
              <a:ext cx="665" cy="678"/>
            </a:xfrm>
            <a:custGeom>
              <a:avLst/>
              <a:gdLst>
                <a:gd name="T0" fmla="*/ 429 w 528"/>
                <a:gd name="T1" fmla="*/ 264 h 473"/>
                <a:gd name="T2" fmla="*/ 528 w 528"/>
                <a:gd name="T3" fmla="*/ 410 h 473"/>
                <a:gd name="T4" fmla="*/ 526 w 528"/>
                <a:gd name="T5" fmla="*/ 411 h 473"/>
                <a:gd name="T6" fmla="*/ 262 w 528"/>
                <a:gd name="T7" fmla="*/ 411 h 473"/>
                <a:gd name="T8" fmla="*/ 197 w 528"/>
                <a:gd name="T9" fmla="*/ 473 h 473"/>
                <a:gd name="T10" fmla="*/ 27 w 528"/>
                <a:gd name="T11" fmla="*/ 364 h 473"/>
                <a:gd name="T12" fmla="*/ 117 w 528"/>
                <a:gd name="T13" fmla="*/ 298 h 473"/>
                <a:gd name="T14" fmla="*/ 0 w 528"/>
                <a:gd name="T15" fmla="*/ 115 h 473"/>
                <a:gd name="T16" fmla="*/ 240 w 528"/>
                <a:gd name="T17" fmla="*/ 115 h 473"/>
                <a:gd name="T18" fmla="*/ 111 w 528"/>
                <a:gd name="T19" fmla="*/ 180 h 473"/>
                <a:gd name="T20" fmla="*/ 215 w 528"/>
                <a:gd name="T21" fmla="*/ 335 h 473"/>
                <a:gd name="T22" fmla="*/ 170 w 528"/>
                <a:gd name="T23" fmla="*/ 334 h 473"/>
                <a:gd name="T24" fmla="*/ 148 w 528"/>
                <a:gd name="T25" fmla="*/ 335 h 473"/>
                <a:gd name="T26" fmla="*/ 124 w 528"/>
                <a:gd name="T27" fmla="*/ 348 h 473"/>
                <a:gd name="T28" fmla="*/ 110 w 528"/>
                <a:gd name="T29" fmla="*/ 362 h 473"/>
                <a:gd name="T30" fmla="*/ 190 w 528"/>
                <a:gd name="T31" fmla="*/ 412 h 473"/>
                <a:gd name="T32" fmla="*/ 236 w 528"/>
                <a:gd name="T33" fmla="*/ 369 h 473"/>
                <a:gd name="T34" fmla="*/ 419 w 528"/>
                <a:gd name="T35" fmla="*/ 369 h 473"/>
                <a:gd name="T36" fmla="*/ 356 w 528"/>
                <a:gd name="T37" fmla="*/ 273 h 473"/>
                <a:gd name="T38" fmla="*/ 398 w 528"/>
                <a:gd name="T39" fmla="*/ 62 h 473"/>
                <a:gd name="T40" fmla="*/ 20 w 528"/>
                <a:gd name="T41" fmla="*/ 62 h 473"/>
                <a:gd name="T42" fmla="*/ 67 w 528"/>
                <a:gd name="T43" fmla="*/ 0 h 473"/>
                <a:gd name="T44" fmla="*/ 482 w 528"/>
                <a:gd name="T45" fmla="*/ 0 h 473"/>
                <a:gd name="T46" fmla="*/ 429 w 528"/>
                <a:gd name="T47" fmla="*/ 264 h 473"/>
                <a:gd name="T48" fmla="*/ 429 w 528"/>
                <a:gd name="T49"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8" h="473">
                  <a:moveTo>
                    <a:pt x="429" y="264"/>
                  </a:moveTo>
                  <a:lnTo>
                    <a:pt x="528" y="410"/>
                  </a:lnTo>
                  <a:lnTo>
                    <a:pt x="526" y="411"/>
                  </a:lnTo>
                  <a:lnTo>
                    <a:pt x="262" y="411"/>
                  </a:lnTo>
                  <a:lnTo>
                    <a:pt x="197" y="473"/>
                  </a:lnTo>
                  <a:lnTo>
                    <a:pt x="27" y="364"/>
                  </a:lnTo>
                  <a:lnTo>
                    <a:pt x="117" y="298"/>
                  </a:lnTo>
                  <a:lnTo>
                    <a:pt x="0" y="115"/>
                  </a:lnTo>
                  <a:lnTo>
                    <a:pt x="240" y="115"/>
                  </a:lnTo>
                  <a:lnTo>
                    <a:pt x="111" y="180"/>
                  </a:lnTo>
                  <a:lnTo>
                    <a:pt x="215" y="335"/>
                  </a:lnTo>
                  <a:lnTo>
                    <a:pt x="170" y="334"/>
                  </a:lnTo>
                  <a:lnTo>
                    <a:pt x="148" y="335"/>
                  </a:lnTo>
                  <a:lnTo>
                    <a:pt x="124" y="348"/>
                  </a:lnTo>
                  <a:lnTo>
                    <a:pt x="110" y="362"/>
                  </a:lnTo>
                  <a:lnTo>
                    <a:pt x="190" y="412"/>
                  </a:lnTo>
                  <a:lnTo>
                    <a:pt x="236" y="369"/>
                  </a:lnTo>
                  <a:lnTo>
                    <a:pt x="419" y="369"/>
                  </a:lnTo>
                  <a:lnTo>
                    <a:pt x="356" y="273"/>
                  </a:lnTo>
                  <a:lnTo>
                    <a:pt x="398" y="62"/>
                  </a:lnTo>
                  <a:lnTo>
                    <a:pt x="20" y="62"/>
                  </a:lnTo>
                  <a:lnTo>
                    <a:pt x="67" y="0"/>
                  </a:lnTo>
                  <a:lnTo>
                    <a:pt x="482" y="0"/>
                  </a:lnTo>
                  <a:lnTo>
                    <a:pt x="429" y="264"/>
                  </a:lnTo>
                  <a:lnTo>
                    <a:pt x="429" y="264"/>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19" name="Freeform 47">
              <a:extLst>
                <a:ext uri="{FF2B5EF4-FFF2-40B4-BE49-F238E27FC236}">
                  <a16:creationId xmlns:a16="http://schemas.microsoft.com/office/drawing/2014/main" id="{70F806AA-4FE7-4FFF-A361-B6505DE7B0DE}"/>
                </a:ext>
              </a:extLst>
            </p:cNvPr>
            <p:cNvSpPr>
              <a:spLocks/>
            </p:cNvSpPr>
            <p:nvPr/>
          </p:nvSpPr>
          <p:spPr bwMode="auto">
            <a:xfrm>
              <a:off x="1695" y="1695"/>
              <a:ext cx="419" cy="572"/>
            </a:xfrm>
            <a:custGeom>
              <a:avLst/>
              <a:gdLst>
                <a:gd name="T0" fmla="*/ 77 w 334"/>
                <a:gd name="T1" fmla="*/ 0 h 401"/>
                <a:gd name="T2" fmla="*/ 79 w 334"/>
                <a:gd name="T3" fmla="*/ 62 h 401"/>
                <a:gd name="T4" fmla="*/ 91 w 334"/>
                <a:gd name="T5" fmla="*/ 25 h 401"/>
                <a:gd name="T6" fmla="*/ 103 w 334"/>
                <a:gd name="T7" fmla="*/ 8 h 401"/>
                <a:gd name="T8" fmla="*/ 123 w 334"/>
                <a:gd name="T9" fmla="*/ 1 h 401"/>
                <a:gd name="T10" fmla="*/ 124 w 334"/>
                <a:gd name="T11" fmla="*/ 1 h 401"/>
                <a:gd name="T12" fmla="*/ 124 w 334"/>
                <a:gd name="T13" fmla="*/ 99 h 401"/>
                <a:gd name="T14" fmla="*/ 185 w 334"/>
                <a:gd name="T15" fmla="*/ 110 h 401"/>
                <a:gd name="T16" fmla="*/ 213 w 334"/>
                <a:gd name="T17" fmla="*/ 120 h 401"/>
                <a:gd name="T18" fmla="*/ 238 w 334"/>
                <a:gd name="T19" fmla="*/ 137 h 401"/>
                <a:gd name="T20" fmla="*/ 285 w 334"/>
                <a:gd name="T21" fmla="*/ 143 h 401"/>
                <a:gd name="T22" fmla="*/ 304 w 334"/>
                <a:gd name="T23" fmla="*/ 148 h 401"/>
                <a:gd name="T24" fmla="*/ 319 w 334"/>
                <a:gd name="T25" fmla="*/ 158 h 401"/>
                <a:gd name="T26" fmla="*/ 330 w 334"/>
                <a:gd name="T27" fmla="*/ 171 h 401"/>
                <a:gd name="T28" fmla="*/ 334 w 334"/>
                <a:gd name="T29" fmla="*/ 189 h 401"/>
                <a:gd name="T30" fmla="*/ 325 w 334"/>
                <a:gd name="T31" fmla="*/ 215 h 401"/>
                <a:gd name="T32" fmla="*/ 298 w 334"/>
                <a:gd name="T33" fmla="*/ 240 h 401"/>
                <a:gd name="T34" fmla="*/ 265 w 334"/>
                <a:gd name="T35" fmla="*/ 249 h 401"/>
                <a:gd name="T36" fmla="*/ 230 w 334"/>
                <a:gd name="T37" fmla="*/ 242 h 401"/>
                <a:gd name="T38" fmla="*/ 182 w 334"/>
                <a:gd name="T39" fmla="*/ 274 h 401"/>
                <a:gd name="T40" fmla="*/ 207 w 334"/>
                <a:gd name="T41" fmla="*/ 310 h 401"/>
                <a:gd name="T42" fmla="*/ 237 w 334"/>
                <a:gd name="T43" fmla="*/ 341 h 401"/>
                <a:gd name="T44" fmla="*/ 221 w 334"/>
                <a:gd name="T45" fmla="*/ 355 h 401"/>
                <a:gd name="T46" fmla="*/ 174 w 334"/>
                <a:gd name="T47" fmla="*/ 323 h 401"/>
                <a:gd name="T48" fmla="*/ 164 w 334"/>
                <a:gd name="T49" fmla="*/ 380 h 401"/>
                <a:gd name="T50" fmla="*/ 105 w 334"/>
                <a:gd name="T51" fmla="*/ 344 h 401"/>
                <a:gd name="T52" fmla="*/ 92 w 334"/>
                <a:gd name="T53" fmla="*/ 401 h 401"/>
                <a:gd name="T54" fmla="*/ 69 w 334"/>
                <a:gd name="T55" fmla="*/ 394 h 401"/>
                <a:gd name="T56" fmla="*/ 47 w 334"/>
                <a:gd name="T57" fmla="*/ 374 h 401"/>
                <a:gd name="T58" fmla="*/ 15 w 334"/>
                <a:gd name="T59" fmla="*/ 311 h 401"/>
                <a:gd name="T60" fmla="*/ 0 w 334"/>
                <a:gd name="T61" fmla="*/ 240 h 401"/>
                <a:gd name="T62" fmla="*/ 0 w 334"/>
                <a:gd name="T63" fmla="*/ 202 h 401"/>
                <a:gd name="T64" fmla="*/ 3 w 334"/>
                <a:gd name="T65" fmla="*/ 166 h 401"/>
                <a:gd name="T66" fmla="*/ 13 w 334"/>
                <a:gd name="T67" fmla="*/ 131 h 401"/>
                <a:gd name="T68" fmla="*/ 30 w 334"/>
                <a:gd name="T69" fmla="*/ 99 h 401"/>
                <a:gd name="T70" fmla="*/ 33 w 334"/>
                <a:gd name="T71" fmla="*/ 67 h 401"/>
                <a:gd name="T72" fmla="*/ 38 w 334"/>
                <a:gd name="T73" fmla="*/ 42 h 401"/>
                <a:gd name="T74" fmla="*/ 54 w 334"/>
                <a:gd name="T75" fmla="*/ 13 h 401"/>
                <a:gd name="T76" fmla="*/ 70 w 334"/>
                <a:gd name="T77" fmla="*/ 1 h 401"/>
                <a:gd name="T78" fmla="*/ 77 w 334"/>
                <a:gd name="T79" fmla="*/ 0 h 401"/>
                <a:gd name="T80" fmla="*/ 77 w 334"/>
                <a:gd name="T81"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4" h="401">
                  <a:moveTo>
                    <a:pt x="77" y="0"/>
                  </a:moveTo>
                  <a:lnTo>
                    <a:pt x="79" y="62"/>
                  </a:lnTo>
                  <a:lnTo>
                    <a:pt x="91" y="25"/>
                  </a:lnTo>
                  <a:lnTo>
                    <a:pt x="103" y="8"/>
                  </a:lnTo>
                  <a:lnTo>
                    <a:pt x="123" y="1"/>
                  </a:lnTo>
                  <a:lnTo>
                    <a:pt x="124" y="1"/>
                  </a:lnTo>
                  <a:lnTo>
                    <a:pt x="124" y="99"/>
                  </a:lnTo>
                  <a:lnTo>
                    <a:pt x="185" y="110"/>
                  </a:lnTo>
                  <a:lnTo>
                    <a:pt x="213" y="120"/>
                  </a:lnTo>
                  <a:lnTo>
                    <a:pt x="238" y="137"/>
                  </a:lnTo>
                  <a:lnTo>
                    <a:pt x="285" y="143"/>
                  </a:lnTo>
                  <a:lnTo>
                    <a:pt x="304" y="148"/>
                  </a:lnTo>
                  <a:lnTo>
                    <a:pt x="319" y="158"/>
                  </a:lnTo>
                  <a:lnTo>
                    <a:pt x="330" y="171"/>
                  </a:lnTo>
                  <a:lnTo>
                    <a:pt x="334" y="189"/>
                  </a:lnTo>
                  <a:lnTo>
                    <a:pt x="325" y="215"/>
                  </a:lnTo>
                  <a:lnTo>
                    <a:pt x="298" y="240"/>
                  </a:lnTo>
                  <a:lnTo>
                    <a:pt x="265" y="249"/>
                  </a:lnTo>
                  <a:lnTo>
                    <a:pt x="230" y="242"/>
                  </a:lnTo>
                  <a:lnTo>
                    <a:pt x="182" y="274"/>
                  </a:lnTo>
                  <a:lnTo>
                    <a:pt x="207" y="310"/>
                  </a:lnTo>
                  <a:lnTo>
                    <a:pt x="237" y="341"/>
                  </a:lnTo>
                  <a:lnTo>
                    <a:pt x="221" y="355"/>
                  </a:lnTo>
                  <a:lnTo>
                    <a:pt x="174" y="323"/>
                  </a:lnTo>
                  <a:lnTo>
                    <a:pt x="164" y="380"/>
                  </a:lnTo>
                  <a:lnTo>
                    <a:pt x="105" y="344"/>
                  </a:lnTo>
                  <a:lnTo>
                    <a:pt x="92" y="401"/>
                  </a:lnTo>
                  <a:lnTo>
                    <a:pt x="69" y="394"/>
                  </a:lnTo>
                  <a:lnTo>
                    <a:pt x="47" y="374"/>
                  </a:lnTo>
                  <a:lnTo>
                    <a:pt x="15" y="311"/>
                  </a:lnTo>
                  <a:lnTo>
                    <a:pt x="0" y="240"/>
                  </a:lnTo>
                  <a:lnTo>
                    <a:pt x="0" y="202"/>
                  </a:lnTo>
                  <a:lnTo>
                    <a:pt x="3" y="166"/>
                  </a:lnTo>
                  <a:lnTo>
                    <a:pt x="13" y="131"/>
                  </a:lnTo>
                  <a:lnTo>
                    <a:pt x="30" y="99"/>
                  </a:lnTo>
                  <a:lnTo>
                    <a:pt x="33" y="67"/>
                  </a:lnTo>
                  <a:lnTo>
                    <a:pt x="38" y="42"/>
                  </a:lnTo>
                  <a:lnTo>
                    <a:pt x="54" y="13"/>
                  </a:lnTo>
                  <a:lnTo>
                    <a:pt x="70" y="1"/>
                  </a:lnTo>
                  <a:lnTo>
                    <a:pt x="77" y="0"/>
                  </a:lnTo>
                  <a:lnTo>
                    <a:pt x="77" y="0"/>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0" name="Freeform 48">
              <a:extLst>
                <a:ext uri="{FF2B5EF4-FFF2-40B4-BE49-F238E27FC236}">
                  <a16:creationId xmlns:a16="http://schemas.microsoft.com/office/drawing/2014/main" id="{BDBDFCBB-1ECD-4E89-A219-16C8B5823E7D}"/>
                </a:ext>
              </a:extLst>
            </p:cNvPr>
            <p:cNvSpPr>
              <a:spLocks/>
            </p:cNvSpPr>
            <p:nvPr/>
          </p:nvSpPr>
          <p:spPr bwMode="auto">
            <a:xfrm>
              <a:off x="3840" y="1698"/>
              <a:ext cx="424" cy="569"/>
            </a:xfrm>
            <a:custGeom>
              <a:avLst/>
              <a:gdLst>
                <a:gd name="T0" fmla="*/ 322 w 339"/>
                <a:gd name="T1" fmla="*/ 127 h 399"/>
                <a:gd name="T2" fmla="*/ 333 w 339"/>
                <a:gd name="T3" fmla="*/ 159 h 399"/>
                <a:gd name="T4" fmla="*/ 339 w 339"/>
                <a:gd name="T5" fmla="*/ 194 h 399"/>
                <a:gd name="T6" fmla="*/ 335 w 339"/>
                <a:gd name="T7" fmla="*/ 263 h 399"/>
                <a:gd name="T8" fmla="*/ 314 w 339"/>
                <a:gd name="T9" fmla="*/ 329 h 399"/>
                <a:gd name="T10" fmla="*/ 281 w 339"/>
                <a:gd name="T11" fmla="*/ 387 h 399"/>
                <a:gd name="T12" fmla="*/ 245 w 339"/>
                <a:gd name="T13" fmla="*/ 399 h 399"/>
                <a:gd name="T14" fmla="*/ 233 w 339"/>
                <a:gd name="T15" fmla="*/ 344 h 399"/>
                <a:gd name="T16" fmla="*/ 171 w 339"/>
                <a:gd name="T17" fmla="*/ 379 h 399"/>
                <a:gd name="T18" fmla="*/ 165 w 339"/>
                <a:gd name="T19" fmla="*/ 322 h 399"/>
                <a:gd name="T20" fmla="*/ 115 w 339"/>
                <a:gd name="T21" fmla="*/ 355 h 399"/>
                <a:gd name="T22" fmla="*/ 94 w 339"/>
                <a:gd name="T23" fmla="*/ 338 h 399"/>
                <a:gd name="T24" fmla="*/ 118 w 339"/>
                <a:gd name="T25" fmla="*/ 316 h 399"/>
                <a:gd name="T26" fmla="*/ 155 w 339"/>
                <a:gd name="T27" fmla="*/ 274 h 399"/>
                <a:gd name="T28" fmla="*/ 108 w 339"/>
                <a:gd name="T29" fmla="*/ 241 h 399"/>
                <a:gd name="T30" fmla="*/ 84 w 339"/>
                <a:gd name="T31" fmla="*/ 245 h 399"/>
                <a:gd name="T32" fmla="*/ 48 w 339"/>
                <a:gd name="T33" fmla="*/ 240 h 399"/>
                <a:gd name="T34" fmla="*/ 14 w 339"/>
                <a:gd name="T35" fmla="*/ 225 h 399"/>
                <a:gd name="T36" fmla="*/ 4 w 339"/>
                <a:gd name="T37" fmla="*/ 211 h 399"/>
                <a:gd name="T38" fmla="*/ 0 w 339"/>
                <a:gd name="T39" fmla="*/ 193 h 399"/>
                <a:gd name="T40" fmla="*/ 6 w 339"/>
                <a:gd name="T41" fmla="*/ 170 h 399"/>
                <a:gd name="T42" fmla="*/ 18 w 339"/>
                <a:gd name="T43" fmla="*/ 155 h 399"/>
                <a:gd name="T44" fmla="*/ 33 w 339"/>
                <a:gd name="T45" fmla="*/ 143 h 399"/>
                <a:gd name="T46" fmla="*/ 52 w 339"/>
                <a:gd name="T47" fmla="*/ 137 h 399"/>
                <a:gd name="T48" fmla="*/ 83 w 339"/>
                <a:gd name="T49" fmla="*/ 135 h 399"/>
                <a:gd name="T50" fmla="*/ 98 w 339"/>
                <a:gd name="T51" fmla="*/ 136 h 399"/>
                <a:gd name="T52" fmla="*/ 124 w 339"/>
                <a:gd name="T53" fmla="*/ 120 h 399"/>
                <a:gd name="T54" fmla="*/ 152 w 339"/>
                <a:gd name="T55" fmla="*/ 109 h 399"/>
                <a:gd name="T56" fmla="*/ 184 w 339"/>
                <a:gd name="T57" fmla="*/ 102 h 399"/>
                <a:gd name="T58" fmla="*/ 214 w 339"/>
                <a:gd name="T59" fmla="*/ 99 h 399"/>
                <a:gd name="T60" fmla="*/ 215 w 339"/>
                <a:gd name="T61" fmla="*/ 0 h 399"/>
                <a:gd name="T62" fmla="*/ 227 w 339"/>
                <a:gd name="T63" fmla="*/ 4 h 399"/>
                <a:gd name="T64" fmla="*/ 235 w 339"/>
                <a:gd name="T65" fmla="*/ 12 h 399"/>
                <a:gd name="T66" fmla="*/ 249 w 339"/>
                <a:gd name="T67" fmla="*/ 33 h 399"/>
                <a:gd name="T68" fmla="*/ 260 w 339"/>
                <a:gd name="T69" fmla="*/ 63 h 399"/>
                <a:gd name="T70" fmla="*/ 260 w 339"/>
                <a:gd name="T71" fmla="*/ 0 h 399"/>
                <a:gd name="T72" fmla="*/ 280 w 339"/>
                <a:gd name="T73" fmla="*/ 4 h 399"/>
                <a:gd name="T74" fmla="*/ 290 w 339"/>
                <a:gd name="T75" fmla="*/ 17 h 399"/>
                <a:gd name="T76" fmla="*/ 303 w 339"/>
                <a:gd name="T77" fmla="*/ 52 h 399"/>
                <a:gd name="T78" fmla="*/ 310 w 339"/>
                <a:gd name="T79" fmla="*/ 95 h 399"/>
                <a:gd name="T80" fmla="*/ 322 w 339"/>
                <a:gd name="T81" fmla="*/ 127 h 399"/>
                <a:gd name="T82" fmla="*/ 322 w 339"/>
                <a:gd name="T83" fmla="*/ 12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9" h="399">
                  <a:moveTo>
                    <a:pt x="322" y="127"/>
                  </a:moveTo>
                  <a:lnTo>
                    <a:pt x="333" y="159"/>
                  </a:lnTo>
                  <a:lnTo>
                    <a:pt x="339" y="194"/>
                  </a:lnTo>
                  <a:lnTo>
                    <a:pt x="335" y="263"/>
                  </a:lnTo>
                  <a:lnTo>
                    <a:pt x="314" y="329"/>
                  </a:lnTo>
                  <a:lnTo>
                    <a:pt x="281" y="387"/>
                  </a:lnTo>
                  <a:lnTo>
                    <a:pt x="245" y="399"/>
                  </a:lnTo>
                  <a:lnTo>
                    <a:pt x="233" y="344"/>
                  </a:lnTo>
                  <a:lnTo>
                    <a:pt x="171" y="379"/>
                  </a:lnTo>
                  <a:lnTo>
                    <a:pt x="165" y="322"/>
                  </a:lnTo>
                  <a:lnTo>
                    <a:pt x="115" y="355"/>
                  </a:lnTo>
                  <a:lnTo>
                    <a:pt x="94" y="338"/>
                  </a:lnTo>
                  <a:lnTo>
                    <a:pt x="118" y="316"/>
                  </a:lnTo>
                  <a:lnTo>
                    <a:pt x="155" y="274"/>
                  </a:lnTo>
                  <a:lnTo>
                    <a:pt x="108" y="241"/>
                  </a:lnTo>
                  <a:lnTo>
                    <a:pt x="84" y="245"/>
                  </a:lnTo>
                  <a:lnTo>
                    <a:pt x="48" y="240"/>
                  </a:lnTo>
                  <a:lnTo>
                    <a:pt x="14" y="225"/>
                  </a:lnTo>
                  <a:lnTo>
                    <a:pt x="4" y="211"/>
                  </a:lnTo>
                  <a:lnTo>
                    <a:pt x="0" y="193"/>
                  </a:lnTo>
                  <a:lnTo>
                    <a:pt x="6" y="170"/>
                  </a:lnTo>
                  <a:lnTo>
                    <a:pt x="18" y="155"/>
                  </a:lnTo>
                  <a:lnTo>
                    <a:pt x="33" y="143"/>
                  </a:lnTo>
                  <a:lnTo>
                    <a:pt x="52" y="137"/>
                  </a:lnTo>
                  <a:lnTo>
                    <a:pt x="83" y="135"/>
                  </a:lnTo>
                  <a:lnTo>
                    <a:pt x="98" y="136"/>
                  </a:lnTo>
                  <a:lnTo>
                    <a:pt x="124" y="120"/>
                  </a:lnTo>
                  <a:lnTo>
                    <a:pt x="152" y="109"/>
                  </a:lnTo>
                  <a:lnTo>
                    <a:pt x="184" y="102"/>
                  </a:lnTo>
                  <a:lnTo>
                    <a:pt x="214" y="99"/>
                  </a:lnTo>
                  <a:lnTo>
                    <a:pt x="215" y="0"/>
                  </a:lnTo>
                  <a:lnTo>
                    <a:pt x="227" y="4"/>
                  </a:lnTo>
                  <a:lnTo>
                    <a:pt x="235" y="12"/>
                  </a:lnTo>
                  <a:lnTo>
                    <a:pt x="249" y="33"/>
                  </a:lnTo>
                  <a:lnTo>
                    <a:pt x="260" y="63"/>
                  </a:lnTo>
                  <a:lnTo>
                    <a:pt x="260" y="0"/>
                  </a:lnTo>
                  <a:lnTo>
                    <a:pt x="280" y="4"/>
                  </a:lnTo>
                  <a:lnTo>
                    <a:pt x="290" y="17"/>
                  </a:lnTo>
                  <a:lnTo>
                    <a:pt x="303" y="52"/>
                  </a:lnTo>
                  <a:lnTo>
                    <a:pt x="310" y="95"/>
                  </a:lnTo>
                  <a:lnTo>
                    <a:pt x="322" y="127"/>
                  </a:lnTo>
                  <a:lnTo>
                    <a:pt x="322" y="12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1" name="Freeform 49">
              <a:extLst>
                <a:ext uri="{FF2B5EF4-FFF2-40B4-BE49-F238E27FC236}">
                  <a16:creationId xmlns:a16="http://schemas.microsoft.com/office/drawing/2014/main" id="{2DBF4BD9-25B4-40CE-9778-C3DA21B30ED2}"/>
                </a:ext>
              </a:extLst>
            </p:cNvPr>
            <p:cNvSpPr>
              <a:spLocks/>
            </p:cNvSpPr>
            <p:nvPr/>
          </p:nvSpPr>
          <p:spPr bwMode="auto">
            <a:xfrm>
              <a:off x="2488" y="3595"/>
              <a:ext cx="973" cy="103"/>
            </a:xfrm>
            <a:custGeom>
              <a:avLst/>
              <a:gdLst>
                <a:gd name="T0" fmla="*/ 777 w 777"/>
                <a:gd name="T1" fmla="*/ 0 h 71"/>
                <a:gd name="T2" fmla="*/ 777 w 777"/>
                <a:gd name="T3" fmla="*/ 71 h 71"/>
                <a:gd name="T4" fmla="*/ 0 w 777"/>
                <a:gd name="T5" fmla="*/ 69 h 71"/>
                <a:gd name="T6" fmla="*/ 0 w 777"/>
                <a:gd name="T7" fmla="*/ 2 h 71"/>
                <a:gd name="T8" fmla="*/ 777 w 777"/>
                <a:gd name="T9" fmla="*/ 0 h 71"/>
                <a:gd name="T10" fmla="*/ 777 w 777"/>
                <a:gd name="T11" fmla="*/ 0 h 71"/>
              </a:gdLst>
              <a:ahLst/>
              <a:cxnLst>
                <a:cxn ang="0">
                  <a:pos x="T0" y="T1"/>
                </a:cxn>
                <a:cxn ang="0">
                  <a:pos x="T2" y="T3"/>
                </a:cxn>
                <a:cxn ang="0">
                  <a:pos x="T4" y="T5"/>
                </a:cxn>
                <a:cxn ang="0">
                  <a:pos x="T6" y="T7"/>
                </a:cxn>
                <a:cxn ang="0">
                  <a:pos x="T8" y="T9"/>
                </a:cxn>
                <a:cxn ang="0">
                  <a:pos x="T10" y="T11"/>
                </a:cxn>
              </a:cxnLst>
              <a:rect l="0" t="0" r="r" b="b"/>
              <a:pathLst>
                <a:path w="777" h="71">
                  <a:moveTo>
                    <a:pt x="777" y="0"/>
                  </a:moveTo>
                  <a:lnTo>
                    <a:pt x="777" y="71"/>
                  </a:lnTo>
                  <a:lnTo>
                    <a:pt x="0" y="69"/>
                  </a:lnTo>
                  <a:lnTo>
                    <a:pt x="0" y="2"/>
                  </a:lnTo>
                  <a:lnTo>
                    <a:pt x="777" y="0"/>
                  </a:lnTo>
                  <a:lnTo>
                    <a:pt x="777" y="0"/>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2" name="Freeform 50">
              <a:extLst>
                <a:ext uri="{FF2B5EF4-FFF2-40B4-BE49-F238E27FC236}">
                  <a16:creationId xmlns:a16="http://schemas.microsoft.com/office/drawing/2014/main" id="{11EEB5B3-63B2-4363-A756-74B384D1F8B1}"/>
                </a:ext>
              </a:extLst>
            </p:cNvPr>
            <p:cNvSpPr>
              <a:spLocks/>
            </p:cNvSpPr>
            <p:nvPr/>
          </p:nvSpPr>
          <p:spPr bwMode="auto">
            <a:xfrm>
              <a:off x="3266" y="2276"/>
              <a:ext cx="85" cy="947"/>
            </a:xfrm>
            <a:custGeom>
              <a:avLst/>
              <a:gdLst>
                <a:gd name="T0" fmla="*/ 0 w 67"/>
                <a:gd name="T1" fmla="*/ 514 h 663"/>
                <a:gd name="T2" fmla="*/ 0 w 67"/>
                <a:gd name="T3" fmla="*/ 663 h 663"/>
                <a:gd name="T4" fmla="*/ 15 w 67"/>
                <a:gd name="T5" fmla="*/ 643 h 663"/>
                <a:gd name="T6" fmla="*/ 43 w 67"/>
                <a:gd name="T7" fmla="*/ 594 h 663"/>
                <a:gd name="T8" fmla="*/ 61 w 67"/>
                <a:gd name="T9" fmla="*/ 538 h 663"/>
                <a:gd name="T10" fmla="*/ 67 w 67"/>
                <a:gd name="T11" fmla="*/ 478 h 663"/>
                <a:gd name="T12" fmla="*/ 65 w 67"/>
                <a:gd name="T13" fmla="*/ 0 h 663"/>
                <a:gd name="T14" fmla="*/ 0 w 67"/>
                <a:gd name="T15" fmla="*/ 0 h 663"/>
                <a:gd name="T16" fmla="*/ 0 w 67"/>
                <a:gd name="T17" fmla="*/ 47 h 663"/>
                <a:gd name="T18" fmla="*/ 15 w 67"/>
                <a:gd name="T19" fmla="*/ 48 h 663"/>
                <a:gd name="T20" fmla="*/ 27 w 67"/>
                <a:gd name="T21" fmla="*/ 56 h 663"/>
                <a:gd name="T22" fmla="*/ 37 w 67"/>
                <a:gd name="T23" fmla="*/ 82 h 663"/>
                <a:gd name="T24" fmla="*/ 27 w 67"/>
                <a:gd name="T25" fmla="*/ 109 h 663"/>
                <a:gd name="T26" fmla="*/ 0 w 67"/>
                <a:gd name="T27" fmla="*/ 119 h 663"/>
                <a:gd name="T28" fmla="*/ 0 w 67"/>
                <a:gd name="T29" fmla="*/ 179 h 663"/>
                <a:gd name="T30" fmla="*/ 15 w 67"/>
                <a:gd name="T31" fmla="*/ 180 h 663"/>
                <a:gd name="T32" fmla="*/ 27 w 67"/>
                <a:gd name="T33" fmla="*/ 188 h 663"/>
                <a:gd name="T34" fmla="*/ 37 w 67"/>
                <a:gd name="T35" fmla="*/ 216 h 663"/>
                <a:gd name="T36" fmla="*/ 27 w 67"/>
                <a:gd name="T37" fmla="*/ 242 h 663"/>
                <a:gd name="T38" fmla="*/ 0 w 67"/>
                <a:gd name="T39" fmla="*/ 254 h 663"/>
                <a:gd name="T40" fmla="*/ 0 w 67"/>
                <a:gd name="T41" fmla="*/ 310 h 663"/>
                <a:gd name="T42" fmla="*/ 13 w 67"/>
                <a:gd name="T43" fmla="*/ 312 h 663"/>
                <a:gd name="T44" fmla="*/ 23 w 67"/>
                <a:gd name="T45" fmla="*/ 320 h 663"/>
                <a:gd name="T46" fmla="*/ 35 w 67"/>
                <a:gd name="T47" fmla="*/ 346 h 663"/>
                <a:gd name="T48" fmla="*/ 23 w 67"/>
                <a:gd name="T49" fmla="*/ 373 h 663"/>
                <a:gd name="T50" fmla="*/ 0 w 67"/>
                <a:gd name="T51" fmla="*/ 383 h 663"/>
                <a:gd name="T52" fmla="*/ 0 w 67"/>
                <a:gd name="T53" fmla="*/ 442 h 663"/>
                <a:gd name="T54" fmla="*/ 14 w 67"/>
                <a:gd name="T55" fmla="*/ 443 h 663"/>
                <a:gd name="T56" fmla="*/ 26 w 67"/>
                <a:gd name="T57" fmla="*/ 451 h 663"/>
                <a:gd name="T58" fmla="*/ 36 w 67"/>
                <a:gd name="T59" fmla="*/ 477 h 663"/>
                <a:gd name="T60" fmla="*/ 26 w 67"/>
                <a:gd name="T61" fmla="*/ 504 h 663"/>
                <a:gd name="T62" fmla="*/ 0 w 67"/>
                <a:gd name="T63" fmla="*/ 514 h 663"/>
                <a:gd name="T64" fmla="*/ 0 w 67"/>
                <a:gd name="T65" fmla="*/ 514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663">
                  <a:moveTo>
                    <a:pt x="0" y="514"/>
                  </a:moveTo>
                  <a:lnTo>
                    <a:pt x="0" y="663"/>
                  </a:lnTo>
                  <a:lnTo>
                    <a:pt x="15" y="643"/>
                  </a:lnTo>
                  <a:lnTo>
                    <a:pt x="43" y="594"/>
                  </a:lnTo>
                  <a:lnTo>
                    <a:pt x="61" y="538"/>
                  </a:lnTo>
                  <a:lnTo>
                    <a:pt x="67" y="478"/>
                  </a:lnTo>
                  <a:lnTo>
                    <a:pt x="65" y="0"/>
                  </a:lnTo>
                  <a:lnTo>
                    <a:pt x="0" y="0"/>
                  </a:lnTo>
                  <a:lnTo>
                    <a:pt x="0" y="47"/>
                  </a:lnTo>
                  <a:lnTo>
                    <a:pt x="15" y="48"/>
                  </a:lnTo>
                  <a:lnTo>
                    <a:pt x="27" y="56"/>
                  </a:lnTo>
                  <a:lnTo>
                    <a:pt x="37" y="82"/>
                  </a:lnTo>
                  <a:lnTo>
                    <a:pt x="27" y="109"/>
                  </a:lnTo>
                  <a:lnTo>
                    <a:pt x="0" y="119"/>
                  </a:lnTo>
                  <a:lnTo>
                    <a:pt x="0" y="179"/>
                  </a:lnTo>
                  <a:lnTo>
                    <a:pt x="15" y="180"/>
                  </a:lnTo>
                  <a:lnTo>
                    <a:pt x="27" y="188"/>
                  </a:lnTo>
                  <a:lnTo>
                    <a:pt x="37" y="216"/>
                  </a:lnTo>
                  <a:lnTo>
                    <a:pt x="27" y="242"/>
                  </a:lnTo>
                  <a:lnTo>
                    <a:pt x="0" y="254"/>
                  </a:lnTo>
                  <a:lnTo>
                    <a:pt x="0" y="310"/>
                  </a:lnTo>
                  <a:lnTo>
                    <a:pt x="13" y="312"/>
                  </a:lnTo>
                  <a:lnTo>
                    <a:pt x="23" y="320"/>
                  </a:lnTo>
                  <a:lnTo>
                    <a:pt x="35" y="346"/>
                  </a:lnTo>
                  <a:lnTo>
                    <a:pt x="23" y="373"/>
                  </a:lnTo>
                  <a:lnTo>
                    <a:pt x="0" y="383"/>
                  </a:lnTo>
                  <a:lnTo>
                    <a:pt x="0" y="442"/>
                  </a:lnTo>
                  <a:lnTo>
                    <a:pt x="14" y="443"/>
                  </a:lnTo>
                  <a:lnTo>
                    <a:pt x="26" y="451"/>
                  </a:lnTo>
                  <a:lnTo>
                    <a:pt x="36" y="477"/>
                  </a:lnTo>
                  <a:lnTo>
                    <a:pt x="26" y="504"/>
                  </a:lnTo>
                  <a:lnTo>
                    <a:pt x="0" y="514"/>
                  </a:lnTo>
                  <a:lnTo>
                    <a:pt x="0" y="514"/>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3" name="Freeform 51">
              <a:extLst>
                <a:ext uri="{FF2B5EF4-FFF2-40B4-BE49-F238E27FC236}">
                  <a16:creationId xmlns:a16="http://schemas.microsoft.com/office/drawing/2014/main" id="{B6C59271-DC7F-44AF-AC1D-04CCE0F089DB}"/>
                </a:ext>
              </a:extLst>
            </p:cNvPr>
            <p:cNvSpPr>
              <a:spLocks/>
            </p:cNvSpPr>
            <p:nvPr/>
          </p:nvSpPr>
          <p:spPr bwMode="auto">
            <a:xfrm>
              <a:off x="3201" y="2276"/>
              <a:ext cx="65" cy="1022"/>
            </a:xfrm>
            <a:custGeom>
              <a:avLst/>
              <a:gdLst>
                <a:gd name="T0" fmla="*/ 53 w 53"/>
                <a:gd name="T1" fmla="*/ 47 h 714"/>
                <a:gd name="T2" fmla="*/ 53 w 53"/>
                <a:gd name="T3" fmla="*/ 0 h 714"/>
                <a:gd name="T4" fmla="*/ 0 w 53"/>
                <a:gd name="T5" fmla="*/ 0 h 714"/>
                <a:gd name="T6" fmla="*/ 0 w 53"/>
                <a:gd name="T7" fmla="*/ 567 h 714"/>
                <a:gd name="T8" fmla="*/ 16 w 53"/>
                <a:gd name="T9" fmla="*/ 568 h 714"/>
                <a:gd name="T10" fmla="*/ 27 w 53"/>
                <a:gd name="T11" fmla="*/ 576 h 714"/>
                <a:gd name="T12" fmla="*/ 38 w 53"/>
                <a:gd name="T13" fmla="*/ 603 h 714"/>
                <a:gd name="T14" fmla="*/ 27 w 53"/>
                <a:gd name="T15" fmla="*/ 629 h 714"/>
                <a:gd name="T16" fmla="*/ 0 w 53"/>
                <a:gd name="T17" fmla="*/ 641 h 714"/>
                <a:gd name="T18" fmla="*/ 0 w 53"/>
                <a:gd name="T19" fmla="*/ 714 h 714"/>
                <a:gd name="T20" fmla="*/ 33 w 53"/>
                <a:gd name="T21" fmla="*/ 687 h 714"/>
                <a:gd name="T22" fmla="*/ 53 w 53"/>
                <a:gd name="T23" fmla="*/ 663 h 714"/>
                <a:gd name="T24" fmla="*/ 53 w 53"/>
                <a:gd name="T25" fmla="*/ 514 h 714"/>
                <a:gd name="T26" fmla="*/ 52 w 53"/>
                <a:gd name="T27" fmla="*/ 514 h 714"/>
                <a:gd name="T28" fmla="*/ 26 w 53"/>
                <a:gd name="T29" fmla="*/ 504 h 714"/>
                <a:gd name="T30" fmla="*/ 18 w 53"/>
                <a:gd name="T31" fmla="*/ 491 h 714"/>
                <a:gd name="T32" fmla="*/ 14 w 53"/>
                <a:gd name="T33" fmla="*/ 477 h 714"/>
                <a:gd name="T34" fmla="*/ 18 w 53"/>
                <a:gd name="T35" fmla="*/ 462 h 714"/>
                <a:gd name="T36" fmla="*/ 26 w 53"/>
                <a:gd name="T37" fmla="*/ 451 h 714"/>
                <a:gd name="T38" fmla="*/ 38 w 53"/>
                <a:gd name="T39" fmla="*/ 443 h 714"/>
                <a:gd name="T40" fmla="*/ 52 w 53"/>
                <a:gd name="T41" fmla="*/ 440 h 714"/>
                <a:gd name="T42" fmla="*/ 53 w 53"/>
                <a:gd name="T43" fmla="*/ 442 h 714"/>
                <a:gd name="T44" fmla="*/ 53 w 53"/>
                <a:gd name="T45" fmla="*/ 383 h 714"/>
                <a:gd name="T46" fmla="*/ 51 w 53"/>
                <a:gd name="T47" fmla="*/ 383 h 714"/>
                <a:gd name="T48" fmla="*/ 24 w 53"/>
                <a:gd name="T49" fmla="*/ 373 h 714"/>
                <a:gd name="T50" fmla="*/ 16 w 53"/>
                <a:gd name="T51" fmla="*/ 360 h 714"/>
                <a:gd name="T52" fmla="*/ 13 w 53"/>
                <a:gd name="T53" fmla="*/ 346 h 714"/>
                <a:gd name="T54" fmla="*/ 16 w 53"/>
                <a:gd name="T55" fmla="*/ 331 h 714"/>
                <a:gd name="T56" fmla="*/ 24 w 53"/>
                <a:gd name="T57" fmla="*/ 320 h 714"/>
                <a:gd name="T58" fmla="*/ 37 w 53"/>
                <a:gd name="T59" fmla="*/ 312 h 714"/>
                <a:gd name="T60" fmla="*/ 51 w 53"/>
                <a:gd name="T61" fmla="*/ 309 h 714"/>
                <a:gd name="T62" fmla="*/ 53 w 53"/>
                <a:gd name="T63" fmla="*/ 310 h 714"/>
                <a:gd name="T64" fmla="*/ 53 w 53"/>
                <a:gd name="T65" fmla="*/ 254 h 714"/>
                <a:gd name="T66" fmla="*/ 53 w 53"/>
                <a:gd name="T67" fmla="*/ 254 h 714"/>
                <a:gd name="T68" fmla="*/ 27 w 53"/>
                <a:gd name="T69" fmla="*/ 242 h 714"/>
                <a:gd name="T70" fmla="*/ 19 w 53"/>
                <a:gd name="T71" fmla="*/ 230 h 714"/>
                <a:gd name="T72" fmla="*/ 16 w 53"/>
                <a:gd name="T73" fmla="*/ 216 h 714"/>
                <a:gd name="T74" fmla="*/ 19 w 53"/>
                <a:gd name="T75" fmla="*/ 201 h 714"/>
                <a:gd name="T76" fmla="*/ 27 w 53"/>
                <a:gd name="T77" fmla="*/ 188 h 714"/>
                <a:gd name="T78" fmla="*/ 39 w 53"/>
                <a:gd name="T79" fmla="*/ 180 h 714"/>
                <a:gd name="T80" fmla="*/ 53 w 53"/>
                <a:gd name="T81" fmla="*/ 178 h 714"/>
                <a:gd name="T82" fmla="*/ 53 w 53"/>
                <a:gd name="T83" fmla="*/ 179 h 714"/>
                <a:gd name="T84" fmla="*/ 53 w 53"/>
                <a:gd name="T85" fmla="*/ 119 h 714"/>
                <a:gd name="T86" fmla="*/ 53 w 53"/>
                <a:gd name="T87" fmla="*/ 119 h 714"/>
                <a:gd name="T88" fmla="*/ 27 w 53"/>
                <a:gd name="T89" fmla="*/ 109 h 714"/>
                <a:gd name="T90" fmla="*/ 19 w 53"/>
                <a:gd name="T91" fmla="*/ 96 h 714"/>
                <a:gd name="T92" fmla="*/ 16 w 53"/>
                <a:gd name="T93" fmla="*/ 82 h 714"/>
                <a:gd name="T94" fmla="*/ 19 w 53"/>
                <a:gd name="T95" fmla="*/ 67 h 714"/>
                <a:gd name="T96" fmla="*/ 27 w 53"/>
                <a:gd name="T97" fmla="*/ 56 h 714"/>
                <a:gd name="T98" fmla="*/ 39 w 53"/>
                <a:gd name="T99" fmla="*/ 48 h 714"/>
                <a:gd name="T100" fmla="*/ 53 w 53"/>
                <a:gd name="T101" fmla="*/ 44 h 714"/>
                <a:gd name="T102" fmla="*/ 53 w 53"/>
                <a:gd name="T103" fmla="*/ 47 h 714"/>
                <a:gd name="T104" fmla="*/ 53 w 53"/>
                <a:gd name="T105" fmla="*/ 47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 h="714">
                  <a:moveTo>
                    <a:pt x="53" y="47"/>
                  </a:moveTo>
                  <a:lnTo>
                    <a:pt x="53" y="0"/>
                  </a:lnTo>
                  <a:lnTo>
                    <a:pt x="0" y="0"/>
                  </a:lnTo>
                  <a:lnTo>
                    <a:pt x="0" y="567"/>
                  </a:lnTo>
                  <a:lnTo>
                    <a:pt x="16" y="568"/>
                  </a:lnTo>
                  <a:lnTo>
                    <a:pt x="27" y="576"/>
                  </a:lnTo>
                  <a:lnTo>
                    <a:pt x="38" y="603"/>
                  </a:lnTo>
                  <a:lnTo>
                    <a:pt x="27" y="629"/>
                  </a:lnTo>
                  <a:lnTo>
                    <a:pt x="0" y="641"/>
                  </a:lnTo>
                  <a:lnTo>
                    <a:pt x="0" y="714"/>
                  </a:lnTo>
                  <a:lnTo>
                    <a:pt x="33" y="687"/>
                  </a:lnTo>
                  <a:lnTo>
                    <a:pt x="53" y="663"/>
                  </a:lnTo>
                  <a:lnTo>
                    <a:pt x="53" y="514"/>
                  </a:lnTo>
                  <a:lnTo>
                    <a:pt x="52" y="514"/>
                  </a:lnTo>
                  <a:lnTo>
                    <a:pt x="26" y="504"/>
                  </a:lnTo>
                  <a:lnTo>
                    <a:pt x="18" y="491"/>
                  </a:lnTo>
                  <a:lnTo>
                    <a:pt x="14" y="477"/>
                  </a:lnTo>
                  <a:lnTo>
                    <a:pt x="18" y="462"/>
                  </a:lnTo>
                  <a:lnTo>
                    <a:pt x="26" y="451"/>
                  </a:lnTo>
                  <a:lnTo>
                    <a:pt x="38" y="443"/>
                  </a:lnTo>
                  <a:lnTo>
                    <a:pt x="52" y="440"/>
                  </a:lnTo>
                  <a:lnTo>
                    <a:pt x="53" y="442"/>
                  </a:lnTo>
                  <a:lnTo>
                    <a:pt x="53" y="383"/>
                  </a:lnTo>
                  <a:lnTo>
                    <a:pt x="51" y="383"/>
                  </a:lnTo>
                  <a:lnTo>
                    <a:pt x="24" y="373"/>
                  </a:lnTo>
                  <a:lnTo>
                    <a:pt x="16" y="360"/>
                  </a:lnTo>
                  <a:lnTo>
                    <a:pt x="13" y="346"/>
                  </a:lnTo>
                  <a:lnTo>
                    <a:pt x="16" y="331"/>
                  </a:lnTo>
                  <a:lnTo>
                    <a:pt x="24" y="320"/>
                  </a:lnTo>
                  <a:lnTo>
                    <a:pt x="37" y="312"/>
                  </a:lnTo>
                  <a:lnTo>
                    <a:pt x="51" y="309"/>
                  </a:lnTo>
                  <a:lnTo>
                    <a:pt x="53" y="310"/>
                  </a:lnTo>
                  <a:lnTo>
                    <a:pt x="53" y="254"/>
                  </a:lnTo>
                  <a:lnTo>
                    <a:pt x="53" y="254"/>
                  </a:lnTo>
                  <a:lnTo>
                    <a:pt x="27" y="242"/>
                  </a:lnTo>
                  <a:lnTo>
                    <a:pt x="19" y="230"/>
                  </a:lnTo>
                  <a:lnTo>
                    <a:pt x="16" y="216"/>
                  </a:lnTo>
                  <a:lnTo>
                    <a:pt x="19" y="201"/>
                  </a:lnTo>
                  <a:lnTo>
                    <a:pt x="27" y="188"/>
                  </a:lnTo>
                  <a:lnTo>
                    <a:pt x="39" y="180"/>
                  </a:lnTo>
                  <a:lnTo>
                    <a:pt x="53" y="178"/>
                  </a:lnTo>
                  <a:lnTo>
                    <a:pt x="53" y="179"/>
                  </a:lnTo>
                  <a:lnTo>
                    <a:pt x="53" y="119"/>
                  </a:lnTo>
                  <a:lnTo>
                    <a:pt x="53" y="119"/>
                  </a:lnTo>
                  <a:lnTo>
                    <a:pt x="27" y="109"/>
                  </a:lnTo>
                  <a:lnTo>
                    <a:pt x="19" y="96"/>
                  </a:lnTo>
                  <a:lnTo>
                    <a:pt x="16" y="82"/>
                  </a:lnTo>
                  <a:lnTo>
                    <a:pt x="19" y="67"/>
                  </a:lnTo>
                  <a:lnTo>
                    <a:pt x="27" y="56"/>
                  </a:lnTo>
                  <a:lnTo>
                    <a:pt x="39" y="48"/>
                  </a:lnTo>
                  <a:lnTo>
                    <a:pt x="53" y="44"/>
                  </a:lnTo>
                  <a:lnTo>
                    <a:pt x="53" y="47"/>
                  </a:lnTo>
                  <a:lnTo>
                    <a:pt x="53" y="4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4" name="Freeform 52">
              <a:extLst>
                <a:ext uri="{FF2B5EF4-FFF2-40B4-BE49-F238E27FC236}">
                  <a16:creationId xmlns:a16="http://schemas.microsoft.com/office/drawing/2014/main" id="{771859D9-A92A-48AC-97F1-AC1491F3FDBD}"/>
                </a:ext>
              </a:extLst>
            </p:cNvPr>
            <p:cNvSpPr>
              <a:spLocks/>
            </p:cNvSpPr>
            <p:nvPr/>
          </p:nvSpPr>
          <p:spPr bwMode="auto">
            <a:xfrm>
              <a:off x="3068" y="2276"/>
              <a:ext cx="133" cy="1096"/>
            </a:xfrm>
            <a:custGeom>
              <a:avLst/>
              <a:gdLst>
                <a:gd name="T0" fmla="*/ 105 w 105"/>
                <a:gd name="T1" fmla="*/ 567 h 766"/>
                <a:gd name="T2" fmla="*/ 105 w 105"/>
                <a:gd name="T3" fmla="*/ 0 h 766"/>
                <a:gd name="T4" fmla="*/ 0 w 105"/>
                <a:gd name="T5" fmla="*/ 0 h 766"/>
                <a:gd name="T6" fmla="*/ 0 w 105"/>
                <a:gd name="T7" fmla="*/ 139 h 766"/>
                <a:gd name="T8" fmla="*/ 11 w 105"/>
                <a:gd name="T9" fmla="*/ 146 h 766"/>
                <a:gd name="T10" fmla="*/ 88 w 105"/>
                <a:gd name="T11" fmla="*/ 81 h 766"/>
                <a:gd name="T12" fmla="*/ 55 w 105"/>
                <a:gd name="T13" fmla="*/ 180 h 766"/>
                <a:gd name="T14" fmla="*/ 11 w 105"/>
                <a:gd name="T15" fmla="*/ 249 h 766"/>
                <a:gd name="T16" fmla="*/ 0 w 105"/>
                <a:gd name="T17" fmla="*/ 242 h 766"/>
                <a:gd name="T18" fmla="*/ 0 w 105"/>
                <a:gd name="T19" fmla="*/ 310 h 766"/>
                <a:gd name="T20" fmla="*/ 28 w 105"/>
                <a:gd name="T21" fmla="*/ 275 h 766"/>
                <a:gd name="T22" fmla="*/ 0 w 105"/>
                <a:gd name="T23" fmla="*/ 367 h 766"/>
                <a:gd name="T24" fmla="*/ 0 w 105"/>
                <a:gd name="T25" fmla="*/ 649 h 766"/>
                <a:gd name="T26" fmla="*/ 14 w 105"/>
                <a:gd name="T27" fmla="*/ 650 h 766"/>
                <a:gd name="T28" fmla="*/ 27 w 105"/>
                <a:gd name="T29" fmla="*/ 658 h 766"/>
                <a:gd name="T30" fmla="*/ 38 w 105"/>
                <a:gd name="T31" fmla="*/ 685 h 766"/>
                <a:gd name="T32" fmla="*/ 27 w 105"/>
                <a:gd name="T33" fmla="*/ 711 h 766"/>
                <a:gd name="T34" fmla="*/ 0 w 105"/>
                <a:gd name="T35" fmla="*/ 721 h 766"/>
                <a:gd name="T36" fmla="*/ 0 w 105"/>
                <a:gd name="T37" fmla="*/ 766 h 766"/>
                <a:gd name="T38" fmla="*/ 43 w 105"/>
                <a:gd name="T39" fmla="*/ 751 h 766"/>
                <a:gd name="T40" fmla="*/ 95 w 105"/>
                <a:gd name="T41" fmla="*/ 724 h 766"/>
                <a:gd name="T42" fmla="*/ 105 w 105"/>
                <a:gd name="T43" fmla="*/ 714 h 766"/>
                <a:gd name="T44" fmla="*/ 105 w 105"/>
                <a:gd name="T45" fmla="*/ 641 h 766"/>
                <a:gd name="T46" fmla="*/ 105 w 105"/>
                <a:gd name="T47" fmla="*/ 641 h 766"/>
                <a:gd name="T48" fmla="*/ 80 w 105"/>
                <a:gd name="T49" fmla="*/ 629 h 766"/>
                <a:gd name="T50" fmla="*/ 71 w 105"/>
                <a:gd name="T51" fmla="*/ 617 h 766"/>
                <a:gd name="T52" fmla="*/ 68 w 105"/>
                <a:gd name="T53" fmla="*/ 603 h 766"/>
                <a:gd name="T54" fmla="*/ 71 w 105"/>
                <a:gd name="T55" fmla="*/ 588 h 766"/>
                <a:gd name="T56" fmla="*/ 80 w 105"/>
                <a:gd name="T57" fmla="*/ 576 h 766"/>
                <a:gd name="T58" fmla="*/ 91 w 105"/>
                <a:gd name="T59" fmla="*/ 568 h 766"/>
                <a:gd name="T60" fmla="*/ 105 w 105"/>
                <a:gd name="T61" fmla="*/ 566 h 766"/>
                <a:gd name="T62" fmla="*/ 105 w 105"/>
                <a:gd name="T63" fmla="*/ 567 h 766"/>
                <a:gd name="T64" fmla="*/ 105 w 105"/>
                <a:gd name="T65" fmla="*/ 567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766">
                  <a:moveTo>
                    <a:pt x="105" y="567"/>
                  </a:moveTo>
                  <a:lnTo>
                    <a:pt x="105" y="0"/>
                  </a:lnTo>
                  <a:lnTo>
                    <a:pt x="0" y="0"/>
                  </a:lnTo>
                  <a:lnTo>
                    <a:pt x="0" y="139"/>
                  </a:lnTo>
                  <a:lnTo>
                    <a:pt x="11" y="146"/>
                  </a:lnTo>
                  <a:lnTo>
                    <a:pt x="88" y="81"/>
                  </a:lnTo>
                  <a:lnTo>
                    <a:pt x="55" y="180"/>
                  </a:lnTo>
                  <a:lnTo>
                    <a:pt x="11" y="249"/>
                  </a:lnTo>
                  <a:lnTo>
                    <a:pt x="0" y="242"/>
                  </a:lnTo>
                  <a:lnTo>
                    <a:pt x="0" y="310"/>
                  </a:lnTo>
                  <a:lnTo>
                    <a:pt x="28" y="275"/>
                  </a:lnTo>
                  <a:lnTo>
                    <a:pt x="0" y="367"/>
                  </a:lnTo>
                  <a:lnTo>
                    <a:pt x="0" y="649"/>
                  </a:lnTo>
                  <a:lnTo>
                    <a:pt x="14" y="650"/>
                  </a:lnTo>
                  <a:lnTo>
                    <a:pt x="27" y="658"/>
                  </a:lnTo>
                  <a:lnTo>
                    <a:pt x="38" y="685"/>
                  </a:lnTo>
                  <a:lnTo>
                    <a:pt x="27" y="711"/>
                  </a:lnTo>
                  <a:lnTo>
                    <a:pt x="0" y="721"/>
                  </a:lnTo>
                  <a:lnTo>
                    <a:pt x="0" y="766"/>
                  </a:lnTo>
                  <a:lnTo>
                    <a:pt x="43" y="751"/>
                  </a:lnTo>
                  <a:lnTo>
                    <a:pt x="95" y="724"/>
                  </a:lnTo>
                  <a:lnTo>
                    <a:pt x="105" y="714"/>
                  </a:lnTo>
                  <a:lnTo>
                    <a:pt x="105" y="641"/>
                  </a:lnTo>
                  <a:lnTo>
                    <a:pt x="105" y="641"/>
                  </a:lnTo>
                  <a:lnTo>
                    <a:pt x="80" y="629"/>
                  </a:lnTo>
                  <a:lnTo>
                    <a:pt x="71" y="617"/>
                  </a:lnTo>
                  <a:lnTo>
                    <a:pt x="68" y="603"/>
                  </a:lnTo>
                  <a:lnTo>
                    <a:pt x="71" y="588"/>
                  </a:lnTo>
                  <a:lnTo>
                    <a:pt x="80" y="576"/>
                  </a:lnTo>
                  <a:lnTo>
                    <a:pt x="91" y="568"/>
                  </a:lnTo>
                  <a:lnTo>
                    <a:pt x="105" y="566"/>
                  </a:lnTo>
                  <a:lnTo>
                    <a:pt x="105" y="567"/>
                  </a:lnTo>
                  <a:lnTo>
                    <a:pt x="105" y="56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5" name="Freeform 53">
              <a:extLst>
                <a:ext uri="{FF2B5EF4-FFF2-40B4-BE49-F238E27FC236}">
                  <a16:creationId xmlns:a16="http://schemas.microsoft.com/office/drawing/2014/main" id="{AB596E3F-FCCB-460C-BCF8-2D188CC22BE8}"/>
                </a:ext>
              </a:extLst>
            </p:cNvPr>
            <p:cNvSpPr>
              <a:spLocks/>
            </p:cNvSpPr>
            <p:nvPr/>
          </p:nvSpPr>
          <p:spPr bwMode="auto">
            <a:xfrm>
              <a:off x="2982" y="2276"/>
              <a:ext cx="86" cy="197"/>
            </a:xfrm>
            <a:custGeom>
              <a:avLst/>
              <a:gdLst>
                <a:gd name="T0" fmla="*/ 69 w 69"/>
                <a:gd name="T1" fmla="*/ 139 h 139"/>
                <a:gd name="T2" fmla="*/ 69 w 69"/>
                <a:gd name="T3" fmla="*/ 0 h 139"/>
                <a:gd name="T4" fmla="*/ 0 w 69"/>
                <a:gd name="T5" fmla="*/ 0 h 139"/>
                <a:gd name="T6" fmla="*/ 0 w 69"/>
                <a:gd name="T7" fmla="*/ 78 h 139"/>
                <a:gd name="T8" fmla="*/ 69 w 69"/>
                <a:gd name="T9" fmla="*/ 139 h 139"/>
                <a:gd name="T10" fmla="*/ 69 w 69"/>
                <a:gd name="T11" fmla="*/ 139 h 139"/>
              </a:gdLst>
              <a:ahLst/>
              <a:cxnLst>
                <a:cxn ang="0">
                  <a:pos x="T0" y="T1"/>
                </a:cxn>
                <a:cxn ang="0">
                  <a:pos x="T2" y="T3"/>
                </a:cxn>
                <a:cxn ang="0">
                  <a:pos x="T4" y="T5"/>
                </a:cxn>
                <a:cxn ang="0">
                  <a:pos x="T6" y="T7"/>
                </a:cxn>
                <a:cxn ang="0">
                  <a:pos x="T8" y="T9"/>
                </a:cxn>
                <a:cxn ang="0">
                  <a:pos x="T10" y="T11"/>
                </a:cxn>
              </a:cxnLst>
              <a:rect l="0" t="0" r="r" b="b"/>
              <a:pathLst>
                <a:path w="69" h="139">
                  <a:moveTo>
                    <a:pt x="69" y="139"/>
                  </a:moveTo>
                  <a:lnTo>
                    <a:pt x="69" y="0"/>
                  </a:lnTo>
                  <a:lnTo>
                    <a:pt x="0" y="0"/>
                  </a:lnTo>
                  <a:lnTo>
                    <a:pt x="0" y="78"/>
                  </a:lnTo>
                  <a:lnTo>
                    <a:pt x="69" y="139"/>
                  </a:lnTo>
                  <a:lnTo>
                    <a:pt x="69" y="139"/>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6" name="Freeform 54">
              <a:extLst>
                <a:ext uri="{FF2B5EF4-FFF2-40B4-BE49-F238E27FC236}">
                  <a16:creationId xmlns:a16="http://schemas.microsoft.com/office/drawing/2014/main" id="{29F343DC-3F71-4B25-9996-3BBA25417CBA}"/>
                </a:ext>
              </a:extLst>
            </p:cNvPr>
            <p:cNvSpPr>
              <a:spLocks/>
            </p:cNvSpPr>
            <p:nvPr/>
          </p:nvSpPr>
          <p:spPr bwMode="auto">
            <a:xfrm>
              <a:off x="2982" y="2536"/>
              <a:ext cx="86" cy="198"/>
            </a:xfrm>
            <a:custGeom>
              <a:avLst/>
              <a:gdLst>
                <a:gd name="T0" fmla="*/ 69 w 69"/>
                <a:gd name="T1" fmla="*/ 127 h 138"/>
                <a:gd name="T2" fmla="*/ 69 w 69"/>
                <a:gd name="T3" fmla="*/ 59 h 138"/>
                <a:gd name="T4" fmla="*/ 0 w 69"/>
                <a:gd name="T5" fmla="*/ 0 h 138"/>
                <a:gd name="T6" fmla="*/ 0 w 69"/>
                <a:gd name="T7" fmla="*/ 87 h 138"/>
                <a:gd name="T8" fmla="*/ 60 w 69"/>
                <a:gd name="T9" fmla="*/ 138 h 138"/>
                <a:gd name="T10" fmla="*/ 69 w 69"/>
                <a:gd name="T11" fmla="*/ 127 h 138"/>
                <a:gd name="T12" fmla="*/ 69 w 69"/>
                <a:gd name="T13" fmla="*/ 127 h 138"/>
              </a:gdLst>
              <a:ahLst/>
              <a:cxnLst>
                <a:cxn ang="0">
                  <a:pos x="T0" y="T1"/>
                </a:cxn>
                <a:cxn ang="0">
                  <a:pos x="T2" y="T3"/>
                </a:cxn>
                <a:cxn ang="0">
                  <a:pos x="T4" y="T5"/>
                </a:cxn>
                <a:cxn ang="0">
                  <a:pos x="T6" y="T7"/>
                </a:cxn>
                <a:cxn ang="0">
                  <a:pos x="T8" y="T9"/>
                </a:cxn>
                <a:cxn ang="0">
                  <a:pos x="T10" y="T11"/>
                </a:cxn>
                <a:cxn ang="0">
                  <a:pos x="T12" y="T13"/>
                </a:cxn>
              </a:cxnLst>
              <a:rect l="0" t="0" r="r" b="b"/>
              <a:pathLst>
                <a:path w="69" h="138">
                  <a:moveTo>
                    <a:pt x="69" y="127"/>
                  </a:moveTo>
                  <a:lnTo>
                    <a:pt x="69" y="59"/>
                  </a:lnTo>
                  <a:lnTo>
                    <a:pt x="0" y="0"/>
                  </a:lnTo>
                  <a:lnTo>
                    <a:pt x="0" y="87"/>
                  </a:lnTo>
                  <a:lnTo>
                    <a:pt x="60" y="138"/>
                  </a:lnTo>
                  <a:lnTo>
                    <a:pt x="69" y="127"/>
                  </a:lnTo>
                  <a:lnTo>
                    <a:pt x="69" y="12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7" name="Freeform 55">
              <a:extLst>
                <a:ext uri="{FF2B5EF4-FFF2-40B4-BE49-F238E27FC236}">
                  <a16:creationId xmlns:a16="http://schemas.microsoft.com/office/drawing/2014/main" id="{02F7D265-0EFB-4EC4-AA76-788F2AB53EE1}"/>
                </a:ext>
              </a:extLst>
            </p:cNvPr>
            <p:cNvSpPr>
              <a:spLocks/>
            </p:cNvSpPr>
            <p:nvPr/>
          </p:nvSpPr>
          <p:spPr bwMode="auto">
            <a:xfrm>
              <a:off x="2982" y="2779"/>
              <a:ext cx="86" cy="604"/>
            </a:xfrm>
            <a:custGeom>
              <a:avLst/>
              <a:gdLst>
                <a:gd name="T0" fmla="*/ 69 w 69"/>
                <a:gd name="T1" fmla="*/ 297 h 422"/>
                <a:gd name="T2" fmla="*/ 69 w 69"/>
                <a:gd name="T3" fmla="*/ 15 h 422"/>
                <a:gd name="T4" fmla="*/ 60 w 69"/>
                <a:gd name="T5" fmla="*/ 47 h 422"/>
                <a:gd name="T6" fmla="*/ 0 w 69"/>
                <a:gd name="T7" fmla="*/ 0 h 422"/>
                <a:gd name="T8" fmla="*/ 0 w 69"/>
                <a:gd name="T9" fmla="*/ 69 h 422"/>
                <a:gd name="T10" fmla="*/ 39 w 69"/>
                <a:gd name="T11" fmla="*/ 105 h 422"/>
                <a:gd name="T12" fmla="*/ 0 w 69"/>
                <a:gd name="T13" fmla="*/ 236 h 422"/>
                <a:gd name="T14" fmla="*/ 0 w 69"/>
                <a:gd name="T15" fmla="*/ 422 h 422"/>
                <a:gd name="T16" fmla="*/ 57 w 69"/>
                <a:gd name="T17" fmla="*/ 417 h 422"/>
                <a:gd name="T18" fmla="*/ 69 w 69"/>
                <a:gd name="T19" fmla="*/ 414 h 422"/>
                <a:gd name="T20" fmla="*/ 69 w 69"/>
                <a:gd name="T21" fmla="*/ 369 h 422"/>
                <a:gd name="T22" fmla="*/ 68 w 69"/>
                <a:gd name="T23" fmla="*/ 369 h 422"/>
                <a:gd name="T24" fmla="*/ 42 w 69"/>
                <a:gd name="T25" fmla="*/ 359 h 422"/>
                <a:gd name="T26" fmla="*/ 34 w 69"/>
                <a:gd name="T27" fmla="*/ 346 h 422"/>
                <a:gd name="T28" fmla="*/ 31 w 69"/>
                <a:gd name="T29" fmla="*/ 333 h 422"/>
                <a:gd name="T30" fmla="*/ 34 w 69"/>
                <a:gd name="T31" fmla="*/ 318 h 422"/>
                <a:gd name="T32" fmla="*/ 42 w 69"/>
                <a:gd name="T33" fmla="*/ 306 h 422"/>
                <a:gd name="T34" fmla="*/ 54 w 69"/>
                <a:gd name="T35" fmla="*/ 298 h 422"/>
                <a:gd name="T36" fmla="*/ 68 w 69"/>
                <a:gd name="T37" fmla="*/ 296 h 422"/>
                <a:gd name="T38" fmla="*/ 69 w 69"/>
                <a:gd name="T39" fmla="*/ 297 h 422"/>
                <a:gd name="T40" fmla="*/ 69 w 69"/>
                <a:gd name="T41" fmla="*/ 297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22">
                  <a:moveTo>
                    <a:pt x="69" y="297"/>
                  </a:moveTo>
                  <a:lnTo>
                    <a:pt x="69" y="15"/>
                  </a:lnTo>
                  <a:lnTo>
                    <a:pt x="60" y="47"/>
                  </a:lnTo>
                  <a:lnTo>
                    <a:pt x="0" y="0"/>
                  </a:lnTo>
                  <a:lnTo>
                    <a:pt x="0" y="69"/>
                  </a:lnTo>
                  <a:lnTo>
                    <a:pt x="39" y="105"/>
                  </a:lnTo>
                  <a:lnTo>
                    <a:pt x="0" y="236"/>
                  </a:lnTo>
                  <a:lnTo>
                    <a:pt x="0" y="422"/>
                  </a:lnTo>
                  <a:lnTo>
                    <a:pt x="57" y="417"/>
                  </a:lnTo>
                  <a:lnTo>
                    <a:pt x="69" y="414"/>
                  </a:lnTo>
                  <a:lnTo>
                    <a:pt x="69" y="369"/>
                  </a:lnTo>
                  <a:lnTo>
                    <a:pt x="68" y="369"/>
                  </a:lnTo>
                  <a:lnTo>
                    <a:pt x="42" y="359"/>
                  </a:lnTo>
                  <a:lnTo>
                    <a:pt x="34" y="346"/>
                  </a:lnTo>
                  <a:lnTo>
                    <a:pt x="31" y="333"/>
                  </a:lnTo>
                  <a:lnTo>
                    <a:pt x="34" y="318"/>
                  </a:lnTo>
                  <a:lnTo>
                    <a:pt x="42" y="306"/>
                  </a:lnTo>
                  <a:lnTo>
                    <a:pt x="54" y="298"/>
                  </a:lnTo>
                  <a:lnTo>
                    <a:pt x="68" y="296"/>
                  </a:lnTo>
                  <a:lnTo>
                    <a:pt x="69" y="297"/>
                  </a:lnTo>
                  <a:lnTo>
                    <a:pt x="69" y="29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8" name="Freeform 56">
              <a:extLst>
                <a:ext uri="{FF2B5EF4-FFF2-40B4-BE49-F238E27FC236}">
                  <a16:creationId xmlns:a16="http://schemas.microsoft.com/office/drawing/2014/main" id="{2CAAAD7A-322A-43F9-8EE5-865A04CA0186}"/>
                </a:ext>
              </a:extLst>
            </p:cNvPr>
            <p:cNvSpPr>
              <a:spLocks/>
            </p:cNvSpPr>
            <p:nvPr/>
          </p:nvSpPr>
          <p:spPr bwMode="auto">
            <a:xfrm>
              <a:off x="2882" y="2276"/>
              <a:ext cx="100" cy="203"/>
            </a:xfrm>
            <a:custGeom>
              <a:avLst/>
              <a:gdLst>
                <a:gd name="T0" fmla="*/ 78 w 78"/>
                <a:gd name="T1" fmla="*/ 78 h 141"/>
                <a:gd name="T2" fmla="*/ 78 w 78"/>
                <a:gd name="T3" fmla="*/ 0 h 141"/>
                <a:gd name="T4" fmla="*/ 0 w 78"/>
                <a:gd name="T5" fmla="*/ 0 h 141"/>
                <a:gd name="T6" fmla="*/ 0 w 78"/>
                <a:gd name="T7" fmla="*/ 141 h 141"/>
                <a:gd name="T8" fmla="*/ 77 w 78"/>
                <a:gd name="T9" fmla="*/ 77 h 141"/>
                <a:gd name="T10" fmla="*/ 78 w 78"/>
                <a:gd name="T11" fmla="*/ 78 h 141"/>
                <a:gd name="T12" fmla="*/ 78 w 78"/>
                <a:gd name="T13" fmla="*/ 78 h 141"/>
              </a:gdLst>
              <a:ahLst/>
              <a:cxnLst>
                <a:cxn ang="0">
                  <a:pos x="T0" y="T1"/>
                </a:cxn>
                <a:cxn ang="0">
                  <a:pos x="T2" y="T3"/>
                </a:cxn>
                <a:cxn ang="0">
                  <a:pos x="T4" y="T5"/>
                </a:cxn>
                <a:cxn ang="0">
                  <a:pos x="T6" y="T7"/>
                </a:cxn>
                <a:cxn ang="0">
                  <a:pos x="T8" y="T9"/>
                </a:cxn>
                <a:cxn ang="0">
                  <a:pos x="T10" y="T11"/>
                </a:cxn>
                <a:cxn ang="0">
                  <a:pos x="T12" y="T13"/>
                </a:cxn>
              </a:cxnLst>
              <a:rect l="0" t="0" r="r" b="b"/>
              <a:pathLst>
                <a:path w="78" h="141">
                  <a:moveTo>
                    <a:pt x="78" y="78"/>
                  </a:moveTo>
                  <a:lnTo>
                    <a:pt x="78" y="0"/>
                  </a:lnTo>
                  <a:lnTo>
                    <a:pt x="0" y="0"/>
                  </a:lnTo>
                  <a:lnTo>
                    <a:pt x="0" y="141"/>
                  </a:lnTo>
                  <a:lnTo>
                    <a:pt x="77" y="77"/>
                  </a:lnTo>
                  <a:lnTo>
                    <a:pt x="78" y="78"/>
                  </a:lnTo>
                  <a:lnTo>
                    <a:pt x="78" y="78"/>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29" name="Freeform 57">
              <a:extLst>
                <a:ext uri="{FF2B5EF4-FFF2-40B4-BE49-F238E27FC236}">
                  <a16:creationId xmlns:a16="http://schemas.microsoft.com/office/drawing/2014/main" id="{F0D225EA-EF7A-4AB9-A676-FACBE4BF2D13}"/>
                </a:ext>
              </a:extLst>
            </p:cNvPr>
            <p:cNvSpPr>
              <a:spLocks/>
            </p:cNvSpPr>
            <p:nvPr/>
          </p:nvSpPr>
          <p:spPr bwMode="auto">
            <a:xfrm>
              <a:off x="2882" y="2536"/>
              <a:ext cx="100" cy="198"/>
            </a:xfrm>
            <a:custGeom>
              <a:avLst/>
              <a:gdLst>
                <a:gd name="T0" fmla="*/ 78 w 78"/>
                <a:gd name="T1" fmla="*/ 89 h 139"/>
                <a:gd name="T2" fmla="*/ 78 w 78"/>
                <a:gd name="T3" fmla="*/ 2 h 139"/>
                <a:gd name="T4" fmla="*/ 78 w 78"/>
                <a:gd name="T5" fmla="*/ 0 h 139"/>
                <a:gd name="T6" fmla="*/ 0 w 78"/>
                <a:gd name="T7" fmla="*/ 67 h 139"/>
                <a:gd name="T8" fmla="*/ 0 w 78"/>
                <a:gd name="T9" fmla="*/ 128 h 139"/>
                <a:gd name="T10" fmla="*/ 9 w 78"/>
                <a:gd name="T11" fmla="*/ 139 h 139"/>
                <a:gd name="T12" fmla="*/ 75 w 78"/>
                <a:gd name="T13" fmla="*/ 84 h 139"/>
                <a:gd name="T14" fmla="*/ 78 w 78"/>
                <a:gd name="T15" fmla="*/ 89 h 139"/>
                <a:gd name="T16" fmla="*/ 78 w 78"/>
                <a:gd name="T17" fmla="*/ 8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39">
                  <a:moveTo>
                    <a:pt x="78" y="89"/>
                  </a:moveTo>
                  <a:lnTo>
                    <a:pt x="78" y="2"/>
                  </a:lnTo>
                  <a:lnTo>
                    <a:pt x="78" y="0"/>
                  </a:lnTo>
                  <a:lnTo>
                    <a:pt x="0" y="67"/>
                  </a:lnTo>
                  <a:lnTo>
                    <a:pt x="0" y="128"/>
                  </a:lnTo>
                  <a:lnTo>
                    <a:pt x="9" y="139"/>
                  </a:lnTo>
                  <a:lnTo>
                    <a:pt x="75" y="84"/>
                  </a:lnTo>
                  <a:lnTo>
                    <a:pt x="78" y="89"/>
                  </a:lnTo>
                  <a:lnTo>
                    <a:pt x="78" y="89"/>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30" name="Freeform 58">
              <a:extLst>
                <a:ext uri="{FF2B5EF4-FFF2-40B4-BE49-F238E27FC236}">
                  <a16:creationId xmlns:a16="http://schemas.microsoft.com/office/drawing/2014/main" id="{5CBB09EE-AF83-46EF-9B20-1C6A772ACE3D}"/>
                </a:ext>
              </a:extLst>
            </p:cNvPr>
            <p:cNvSpPr>
              <a:spLocks/>
            </p:cNvSpPr>
            <p:nvPr/>
          </p:nvSpPr>
          <p:spPr bwMode="auto">
            <a:xfrm>
              <a:off x="2882" y="2771"/>
              <a:ext cx="100" cy="612"/>
            </a:xfrm>
            <a:custGeom>
              <a:avLst/>
              <a:gdLst>
                <a:gd name="T0" fmla="*/ 78 w 78"/>
                <a:gd name="T1" fmla="*/ 75 h 428"/>
                <a:gd name="T2" fmla="*/ 78 w 78"/>
                <a:gd name="T3" fmla="*/ 6 h 428"/>
                <a:gd name="T4" fmla="*/ 72 w 78"/>
                <a:gd name="T5" fmla="*/ 0 h 428"/>
                <a:gd name="T6" fmla="*/ 13 w 78"/>
                <a:gd name="T7" fmla="*/ 53 h 428"/>
                <a:gd name="T8" fmla="*/ 0 w 78"/>
                <a:gd name="T9" fmla="*/ 15 h 428"/>
                <a:gd name="T10" fmla="*/ 0 w 78"/>
                <a:gd name="T11" fmla="*/ 303 h 428"/>
                <a:gd name="T12" fmla="*/ 14 w 78"/>
                <a:gd name="T13" fmla="*/ 304 h 428"/>
                <a:gd name="T14" fmla="*/ 26 w 78"/>
                <a:gd name="T15" fmla="*/ 312 h 428"/>
                <a:gd name="T16" fmla="*/ 37 w 78"/>
                <a:gd name="T17" fmla="*/ 339 h 428"/>
                <a:gd name="T18" fmla="*/ 26 w 78"/>
                <a:gd name="T19" fmla="*/ 365 h 428"/>
                <a:gd name="T20" fmla="*/ 0 w 78"/>
                <a:gd name="T21" fmla="*/ 375 h 428"/>
                <a:gd name="T22" fmla="*/ 0 w 78"/>
                <a:gd name="T23" fmla="*/ 419 h 428"/>
                <a:gd name="T24" fmla="*/ 16 w 78"/>
                <a:gd name="T25" fmla="*/ 423 h 428"/>
                <a:gd name="T26" fmla="*/ 76 w 78"/>
                <a:gd name="T27" fmla="*/ 428 h 428"/>
                <a:gd name="T28" fmla="*/ 78 w 78"/>
                <a:gd name="T29" fmla="*/ 428 h 428"/>
                <a:gd name="T30" fmla="*/ 78 w 78"/>
                <a:gd name="T31" fmla="*/ 242 h 428"/>
                <a:gd name="T32" fmla="*/ 76 w 78"/>
                <a:gd name="T33" fmla="*/ 250 h 428"/>
                <a:gd name="T34" fmla="*/ 30 w 78"/>
                <a:gd name="T35" fmla="*/ 112 h 428"/>
                <a:gd name="T36" fmla="*/ 76 w 78"/>
                <a:gd name="T37" fmla="*/ 71 h 428"/>
                <a:gd name="T38" fmla="*/ 78 w 78"/>
                <a:gd name="T39" fmla="*/ 75 h 428"/>
                <a:gd name="T40" fmla="*/ 78 w 78"/>
                <a:gd name="T41" fmla="*/ 75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428">
                  <a:moveTo>
                    <a:pt x="78" y="75"/>
                  </a:moveTo>
                  <a:lnTo>
                    <a:pt x="78" y="6"/>
                  </a:lnTo>
                  <a:lnTo>
                    <a:pt x="72" y="0"/>
                  </a:lnTo>
                  <a:lnTo>
                    <a:pt x="13" y="53"/>
                  </a:lnTo>
                  <a:lnTo>
                    <a:pt x="0" y="15"/>
                  </a:lnTo>
                  <a:lnTo>
                    <a:pt x="0" y="303"/>
                  </a:lnTo>
                  <a:lnTo>
                    <a:pt x="14" y="304"/>
                  </a:lnTo>
                  <a:lnTo>
                    <a:pt x="26" y="312"/>
                  </a:lnTo>
                  <a:lnTo>
                    <a:pt x="37" y="339"/>
                  </a:lnTo>
                  <a:lnTo>
                    <a:pt x="26" y="365"/>
                  </a:lnTo>
                  <a:lnTo>
                    <a:pt x="0" y="375"/>
                  </a:lnTo>
                  <a:lnTo>
                    <a:pt x="0" y="419"/>
                  </a:lnTo>
                  <a:lnTo>
                    <a:pt x="16" y="423"/>
                  </a:lnTo>
                  <a:lnTo>
                    <a:pt x="76" y="428"/>
                  </a:lnTo>
                  <a:lnTo>
                    <a:pt x="78" y="428"/>
                  </a:lnTo>
                  <a:lnTo>
                    <a:pt x="78" y="242"/>
                  </a:lnTo>
                  <a:lnTo>
                    <a:pt x="76" y="250"/>
                  </a:lnTo>
                  <a:lnTo>
                    <a:pt x="30" y="112"/>
                  </a:lnTo>
                  <a:lnTo>
                    <a:pt x="76" y="71"/>
                  </a:lnTo>
                  <a:lnTo>
                    <a:pt x="78" y="75"/>
                  </a:lnTo>
                  <a:lnTo>
                    <a:pt x="78" y="75"/>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31" name="Freeform 59">
              <a:extLst>
                <a:ext uri="{FF2B5EF4-FFF2-40B4-BE49-F238E27FC236}">
                  <a16:creationId xmlns:a16="http://schemas.microsoft.com/office/drawing/2014/main" id="{BE61030F-AF04-433E-8513-DB00DD48489D}"/>
                </a:ext>
              </a:extLst>
            </p:cNvPr>
            <p:cNvSpPr>
              <a:spLocks/>
            </p:cNvSpPr>
            <p:nvPr/>
          </p:nvSpPr>
          <p:spPr bwMode="auto">
            <a:xfrm>
              <a:off x="2746" y="2276"/>
              <a:ext cx="136" cy="1096"/>
            </a:xfrm>
            <a:custGeom>
              <a:avLst/>
              <a:gdLst>
                <a:gd name="T0" fmla="*/ 108 w 108"/>
                <a:gd name="T1" fmla="*/ 141 h 765"/>
                <a:gd name="T2" fmla="*/ 108 w 108"/>
                <a:gd name="T3" fmla="*/ 0 h 765"/>
                <a:gd name="T4" fmla="*/ 0 w 108"/>
                <a:gd name="T5" fmla="*/ 0 h 765"/>
                <a:gd name="T6" fmla="*/ 0 w 108"/>
                <a:gd name="T7" fmla="*/ 567 h 765"/>
                <a:gd name="T8" fmla="*/ 15 w 108"/>
                <a:gd name="T9" fmla="*/ 568 h 765"/>
                <a:gd name="T10" fmla="*/ 26 w 108"/>
                <a:gd name="T11" fmla="*/ 576 h 765"/>
                <a:gd name="T12" fmla="*/ 38 w 108"/>
                <a:gd name="T13" fmla="*/ 603 h 765"/>
                <a:gd name="T14" fmla="*/ 26 w 108"/>
                <a:gd name="T15" fmla="*/ 629 h 765"/>
                <a:gd name="T16" fmla="*/ 0 w 108"/>
                <a:gd name="T17" fmla="*/ 641 h 765"/>
                <a:gd name="T18" fmla="*/ 0 w 108"/>
                <a:gd name="T19" fmla="*/ 708 h 765"/>
                <a:gd name="T20" fmla="*/ 19 w 108"/>
                <a:gd name="T21" fmla="*/ 724 h 765"/>
                <a:gd name="T22" fmla="*/ 69 w 108"/>
                <a:gd name="T23" fmla="*/ 751 h 765"/>
                <a:gd name="T24" fmla="*/ 108 w 108"/>
                <a:gd name="T25" fmla="*/ 765 h 765"/>
                <a:gd name="T26" fmla="*/ 108 w 108"/>
                <a:gd name="T27" fmla="*/ 721 h 765"/>
                <a:gd name="T28" fmla="*/ 107 w 108"/>
                <a:gd name="T29" fmla="*/ 721 h 765"/>
                <a:gd name="T30" fmla="*/ 80 w 108"/>
                <a:gd name="T31" fmla="*/ 711 h 765"/>
                <a:gd name="T32" fmla="*/ 72 w 108"/>
                <a:gd name="T33" fmla="*/ 698 h 765"/>
                <a:gd name="T34" fmla="*/ 69 w 108"/>
                <a:gd name="T35" fmla="*/ 685 h 765"/>
                <a:gd name="T36" fmla="*/ 72 w 108"/>
                <a:gd name="T37" fmla="*/ 670 h 765"/>
                <a:gd name="T38" fmla="*/ 80 w 108"/>
                <a:gd name="T39" fmla="*/ 658 h 765"/>
                <a:gd name="T40" fmla="*/ 93 w 108"/>
                <a:gd name="T41" fmla="*/ 650 h 765"/>
                <a:gd name="T42" fmla="*/ 107 w 108"/>
                <a:gd name="T43" fmla="*/ 648 h 765"/>
                <a:gd name="T44" fmla="*/ 108 w 108"/>
                <a:gd name="T45" fmla="*/ 649 h 765"/>
                <a:gd name="T46" fmla="*/ 108 w 108"/>
                <a:gd name="T47" fmla="*/ 361 h 765"/>
                <a:gd name="T48" fmla="*/ 79 w 108"/>
                <a:gd name="T49" fmla="*/ 271 h 765"/>
                <a:gd name="T50" fmla="*/ 108 w 108"/>
                <a:gd name="T51" fmla="*/ 309 h 765"/>
                <a:gd name="T52" fmla="*/ 108 w 108"/>
                <a:gd name="T53" fmla="*/ 248 h 765"/>
                <a:gd name="T54" fmla="*/ 104 w 108"/>
                <a:gd name="T55" fmla="*/ 249 h 765"/>
                <a:gd name="T56" fmla="*/ 58 w 108"/>
                <a:gd name="T57" fmla="*/ 178 h 765"/>
                <a:gd name="T58" fmla="*/ 28 w 108"/>
                <a:gd name="T59" fmla="*/ 79 h 765"/>
                <a:gd name="T60" fmla="*/ 103 w 108"/>
                <a:gd name="T61" fmla="*/ 145 h 765"/>
                <a:gd name="T62" fmla="*/ 108 w 108"/>
                <a:gd name="T63" fmla="*/ 141 h 765"/>
                <a:gd name="T64" fmla="*/ 108 w 108"/>
                <a:gd name="T65" fmla="*/ 141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765">
                  <a:moveTo>
                    <a:pt x="108" y="141"/>
                  </a:moveTo>
                  <a:lnTo>
                    <a:pt x="108" y="0"/>
                  </a:lnTo>
                  <a:lnTo>
                    <a:pt x="0" y="0"/>
                  </a:lnTo>
                  <a:lnTo>
                    <a:pt x="0" y="567"/>
                  </a:lnTo>
                  <a:lnTo>
                    <a:pt x="15" y="568"/>
                  </a:lnTo>
                  <a:lnTo>
                    <a:pt x="26" y="576"/>
                  </a:lnTo>
                  <a:lnTo>
                    <a:pt x="38" y="603"/>
                  </a:lnTo>
                  <a:lnTo>
                    <a:pt x="26" y="629"/>
                  </a:lnTo>
                  <a:lnTo>
                    <a:pt x="0" y="641"/>
                  </a:lnTo>
                  <a:lnTo>
                    <a:pt x="0" y="708"/>
                  </a:lnTo>
                  <a:lnTo>
                    <a:pt x="19" y="724"/>
                  </a:lnTo>
                  <a:lnTo>
                    <a:pt x="69" y="751"/>
                  </a:lnTo>
                  <a:lnTo>
                    <a:pt x="108" y="765"/>
                  </a:lnTo>
                  <a:lnTo>
                    <a:pt x="108" y="721"/>
                  </a:lnTo>
                  <a:lnTo>
                    <a:pt x="107" y="721"/>
                  </a:lnTo>
                  <a:lnTo>
                    <a:pt x="80" y="711"/>
                  </a:lnTo>
                  <a:lnTo>
                    <a:pt x="72" y="698"/>
                  </a:lnTo>
                  <a:lnTo>
                    <a:pt x="69" y="685"/>
                  </a:lnTo>
                  <a:lnTo>
                    <a:pt x="72" y="670"/>
                  </a:lnTo>
                  <a:lnTo>
                    <a:pt x="80" y="658"/>
                  </a:lnTo>
                  <a:lnTo>
                    <a:pt x="93" y="650"/>
                  </a:lnTo>
                  <a:lnTo>
                    <a:pt x="107" y="648"/>
                  </a:lnTo>
                  <a:lnTo>
                    <a:pt x="108" y="649"/>
                  </a:lnTo>
                  <a:lnTo>
                    <a:pt x="108" y="361"/>
                  </a:lnTo>
                  <a:lnTo>
                    <a:pt x="79" y="271"/>
                  </a:lnTo>
                  <a:lnTo>
                    <a:pt x="108" y="309"/>
                  </a:lnTo>
                  <a:lnTo>
                    <a:pt x="108" y="248"/>
                  </a:lnTo>
                  <a:lnTo>
                    <a:pt x="104" y="249"/>
                  </a:lnTo>
                  <a:lnTo>
                    <a:pt x="58" y="178"/>
                  </a:lnTo>
                  <a:lnTo>
                    <a:pt x="28" y="79"/>
                  </a:lnTo>
                  <a:lnTo>
                    <a:pt x="103" y="145"/>
                  </a:lnTo>
                  <a:lnTo>
                    <a:pt x="108" y="141"/>
                  </a:lnTo>
                  <a:lnTo>
                    <a:pt x="108" y="141"/>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32" name="Freeform 60">
              <a:extLst>
                <a:ext uri="{FF2B5EF4-FFF2-40B4-BE49-F238E27FC236}">
                  <a16:creationId xmlns:a16="http://schemas.microsoft.com/office/drawing/2014/main" id="{6845E147-686D-48F1-9BBD-78B64AE3CC16}"/>
                </a:ext>
              </a:extLst>
            </p:cNvPr>
            <p:cNvSpPr>
              <a:spLocks/>
            </p:cNvSpPr>
            <p:nvPr/>
          </p:nvSpPr>
          <p:spPr bwMode="auto">
            <a:xfrm>
              <a:off x="2696" y="2276"/>
              <a:ext cx="50" cy="1013"/>
            </a:xfrm>
            <a:custGeom>
              <a:avLst/>
              <a:gdLst>
                <a:gd name="T0" fmla="*/ 41 w 41"/>
                <a:gd name="T1" fmla="*/ 567 h 708"/>
                <a:gd name="T2" fmla="*/ 41 w 41"/>
                <a:gd name="T3" fmla="*/ 0 h 708"/>
                <a:gd name="T4" fmla="*/ 0 w 41"/>
                <a:gd name="T5" fmla="*/ 0 h 708"/>
                <a:gd name="T6" fmla="*/ 0 w 41"/>
                <a:gd name="T7" fmla="*/ 47 h 708"/>
                <a:gd name="T8" fmla="*/ 16 w 41"/>
                <a:gd name="T9" fmla="*/ 48 h 708"/>
                <a:gd name="T10" fmla="*/ 27 w 41"/>
                <a:gd name="T11" fmla="*/ 56 h 708"/>
                <a:gd name="T12" fmla="*/ 38 w 41"/>
                <a:gd name="T13" fmla="*/ 82 h 708"/>
                <a:gd name="T14" fmla="*/ 27 w 41"/>
                <a:gd name="T15" fmla="*/ 109 h 708"/>
                <a:gd name="T16" fmla="*/ 0 w 41"/>
                <a:gd name="T17" fmla="*/ 119 h 708"/>
                <a:gd name="T18" fmla="*/ 0 w 41"/>
                <a:gd name="T19" fmla="*/ 179 h 708"/>
                <a:gd name="T20" fmla="*/ 16 w 41"/>
                <a:gd name="T21" fmla="*/ 180 h 708"/>
                <a:gd name="T22" fmla="*/ 27 w 41"/>
                <a:gd name="T23" fmla="*/ 188 h 708"/>
                <a:gd name="T24" fmla="*/ 38 w 41"/>
                <a:gd name="T25" fmla="*/ 216 h 708"/>
                <a:gd name="T26" fmla="*/ 27 w 41"/>
                <a:gd name="T27" fmla="*/ 242 h 708"/>
                <a:gd name="T28" fmla="*/ 0 w 41"/>
                <a:gd name="T29" fmla="*/ 254 h 708"/>
                <a:gd name="T30" fmla="*/ 0 w 41"/>
                <a:gd name="T31" fmla="*/ 310 h 708"/>
                <a:gd name="T32" fmla="*/ 13 w 41"/>
                <a:gd name="T33" fmla="*/ 312 h 708"/>
                <a:gd name="T34" fmla="*/ 24 w 41"/>
                <a:gd name="T35" fmla="*/ 320 h 708"/>
                <a:gd name="T36" fmla="*/ 35 w 41"/>
                <a:gd name="T37" fmla="*/ 346 h 708"/>
                <a:gd name="T38" fmla="*/ 24 w 41"/>
                <a:gd name="T39" fmla="*/ 373 h 708"/>
                <a:gd name="T40" fmla="*/ 0 w 41"/>
                <a:gd name="T41" fmla="*/ 383 h 708"/>
                <a:gd name="T42" fmla="*/ 0 w 41"/>
                <a:gd name="T43" fmla="*/ 442 h 708"/>
                <a:gd name="T44" fmla="*/ 13 w 41"/>
                <a:gd name="T45" fmla="*/ 443 h 708"/>
                <a:gd name="T46" fmla="*/ 26 w 41"/>
                <a:gd name="T47" fmla="*/ 451 h 708"/>
                <a:gd name="T48" fmla="*/ 37 w 41"/>
                <a:gd name="T49" fmla="*/ 477 h 708"/>
                <a:gd name="T50" fmla="*/ 26 w 41"/>
                <a:gd name="T51" fmla="*/ 504 h 708"/>
                <a:gd name="T52" fmla="*/ 0 w 41"/>
                <a:gd name="T53" fmla="*/ 514 h 708"/>
                <a:gd name="T54" fmla="*/ 0 w 41"/>
                <a:gd name="T55" fmla="*/ 668 h 708"/>
                <a:gd name="T56" fmla="*/ 16 w 41"/>
                <a:gd name="T57" fmla="*/ 687 h 708"/>
                <a:gd name="T58" fmla="*/ 41 w 41"/>
                <a:gd name="T59" fmla="*/ 708 h 708"/>
                <a:gd name="T60" fmla="*/ 41 w 41"/>
                <a:gd name="T61" fmla="*/ 641 h 708"/>
                <a:gd name="T62" fmla="*/ 41 w 41"/>
                <a:gd name="T63" fmla="*/ 641 h 708"/>
                <a:gd name="T64" fmla="*/ 14 w 41"/>
                <a:gd name="T65" fmla="*/ 629 h 708"/>
                <a:gd name="T66" fmla="*/ 6 w 41"/>
                <a:gd name="T67" fmla="*/ 617 h 708"/>
                <a:gd name="T68" fmla="*/ 4 w 41"/>
                <a:gd name="T69" fmla="*/ 603 h 708"/>
                <a:gd name="T70" fmla="*/ 6 w 41"/>
                <a:gd name="T71" fmla="*/ 588 h 708"/>
                <a:gd name="T72" fmla="*/ 14 w 41"/>
                <a:gd name="T73" fmla="*/ 576 h 708"/>
                <a:gd name="T74" fmla="*/ 27 w 41"/>
                <a:gd name="T75" fmla="*/ 568 h 708"/>
                <a:gd name="T76" fmla="*/ 41 w 41"/>
                <a:gd name="T77" fmla="*/ 566 h 708"/>
                <a:gd name="T78" fmla="*/ 41 w 41"/>
                <a:gd name="T79" fmla="*/ 567 h 708"/>
                <a:gd name="T80" fmla="*/ 41 w 41"/>
                <a:gd name="T81" fmla="*/ 56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708">
                  <a:moveTo>
                    <a:pt x="41" y="567"/>
                  </a:moveTo>
                  <a:lnTo>
                    <a:pt x="41" y="0"/>
                  </a:lnTo>
                  <a:lnTo>
                    <a:pt x="0" y="0"/>
                  </a:lnTo>
                  <a:lnTo>
                    <a:pt x="0" y="47"/>
                  </a:lnTo>
                  <a:lnTo>
                    <a:pt x="16" y="48"/>
                  </a:lnTo>
                  <a:lnTo>
                    <a:pt x="27" y="56"/>
                  </a:lnTo>
                  <a:lnTo>
                    <a:pt x="38" y="82"/>
                  </a:lnTo>
                  <a:lnTo>
                    <a:pt x="27" y="109"/>
                  </a:lnTo>
                  <a:lnTo>
                    <a:pt x="0" y="119"/>
                  </a:lnTo>
                  <a:lnTo>
                    <a:pt x="0" y="179"/>
                  </a:lnTo>
                  <a:lnTo>
                    <a:pt x="16" y="180"/>
                  </a:lnTo>
                  <a:lnTo>
                    <a:pt x="27" y="188"/>
                  </a:lnTo>
                  <a:lnTo>
                    <a:pt x="38" y="216"/>
                  </a:lnTo>
                  <a:lnTo>
                    <a:pt x="27" y="242"/>
                  </a:lnTo>
                  <a:lnTo>
                    <a:pt x="0" y="254"/>
                  </a:lnTo>
                  <a:lnTo>
                    <a:pt x="0" y="310"/>
                  </a:lnTo>
                  <a:lnTo>
                    <a:pt x="13" y="312"/>
                  </a:lnTo>
                  <a:lnTo>
                    <a:pt x="24" y="320"/>
                  </a:lnTo>
                  <a:lnTo>
                    <a:pt x="35" y="346"/>
                  </a:lnTo>
                  <a:lnTo>
                    <a:pt x="24" y="373"/>
                  </a:lnTo>
                  <a:lnTo>
                    <a:pt x="0" y="383"/>
                  </a:lnTo>
                  <a:lnTo>
                    <a:pt x="0" y="442"/>
                  </a:lnTo>
                  <a:lnTo>
                    <a:pt x="13" y="443"/>
                  </a:lnTo>
                  <a:lnTo>
                    <a:pt x="26" y="451"/>
                  </a:lnTo>
                  <a:lnTo>
                    <a:pt x="37" y="477"/>
                  </a:lnTo>
                  <a:lnTo>
                    <a:pt x="26" y="504"/>
                  </a:lnTo>
                  <a:lnTo>
                    <a:pt x="0" y="514"/>
                  </a:lnTo>
                  <a:lnTo>
                    <a:pt x="0" y="668"/>
                  </a:lnTo>
                  <a:lnTo>
                    <a:pt x="16" y="687"/>
                  </a:lnTo>
                  <a:lnTo>
                    <a:pt x="41" y="708"/>
                  </a:lnTo>
                  <a:lnTo>
                    <a:pt x="41" y="641"/>
                  </a:lnTo>
                  <a:lnTo>
                    <a:pt x="41" y="641"/>
                  </a:lnTo>
                  <a:lnTo>
                    <a:pt x="14" y="629"/>
                  </a:lnTo>
                  <a:lnTo>
                    <a:pt x="6" y="617"/>
                  </a:lnTo>
                  <a:lnTo>
                    <a:pt x="4" y="603"/>
                  </a:lnTo>
                  <a:lnTo>
                    <a:pt x="6" y="588"/>
                  </a:lnTo>
                  <a:lnTo>
                    <a:pt x="14" y="576"/>
                  </a:lnTo>
                  <a:lnTo>
                    <a:pt x="27" y="568"/>
                  </a:lnTo>
                  <a:lnTo>
                    <a:pt x="41" y="566"/>
                  </a:lnTo>
                  <a:lnTo>
                    <a:pt x="41" y="567"/>
                  </a:lnTo>
                  <a:lnTo>
                    <a:pt x="41" y="56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33" name="Freeform 61">
              <a:extLst>
                <a:ext uri="{FF2B5EF4-FFF2-40B4-BE49-F238E27FC236}">
                  <a16:creationId xmlns:a16="http://schemas.microsoft.com/office/drawing/2014/main" id="{78F81FC4-1C40-4B52-A770-ED5B3A298DBF}"/>
                </a:ext>
              </a:extLst>
            </p:cNvPr>
            <p:cNvSpPr>
              <a:spLocks/>
            </p:cNvSpPr>
            <p:nvPr/>
          </p:nvSpPr>
          <p:spPr bwMode="auto">
            <a:xfrm>
              <a:off x="2606" y="2276"/>
              <a:ext cx="90" cy="956"/>
            </a:xfrm>
            <a:custGeom>
              <a:avLst/>
              <a:gdLst>
                <a:gd name="T0" fmla="*/ 71 w 71"/>
                <a:gd name="T1" fmla="*/ 47 h 668"/>
                <a:gd name="T2" fmla="*/ 71 w 71"/>
                <a:gd name="T3" fmla="*/ 0 h 668"/>
                <a:gd name="T4" fmla="*/ 0 w 71"/>
                <a:gd name="T5" fmla="*/ 0 h 668"/>
                <a:gd name="T6" fmla="*/ 1 w 71"/>
                <a:gd name="T7" fmla="*/ 478 h 668"/>
                <a:gd name="T8" fmla="*/ 1 w 71"/>
                <a:gd name="T9" fmla="*/ 478 h 668"/>
                <a:gd name="T10" fmla="*/ 7 w 71"/>
                <a:gd name="T11" fmla="*/ 538 h 668"/>
                <a:gd name="T12" fmla="*/ 25 w 71"/>
                <a:gd name="T13" fmla="*/ 594 h 668"/>
                <a:gd name="T14" fmla="*/ 53 w 71"/>
                <a:gd name="T15" fmla="*/ 643 h 668"/>
                <a:gd name="T16" fmla="*/ 71 w 71"/>
                <a:gd name="T17" fmla="*/ 668 h 668"/>
                <a:gd name="T18" fmla="*/ 71 w 71"/>
                <a:gd name="T19" fmla="*/ 514 h 668"/>
                <a:gd name="T20" fmla="*/ 69 w 71"/>
                <a:gd name="T21" fmla="*/ 514 h 668"/>
                <a:gd name="T22" fmla="*/ 42 w 71"/>
                <a:gd name="T23" fmla="*/ 504 h 668"/>
                <a:gd name="T24" fmla="*/ 34 w 71"/>
                <a:gd name="T25" fmla="*/ 491 h 668"/>
                <a:gd name="T26" fmla="*/ 32 w 71"/>
                <a:gd name="T27" fmla="*/ 477 h 668"/>
                <a:gd name="T28" fmla="*/ 34 w 71"/>
                <a:gd name="T29" fmla="*/ 462 h 668"/>
                <a:gd name="T30" fmla="*/ 42 w 71"/>
                <a:gd name="T31" fmla="*/ 451 h 668"/>
                <a:gd name="T32" fmla="*/ 55 w 71"/>
                <a:gd name="T33" fmla="*/ 443 h 668"/>
                <a:gd name="T34" fmla="*/ 69 w 71"/>
                <a:gd name="T35" fmla="*/ 440 h 668"/>
                <a:gd name="T36" fmla="*/ 71 w 71"/>
                <a:gd name="T37" fmla="*/ 442 h 668"/>
                <a:gd name="T38" fmla="*/ 71 w 71"/>
                <a:gd name="T39" fmla="*/ 383 h 668"/>
                <a:gd name="T40" fmla="*/ 69 w 71"/>
                <a:gd name="T41" fmla="*/ 383 h 668"/>
                <a:gd name="T42" fmla="*/ 42 w 71"/>
                <a:gd name="T43" fmla="*/ 373 h 668"/>
                <a:gd name="T44" fmla="*/ 34 w 71"/>
                <a:gd name="T45" fmla="*/ 360 h 668"/>
                <a:gd name="T46" fmla="*/ 32 w 71"/>
                <a:gd name="T47" fmla="*/ 346 h 668"/>
                <a:gd name="T48" fmla="*/ 34 w 71"/>
                <a:gd name="T49" fmla="*/ 331 h 668"/>
                <a:gd name="T50" fmla="*/ 42 w 71"/>
                <a:gd name="T51" fmla="*/ 320 h 668"/>
                <a:gd name="T52" fmla="*/ 55 w 71"/>
                <a:gd name="T53" fmla="*/ 312 h 668"/>
                <a:gd name="T54" fmla="*/ 69 w 71"/>
                <a:gd name="T55" fmla="*/ 309 h 668"/>
                <a:gd name="T56" fmla="*/ 71 w 71"/>
                <a:gd name="T57" fmla="*/ 310 h 668"/>
                <a:gd name="T58" fmla="*/ 71 w 71"/>
                <a:gd name="T59" fmla="*/ 254 h 668"/>
                <a:gd name="T60" fmla="*/ 71 w 71"/>
                <a:gd name="T61" fmla="*/ 254 h 668"/>
                <a:gd name="T62" fmla="*/ 46 w 71"/>
                <a:gd name="T63" fmla="*/ 242 h 668"/>
                <a:gd name="T64" fmla="*/ 37 w 71"/>
                <a:gd name="T65" fmla="*/ 230 h 668"/>
                <a:gd name="T66" fmla="*/ 34 w 71"/>
                <a:gd name="T67" fmla="*/ 216 h 668"/>
                <a:gd name="T68" fmla="*/ 37 w 71"/>
                <a:gd name="T69" fmla="*/ 201 h 668"/>
                <a:gd name="T70" fmla="*/ 46 w 71"/>
                <a:gd name="T71" fmla="*/ 188 h 668"/>
                <a:gd name="T72" fmla="*/ 57 w 71"/>
                <a:gd name="T73" fmla="*/ 180 h 668"/>
                <a:gd name="T74" fmla="*/ 71 w 71"/>
                <a:gd name="T75" fmla="*/ 178 h 668"/>
                <a:gd name="T76" fmla="*/ 71 w 71"/>
                <a:gd name="T77" fmla="*/ 179 h 668"/>
                <a:gd name="T78" fmla="*/ 71 w 71"/>
                <a:gd name="T79" fmla="*/ 119 h 668"/>
                <a:gd name="T80" fmla="*/ 71 w 71"/>
                <a:gd name="T81" fmla="*/ 119 h 668"/>
                <a:gd name="T82" fmla="*/ 46 w 71"/>
                <a:gd name="T83" fmla="*/ 109 h 668"/>
                <a:gd name="T84" fmla="*/ 37 w 71"/>
                <a:gd name="T85" fmla="*/ 96 h 668"/>
                <a:gd name="T86" fmla="*/ 34 w 71"/>
                <a:gd name="T87" fmla="*/ 82 h 668"/>
                <a:gd name="T88" fmla="*/ 37 w 71"/>
                <a:gd name="T89" fmla="*/ 67 h 668"/>
                <a:gd name="T90" fmla="*/ 46 w 71"/>
                <a:gd name="T91" fmla="*/ 56 h 668"/>
                <a:gd name="T92" fmla="*/ 57 w 71"/>
                <a:gd name="T93" fmla="*/ 48 h 668"/>
                <a:gd name="T94" fmla="*/ 71 w 71"/>
                <a:gd name="T95" fmla="*/ 44 h 668"/>
                <a:gd name="T96" fmla="*/ 71 w 71"/>
                <a:gd name="T97" fmla="*/ 47 h 668"/>
                <a:gd name="T98" fmla="*/ 71 w 71"/>
                <a:gd name="T99" fmla="*/ 4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668">
                  <a:moveTo>
                    <a:pt x="71" y="47"/>
                  </a:moveTo>
                  <a:lnTo>
                    <a:pt x="71" y="0"/>
                  </a:lnTo>
                  <a:lnTo>
                    <a:pt x="0" y="0"/>
                  </a:lnTo>
                  <a:lnTo>
                    <a:pt x="1" y="478"/>
                  </a:lnTo>
                  <a:lnTo>
                    <a:pt x="1" y="478"/>
                  </a:lnTo>
                  <a:lnTo>
                    <a:pt x="7" y="538"/>
                  </a:lnTo>
                  <a:lnTo>
                    <a:pt x="25" y="594"/>
                  </a:lnTo>
                  <a:lnTo>
                    <a:pt x="53" y="643"/>
                  </a:lnTo>
                  <a:lnTo>
                    <a:pt x="71" y="668"/>
                  </a:lnTo>
                  <a:lnTo>
                    <a:pt x="71" y="514"/>
                  </a:lnTo>
                  <a:lnTo>
                    <a:pt x="69" y="514"/>
                  </a:lnTo>
                  <a:lnTo>
                    <a:pt x="42" y="504"/>
                  </a:lnTo>
                  <a:lnTo>
                    <a:pt x="34" y="491"/>
                  </a:lnTo>
                  <a:lnTo>
                    <a:pt x="32" y="477"/>
                  </a:lnTo>
                  <a:lnTo>
                    <a:pt x="34" y="462"/>
                  </a:lnTo>
                  <a:lnTo>
                    <a:pt x="42" y="451"/>
                  </a:lnTo>
                  <a:lnTo>
                    <a:pt x="55" y="443"/>
                  </a:lnTo>
                  <a:lnTo>
                    <a:pt x="69" y="440"/>
                  </a:lnTo>
                  <a:lnTo>
                    <a:pt x="71" y="442"/>
                  </a:lnTo>
                  <a:lnTo>
                    <a:pt x="71" y="383"/>
                  </a:lnTo>
                  <a:lnTo>
                    <a:pt x="69" y="383"/>
                  </a:lnTo>
                  <a:lnTo>
                    <a:pt x="42" y="373"/>
                  </a:lnTo>
                  <a:lnTo>
                    <a:pt x="34" y="360"/>
                  </a:lnTo>
                  <a:lnTo>
                    <a:pt x="32" y="346"/>
                  </a:lnTo>
                  <a:lnTo>
                    <a:pt x="34" y="331"/>
                  </a:lnTo>
                  <a:lnTo>
                    <a:pt x="42" y="320"/>
                  </a:lnTo>
                  <a:lnTo>
                    <a:pt x="55" y="312"/>
                  </a:lnTo>
                  <a:lnTo>
                    <a:pt x="69" y="309"/>
                  </a:lnTo>
                  <a:lnTo>
                    <a:pt x="71" y="310"/>
                  </a:lnTo>
                  <a:lnTo>
                    <a:pt x="71" y="254"/>
                  </a:lnTo>
                  <a:lnTo>
                    <a:pt x="71" y="254"/>
                  </a:lnTo>
                  <a:lnTo>
                    <a:pt x="46" y="242"/>
                  </a:lnTo>
                  <a:lnTo>
                    <a:pt x="37" y="230"/>
                  </a:lnTo>
                  <a:lnTo>
                    <a:pt x="34" y="216"/>
                  </a:lnTo>
                  <a:lnTo>
                    <a:pt x="37" y="201"/>
                  </a:lnTo>
                  <a:lnTo>
                    <a:pt x="46" y="188"/>
                  </a:lnTo>
                  <a:lnTo>
                    <a:pt x="57" y="180"/>
                  </a:lnTo>
                  <a:lnTo>
                    <a:pt x="71" y="178"/>
                  </a:lnTo>
                  <a:lnTo>
                    <a:pt x="71" y="179"/>
                  </a:lnTo>
                  <a:lnTo>
                    <a:pt x="71" y="119"/>
                  </a:lnTo>
                  <a:lnTo>
                    <a:pt x="71" y="119"/>
                  </a:lnTo>
                  <a:lnTo>
                    <a:pt x="46" y="109"/>
                  </a:lnTo>
                  <a:lnTo>
                    <a:pt x="37" y="96"/>
                  </a:lnTo>
                  <a:lnTo>
                    <a:pt x="34" y="82"/>
                  </a:lnTo>
                  <a:lnTo>
                    <a:pt x="37" y="67"/>
                  </a:lnTo>
                  <a:lnTo>
                    <a:pt x="46" y="56"/>
                  </a:lnTo>
                  <a:lnTo>
                    <a:pt x="57" y="48"/>
                  </a:lnTo>
                  <a:lnTo>
                    <a:pt x="71" y="44"/>
                  </a:lnTo>
                  <a:lnTo>
                    <a:pt x="71" y="47"/>
                  </a:lnTo>
                  <a:lnTo>
                    <a:pt x="71" y="4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34" name="Freeform 62">
              <a:extLst>
                <a:ext uri="{FF2B5EF4-FFF2-40B4-BE49-F238E27FC236}">
                  <a16:creationId xmlns:a16="http://schemas.microsoft.com/office/drawing/2014/main" id="{FF9E74F1-F14D-43CD-9E26-B02B1F2C28D3}"/>
                </a:ext>
              </a:extLst>
            </p:cNvPr>
            <p:cNvSpPr>
              <a:spLocks/>
            </p:cNvSpPr>
            <p:nvPr/>
          </p:nvSpPr>
          <p:spPr bwMode="auto">
            <a:xfrm>
              <a:off x="3637" y="2121"/>
              <a:ext cx="971" cy="1623"/>
            </a:xfrm>
            <a:custGeom>
              <a:avLst/>
              <a:gdLst>
                <a:gd name="T0" fmla="*/ 18 w 776"/>
                <a:gd name="T1" fmla="*/ 982 h 1134"/>
                <a:gd name="T2" fmla="*/ 72 w 776"/>
                <a:gd name="T3" fmla="*/ 925 h 1134"/>
                <a:gd name="T4" fmla="*/ 188 w 776"/>
                <a:gd name="T5" fmla="*/ 870 h 1134"/>
                <a:gd name="T6" fmla="*/ 230 w 776"/>
                <a:gd name="T7" fmla="*/ 764 h 1134"/>
                <a:gd name="T8" fmla="*/ 280 w 776"/>
                <a:gd name="T9" fmla="*/ 743 h 1134"/>
                <a:gd name="T10" fmla="*/ 294 w 776"/>
                <a:gd name="T11" fmla="*/ 806 h 1134"/>
                <a:gd name="T12" fmla="*/ 300 w 776"/>
                <a:gd name="T13" fmla="*/ 870 h 1134"/>
                <a:gd name="T14" fmla="*/ 406 w 776"/>
                <a:gd name="T15" fmla="*/ 925 h 1134"/>
                <a:gd name="T16" fmla="*/ 427 w 776"/>
                <a:gd name="T17" fmla="*/ 1007 h 1134"/>
                <a:gd name="T18" fmla="*/ 446 w 776"/>
                <a:gd name="T19" fmla="*/ 1134 h 1134"/>
                <a:gd name="T20" fmla="*/ 475 w 776"/>
                <a:gd name="T21" fmla="*/ 1062 h 1134"/>
                <a:gd name="T22" fmla="*/ 533 w 776"/>
                <a:gd name="T23" fmla="*/ 913 h 1134"/>
                <a:gd name="T24" fmla="*/ 467 w 776"/>
                <a:gd name="T25" fmla="*/ 817 h 1134"/>
                <a:gd name="T26" fmla="*/ 461 w 776"/>
                <a:gd name="T27" fmla="*/ 715 h 1134"/>
                <a:gd name="T28" fmla="*/ 533 w 776"/>
                <a:gd name="T29" fmla="*/ 682 h 1134"/>
                <a:gd name="T30" fmla="*/ 627 w 776"/>
                <a:gd name="T31" fmla="*/ 712 h 1134"/>
                <a:gd name="T32" fmla="*/ 604 w 776"/>
                <a:gd name="T33" fmla="*/ 736 h 1134"/>
                <a:gd name="T34" fmla="*/ 617 w 776"/>
                <a:gd name="T35" fmla="*/ 802 h 1134"/>
                <a:gd name="T36" fmla="*/ 624 w 776"/>
                <a:gd name="T37" fmla="*/ 919 h 1134"/>
                <a:gd name="T38" fmla="*/ 634 w 776"/>
                <a:gd name="T39" fmla="*/ 858 h 1134"/>
                <a:gd name="T40" fmla="*/ 641 w 776"/>
                <a:gd name="T41" fmla="*/ 868 h 1134"/>
                <a:gd name="T42" fmla="*/ 673 w 776"/>
                <a:gd name="T43" fmla="*/ 937 h 1134"/>
                <a:gd name="T44" fmla="*/ 720 w 776"/>
                <a:gd name="T45" fmla="*/ 842 h 1134"/>
                <a:gd name="T46" fmla="*/ 776 w 776"/>
                <a:gd name="T47" fmla="*/ 674 h 1134"/>
                <a:gd name="T48" fmla="*/ 733 w 776"/>
                <a:gd name="T49" fmla="*/ 567 h 1134"/>
                <a:gd name="T50" fmla="*/ 646 w 776"/>
                <a:gd name="T51" fmla="*/ 553 h 1134"/>
                <a:gd name="T52" fmla="*/ 520 w 776"/>
                <a:gd name="T53" fmla="*/ 579 h 1134"/>
                <a:gd name="T54" fmla="*/ 452 w 776"/>
                <a:gd name="T55" fmla="*/ 385 h 1134"/>
                <a:gd name="T56" fmla="*/ 401 w 776"/>
                <a:gd name="T57" fmla="*/ 218 h 1134"/>
                <a:gd name="T58" fmla="*/ 187 w 776"/>
                <a:gd name="T59" fmla="*/ 121 h 1134"/>
                <a:gd name="T60" fmla="*/ 97 w 776"/>
                <a:gd name="T61" fmla="*/ 33 h 1134"/>
                <a:gd name="T62" fmla="*/ 0 w 776"/>
                <a:gd name="T63" fmla="*/ 0 h 1134"/>
                <a:gd name="T64" fmla="*/ 31 w 776"/>
                <a:gd name="T65" fmla="*/ 90 h 1134"/>
                <a:gd name="T66" fmla="*/ 65 w 776"/>
                <a:gd name="T67" fmla="*/ 248 h 1134"/>
                <a:gd name="T68" fmla="*/ 118 w 776"/>
                <a:gd name="T69" fmla="*/ 301 h 1134"/>
                <a:gd name="T70" fmla="*/ 74 w 776"/>
                <a:gd name="T71" fmla="*/ 342 h 1134"/>
                <a:gd name="T72" fmla="*/ 0 w 776"/>
                <a:gd name="T73" fmla="*/ 475 h 1134"/>
                <a:gd name="T74" fmla="*/ 58 w 776"/>
                <a:gd name="T75" fmla="*/ 447 h 1134"/>
                <a:gd name="T76" fmla="*/ 209 w 776"/>
                <a:gd name="T77" fmla="*/ 477 h 1134"/>
                <a:gd name="T78" fmla="*/ 270 w 776"/>
                <a:gd name="T79" fmla="*/ 530 h 1134"/>
                <a:gd name="T80" fmla="*/ 239 w 776"/>
                <a:gd name="T81" fmla="*/ 556 h 1134"/>
                <a:gd name="T82" fmla="*/ 121 w 776"/>
                <a:gd name="T83" fmla="*/ 559 h 1134"/>
                <a:gd name="T84" fmla="*/ 79 w 776"/>
                <a:gd name="T85" fmla="*/ 614 h 1134"/>
                <a:gd name="T86" fmla="*/ 111 w 776"/>
                <a:gd name="T87" fmla="*/ 784 h 1134"/>
                <a:gd name="T88" fmla="*/ 15 w 776"/>
                <a:gd name="T89" fmla="*/ 867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6" h="1134">
                  <a:moveTo>
                    <a:pt x="0" y="882"/>
                  </a:moveTo>
                  <a:lnTo>
                    <a:pt x="0" y="989"/>
                  </a:lnTo>
                  <a:lnTo>
                    <a:pt x="18" y="982"/>
                  </a:lnTo>
                  <a:lnTo>
                    <a:pt x="19" y="960"/>
                  </a:lnTo>
                  <a:lnTo>
                    <a:pt x="45" y="960"/>
                  </a:lnTo>
                  <a:lnTo>
                    <a:pt x="72" y="925"/>
                  </a:lnTo>
                  <a:lnTo>
                    <a:pt x="105" y="896"/>
                  </a:lnTo>
                  <a:lnTo>
                    <a:pt x="145" y="876"/>
                  </a:lnTo>
                  <a:lnTo>
                    <a:pt x="188" y="870"/>
                  </a:lnTo>
                  <a:lnTo>
                    <a:pt x="198" y="821"/>
                  </a:lnTo>
                  <a:lnTo>
                    <a:pt x="212" y="787"/>
                  </a:lnTo>
                  <a:lnTo>
                    <a:pt x="230" y="764"/>
                  </a:lnTo>
                  <a:lnTo>
                    <a:pt x="246" y="747"/>
                  </a:lnTo>
                  <a:lnTo>
                    <a:pt x="264" y="741"/>
                  </a:lnTo>
                  <a:lnTo>
                    <a:pt x="280" y="743"/>
                  </a:lnTo>
                  <a:lnTo>
                    <a:pt x="295" y="750"/>
                  </a:lnTo>
                  <a:lnTo>
                    <a:pt x="308" y="760"/>
                  </a:lnTo>
                  <a:lnTo>
                    <a:pt x="294" y="806"/>
                  </a:lnTo>
                  <a:lnTo>
                    <a:pt x="292" y="829"/>
                  </a:lnTo>
                  <a:lnTo>
                    <a:pt x="293" y="855"/>
                  </a:lnTo>
                  <a:lnTo>
                    <a:pt x="300" y="870"/>
                  </a:lnTo>
                  <a:lnTo>
                    <a:pt x="315" y="882"/>
                  </a:lnTo>
                  <a:lnTo>
                    <a:pt x="361" y="903"/>
                  </a:lnTo>
                  <a:lnTo>
                    <a:pt x="406" y="925"/>
                  </a:lnTo>
                  <a:lnTo>
                    <a:pt x="423" y="939"/>
                  </a:lnTo>
                  <a:lnTo>
                    <a:pt x="431" y="955"/>
                  </a:lnTo>
                  <a:lnTo>
                    <a:pt x="427" y="1007"/>
                  </a:lnTo>
                  <a:lnTo>
                    <a:pt x="405" y="1050"/>
                  </a:lnTo>
                  <a:lnTo>
                    <a:pt x="344" y="1134"/>
                  </a:lnTo>
                  <a:lnTo>
                    <a:pt x="446" y="1134"/>
                  </a:lnTo>
                  <a:lnTo>
                    <a:pt x="446" y="1104"/>
                  </a:lnTo>
                  <a:lnTo>
                    <a:pt x="472" y="1103"/>
                  </a:lnTo>
                  <a:lnTo>
                    <a:pt x="475" y="1062"/>
                  </a:lnTo>
                  <a:lnTo>
                    <a:pt x="506" y="1001"/>
                  </a:lnTo>
                  <a:lnTo>
                    <a:pt x="529" y="936"/>
                  </a:lnTo>
                  <a:lnTo>
                    <a:pt x="533" y="913"/>
                  </a:lnTo>
                  <a:lnTo>
                    <a:pt x="528" y="893"/>
                  </a:lnTo>
                  <a:lnTo>
                    <a:pt x="484" y="844"/>
                  </a:lnTo>
                  <a:lnTo>
                    <a:pt x="467" y="817"/>
                  </a:lnTo>
                  <a:lnTo>
                    <a:pt x="457" y="788"/>
                  </a:lnTo>
                  <a:lnTo>
                    <a:pt x="453" y="750"/>
                  </a:lnTo>
                  <a:lnTo>
                    <a:pt x="461" y="715"/>
                  </a:lnTo>
                  <a:lnTo>
                    <a:pt x="480" y="682"/>
                  </a:lnTo>
                  <a:lnTo>
                    <a:pt x="500" y="653"/>
                  </a:lnTo>
                  <a:lnTo>
                    <a:pt x="533" y="682"/>
                  </a:lnTo>
                  <a:lnTo>
                    <a:pt x="564" y="695"/>
                  </a:lnTo>
                  <a:lnTo>
                    <a:pt x="618" y="703"/>
                  </a:lnTo>
                  <a:lnTo>
                    <a:pt x="627" y="712"/>
                  </a:lnTo>
                  <a:lnTo>
                    <a:pt x="627" y="724"/>
                  </a:lnTo>
                  <a:lnTo>
                    <a:pt x="618" y="733"/>
                  </a:lnTo>
                  <a:lnTo>
                    <a:pt x="604" y="736"/>
                  </a:lnTo>
                  <a:lnTo>
                    <a:pt x="612" y="750"/>
                  </a:lnTo>
                  <a:lnTo>
                    <a:pt x="636" y="768"/>
                  </a:lnTo>
                  <a:lnTo>
                    <a:pt x="617" y="802"/>
                  </a:lnTo>
                  <a:lnTo>
                    <a:pt x="610" y="842"/>
                  </a:lnTo>
                  <a:lnTo>
                    <a:pt x="611" y="882"/>
                  </a:lnTo>
                  <a:lnTo>
                    <a:pt x="624" y="919"/>
                  </a:lnTo>
                  <a:lnTo>
                    <a:pt x="624" y="899"/>
                  </a:lnTo>
                  <a:lnTo>
                    <a:pt x="626" y="878"/>
                  </a:lnTo>
                  <a:lnTo>
                    <a:pt x="634" y="858"/>
                  </a:lnTo>
                  <a:lnTo>
                    <a:pt x="641" y="853"/>
                  </a:lnTo>
                  <a:lnTo>
                    <a:pt x="647" y="851"/>
                  </a:lnTo>
                  <a:lnTo>
                    <a:pt x="641" y="868"/>
                  </a:lnTo>
                  <a:lnTo>
                    <a:pt x="640" y="883"/>
                  </a:lnTo>
                  <a:lnTo>
                    <a:pt x="650" y="911"/>
                  </a:lnTo>
                  <a:lnTo>
                    <a:pt x="673" y="937"/>
                  </a:lnTo>
                  <a:lnTo>
                    <a:pt x="679" y="910"/>
                  </a:lnTo>
                  <a:lnTo>
                    <a:pt x="689" y="884"/>
                  </a:lnTo>
                  <a:lnTo>
                    <a:pt x="720" y="842"/>
                  </a:lnTo>
                  <a:lnTo>
                    <a:pt x="750" y="802"/>
                  </a:lnTo>
                  <a:lnTo>
                    <a:pt x="768" y="761"/>
                  </a:lnTo>
                  <a:lnTo>
                    <a:pt x="776" y="674"/>
                  </a:lnTo>
                  <a:lnTo>
                    <a:pt x="771" y="630"/>
                  </a:lnTo>
                  <a:lnTo>
                    <a:pt x="756" y="593"/>
                  </a:lnTo>
                  <a:lnTo>
                    <a:pt x="733" y="567"/>
                  </a:lnTo>
                  <a:lnTo>
                    <a:pt x="706" y="553"/>
                  </a:lnTo>
                  <a:lnTo>
                    <a:pt x="676" y="549"/>
                  </a:lnTo>
                  <a:lnTo>
                    <a:pt x="646" y="553"/>
                  </a:lnTo>
                  <a:lnTo>
                    <a:pt x="588" y="571"/>
                  </a:lnTo>
                  <a:lnTo>
                    <a:pt x="540" y="585"/>
                  </a:lnTo>
                  <a:lnTo>
                    <a:pt x="520" y="579"/>
                  </a:lnTo>
                  <a:lnTo>
                    <a:pt x="505" y="566"/>
                  </a:lnTo>
                  <a:lnTo>
                    <a:pt x="480" y="475"/>
                  </a:lnTo>
                  <a:lnTo>
                    <a:pt x="452" y="385"/>
                  </a:lnTo>
                  <a:lnTo>
                    <a:pt x="427" y="332"/>
                  </a:lnTo>
                  <a:lnTo>
                    <a:pt x="408" y="277"/>
                  </a:lnTo>
                  <a:lnTo>
                    <a:pt x="401" y="218"/>
                  </a:lnTo>
                  <a:lnTo>
                    <a:pt x="413" y="159"/>
                  </a:lnTo>
                  <a:lnTo>
                    <a:pt x="219" y="90"/>
                  </a:lnTo>
                  <a:lnTo>
                    <a:pt x="187" y="121"/>
                  </a:lnTo>
                  <a:lnTo>
                    <a:pt x="160" y="159"/>
                  </a:lnTo>
                  <a:lnTo>
                    <a:pt x="127" y="88"/>
                  </a:lnTo>
                  <a:lnTo>
                    <a:pt x="97" y="33"/>
                  </a:lnTo>
                  <a:lnTo>
                    <a:pt x="76" y="8"/>
                  </a:lnTo>
                  <a:lnTo>
                    <a:pt x="52" y="0"/>
                  </a:lnTo>
                  <a:lnTo>
                    <a:pt x="0" y="0"/>
                  </a:lnTo>
                  <a:lnTo>
                    <a:pt x="0" y="66"/>
                  </a:lnTo>
                  <a:lnTo>
                    <a:pt x="15" y="66"/>
                  </a:lnTo>
                  <a:lnTo>
                    <a:pt x="31" y="90"/>
                  </a:lnTo>
                  <a:lnTo>
                    <a:pt x="43" y="118"/>
                  </a:lnTo>
                  <a:lnTo>
                    <a:pt x="56" y="178"/>
                  </a:lnTo>
                  <a:lnTo>
                    <a:pt x="65" y="248"/>
                  </a:lnTo>
                  <a:lnTo>
                    <a:pt x="76" y="271"/>
                  </a:lnTo>
                  <a:lnTo>
                    <a:pt x="90" y="287"/>
                  </a:lnTo>
                  <a:lnTo>
                    <a:pt x="118" y="301"/>
                  </a:lnTo>
                  <a:lnTo>
                    <a:pt x="136" y="303"/>
                  </a:lnTo>
                  <a:lnTo>
                    <a:pt x="135" y="324"/>
                  </a:lnTo>
                  <a:lnTo>
                    <a:pt x="74" y="342"/>
                  </a:lnTo>
                  <a:lnTo>
                    <a:pt x="14" y="366"/>
                  </a:lnTo>
                  <a:lnTo>
                    <a:pt x="0" y="374"/>
                  </a:lnTo>
                  <a:lnTo>
                    <a:pt x="0" y="475"/>
                  </a:lnTo>
                  <a:lnTo>
                    <a:pt x="4" y="470"/>
                  </a:lnTo>
                  <a:lnTo>
                    <a:pt x="30" y="456"/>
                  </a:lnTo>
                  <a:lnTo>
                    <a:pt x="58" y="447"/>
                  </a:lnTo>
                  <a:lnTo>
                    <a:pt x="119" y="437"/>
                  </a:lnTo>
                  <a:lnTo>
                    <a:pt x="181" y="437"/>
                  </a:lnTo>
                  <a:lnTo>
                    <a:pt x="209" y="477"/>
                  </a:lnTo>
                  <a:lnTo>
                    <a:pt x="242" y="513"/>
                  </a:lnTo>
                  <a:lnTo>
                    <a:pt x="261" y="524"/>
                  </a:lnTo>
                  <a:lnTo>
                    <a:pt x="270" y="530"/>
                  </a:lnTo>
                  <a:lnTo>
                    <a:pt x="268" y="543"/>
                  </a:lnTo>
                  <a:lnTo>
                    <a:pt x="256" y="553"/>
                  </a:lnTo>
                  <a:lnTo>
                    <a:pt x="239" y="556"/>
                  </a:lnTo>
                  <a:lnTo>
                    <a:pt x="198" y="551"/>
                  </a:lnTo>
                  <a:lnTo>
                    <a:pt x="147" y="552"/>
                  </a:lnTo>
                  <a:lnTo>
                    <a:pt x="121" y="559"/>
                  </a:lnTo>
                  <a:lnTo>
                    <a:pt x="101" y="570"/>
                  </a:lnTo>
                  <a:lnTo>
                    <a:pt x="86" y="587"/>
                  </a:lnTo>
                  <a:lnTo>
                    <a:pt x="79" y="614"/>
                  </a:lnTo>
                  <a:lnTo>
                    <a:pt x="83" y="670"/>
                  </a:lnTo>
                  <a:lnTo>
                    <a:pt x="98" y="731"/>
                  </a:lnTo>
                  <a:lnTo>
                    <a:pt x="111" y="784"/>
                  </a:lnTo>
                  <a:lnTo>
                    <a:pt x="104" y="815"/>
                  </a:lnTo>
                  <a:lnTo>
                    <a:pt x="69" y="833"/>
                  </a:lnTo>
                  <a:lnTo>
                    <a:pt x="15" y="867"/>
                  </a:lnTo>
                  <a:lnTo>
                    <a:pt x="0" y="882"/>
                  </a:lnTo>
                  <a:lnTo>
                    <a:pt x="0" y="882"/>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35" name="Freeform 63">
              <a:extLst>
                <a:ext uri="{FF2B5EF4-FFF2-40B4-BE49-F238E27FC236}">
                  <a16:creationId xmlns:a16="http://schemas.microsoft.com/office/drawing/2014/main" id="{0FC1AB67-00C9-4BB9-A4EF-12CF0A542507}"/>
                </a:ext>
              </a:extLst>
            </p:cNvPr>
            <p:cNvSpPr>
              <a:spLocks/>
            </p:cNvSpPr>
            <p:nvPr/>
          </p:nvSpPr>
          <p:spPr bwMode="auto">
            <a:xfrm>
              <a:off x="2312" y="2118"/>
              <a:ext cx="1325" cy="1391"/>
            </a:xfrm>
            <a:custGeom>
              <a:avLst/>
              <a:gdLst>
                <a:gd name="T0" fmla="*/ 1054 w 1054"/>
                <a:gd name="T1" fmla="*/ 1 h 973"/>
                <a:gd name="T2" fmla="*/ 972 w 1054"/>
                <a:gd name="T3" fmla="*/ 5 h 973"/>
                <a:gd name="T4" fmla="*/ 869 w 1054"/>
                <a:gd name="T5" fmla="*/ 587 h 973"/>
                <a:gd name="T6" fmla="*/ 842 w 1054"/>
                <a:gd name="T7" fmla="*/ 719 h 973"/>
                <a:gd name="T8" fmla="*/ 768 w 1054"/>
                <a:gd name="T9" fmla="*/ 827 h 973"/>
                <a:gd name="T10" fmla="*/ 662 w 1054"/>
                <a:gd name="T11" fmla="*/ 898 h 973"/>
                <a:gd name="T12" fmla="*/ 530 w 1054"/>
                <a:gd name="T13" fmla="*/ 925 h 973"/>
                <a:gd name="T14" fmla="*/ 399 w 1054"/>
                <a:gd name="T15" fmla="*/ 898 h 973"/>
                <a:gd name="T16" fmla="*/ 290 w 1054"/>
                <a:gd name="T17" fmla="*/ 827 h 973"/>
                <a:gd name="T18" fmla="*/ 219 w 1054"/>
                <a:gd name="T19" fmla="*/ 719 h 973"/>
                <a:gd name="T20" fmla="*/ 192 w 1054"/>
                <a:gd name="T21" fmla="*/ 587 h 973"/>
                <a:gd name="T22" fmla="*/ 152 w 1054"/>
                <a:gd name="T23" fmla="*/ 62 h 973"/>
                <a:gd name="T24" fmla="*/ 0 w 1054"/>
                <a:gd name="T25" fmla="*/ 0 h 973"/>
                <a:gd name="T26" fmla="*/ 83 w 1054"/>
                <a:gd name="T27" fmla="*/ 67 h 973"/>
                <a:gd name="T28" fmla="*/ 138 w 1054"/>
                <a:gd name="T29" fmla="*/ 105 h 973"/>
                <a:gd name="T30" fmla="*/ 128 w 1054"/>
                <a:gd name="T31" fmla="*/ 539 h 973"/>
                <a:gd name="T32" fmla="*/ 62 w 1054"/>
                <a:gd name="T33" fmla="*/ 427 h 973"/>
                <a:gd name="T34" fmla="*/ 0 w 1054"/>
                <a:gd name="T35" fmla="*/ 374 h 973"/>
                <a:gd name="T36" fmla="*/ 7 w 1054"/>
                <a:gd name="T37" fmla="*/ 471 h 973"/>
                <a:gd name="T38" fmla="*/ 48 w 1054"/>
                <a:gd name="T39" fmla="*/ 516 h 973"/>
                <a:gd name="T40" fmla="*/ 55 w 1054"/>
                <a:gd name="T41" fmla="*/ 568 h 973"/>
                <a:gd name="T42" fmla="*/ 81 w 1054"/>
                <a:gd name="T43" fmla="*/ 608 h 973"/>
                <a:gd name="T44" fmla="*/ 166 w 1054"/>
                <a:gd name="T45" fmla="*/ 717 h 973"/>
                <a:gd name="T46" fmla="*/ 234 w 1054"/>
                <a:gd name="T47" fmla="*/ 834 h 973"/>
                <a:gd name="T48" fmla="*/ 335 w 1054"/>
                <a:gd name="T49" fmla="*/ 919 h 973"/>
                <a:gd name="T50" fmla="*/ 461 w 1054"/>
                <a:gd name="T51" fmla="*/ 966 h 973"/>
                <a:gd name="T52" fmla="*/ 600 w 1054"/>
                <a:gd name="T53" fmla="*/ 966 h 973"/>
                <a:gd name="T54" fmla="*/ 729 w 1054"/>
                <a:gd name="T55" fmla="*/ 918 h 973"/>
                <a:gd name="T56" fmla="*/ 830 w 1054"/>
                <a:gd name="T57" fmla="*/ 830 h 973"/>
                <a:gd name="T58" fmla="*/ 896 w 1054"/>
                <a:gd name="T59" fmla="*/ 714 h 973"/>
                <a:gd name="T60" fmla="*/ 982 w 1054"/>
                <a:gd name="T61" fmla="*/ 603 h 973"/>
                <a:gd name="T62" fmla="*/ 1004 w 1054"/>
                <a:gd name="T63" fmla="*/ 569 h 973"/>
                <a:gd name="T64" fmla="*/ 1006 w 1054"/>
                <a:gd name="T65" fmla="*/ 527 h 973"/>
                <a:gd name="T66" fmla="*/ 1054 w 1054"/>
                <a:gd name="T67" fmla="*/ 476 h 973"/>
                <a:gd name="T68" fmla="*/ 1040 w 1054"/>
                <a:gd name="T69" fmla="*/ 382 h 973"/>
                <a:gd name="T70" fmla="*/ 993 w 1054"/>
                <a:gd name="T71" fmla="*/ 427 h 973"/>
                <a:gd name="T72" fmla="*/ 917 w 1054"/>
                <a:gd name="T73" fmla="*/ 552 h 973"/>
                <a:gd name="T74" fmla="*/ 954 w 1054"/>
                <a:gd name="T75" fmla="*/ 105 h 973"/>
                <a:gd name="T76" fmla="*/ 1054 w 1054"/>
                <a:gd name="T77" fmla="*/ 67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54" h="973">
                  <a:moveTo>
                    <a:pt x="1054" y="67"/>
                  </a:moveTo>
                  <a:lnTo>
                    <a:pt x="1054" y="1"/>
                  </a:lnTo>
                  <a:lnTo>
                    <a:pt x="989" y="1"/>
                  </a:lnTo>
                  <a:lnTo>
                    <a:pt x="972" y="5"/>
                  </a:lnTo>
                  <a:lnTo>
                    <a:pt x="869" y="104"/>
                  </a:lnTo>
                  <a:lnTo>
                    <a:pt x="869" y="587"/>
                  </a:lnTo>
                  <a:lnTo>
                    <a:pt x="862" y="655"/>
                  </a:lnTo>
                  <a:lnTo>
                    <a:pt x="842" y="719"/>
                  </a:lnTo>
                  <a:lnTo>
                    <a:pt x="812" y="775"/>
                  </a:lnTo>
                  <a:lnTo>
                    <a:pt x="768" y="827"/>
                  </a:lnTo>
                  <a:lnTo>
                    <a:pt x="719" y="868"/>
                  </a:lnTo>
                  <a:lnTo>
                    <a:pt x="662" y="898"/>
                  </a:lnTo>
                  <a:lnTo>
                    <a:pt x="599" y="918"/>
                  </a:lnTo>
                  <a:lnTo>
                    <a:pt x="530" y="925"/>
                  </a:lnTo>
                  <a:lnTo>
                    <a:pt x="462" y="918"/>
                  </a:lnTo>
                  <a:lnTo>
                    <a:pt x="399" y="898"/>
                  </a:lnTo>
                  <a:lnTo>
                    <a:pt x="342" y="868"/>
                  </a:lnTo>
                  <a:lnTo>
                    <a:pt x="290" y="827"/>
                  </a:lnTo>
                  <a:lnTo>
                    <a:pt x="249" y="775"/>
                  </a:lnTo>
                  <a:lnTo>
                    <a:pt x="219" y="719"/>
                  </a:lnTo>
                  <a:lnTo>
                    <a:pt x="199" y="655"/>
                  </a:lnTo>
                  <a:lnTo>
                    <a:pt x="192" y="587"/>
                  </a:lnTo>
                  <a:lnTo>
                    <a:pt x="191" y="104"/>
                  </a:lnTo>
                  <a:lnTo>
                    <a:pt x="152" y="62"/>
                  </a:lnTo>
                  <a:lnTo>
                    <a:pt x="83" y="0"/>
                  </a:lnTo>
                  <a:lnTo>
                    <a:pt x="0" y="0"/>
                  </a:lnTo>
                  <a:lnTo>
                    <a:pt x="0" y="67"/>
                  </a:lnTo>
                  <a:lnTo>
                    <a:pt x="83" y="67"/>
                  </a:lnTo>
                  <a:lnTo>
                    <a:pt x="104" y="105"/>
                  </a:lnTo>
                  <a:lnTo>
                    <a:pt x="138" y="105"/>
                  </a:lnTo>
                  <a:lnTo>
                    <a:pt x="138" y="552"/>
                  </a:lnTo>
                  <a:lnTo>
                    <a:pt x="128" y="539"/>
                  </a:lnTo>
                  <a:lnTo>
                    <a:pt x="101" y="489"/>
                  </a:lnTo>
                  <a:lnTo>
                    <a:pt x="62" y="427"/>
                  </a:lnTo>
                  <a:lnTo>
                    <a:pt x="32" y="396"/>
                  </a:lnTo>
                  <a:lnTo>
                    <a:pt x="0" y="374"/>
                  </a:lnTo>
                  <a:lnTo>
                    <a:pt x="0" y="469"/>
                  </a:lnTo>
                  <a:lnTo>
                    <a:pt x="7" y="471"/>
                  </a:lnTo>
                  <a:lnTo>
                    <a:pt x="33" y="493"/>
                  </a:lnTo>
                  <a:lnTo>
                    <a:pt x="48" y="516"/>
                  </a:lnTo>
                  <a:lnTo>
                    <a:pt x="54" y="538"/>
                  </a:lnTo>
                  <a:lnTo>
                    <a:pt x="55" y="568"/>
                  </a:lnTo>
                  <a:lnTo>
                    <a:pt x="79" y="571"/>
                  </a:lnTo>
                  <a:lnTo>
                    <a:pt x="81" y="608"/>
                  </a:lnTo>
                  <a:lnTo>
                    <a:pt x="149" y="651"/>
                  </a:lnTo>
                  <a:lnTo>
                    <a:pt x="166" y="717"/>
                  </a:lnTo>
                  <a:lnTo>
                    <a:pt x="195" y="778"/>
                  </a:lnTo>
                  <a:lnTo>
                    <a:pt x="234" y="834"/>
                  </a:lnTo>
                  <a:lnTo>
                    <a:pt x="280" y="880"/>
                  </a:lnTo>
                  <a:lnTo>
                    <a:pt x="335" y="919"/>
                  </a:lnTo>
                  <a:lnTo>
                    <a:pt x="394" y="948"/>
                  </a:lnTo>
                  <a:lnTo>
                    <a:pt x="461" y="966"/>
                  </a:lnTo>
                  <a:lnTo>
                    <a:pt x="530" y="973"/>
                  </a:lnTo>
                  <a:lnTo>
                    <a:pt x="600" y="966"/>
                  </a:lnTo>
                  <a:lnTo>
                    <a:pt x="667" y="948"/>
                  </a:lnTo>
                  <a:lnTo>
                    <a:pt x="729" y="918"/>
                  </a:lnTo>
                  <a:lnTo>
                    <a:pt x="782" y="879"/>
                  </a:lnTo>
                  <a:lnTo>
                    <a:pt x="830" y="830"/>
                  </a:lnTo>
                  <a:lnTo>
                    <a:pt x="868" y="775"/>
                  </a:lnTo>
                  <a:lnTo>
                    <a:pt x="896" y="714"/>
                  </a:lnTo>
                  <a:lnTo>
                    <a:pt x="913" y="648"/>
                  </a:lnTo>
                  <a:lnTo>
                    <a:pt x="982" y="603"/>
                  </a:lnTo>
                  <a:lnTo>
                    <a:pt x="981" y="569"/>
                  </a:lnTo>
                  <a:lnTo>
                    <a:pt x="1004" y="569"/>
                  </a:lnTo>
                  <a:lnTo>
                    <a:pt x="1002" y="547"/>
                  </a:lnTo>
                  <a:lnTo>
                    <a:pt x="1006" y="527"/>
                  </a:lnTo>
                  <a:lnTo>
                    <a:pt x="1013" y="514"/>
                  </a:lnTo>
                  <a:lnTo>
                    <a:pt x="1054" y="476"/>
                  </a:lnTo>
                  <a:lnTo>
                    <a:pt x="1054" y="375"/>
                  </a:lnTo>
                  <a:lnTo>
                    <a:pt x="1040" y="382"/>
                  </a:lnTo>
                  <a:lnTo>
                    <a:pt x="1015" y="402"/>
                  </a:lnTo>
                  <a:lnTo>
                    <a:pt x="993" y="427"/>
                  </a:lnTo>
                  <a:lnTo>
                    <a:pt x="975" y="456"/>
                  </a:lnTo>
                  <a:lnTo>
                    <a:pt x="917" y="552"/>
                  </a:lnTo>
                  <a:lnTo>
                    <a:pt x="917" y="105"/>
                  </a:lnTo>
                  <a:lnTo>
                    <a:pt x="954" y="105"/>
                  </a:lnTo>
                  <a:lnTo>
                    <a:pt x="976" y="67"/>
                  </a:lnTo>
                  <a:lnTo>
                    <a:pt x="1054" y="67"/>
                  </a:lnTo>
                  <a:lnTo>
                    <a:pt x="1054" y="6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36" name="Freeform 64">
              <a:extLst>
                <a:ext uri="{FF2B5EF4-FFF2-40B4-BE49-F238E27FC236}">
                  <a16:creationId xmlns:a16="http://schemas.microsoft.com/office/drawing/2014/main" id="{D82ABA45-8B61-4D17-B565-94F86CD76FD5}"/>
                </a:ext>
              </a:extLst>
            </p:cNvPr>
            <p:cNvSpPr>
              <a:spLocks/>
            </p:cNvSpPr>
            <p:nvPr/>
          </p:nvSpPr>
          <p:spPr bwMode="auto">
            <a:xfrm>
              <a:off x="3547" y="3383"/>
              <a:ext cx="90" cy="189"/>
            </a:xfrm>
            <a:custGeom>
              <a:avLst/>
              <a:gdLst>
                <a:gd name="T0" fmla="*/ 71 w 71"/>
                <a:gd name="T1" fmla="*/ 107 h 134"/>
                <a:gd name="T2" fmla="*/ 71 w 71"/>
                <a:gd name="T3" fmla="*/ 0 h 134"/>
                <a:gd name="T4" fmla="*/ 59 w 71"/>
                <a:gd name="T5" fmla="*/ 11 h 134"/>
                <a:gd name="T6" fmla="*/ 33 w 71"/>
                <a:gd name="T7" fmla="*/ 44 h 134"/>
                <a:gd name="T8" fmla="*/ 12 w 71"/>
                <a:gd name="T9" fmla="*/ 84 h 134"/>
                <a:gd name="T10" fmla="*/ 0 w 71"/>
                <a:gd name="T11" fmla="*/ 134 h 134"/>
                <a:gd name="T12" fmla="*/ 71 w 71"/>
                <a:gd name="T13" fmla="*/ 107 h 134"/>
                <a:gd name="T14" fmla="*/ 71 w 71"/>
                <a:gd name="T15" fmla="*/ 107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4">
                  <a:moveTo>
                    <a:pt x="71" y="107"/>
                  </a:moveTo>
                  <a:lnTo>
                    <a:pt x="71" y="0"/>
                  </a:lnTo>
                  <a:lnTo>
                    <a:pt x="59" y="11"/>
                  </a:lnTo>
                  <a:lnTo>
                    <a:pt x="33" y="44"/>
                  </a:lnTo>
                  <a:lnTo>
                    <a:pt x="12" y="84"/>
                  </a:lnTo>
                  <a:lnTo>
                    <a:pt x="0" y="134"/>
                  </a:lnTo>
                  <a:lnTo>
                    <a:pt x="71" y="107"/>
                  </a:lnTo>
                  <a:lnTo>
                    <a:pt x="71" y="10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37" name="Freeform 65">
              <a:extLst>
                <a:ext uri="{FF2B5EF4-FFF2-40B4-BE49-F238E27FC236}">
                  <a16:creationId xmlns:a16="http://schemas.microsoft.com/office/drawing/2014/main" id="{0ED25602-0560-478A-9859-C91E92FAEEE4}"/>
                </a:ext>
              </a:extLst>
            </p:cNvPr>
            <p:cNvSpPr>
              <a:spLocks/>
            </p:cNvSpPr>
            <p:nvPr/>
          </p:nvSpPr>
          <p:spPr bwMode="auto">
            <a:xfrm>
              <a:off x="2312" y="3375"/>
              <a:ext cx="93" cy="197"/>
            </a:xfrm>
            <a:custGeom>
              <a:avLst/>
              <a:gdLst>
                <a:gd name="T0" fmla="*/ 0 w 72"/>
                <a:gd name="T1" fmla="*/ 0 h 139"/>
                <a:gd name="T2" fmla="*/ 0 w 72"/>
                <a:gd name="T3" fmla="*/ 113 h 139"/>
                <a:gd name="T4" fmla="*/ 72 w 72"/>
                <a:gd name="T5" fmla="*/ 139 h 139"/>
                <a:gd name="T6" fmla="*/ 59 w 72"/>
                <a:gd name="T7" fmla="*/ 88 h 139"/>
                <a:gd name="T8" fmla="*/ 33 w 72"/>
                <a:gd name="T9" fmla="*/ 40 h 139"/>
                <a:gd name="T10" fmla="*/ 0 w 72"/>
                <a:gd name="T11" fmla="*/ 0 h 139"/>
                <a:gd name="T12" fmla="*/ 0 w 72"/>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72" h="139">
                  <a:moveTo>
                    <a:pt x="0" y="0"/>
                  </a:moveTo>
                  <a:lnTo>
                    <a:pt x="0" y="113"/>
                  </a:lnTo>
                  <a:lnTo>
                    <a:pt x="72" y="139"/>
                  </a:lnTo>
                  <a:lnTo>
                    <a:pt x="59" y="88"/>
                  </a:lnTo>
                  <a:lnTo>
                    <a:pt x="33" y="40"/>
                  </a:lnTo>
                  <a:lnTo>
                    <a:pt x="0" y="0"/>
                  </a:lnTo>
                  <a:lnTo>
                    <a:pt x="0" y="0"/>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sp>
          <p:nvSpPr>
            <p:cNvPr id="3138" name="Freeform 66">
              <a:extLst>
                <a:ext uri="{FF2B5EF4-FFF2-40B4-BE49-F238E27FC236}">
                  <a16:creationId xmlns:a16="http://schemas.microsoft.com/office/drawing/2014/main" id="{A290FDA0-1CF5-4DD4-85E2-F2EF9BCACBE4}"/>
                </a:ext>
              </a:extLst>
            </p:cNvPr>
            <p:cNvSpPr>
              <a:spLocks/>
            </p:cNvSpPr>
            <p:nvPr/>
          </p:nvSpPr>
          <p:spPr bwMode="auto">
            <a:xfrm>
              <a:off x="1344" y="2118"/>
              <a:ext cx="968" cy="1620"/>
            </a:xfrm>
            <a:custGeom>
              <a:avLst/>
              <a:gdLst>
                <a:gd name="T0" fmla="*/ 718 w 772"/>
                <a:gd name="T1" fmla="*/ 0 h 1133"/>
                <a:gd name="T2" fmla="*/ 662 w 772"/>
                <a:gd name="T3" fmla="*/ 69 h 1133"/>
                <a:gd name="T4" fmla="*/ 561 w 772"/>
                <a:gd name="T5" fmla="*/ 90 h 1133"/>
                <a:gd name="T6" fmla="*/ 379 w 772"/>
                <a:gd name="T7" fmla="*/ 227 h 1133"/>
                <a:gd name="T8" fmla="*/ 312 w 772"/>
                <a:gd name="T9" fmla="*/ 424 h 1133"/>
                <a:gd name="T10" fmla="*/ 237 w 772"/>
                <a:gd name="T11" fmla="*/ 583 h 1133"/>
                <a:gd name="T12" fmla="*/ 135 w 772"/>
                <a:gd name="T13" fmla="*/ 554 h 1133"/>
                <a:gd name="T14" fmla="*/ 49 w 772"/>
                <a:gd name="T15" fmla="*/ 562 h 1133"/>
                <a:gd name="T16" fmla="*/ 0 w 772"/>
                <a:gd name="T17" fmla="*/ 676 h 1133"/>
                <a:gd name="T18" fmla="*/ 26 w 772"/>
                <a:gd name="T19" fmla="*/ 803 h 1133"/>
                <a:gd name="T20" fmla="*/ 94 w 772"/>
                <a:gd name="T21" fmla="*/ 890 h 1133"/>
                <a:gd name="T22" fmla="*/ 132 w 772"/>
                <a:gd name="T23" fmla="*/ 884 h 1133"/>
                <a:gd name="T24" fmla="*/ 151 w 772"/>
                <a:gd name="T25" fmla="*/ 880 h 1133"/>
                <a:gd name="T26" fmla="*/ 167 w 772"/>
                <a:gd name="T27" fmla="*/ 842 h 1133"/>
                <a:gd name="T28" fmla="*/ 154 w 772"/>
                <a:gd name="T29" fmla="*/ 759 h 1133"/>
                <a:gd name="T30" fmla="*/ 150 w 772"/>
                <a:gd name="T31" fmla="*/ 723 h 1133"/>
                <a:gd name="T32" fmla="*/ 168 w 772"/>
                <a:gd name="T33" fmla="*/ 699 h 1133"/>
                <a:gd name="T34" fmla="*/ 275 w 772"/>
                <a:gd name="T35" fmla="*/ 652 h 1133"/>
                <a:gd name="T36" fmla="*/ 321 w 772"/>
                <a:gd name="T37" fmla="*/ 754 h 1133"/>
                <a:gd name="T38" fmla="*/ 243 w 772"/>
                <a:gd name="T39" fmla="*/ 898 h 1133"/>
                <a:gd name="T40" fmla="*/ 295 w 772"/>
                <a:gd name="T41" fmla="*/ 1057 h 1133"/>
                <a:gd name="T42" fmla="*/ 328 w 772"/>
                <a:gd name="T43" fmla="*/ 1133 h 1133"/>
                <a:gd name="T44" fmla="*/ 355 w 772"/>
                <a:gd name="T45" fmla="*/ 1028 h 1133"/>
                <a:gd name="T46" fmla="*/ 348 w 772"/>
                <a:gd name="T47" fmla="*/ 940 h 1133"/>
                <a:gd name="T48" fmla="*/ 469 w 772"/>
                <a:gd name="T49" fmla="*/ 876 h 1133"/>
                <a:gd name="T50" fmla="*/ 466 w 772"/>
                <a:gd name="T51" fmla="*/ 761 h 1133"/>
                <a:gd name="T52" fmla="*/ 521 w 772"/>
                <a:gd name="T53" fmla="*/ 742 h 1133"/>
                <a:gd name="T54" fmla="*/ 571 w 772"/>
                <a:gd name="T55" fmla="*/ 813 h 1133"/>
                <a:gd name="T56" fmla="*/ 669 w 772"/>
                <a:gd name="T57" fmla="*/ 896 h 1133"/>
                <a:gd name="T58" fmla="*/ 752 w 772"/>
                <a:gd name="T59" fmla="*/ 961 h 1133"/>
                <a:gd name="T60" fmla="*/ 772 w 772"/>
                <a:gd name="T61" fmla="*/ 990 h 1133"/>
                <a:gd name="T62" fmla="*/ 723 w 772"/>
                <a:gd name="T63" fmla="*/ 843 h 1133"/>
                <a:gd name="T64" fmla="*/ 668 w 772"/>
                <a:gd name="T65" fmla="*/ 811 h 1133"/>
                <a:gd name="T66" fmla="*/ 697 w 772"/>
                <a:gd name="T67" fmla="*/ 622 h 1133"/>
                <a:gd name="T68" fmla="*/ 659 w 772"/>
                <a:gd name="T69" fmla="*/ 555 h 1133"/>
                <a:gd name="T70" fmla="*/ 547 w 772"/>
                <a:gd name="T71" fmla="*/ 554 h 1133"/>
                <a:gd name="T72" fmla="*/ 510 w 772"/>
                <a:gd name="T73" fmla="*/ 526 h 1133"/>
                <a:gd name="T74" fmla="*/ 598 w 772"/>
                <a:gd name="T75" fmla="*/ 435 h 1133"/>
                <a:gd name="T76" fmla="*/ 772 w 772"/>
                <a:gd name="T77" fmla="*/ 469 h 1133"/>
                <a:gd name="T78" fmla="*/ 710 w 772"/>
                <a:gd name="T79" fmla="*/ 343 h 1133"/>
                <a:gd name="T80" fmla="*/ 644 w 772"/>
                <a:gd name="T81" fmla="*/ 303 h 1133"/>
                <a:gd name="T82" fmla="*/ 710 w 772"/>
                <a:gd name="T83" fmla="*/ 257 h 1133"/>
                <a:gd name="T84" fmla="*/ 750 w 772"/>
                <a:gd name="T85" fmla="*/ 77 h 1133"/>
                <a:gd name="T86" fmla="*/ 772 w 772"/>
                <a:gd name="T87" fmla="*/ 6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2" h="1133">
                  <a:moveTo>
                    <a:pt x="772" y="67"/>
                  </a:moveTo>
                  <a:lnTo>
                    <a:pt x="772" y="0"/>
                  </a:lnTo>
                  <a:lnTo>
                    <a:pt x="718" y="0"/>
                  </a:lnTo>
                  <a:lnTo>
                    <a:pt x="706" y="6"/>
                  </a:lnTo>
                  <a:lnTo>
                    <a:pt x="692" y="21"/>
                  </a:lnTo>
                  <a:lnTo>
                    <a:pt x="662" y="69"/>
                  </a:lnTo>
                  <a:lnTo>
                    <a:pt x="619" y="159"/>
                  </a:lnTo>
                  <a:lnTo>
                    <a:pt x="593" y="122"/>
                  </a:lnTo>
                  <a:lnTo>
                    <a:pt x="561" y="90"/>
                  </a:lnTo>
                  <a:lnTo>
                    <a:pt x="367" y="160"/>
                  </a:lnTo>
                  <a:lnTo>
                    <a:pt x="377" y="192"/>
                  </a:lnTo>
                  <a:lnTo>
                    <a:pt x="379" y="227"/>
                  </a:lnTo>
                  <a:lnTo>
                    <a:pt x="369" y="295"/>
                  </a:lnTo>
                  <a:lnTo>
                    <a:pt x="336" y="357"/>
                  </a:lnTo>
                  <a:lnTo>
                    <a:pt x="312" y="424"/>
                  </a:lnTo>
                  <a:lnTo>
                    <a:pt x="273" y="562"/>
                  </a:lnTo>
                  <a:lnTo>
                    <a:pt x="252" y="580"/>
                  </a:lnTo>
                  <a:lnTo>
                    <a:pt x="237" y="583"/>
                  </a:lnTo>
                  <a:lnTo>
                    <a:pt x="216" y="579"/>
                  </a:lnTo>
                  <a:lnTo>
                    <a:pt x="163" y="562"/>
                  </a:lnTo>
                  <a:lnTo>
                    <a:pt x="135" y="554"/>
                  </a:lnTo>
                  <a:lnTo>
                    <a:pt x="105" y="550"/>
                  </a:lnTo>
                  <a:lnTo>
                    <a:pt x="77" y="552"/>
                  </a:lnTo>
                  <a:lnTo>
                    <a:pt x="49" y="562"/>
                  </a:lnTo>
                  <a:lnTo>
                    <a:pt x="22" y="594"/>
                  </a:lnTo>
                  <a:lnTo>
                    <a:pt x="4" y="633"/>
                  </a:lnTo>
                  <a:lnTo>
                    <a:pt x="0" y="676"/>
                  </a:lnTo>
                  <a:lnTo>
                    <a:pt x="1" y="720"/>
                  </a:lnTo>
                  <a:lnTo>
                    <a:pt x="10" y="762"/>
                  </a:lnTo>
                  <a:lnTo>
                    <a:pt x="26" y="803"/>
                  </a:lnTo>
                  <a:lnTo>
                    <a:pt x="47" y="835"/>
                  </a:lnTo>
                  <a:lnTo>
                    <a:pt x="72" y="859"/>
                  </a:lnTo>
                  <a:lnTo>
                    <a:pt x="94" y="890"/>
                  </a:lnTo>
                  <a:lnTo>
                    <a:pt x="101" y="934"/>
                  </a:lnTo>
                  <a:lnTo>
                    <a:pt x="123" y="910"/>
                  </a:lnTo>
                  <a:lnTo>
                    <a:pt x="132" y="884"/>
                  </a:lnTo>
                  <a:lnTo>
                    <a:pt x="125" y="847"/>
                  </a:lnTo>
                  <a:lnTo>
                    <a:pt x="142" y="859"/>
                  </a:lnTo>
                  <a:lnTo>
                    <a:pt x="151" y="880"/>
                  </a:lnTo>
                  <a:lnTo>
                    <a:pt x="151" y="917"/>
                  </a:lnTo>
                  <a:lnTo>
                    <a:pt x="163" y="880"/>
                  </a:lnTo>
                  <a:lnTo>
                    <a:pt x="167" y="842"/>
                  </a:lnTo>
                  <a:lnTo>
                    <a:pt x="158" y="801"/>
                  </a:lnTo>
                  <a:lnTo>
                    <a:pt x="140" y="767"/>
                  </a:lnTo>
                  <a:lnTo>
                    <a:pt x="154" y="759"/>
                  </a:lnTo>
                  <a:lnTo>
                    <a:pt x="165" y="747"/>
                  </a:lnTo>
                  <a:lnTo>
                    <a:pt x="171" y="734"/>
                  </a:lnTo>
                  <a:lnTo>
                    <a:pt x="150" y="723"/>
                  </a:lnTo>
                  <a:lnTo>
                    <a:pt x="148" y="716"/>
                  </a:lnTo>
                  <a:lnTo>
                    <a:pt x="151" y="710"/>
                  </a:lnTo>
                  <a:lnTo>
                    <a:pt x="168" y="699"/>
                  </a:lnTo>
                  <a:lnTo>
                    <a:pt x="189" y="697"/>
                  </a:lnTo>
                  <a:lnTo>
                    <a:pt x="237" y="684"/>
                  </a:lnTo>
                  <a:lnTo>
                    <a:pt x="275" y="652"/>
                  </a:lnTo>
                  <a:lnTo>
                    <a:pt x="301" y="685"/>
                  </a:lnTo>
                  <a:lnTo>
                    <a:pt x="316" y="720"/>
                  </a:lnTo>
                  <a:lnTo>
                    <a:pt x="321" y="754"/>
                  </a:lnTo>
                  <a:lnTo>
                    <a:pt x="317" y="786"/>
                  </a:lnTo>
                  <a:lnTo>
                    <a:pt x="292" y="837"/>
                  </a:lnTo>
                  <a:lnTo>
                    <a:pt x="243" y="898"/>
                  </a:lnTo>
                  <a:lnTo>
                    <a:pt x="246" y="941"/>
                  </a:lnTo>
                  <a:lnTo>
                    <a:pt x="259" y="981"/>
                  </a:lnTo>
                  <a:lnTo>
                    <a:pt x="295" y="1057"/>
                  </a:lnTo>
                  <a:lnTo>
                    <a:pt x="301" y="1103"/>
                  </a:lnTo>
                  <a:lnTo>
                    <a:pt x="327" y="1104"/>
                  </a:lnTo>
                  <a:lnTo>
                    <a:pt x="328" y="1133"/>
                  </a:lnTo>
                  <a:lnTo>
                    <a:pt x="426" y="1133"/>
                  </a:lnTo>
                  <a:lnTo>
                    <a:pt x="377" y="1064"/>
                  </a:lnTo>
                  <a:lnTo>
                    <a:pt x="355" y="1028"/>
                  </a:lnTo>
                  <a:lnTo>
                    <a:pt x="341" y="988"/>
                  </a:lnTo>
                  <a:lnTo>
                    <a:pt x="341" y="960"/>
                  </a:lnTo>
                  <a:lnTo>
                    <a:pt x="348" y="940"/>
                  </a:lnTo>
                  <a:lnTo>
                    <a:pt x="363" y="923"/>
                  </a:lnTo>
                  <a:lnTo>
                    <a:pt x="382" y="912"/>
                  </a:lnTo>
                  <a:lnTo>
                    <a:pt x="469" y="876"/>
                  </a:lnTo>
                  <a:lnTo>
                    <a:pt x="483" y="849"/>
                  </a:lnTo>
                  <a:lnTo>
                    <a:pt x="483" y="818"/>
                  </a:lnTo>
                  <a:lnTo>
                    <a:pt x="466" y="761"/>
                  </a:lnTo>
                  <a:lnTo>
                    <a:pt x="479" y="752"/>
                  </a:lnTo>
                  <a:lnTo>
                    <a:pt x="499" y="744"/>
                  </a:lnTo>
                  <a:lnTo>
                    <a:pt x="521" y="742"/>
                  </a:lnTo>
                  <a:lnTo>
                    <a:pt x="533" y="747"/>
                  </a:lnTo>
                  <a:lnTo>
                    <a:pt x="545" y="759"/>
                  </a:lnTo>
                  <a:lnTo>
                    <a:pt x="571" y="813"/>
                  </a:lnTo>
                  <a:lnTo>
                    <a:pt x="586" y="871"/>
                  </a:lnTo>
                  <a:lnTo>
                    <a:pt x="631" y="876"/>
                  </a:lnTo>
                  <a:lnTo>
                    <a:pt x="669" y="896"/>
                  </a:lnTo>
                  <a:lnTo>
                    <a:pt x="703" y="925"/>
                  </a:lnTo>
                  <a:lnTo>
                    <a:pt x="728" y="961"/>
                  </a:lnTo>
                  <a:lnTo>
                    <a:pt x="752" y="961"/>
                  </a:lnTo>
                  <a:lnTo>
                    <a:pt x="757" y="972"/>
                  </a:lnTo>
                  <a:lnTo>
                    <a:pt x="757" y="983"/>
                  </a:lnTo>
                  <a:lnTo>
                    <a:pt x="772" y="990"/>
                  </a:lnTo>
                  <a:lnTo>
                    <a:pt x="772" y="877"/>
                  </a:lnTo>
                  <a:lnTo>
                    <a:pt x="771" y="875"/>
                  </a:lnTo>
                  <a:lnTo>
                    <a:pt x="723" y="843"/>
                  </a:lnTo>
                  <a:lnTo>
                    <a:pt x="706" y="831"/>
                  </a:lnTo>
                  <a:lnTo>
                    <a:pt x="685" y="823"/>
                  </a:lnTo>
                  <a:lnTo>
                    <a:pt x="668" y="811"/>
                  </a:lnTo>
                  <a:lnTo>
                    <a:pt x="661" y="790"/>
                  </a:lnTo>
                  <a:lnTo>
                    <a:pt x="689" y="690"/>
                  </a:lnTo>
                  <a:lnTo>
                    <a:pt x="697" y="622"/>
                  </a:lnTo>
                  <a:lnTo>
                    <a:pt x="693" y="593"/>
                  </a:lnTo>
                  <a:lnTo>
                    <a:pt x="681" y="572"/>
                  </a:lnTo>
                  <a:lnTo>
                    <a:pt x="659" y="555"/>
                  </a:lnTo>
                  <a:lnTo>
                    <a:pt x="635" y="548"/>
                  </a:lnTo>
                  <a:lnTo>
                    <a:pt x="586" y="547"/>
                  </a:lnTo>
                  <a:lnTo>
                    <a:pt x="547" y="554"/>
                  </a:lnTo>
                  <a:lnTo>
                    <a:pt x="521" y="553"/>
                  </a:lnTo>
                  <a:lnTo>
                    <a:pt x="510" y="541"/>
                  </a:lnTo>
                  <a:lnTo>
                    <a:pt x="510" y="526"/>
                  </a:lnTo>
                  <a:lnTo>
                    <a:pt x="538" y="510"/>
                  </a:lnTo>
                  <a:lnTo>
                    <a:pt x="561" y="486"/>
                  </a:lnTo>
                  <a:lnTo>
                    <a:pt x="598" y="435"/>
                  </a:lnTo>
                  <a:lnTo>
                    <a:pt x="679" y="440"/>
                  </a:lnTo>
                  <a:lnTo>
                    <a:pt x="737" y="454"/>
                  </a:lnTo>
                  <a:lnTo>
                    <a:pt x="772" y="469"/>
                  </a:lnTo>
                  <a:lnTo>
                    <a:pt x="772" y="374"/>
                  </a:lnTo>
                  <a:lnTo>
                    <a:pt x="763" y="367"/>
                  </a:lnTo>
                  <a:lnTo>
                    <a:pt x="710" y="343"/>
                  </a:lnTo>
                  <a:lnTo>
                    <a:pt x="639" y="325"/>
                  </a:lnTo>
                  <a:lnTo>
                    <a:pt x="634" y="312"/>
                  </a:lnTo>
                  <a:lnTo>
                    <a:pt x="644" y="303"/>
                  </a:lnTo>
                  <a:lnTo>
                    <a:pt x="666" y="298"/>
                  </a:lnTo>
                  <a:lnTo>
                    <a:pt x="683" y="289"/>
                  </a:lnTo>
                  <a:lnTo>
                    <a:pt x="710" y="257"/>
                  </a:lnTo>
                  <a:lnTo>
                    <a:pt x="722" y="165"/>
                  </a:lnTo>
                  <a:lnTo>
                    <a:pt x="734" y="119"/>
                  </a:lnTo>
                  <a:lnTo>
                    <a:pt x="750" y="77"/>
                  </a:lnTo>
                  <a:lnTo>
                    <a:pt x="764" y="67"/>
                  </a:lnTo>
                  <a:lnTo>
                    <a:pt x="772" y="67"/>
                  </a:lnTo>
                  <a:lnTo>
                    <a:pt x="772" y="67"/>
                  </a:lnTo>
                  <a:close/>
                </a:path>
              </a:pathLst>
            </a:custGeom>
            <a:solidFill>
              <a:srgbClr val="3737A5"/>
            </a:solidFill>
            <a:ln>
              <a:noFill/>
            </a:ln>
            <a:effectLst>
              <a:prstShdw prst="shdw17" dist="17961" dir="2700000">
                <a:srgbClr val="000066"/>
              </a:prstShdw>
            </a:effectLst>
            <a:extLst>
              <a:ext uri="{91240B29-F687-4F45-9708-019B960494DF}">
                <a14:hiddenLine xmlns:a14="http://schemas.microsoft.com/office/drawing/2010/main" w="3175">
                  <a:solidFill>
                    <a:schemeClr val="folHlink"/>
                  </a:solidFill>
                  <a:round/>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3109"/>
                                        </p:tgtEl>
                                        <p:attrNameLst>
                                          <p:attrName>style.visibility</p:attrName>
                                        </p:attrNameLst>
                                      </p:cBhvr>
                                      <p:to>
                                        <p:strVal val="visible"/>
                                      </p:to>
                                    </p:set>
                                    <p:anim calcmode="lin" valueType="num">
                                      <p:cBhvr>
                                        <p:cTn id="7" dur="500" fill="hold"/>
                                        <p:tgtEl>
                                          <p:spTgt spid="3109"/>
                                        </p:tgtEl>
                                        <p:attrNameLst>
                                          <p:attrName>ppt_w</p:attrName>
                                        </p:attrNameLst>
                                      </p:cBhvr>
                                      <p:tavLst>
                                        <p:tav tm="0">
                                          <p:val>
                                            <p:fltVal val="0"/>
                                          </p:val>
                                        </p:tav>
                                        <p:tav tm="100000">
                                          <p:val>
                                            <p:strVal val="#ppt_w"/>
                                          </p:val>
                                        </p:tav>
                                      </p:tavLst>
                                    </p:anim>
                                    <p:anim calcmode="lin" valueType="num">
                                      <p:cBhvr>
                                        <p:cTn id="8" dur="500" fill="hold"/>
                                        <p:tgtEl>
                                          <p:spTgt spid="310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6" presetClass="entr" presetSubtype="42" fill="hold" grpId="0" nodeType="afterEffect">
                                  <p:stCondLst>
                                    <p:cond delay="2000"/>
                                  </p:stCondLst>
                                  <p:childTnLst>
                                    <p:set>
                                      <p:cBhvr>
                                        <p:cTn id="11" dur="1" fill="hold">
                                          <p:stCondLst>
                                            <p:cond delay="0"/>
                                          </p:stCondLst>
                                        </p:cTn>
                                        <p:tgtEl>
                                          <p:spTgt spid="3074"/>
                                        </p:tgtEl>
                                        <p:attrNameLst>
                                          <p:attrName>style.visibility</p:attrName>
                                        </p:attrNameLst>
                                      </p:cBhvr>
                                      <p:to>
                                        <p:strVal val="visible"/>
                                      </p:to>
                                    </p:set>
                                    <p:animEffect transition="in" filter="barn(outHorizontal)">
                                      <p:cBhvr>
                                        <p:cTn id="12" dur="500"/>
                                        <p:tgtEl>
                                          <p:spTgt spid="3074"/>
                                        </p:tgtEl>
                                      </p:cBhvr>
                                    </p:animEffect>
                                  </p:childTnLst>
                                </p:cTn>
                              </p:par>
                            </p:childTnLst>
                          </p:cTn>
                        </p:par>
                        <p:par>
                          <p:cTn id="13" fill="hold" nodeType="afterGroup">
                            <p:stCondLst>
                              <p:cond delay="3000"/>
                            </p:stCondLst>
                            <p:childTnLst>
                              <p:par>
                                <p:cTn id="14" presetID="16" presetClass="entr" presetSubtype="37" fill="hold" grpId="0" nodeType="afterEffect">
                                  <p:stCondLst>
                                    <p:cond delay="0"/>
                                  </p:stCondLst>
                                  <p:childTnLst>
                                    <p:set>
                                      <p:cBhvr>
                                        <p:cTn id="15" dur="1" fill="hold">
                                          <p:stCondLst>
                                            <p:cond delay="0"/>
                                          </p:stCondLst>
                                        </p:cTn>
                                        <p:tgtEl>
                                          <p:spTgt spid="3075">
                                            <p:txEl>
                                              <p:pRg st="0" end="0"/>
                                            </p:txEl>
                                          </p:spTgt>
                                        </p:tgtEl>
                                        <p:attrNameLst>
                                          <p:attrName>style.visibility</p:attrName>
                                        </p:attrNameLst>
                                      </p:cBhvr>
                                      <p:to>
                                        <p:strVal val="visible"/>
                                      </p:to>
                                    </p:set>
                                    <p:animEffect transition="in" filter="barn(outVertical)">
                                      <p:cBhvr>
                                        <p:cTn id="16" dur="5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build="p" autoUpdateAnimBg="0" advAuto="0">
        <p:tmplLst>
          <p:tmpl lvl="1">
            <p:tnLst>
              <p:par>
                <p:cTn presetID="16" presetClass="entr" presetSubtype="37"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barn(outVertical)">
                      <p:cBhvr>
                        <p:cTn dur="500"/>
                        <p:tgtEl>
                          <p:spTgt spid="307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05D-BB80-4E28-80F2-7B7678950A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0CB37D-D10B-4707-B895-B5FC171420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222B6-1036-4446-998D-A6E1B5A06198}"/>
              </a:ext>
            </a:extLst>
          </p:cNvPr>
          <p:cNvSpPr>
            <a:spLocks noGrp="1"/>
          </p:cNvSpPr>
          <p:nvPr>
            <p:ph type="dt" sz="half" idx="10"/>
          </p:nvPr>
        </p:nvSpPr>
        <p:spPr/>
        <p:txBody>
          <a:bodyPr/>
          <a:lstStyle>
            <a:lvl1pPr>
              <a:defRPr/>
            </a:lvl1pPr>
          </a:lstStyle>
          <a:p>
            <a:fld id="{4D4ADCC3-2235-4BA2-87E4-16FFB6190880}" type="datetime1">
              <a:rPr lang="en-GB" altLang="en-US"/>
              <a:pPr/>
              <a:t>20/11/2018</a:t>
            </a:fld>
            <a:endParaRPr lang="en-GB" altLang="en-US"/>
          </a:p>
        </p:txBody>
      </p:sp>
      <p:sp>
        <p:nvSpPr>
          <p:cNvPr id="5" name="Slide Number Placeholder 4">
            <a:extLst>
              <a:ext uri="{FF2B5EF4-FFF2-40B4-BE49-F238E27FC236}">
                <a16:creationId xmlns:a16="http://schemas.microsoft.com/office/drawing/2014/main" id="{91CAFC43-7709-45B9-8685-57228E25B50A}"/>
              </a:ext>
            </a:extLst>
          </p:cNvPr>
          <p:cNvSpPr>
            <a:spLocks noGrp="1"/>
          </p:cNvSpPr>
          <p:nvPr>
            <p:ph type="sldNum" sz="quarter" idx="11"/>
          </p:nvPr>
        </p:nvSpPr>
        <p:spPr/>
        <p:txBody>
          <a:bodyPr/>
          <a:lstStyle>
            <a:lvl1pPr>
              <a:defRPr/>
            </a:lvl1pPr>
          </a:lstStyle>
          <a:p>
            <a:fld id="{B29754C9-13E0-427D-922D-382833EDB33C}" type="slidenum">
              <a:rPr lang="en-GB" altLang="en-US"/>
              <a:pPr/>
              <a:t>‹#›</a:t>
            </a:fld>
            <a:endParaRPr lang="en-GB" altLang="en-US"/>
          </a:p>
        </p:txBody>
      </p:sp>
    </p:spTree>
    <p:extLst>
      <p:ext uri="{BB962C8B-B14F-4D97-AF65-F5344CB8AC3E}">
        <p14:creationId xmlns:p14="http://schemas.microsoft.com/office/powerpoint/2010/main" val="367077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F9113-EA5B-4AC9-BFCC-155511B4ADFA}"/>
              </a:ext>
            </a:extLst>
          </p:cNvPr>
          <p:cNvSpPr>
            <a:spLocks noGrp="1"/>
          </p:cNvSpPr>
          <p:nvPr>
            <p:ph type="title" orient="vert"/>
          </p:nvPr>
        </p:nvSpPr>
        <p:spPr>
          <a:xfrm>
            <a:off x="6762750" y="304800"/>
            <a:ext cx="2152650" cy="6096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C24DC6-D1B3-48CC-B663-597172788F7F}"/>
              </a:ext>
            </a:extLst>
          </p:cNvPr>
          <p:cNvSpPr>
            <a:spLocks noGrp="1"/>
          </p:cNvSpPr>
          <p:nvPr>
            <p:ph type="body" orient="vert" idx="1"/>
          </p:nvPr>
        </p:nvSpPr>
        <p:spPr>
          <a:xfrm>
            <a:off x="304800" y="304800"/>
            <a:ext cx="6305550"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44291-09EE-410D-915E-C1DF0DF9B437}"/>
              </a:ext>
            </a:extLst>
          </p:cNvPr>
          <p:cNvSpPr>
            <a:spLocks noGrp="1"/>
          </p:cNvSpPr>
          <p:nvPr>
            <p:ph type="dt" sz="half" idx="10"/>
          </p:nvPr>
        </p:nvSpPr>
        <p:spPr/>
        <p:txBody>
          <a:bodyPr/>
          <a:lstStyle>
            <a:lvl1pPr>
              <a:defRPr/>
            </a:lvl1pPr>
          </a:lstStyle>
          <a:p>
            <a:fld id="{1113A3BA-091C-4034-B3EC-9B1154CF187D}" type="datetime1">
              <a:rPr lang="en-GB" altLang="en-US"/>
              <a:pPr/>
              <a:t>20/11/2018</a:t>
            </a:fld>
            <a:endParaRPr lang="en-GB" altLang="en-US"/>
          </a:p>
        </p:txBody>
      </p:sp>
      <p:sp>
        <p:nvSpPr>
          <p:cNvPr id="5" name="Slide Number Placeholder 4">
            <a:extLst>
              <a:ext uri="{FF2B5EF4-FFF2-40B4-BE49-F238E27FC236}">
                <a16:creationId xmlns:a16="http://schemas.microsoft.com/office/drawing/2014/main" id="{92C9B4C6-9AC3-4984-B944-FA6DCBD2A486}"/>
              </a:ext>
            </a:extLst>
          </p:cNvPr>
          <p:cNvSpPr>
            <a:spLocks noGrp="1"/>
          </p:cNvSpPr>
          <p:nvPr>
            <p:ph type="sldNum" sz="quarter" idx="11"/>
          </p:nvPr>
        </p:nvSpPr>
        <p:spPr/>
        <p:txBody>
          <a:bodyPr/>
          <a:lstStyle>
            <a:lvl1pPr>
              <a:defRPr/>
            </a:lvl1pPr>
          </a:lstStyle>
          <a:p>
            <a:fld id="{F6A4100E-B5BB-4492-903D-4AC570358B87}" type="slidenum">
              <a:rPr lang="en-GB" altLang="en-US"/>
              <a:pPr/>
              <a:t>‹#›</a:t>
            </a:fld>
            <a:endParaRPr lang="en-GB" altLang="en-US"/>
          </a:p>
        </p:txBody>
      </p:sp>
    </p:spTree>
    <p:extLst>
      <p:ext uri="{BB962C8B-B14F-4D97-AF65-F5344CB8AC3E}">
        <p14:creationId xmlns:p14="http://schemas.microsoft.com/office/powerpoint/2010/main" val="730207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C793-23F5-450A-8FA3-F471CDDD5D05}"/>
              </a:ext>
            </a:extLst>
          </p:cNvPr>
          <p:cNvSpPr>
            <a:spLocks noGrp="1"/>
          </p:cNvSpPr>
          <p:nvPr>
            <p:ph type="title"/>
          </p:nvPr>
        </p:nvSpPr>
        <p:spPr>
          <a:xfrm>
            <a:off x="304800" y="304800"/>
            <a:ext cx="8610600" cy="6096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72C1F2-79F5-467F-8185-B5BDB01873A5}"/>
              </a:ext>
            </a:extLst>
          </p:cNvPr>
          <p:cNvSpPr>
            <a:spLocks noGrp="1"/>
          </p:cNvSpPr>
          <p:nvPr>
            <p:ph type="body" sz="half" idx="1"/>
          </p:nvPr>
        </p:nvSpPr>
        <p:spPr>
          <a:xfrm>
            <a:off x="304800" y="1143000"/>
            <a:ext cx="42291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77368F-11A3-4E42-A985-0029CAFD3F57}"/>
              </a:ext>
            </a:extLst>
          </p:cNvPr>
          <p:cNvSpPr>
            <a:spLocks noGrp="1"/>
          </p:cNvSpPr>
          <p:nvPr>
            <p:ph sz="half" idx="2"/>
          </p:nvPr>
        </p:nvSpPr>
        <p:spPr>
          <a:xfrm>
            <a:off x="4686300" y="1143000"/>
            <a:ext cx="42291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828BA3-AAC6-430C-8D9C-AB2A895F2176}"/>
              </a:ext>
            </a:extLst>
          </p:cNvPr>
          <p:cNvSpPr>
            <a:spLocks noGrp="1"/>
          </p:cNvSpPr>
          <p:nvPr>
            <p:ph type="dt" sz="half" idx="10"/>
          </p:nvPr>
        </p:nvSpPr>
        <p:spPr>
          <a:xfrm>
            <a:off x="7010400" y="6400800"/>
            <a:ext cx="1905000" cy="457200"/>
          </a:xfrm>
        </p:spPr>
        <p:txBody>
          <a:bodyPr/>
          <a:lstStyle>
            <a:lvl1pPr>
              <a:defRPr/>
            </a:lvl1pPr>
          </a:lstStyle>
          <a:p>
            <a:fld id="{9597155A-79E5-4330-8F1C-5DD085A9DE82}" type="datetime1">
              <a:rPr lang="en-GB" altLang="en-US"/>
              <a:pPr/>
              <a:t>20/11/2018</a:t>
            </a:fld>
            <a:endParaRPr lang="en-GB" altLang="en-US"/>
          </a:p>
        </p:txBody>
      </p:sp>
      <p:sp>
        <p:nvSpPr>
          <p:cNvPr id="6" name="Slide Number Placeholder 5">
            <a:extLst>
              <a:ext uri="{FF2B5EF4-FFF2-40B4-BE49-F238E27FC236}">
                <a16:creationId xmlns:a16="http://schemas.microsoft.com/office/drawing/2014/main" id="{9144F471-4871-4D9D-A775-A28BF64E6088}"/>
              </a:ext>
            </a:extLst>
          </p:cNvPr>
          <p:cNvSpPr>
            <a:spLocks noGrp="1"/>
          </p:cNvSpPr>
          <p:nvPr>
            <p:ph type="sldNum" sz="quarter" idx="11"/>
          </p:nvPr>
        </p:nvSpPr>
        <p:spPr>
          <a:xfrm>
            <a:off x="3733800" y="6400800"/>
            <a:ext cx="1905000" cy="457200"/>
          </a:xfrm>
        </p:spPr>
        <p:txBody>
          <a:bodyPr/>
          <a:lstStyle>
            <a:lvl1pPr>
              <a:defRPr/>
            </a:lvl1pPr>
          </a:lstStyle>
          <a:p>
            <a:fld id="{3E288E9F-FFB8-4CA3-A202-A4325494E5A1}" type="slidenum">
              <a:rPr lang="en-GB" altLang="en-US"/>
              <a:pPr/>
              <a:t>‹#›</a:t>
            </a:fld>
            <a:endParaRPr lang="en-GB" altLang="en-US"/>
          </a:p>
        </p:txBody>
      </p:sp>
    </p:spTree>
    <p:extLst>
      <p:ext uri="{BB962C8B-B14F-4D97-AF65-F5344CB8AC3E}">
        <p14:creationId xmlns:p14="http://schemas.microsoft.com/office/powerpoint/2010/main" val="112999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C806-6262-443A-9921-E087C42D2BE7}"/>
              </a:ext>
            </a:extLst>
          </p:cNvPr>
          <p:cNvSpPr>
            <a:spLocks noGrp="1"/>
          </p:cNvSpPr>
          <p:nvPr>
            <p:ph type="title"/>
          </p:nvPr>
        </p:nvSpPr>
        <p:spPr>
          <a:xfrm>
            <a:off x="304800" y="304800"/>
            <a:ext cx="8610600" cy="6096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DF130B-C08C-45F3-AD7A-BD564B0FC618}"/>
              </a:ext>
            </a:extLst>
          </p:cNvPr>
          <p:cNvSpPr>
            <a:spLocks noGrp="1"/>
          </p:cNvSpPr>
          <p:nvPr>
            <p:ph type="body" sz="half" idx="1"/>
          </p:nvPr>
        </p:nvSpPr>
        <p:spPr>
          <a:xfrm>
            <a:off x="304800" y="1143000"/>
            <a:ext cx="42291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A6BBDC-D209-40C4-8DFD-DCE306E3424D}"/>
              </a:ext>
            </a:extLst>
          </p:cNvPr>
          <p:cNvSpPr>
            <a:spLocks noGrp="1"/>
          </p:cNvSpPr>
          <p:nvPr>
            <p:ph sz="quarter" idx="2"/>
          </p:nvPr>
        </p:nvSpPr>
        <p:spPr>
          <a:xfrm>
            <a:off x="4686300" y="1143000"/>
            <a:ext cx="4229100" cy="2552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EA82C190-3ACB-4706-A4C2-69CD42248A78}"/>
              </a:ext>
            </a:extLst>
          </p:cNvPr>
          <p:cNvSpPr>
            <a:spLocks noGrp="1"/>
          </p:cNvSpPr>
          <p:nvPr>
            <p:ph sz="quarter" idx="3"/>
          </p:nvPr>
        </p:nvSpPr>
        <p:spPr>
          <a:xfrm>
            <a:off x="4686300" y="3848100"/>
            <a:ext cx="4229100" cy="2552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D5BF96B3-E6B1-4FF3-A676-0A3DAE1D74B6}"/>
              </a:ext>
            </a:extLst>
          </p:cNvPr>
          <p:cNvSpPr>
            <a:spLocks noGrp="1"/>
          </p:cNvSpPr>
          <p:nvPr>
            <p:ph type="dt" sz="half" idx="10"/>
          </p:nvPr>
        </p:nvSpPr>
        <p:spPr>
          <a:xfrm>
            <a:off x="7010400" y="6400800"/>
            <a:ext cx="1905000" cy="457200"/>
          </a:xfrm>
        </p:spPr>
        <p:txBody>
          <a:bodyPr/>
          <a:lstStyle>
            <a:lvl1pPr>
              <a:defRPr/>
            </a:lvl1pPr>
          </a:lstStyle>
          <a:p>
            <a:fld id="{347602CE-9E0E-4B9B-B7B7-40D4A048C7D9}" type="datetime1">
              <a:rPr lang="en-GB" altLang="en-US"/>
              <a:pPr/>
              <a:t>20/11/2018</a:t>
            </a:fld>
            <a:endParaRPr lang="en-GB" altLang="en-US"/>
          </a:p>
        </p:txBody>
      </p:sp>
      <p:sp>
        <p:nvSpPr>
          <p:cNvPr id="7" name="Slide Number Placeholder 6">
            <a:extLst>
              <a:ext uri="{FF2B5EF4-FFF2-40B4-BE49-F238E27FC236}">
                <a16:creationId xmlns:a16="http://schemas.microsoft.com/office/drawing/2014/main" id="{04C09E49-D86F-4A71-9096-1486B47343C0}"/>
              </a:ext>
            </a:extLst>
          </p:cNvPr>
          <p:cNvSpPr>
            <a:spLocks noGrp="1"/>
          </p:cNvSpPr>
          <p:nvPr>
            <p:ph type="sldNum" sz="quarter" idx="11"/>
          </p:nvPr>
        </p:nvSpPr>
        <p:spPr>
          <a:xfrm>
            <a:off x="3733800" y="6400800"/>
            <a:ext cx="1905000" cy="457200"/>
          </a:xfrm>
        </p:spPr>
        <p:txBody>
          <a:bodyPr/>
          <a:lstStyle>
            <a:lvl1pPr>
              <a:defRPr/>
            </a:lvl1pPr>
          </a:lstStyle>
          <a:p>
            <a:fld id="{43783A99-D87D-4D04-B6F1-3DB920604FD8}" type="slidenum">
              <a:rPr lang="en-GB" altLang="en-US"/>
              <a:pPr/>
              <a:t>‹#›</a:t>
            </a:fld>
            <a:endParaRPr lang="en-GB" altLang="en-US"/>
          </a:p>
        </p:txBody>
      </p:sp>
    </p:spTree>
    <p:extLst>
      <p:ext uri="{BB962C8B-B14F-4D97-AF65-F5344CB8AC3E}">
        <p14:creationId xmlns:p14="http://schemas.microsoft.com/office/powerpoint/2010/main" val="393543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25A6-3630-401A-B3FB-3AD319EE8A4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6EAAB1-F060-46F2-81F6-3D5151D3398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5EA663-D126-4F7B-A1CD-4EBEA2A0EB29}"/>
              </a:ext>
            </a:extLst>
          </p:cNvPr>
          <p:cNvSpPr>
            <a:spLocks noGrp="1"/>
          </p:cNvSpPr>
          <p:nvPr>
            <p:ph type="dt" sz="half" idx="10"/>
          </p:nvPr>
        </p:nvSpPr>
        <p:spPr/>
        <p:txBody>
          <a:bodyPr/>
          <a:lstStyle>
            <a:lvl1pPr>
              <a:defRPr/>
            </a:lvl1pPr>
          </a:lstStyle>
          <a:p>
            <a:fld id="{BE53A5A1-9A23-474E-B96B-B085803A56CE}" type="datetime1">
              <a:rPr lang="en-GB" altLang="en-US"/>
              <a:pPr/>
              <a:t>20/11/2018</a:t>
            </a:fld>
            <a:endParaRPr lang="en-GB" altLang="en-US"/>
          </a:p>
        </p:txBody>
      </p:sp>
      <p:sp>
        <p:nvSpPr>
          <p:cNvPr id="5" name="Footer Placeholder 4">
            <a:extLst>
              <a:ext uri="{FF2B5EF4-FFF2-40B4-BE49-F238E27FC236}">
                <a16:creationId xmlns:a16="http://schemas.microsoft.com/office/drawing/2014/main" id="{EC8A8F82-9742-45B0-91F3-5B91D32FE312}"/>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6C8B4B87-DBA1-43C7-8C1D-6804DE881F8F}"/>
              </a:ext>
            </a:extLst>
          </p:cNvPr>
          <p:cNvSpPr>
            <a:spLocks noGrp="1"/>
          </p:cNvSpPr>
          <p:nvPr>
            <p:ph type="sldNum" sz="quarter" idx="12"/>
          </p:nvPr>
        </p:nvSpPr>
        <p:spPr/>
        <p:txBody>
          <a:bodyPr/>
          <a:lstStyle>
            <a:lvl1pPr>
              <a:defRPr/>
            </a:lvl1pPr>
          </a:lstStyle>
          <a:p>
            <a:fld id="{0E52A4FB-C663-4DED-8396-87CC662A4E2B}" type="slidenum">
              <a:rPr lang="en-GB" altLang="en-US"/>
              <a:pPr/>
              <a:t>‹#›</a:t>
            </a:fld>
            <a:endParaRPr lang="en-GB" altLang="en-US"/>
          </a:p>
        </p:txBody>
      </p:sp>
    </p:spTree>
    <p:extLst>
      <p:ext uri="{BB962C8B-B14F-4D97-AF65-F5344CB8AC3E}">
        <p14:creationId xmlns:p14="http://schemas.microsoft.com/office/powerpoint/2010/main" val="826203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4C46-B414-4752-97C0-1E6DA5E9F9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B3C09-C153-4A08-8C38-5A9440B3C0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2DBFA-7375-4896-86AD-D69094178C83}"/>
              </a:ext>
            </a:extLst>
          </p:cNvPr>
          <p:cNvSpPr>
            <a:spLocks noGrp="1"/>
          </p:cNvSpPr>
          <p:nvPr>
            <p:ph type="dt" sz="half" idx="10"/>
          </p:nvPr>
        </p:nvSpPr>
        <p:spPr/>
        <p:txBody>
          <a:bodyPr/>
          <a:lstStyle>
            <a:lvl1pPr>
              <a:defRPr/>
            </a:lvl1pPr>
          </a:lstStyle>
          <a:p>
            <a:fld id="{21DC7236-DD4A-4112-B7F2-AFF9B7EDB866}" type="datetime1">
              <a:rPr lang="en-GB" altLang="en-US"/>
              <a:pPr/>
              <a:t>20/11/2018</a:t>
            </a:fld>
            <a:endParaRPr lang="en-GB" altLang="en-US"/>
          </a:p>
        </p:txBody>
      </p:sp>
      <p:sp>
        <p:nvSpPr>
          <p:cNvPr id="5" name="Footer Placeholder 4">
            <a:extLst>
              <a:ext uri="{FF2B5EF4-FFF2-40B4-BE49-F238E27FC236}">
                <a16:creationId xmlns:a16="http://schemas.microsoft.com/office/drawing/2014/main" id="{E93092AA-300A-4F83-967B-9369D958F8D6}"/>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5FBD607E-08C2-47B9-8D5A-799C590B932A}"/>
              </a:ext>
            </a:extLst>
          </p:cNvPr>
          <p:cNvSpPr>
            <a:spLocks noGrp="1"/>
          </p:cNvSpPr>
          <p:nvPr>
            <p:ph type="sldNum" sz="quarter" idx="12"/>
          </p:nvPr>
        </p:nvSpPr>
        <p:spPr/>
        <p:txBody>
          <a:bodyPr/>
          <a:lstStyle>
            <a:lvl1pPr>
              <a:defRPr/>
            </a:lvl1pPr>
          </a:lstStyle>
          <a:p>
            <a:fld id="{8296F1D7-71E6-4B9D-9780-8782E8323C01}" type="slidenum">
              <a:rPr lang="en-GB" altLang="en-US"/>
              <a:pPr/>
              <a:t>‹#›</a:t>
            </a:fld>
            <a:endParaRPr lang="en-GB" altLang="en-US"/>
          </a:p>
        </p:txBody>
      </p:sp>
    </p:spTree>
    <p:extLst>
      <p:ext uri="{BB962C8B-B14F-4D97-AF65-F5344CB8AC3E}">
        <p14:creationId xmlns:p14="http://schemas.microsoft.com/office/powerpoint/2010/main" val="3788973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286D-FDCE-420A-9AAD-41C3EE8A413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663625-D5FB-41FA-80DC-F765C6D841D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596A0216-ECD6-4F75-8C6C-66605F74275C}"/>
              </a:ext>
            </a:extLst>
          </p:cNvPr>
          <p:cNvSpPr>
            <a:spLocks noGrp="1"/>
          </p:cNvSpPr>
          <p:nvPr>
            <p:ph type="dt" sz="half" idx="10"/>
          </p:nvPr>
        </p:nvSpPr>
        <p:spPr/>
        <p:txBody>
          <a:bodyPr/>
          <a:lstStyle>
            <a:lvl1pPr>
              <a:defRPr/>
            </a:lvl1pPr>
          </a:lstStyle>
          <a:p>
            <a:fld id="{210A9CD1-8587-47CF-8F52-75EC3EB3FF66}" type="datetime1">
              <a:rPr lang="en-GB" altLang="en-US"/>
              <a:pPr/>
              <a:t>20/11/2018</a:t>
            </a:fld>
            <a:endParaRPr lang="en-GB" altLang="en-US"/>
          </a:p>
        </p:txBody>
      </p:sp>
      <p:sp>
        <p:nvSpPr>
          <p:cNvPr id="5" name="Footer Placeholder 4">
            <a:extLst>
              <a:ext uri="{FF2B5EF4-FFF2-40B4-BE49-F238E27FC236}">
                <a16:creationId xmlns:a16="http://schemas.microsoft.com/office/drawing/2014/main" id="{465AE148-DA02-4484-9CA1-2C635DCD8A0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75C3E5D9-6394-43A3-907D-03B1FE813660}"/>
              </a:ext>
            </a:extLst>
          </p:cNvPr>
          <p:cNvSpPr>
            <a:spLocks noGrp="1"/>
          </p:cNvSpPr>
          <p:nvPr>
            <p:ph type="sldNum" sz="quarter" idx="12"/>
          </p:nvPr>
        </p:nvSpPr>
        <p:spPr/>
        <p:txBody>
          <a:bodyPr/>
          <a:lstStyle>
            <a:lvl1pPr>
              <a:defRPr/>
            </a:lvl1pPr>
          </a:lstStyle>
          <a:p>
            <a:fld id="{7C86B5B9-6B6E-493F-A05D-1450DF2E6CF4}" type="slidenum">
              <a:rPr lang="en-GB" altLang="en-US"/>
              <a:pPr/>
              <a:t>‹#›</a:t>
            </a:fld>
            <a:endParaRPr lang="en-GB" altLang="en-US"/>
          </a:p>
        </p:txBody>
      </p:sp>
    </p:spTree>
    <p:extLst>
      <p:ext uri="{BB962C8B-B14F-4D97-AF65-F5344CB8AC3E}">
        <p14:creationId xmlns:p14="http://schemas.microsoft.com/office/powerpoint/2010/main" val="2214184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9ABB-8D33-4A57-B847-D22FBD080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E796B-8FDE-42FF-BD2C-83EAFDEEFBF0}"/>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4B372-884B-4300-9B20-80FBA266DA48}"/>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2F0911-C4FF-4EF4-AA4A-CC0D33062D29}"/>
              </a:ext>
            </a:extLst>
          </p:cNvPr>
          <p:cNvSpPr>
            <a:spLocks noGrp="1"/>
          </p:cNvSpPr>
          <p:nvPr>
            <p:ph type="dt" sz="half" idx="10"/>
          </p:nvPr>
        </p:nvSpPr>
        <p:spPr/>
        <p:txBody>
          <a:bodyPr/>
          <a:lstStyle>
            <a:lvl1pPr>
              <a:defRPr/>
            </a:lvl1pPr>
          </a:lstStyle>
          <a:p>
            <a:fld id="{A71C187A-79DF-4006-BA20-E1CAE2213336}" type="datetime1">
              <a:rPr lang="en-GB" altLang="en-US"/>
              <a:pPr/>
              <a:t>20/11/2018</a:t>
            </a:fld>
            <a:endParaRPr lang="en-GB" altLang="en-US"/>
          </a:p>
        </p:txBody>
      </p:sp>
      <p:sp>
        <p:nvSpPr>
          <p:cNvPr id="6" name="Footer Placeholder 5">
            <a:extLst>
              <a:ext uri="{FF2B5EF4-FFF2-40B4-BE49-F238E27FC236}">
                <a16:creationId xmlns:a16="http://schemas.microsoft.com/office/drawing/2014/main" id="{2FC213D9-8048-4A6B-A4D7-715C567CDC6E}"/>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F540D515-B7AE-4116-9ED3-A164C25E1736}"/>
              </a:ext>
            </a:extLst>
          </p:cNvPr>
          <p:cNvSpPr>
            <a:spLocks noGrp="1"/>
          </p:cNvSpPr>
          <p:nvPr>
            <p:ph type="sldNum" sz="quarter" idx="12"/>
          </p:nvPr>
        </p:nvSpPr>
        <p:spPr/>
        <p:txBody>
          <a:bodyPr/>
          <a:lstStyle>
            <a:lvl1pPr>
              <a:defRPr/>
            </a:lvl1pPr>
          </a:lstStyle>
          <a:p>
            <a:fld id="{4DDCDD63-5579-4462-83C5-F2F45D02F6D6}" type="slidenum">
              <a:rPr lang="en-GB" altLang="en-US"/>
              <a:pPr/>
              <a:t>‹#›</a:t>
            </a:fld>
            <a:endParaRPr lang="en-GB" altLang="en-US"/>
          </a:p>
        </p:txBody>
      </p:sp>
    </p:spTree>
    <p:extLst>
      <p:ext uri="{BB962C8B-B14F-4D97-AF65-F5344CB8AC3E}">
        <p14:creationId xmlns:p14="http://schemas.microsoft.com/office/powerpoint/2010/main" val="3699731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767A-20F8-498B-BEBC-98C437AD595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134F2F-897C-405F-A34C-F3DAEBCA26B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63E9C8-E801-4DF1-A8D7-85535ECA40F9}"/>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75771D-8952-4604-BADF-9836856E2F6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803AA1-A39D-4A91-931A-26B7131EF969}"/>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67DDCA-EA32-44B1-987C-E515B0960B13}"/>
              </a:ext>
            </a:extLst>
          </p:cNvPr>
          <p:cNvSpPr>
            <a:spLocks noGrp="1"/>
          </p:cNvSpPr>
          <p:nvPr>
            <p:ph type="dt" sz="half" idx="10"/>
          </p:nvPr>
        </p:nvSpPr>
        <p:spPr/>
        <p:txBody>
          <a:bodyPr/>
          <a:lstStyle>
            <a:lvl1pPr>
              <a:defRPr/>
            </a:lvl1pPr>
          </a:lstStyle>
          <a:p>
            <a:fld id="{D05753D8-765E-4415-9283-2B22C9EE22CC}" type="datetime1">
              <a:rPr lang="en-GB" altLang="en-US"/>
              <a:pPr/>
              <a:t>20/11/2018</a:t>
            </a:fld>
            <a:endParaRPr lang="en-GB" altLang="en-US"/>
          </a:p>
        </p:txBody>
      </p:sp>
      <p:sp>
        <p:nvSpPr>
          <p:cNvPr id="8" name="Footer Placeholder 7">
            <a:extLst>
              <a:ext uri="{FF2B5EF4-FFF2-40B4-BE49-F238E27FC236}">
                <a16:creationId xmlns:a16="http://schemas.microsoft.com/office/drawing/2014/main" id="{3481848A-4414-4DE3-A943-596A512DDD1D}"/>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8212966E-B7AB-43F2-A998-022D01F8E261}"/>
              </a:ext>
            </a:extLst>
          </p:cNvPr>
          <p:cNvSpPr>
            <a:spLocks noGrp="1"/>
          </p:cNvSpPr>
          <p:nvPr>
            <p:ph type="sldNum" sz="quarter" idx="12"/>
          </p:nvPr>
        </p:nvSpPr>
        <p:spPr/>
        <p:txBody>
          <a:bodyPr/>
          <a:lstStyle>
            <a:lvl1pPr>
              <a:defRPr/>
            </a:lvl1pPr>
          </a:lstStyle>
          <a:p>
            <a:fld id="{D9D8A3DC-7481-474A-9D42-B67D81213EDA}" type="slidenum">
              <a:rPr lang="en-GB" altLang="en-US"/>
              <a:pPr/>
              <a:t>‹#›</a:t>
            </a:fld>
            <a:endParaRPr lang="en-GB" altLang="en-US"/>
          </a:p>
        </p:txBody>
      </p:sp>
    </p:spTree>
    <p:extLst>
      <p:ext uri="{BB962C8B-B14F-4D97-AF65-F5344CB8AC3E}">
        <p14:creationId xmlns:p14="http://schemas.microsoft.com/office/powerpoint/2010/main" val="243533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C446-2FD5-4640-ACCF-2489D2234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EC6FBA-ABF3-4E7B-98AE-B6D0127FAE2C}"/>
              </a:ext>
            </a:extLst>
          </p:cNvPr>
          <p:cNvSpPr>
            <a:spLocks noGrp="1"/>
          </p:cNvSpPr>
          <p:nvPr>
            <p:ph type="dt" sz="half" idx="10"/>
          </p:nvPr>
        </p:nvSpPr>
        <p:spPr/>
        <p:txBody>
          <a:bodyPr/>
          <a:lstStyle>
            <a:lvl1pPr>
              <a:defRPr/>
            </a:lvl1pPr>
          </a:lstStyle>
          <a:p>
            <a:fld id="{63F90AFF-637E-41D9-A849-4DBBF52B551B}" type="datetime1">
              <a:rPr lang="en-GB" altLang="en-US"/>
              <a:pPr/>
              <a:t>20/11/2018</a:t>
            </a:fld>
            <a:endParaRPr lang="en-GB" altLang="en-US"/>
          </a:p>
        </p:txBody>
      </p:sp>
      <p:sp>
        <p:nvSpPr>
          <p:cNvPr id="4" name="Footer Placeholder 3">
            <a:extLst>
              <a:ext uri="{FF2B5EF4-FFF2-40B4-BE49-F238E27FC236}">
                <a16:creationId xmlns:a16="http://schemas.microsoft.com/office/drawing/2014/main" id="{98E348B7-FC30-4FB6-B88F-0D6AC7300B36}"/>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40D6D7B0-4FA8-49CD-9448-6B8B22BF355F}"/>
              </a:ext>
            </a:extLst>
          </p:cNvPr>
          <p:cNvSpPr>
            <a:spLocks noGrp="1"/>
          </p:cNvSpPr>
          <p:nvPr>
            <p:ph type="sldNum" sz="quarter" idx="12"/>
          </p:nvPr>
        </p:nvSpPr>
        <p:spPr/>
        <p:txBody>
          <a:bodyPr/>
          <a:lstStyle>
            <a:lvl1pPr>
              <a:defRPr/>
            </a:lvl1pPr>
          </a:lstStyle>
          <a:p>
            <a:fld id="{D5A4C406-9EA0-44C7-971A-C94109A8581F}" type="slidenum">
              <a:rPr lang="en-GB" altLang="en-US"/>
              <a:pPr/>
              <a:t>‹#›</a:t>
            </a:fld>
            <a:endParaRPr lang="en-GB" altLang="en-US"/>
          </a:p>
        </p:txBody>
      </p:sp>
    </p:spTree>
    <p:extLst>
      <p:ext uri="{BB962C8B-B14F-4D97-AF65-F5344CB8AC3E}">
        <p14:creationId xmlns:p14="http://schemas.microsoft.com/office/powerpoint/2010/main" val="313189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9EE7-C5E1-415E-99D4-27094B2B8D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D6E58-7091-48EA-86DA-C7EE2E00A8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9A919-1C59-452E-9F51-9D6F788491E4}"/>
              </a:ext>
            </a:extLst>
          </p:cNvPr>
          <p:cNvSpPr>
            <a:spLocks noGrp="1"/>
          </p:cNvSpPr>
          <p:nvPr>
            <p:ph type="dt" sz="half" idx="10"/>
          </p:nvPr>
        </p:nvSpPr>
        <p:spPr/>
        <p:txBody>
          <a:bodyPr/>
          <a:lstStyle>
            <a:lvl1pPr>
              <a:defRPr/>
            </a:lvl1pPr>
          </a:lstStyle>
          <a:p>
            <a:fld id="{88A9BFE4-544D-4CCB-A5F4-013173E3245B}" type="datetime1">
              <a:rPr lang="en-GB" altLang="en-US"/>
              <a:pPr/>
              <a:t>20/11/2018</a:t>
            </a:fld>
            <a:endParaRPr lang="en-GB" altLang="en-US"/>
          </a:p>
        </p:txBody>
      </p:sp>
      <p:sp>
        <p:nvSpPr>
          <p:cNvPr id="5" name="Slide Number Placeholder 4">
            <a:extLst>
              <a:ext uri="{FF2B5EF4-FFF2-40B4-BE49-F238E27FC236}">
                <a16:creationId xmlns:a16="http://schemas.microsoft.com/office/drawing/2014/main" id="{F305FEFE-1EF1-49EE-A7BB-F3E481C05A33}"/>
              </a:ext>
            </a:extLst>
          </p:cNvPr>
          <p:cNvSpPr>
            <a:spLocks noGrp="1"/>
          </p:cNvSpPr>
          <p:nvPr>
            <p:ph type="sldNum" sz="quarter" idx="11"/>
          </p:nvPr>
        </p:nvSpPr>
        <p:spPr/>
        <p:txBody>
          <a:bodyPr/>
          <a:lstStyle>
            <a:lvl1pPr>
              <a:defRPr/>
            </a:lvl1pPr>
          </a:lstStyle>
          <a:p>
            <a:fld id="{F03E620B-4A38-44D8-A711-0D6EBA937594}" type="slidenum">
              <a:rPr lang="en-GB" altLang="en-US"/>
              <a:pPr/>
              <a:t>‹#›</a:t>
            </a:fld>
            <a:endParaRPr lang="en-GB" altLang="en-US"/>
          </a:p>
        </p:txBody>
      </p:sp>
    </p:spTree>
    <p:extLst>
      <p:ext uri="{BB962C8B-B14F-4D97-AF65-F5344CB8AC3E}">
        <p14:creationId xmlns:p14="http://schemas.microsoft.com/office/powerpoint/2010/main" val="24988190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B843E-6C3E-4561-AF4C-74B8E4D2A455}"/>
              </a:ext>
            </a:extLst>
          </p:cNvPr>
          <p:cNvSpPr>
            <a:spLocks noGrp="1"/>
          </p:cNvSpPr>
          <p:nvPr>
            <p:ph type="dt" sz="half" idx="10"/>
          </p:nvPr>
        </p:nvSpPr>
        <p:spPr/>
        <p:txBody>
          <a:bodyPr/>
          <a:lstStyle>
            <a:lvl1pPr>
              <a:defRPr/>
            </a:lvl1pPr>
          </a:lstStyle>
          <a:p>
            <a:fld id="{50852403-7FD9-43FD-BD22-42616EBFA9BD}" type="datetime1">
              <a:rPr lang="en-GB" altLang="en-US"/>
              <a:pPr/>
              <a:t>20/11/2018</a:t>
            </a:fld>
            <a:endParaRPr lang="en-GB" altLang="en-US"/>
          </a:p>
        </p:txBody>
      </p:sp>
      <p:sp>
        <p:nvSpPr>
          <p:cNvPr id="3" name="Footer Placeholder 2">
            <a:extLst>
              <a:ext uri="{FF2B5EF4-FFF2-40B4-BE49-F238E27FC236}">
                <a16:creationId xmlns:a16="http://schemas.microsoft.com/office/drawing/2014/main" id="{908CD8E7-9A76-435D-A268-BD191E25D079}"/>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03AB8B89-CCB4-463F-96C2-EFE7ECA9EF37}"/>
              </a:ext>
            </a:extLst>
          </p:cNvPr>
          <p:cNvSpPr>
            <a:spLocks noGrp="1"/>
          </p:cNvSpPr>
          <p:nvPr>
            <p:ph type="sldNum" sz="quarter" idx="12"/>
          </p:nvPr>
        </p:nvSpPr>
        <p:spPr/>
        <p:txBody>
          <a:bodyPr/>
          <a:lstStyle>
            <a:lvl1pPr>
              <a:defRPr/>
            </a:lvl1pPr>
          </a:lstStyle>
          <a:p>
            <a:fld id="{5E832DA3-BEFF-4D2F-BD5F-7C5E18E54209}" type="slidenum">
              <a:rPr lang="en-GB" altLang="en-US"/>
              <a:pPr/>
              <a:t>‹#›</a:t>
            </a:fld>
            <a:endParaRPr lang="en-GB" altLang="en-US"/>
          </a:p>
        </p:txBody>
      </p:sp>
    </p:spTree>
    <p:extLst>
      <p:ext uri="{BB962C8B-B14F-4D97-AF65-F5344CB8AC3E}">
        <p14:creationId xmlns:p14="http://schemas.microsoft.com/office/powerpoint/2010/main" val="27539574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0A59-CE95-4FD0-A2F8-308D939BA8E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B73424-1B79-4984-A901-A419827B33D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796378-63DC-4662-B4A5-5999177C009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E419DB-A2B9-4609-A225-E96B6CA10D75}"/>
              </a:ext>
            </a:extLst>
          </p:cNvPr>
          <p:cNvSpPr>
            <a:spLocks noGrp="1"/>
          </p:cNvSpPr>
          <p:nvPr>
            <p:ph type="dt" sz="half" idx="10"/>
          </p:nvPr>
        </p:nvSpPr>
        <p:spPr/>
        <p:txBody>
          <a:bodyPr/>
          <a:lstStyle>
            <a:lvl1pPr>
              <a:defRPr/>
            </a:lvl1pPr>
          </a:lstStyle>
          <a:p>
            <a:fld id="{90D8AB10-B8AD-4E03-9919-4A46E23BD21F}" type="datetime1">
              <a:rPr lang="en-GB" altLang="en-US"/>
              <a:pPr/>
              <a:t>20/11/2018</a:t>
            </a:fld>
            <a:endParaRPr lang="en-GB" altLang="en-US"/>
          </a:p>
        </p:txBody>
      </p:sp>
      <p:sp>
        <p:nvSpPr>
          <p:cNvPr id="6" name="Footer Placeholder 5">
            <a:extLst>
              <a:ext uri="{FF2B5EF4-FFF2-40B4-BE49-F238E27FC236}">
                <a16:creationId xmlns:a16="http://schemas.microsoft.com/office/drawing/2014/main" id="{03F52B94-D451-4E22-9509-1CC702029497}"/>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8AAB6F26-E17B-442C-9A83-DC656F9225A4}"/>
              </a:ext>
            </a:extLst>
          </p:cNvPr>
          <p:cNvSpPr>
            <a:spLocks noGrp="1"/>
          </p:cNvSpPr>
          <p:nvPr>
            <p:ph type="sldNum" sz="quarter" idx="12"/>
          </p:nvPr>
        </p:nvSpPr>
        <p:spPr/>
        <p:txBody>
          <a:bodyPr/>
          <a:lstStyle>
            <a:lvl1pPr>
              <a:defRPr/>
            </a:lvl1pPr>
          </a:lstStyle>
          <a:p>
            <a:fld id="{37E27FA1-F602-4DE6-9194-C9AD94C3C22C}" type="slidenum">
              <a:rPr lang="en-GB" altLang="en-US"/>
              <a:pPr/>
              <a:t>‹#›</a:t>
            </a:fld>
            <a:endParaRPr lang="en-GB" altLang="en-US"/>
          </a:p>
        </p:txBody>
      </p:sp>
    </p:spTree>
    <p:extLst>
      <p:ext uri="{BB962C8B-B14F-4D97-AF65-F5344CB8AC3E}">
        <p14:creationId xmlns:p14="http://schemas.microsoft.com/office/powerpoint/2010/main" val="4170622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B6CD-EA6F-4A1E-9711-863C5B384E3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2967B9-C6A9-4C86-8033-41E2E2D3E9B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1DCF97-3FAF-481A-A0C8-AB67948BCBD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EE7235-73DF-44F6-B407-96DEEFD580AE}"/>
              </a:ext>
            </a:extLst>
          </p:cNvPr>
          <p:cNvSpPr>
            <a:spLocks noGrp="1"/>
          </p:cNvSpPr>
          <p:nvPr>
            <p:ph type="dt" sz="half" idx="10"/>
          </p:nvPr>
        </p:nvSpPr>
        <p:spPr/>
        <p:txBody>
          <a:bodyPr/>
          <a:lstStyle>
            <a:lvl1pPr>
              <a:defRPr/>
            </a:lvl1pPr>
          </a:lstStyle>
          <a:p>
            <a:fld id="{8B8E1BC2-9608-4787-93D6-747E3D985DFF}" type="datetime1">
              <a:rPr lang="en-GB" altLang="en-US"/>
              <a:pPr/>
              <a:t>20/11/2018</a:t>
            </a:fld>
            <a:endParaRPr lang="en-GB" altLang="en-US"/>
          </a:p>
        </p:txBody>
      </p:sp>
      <p:sp>
        <p:nvSpPr>
          <p:cNvPr id="6" name="Footer Placeholder 5">
            <a:extLst>
              <a:ext uri="{FF2B5EF4-FFF2-40B4-BE49-F238E27FC236}">
                <a16:creationId xmlns:a16="http://schemas.microsoft.com/office/drawing/2014/main" id="{6484E7A5-8C79-427D-A3BB-DD416A9FFE55}"/>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5CF93B34-7A4D-4B06-A428-3C78BDEC8527}"/>
              </a:ext>
            </a:extLst>
          </p:cNvPr>
          <p:cNvSpPr>
            <a:spLocks noGrp="1"/>
          </p:cNvSpPr>
          <p:nvPr>
            <p:ph type="sldNum" sz="quarter" idx="12"/>
          </p:nvPr>
        </p:nvSpPr>
        <p:spPr/>
        <p:txBody>
          <a:bodyPr/>
          <a:lstStyle>
            <a:lvl1pPr>
              <a:defRPr/>
            </a:lvl1pPr>
          </a:lstStyle>
          <a:p>
            <a:fld id="{C5883E16-C0B1-4F79-A949-6BE10A0B2CFF}" type="slidenum">
              <a:rPr lang="en-GB" altLang="en-US"/>
              <a:pPr/>
              <a:t>‹#›</a:t>
            </a:fld>
            <a:endParaRPr lang="en-GB" altLang="en-US"/>
          </a:p>
        </p:txBody>
      </p:sp>
    </p:spTree>
    <p:extLst>
      <p:ext uri="{BB962C8B-B14F-4D97-AF65-F5344CB8AC3E}">
        <p14:creationId xmlns:p14="http://schemas.microsoft.com/office/powerpoint/2010/main" val="2530763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CA08-C144-4CCF-8E1B-DF8FD81F12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B60959-7878-4574-B7B8-1350E92AFD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FD4CF-5ED6-46BD-AD12-3665FCEA329A}"/>
              </a:ext>
            </a:extLst>
          </p:cNvPr>
          <p:cNvSpPr>
            <a:spLocks noGrp="1"/>
          </p:cNvSpPr>
          <p:nvPr>
            <p:ph type="dt" sz="half" idx="10"/>
          </p:nvPr>
        </p:nvSpPr>
        <p:spPr/>
        <p:txBody>
          <a:bodyPr/>
          <a:lstStyle>
            <a:lvl1pPr>
              <a:defRPr/>
            </a:lvl1pPr>
          </a:lstStyle>
          <a:p>
            <a:fld id="{7EDE3B5C-FE0E-4CA8-A5B7-28DD89B614A8}" type="datetime1">
              <a:rPr lang="en-GB" altLang="en-US"/>
              <a:pPr/>
              <a:t>20/11/2018</a:t>
            </a:fld>
            <a:endParaRPr lang="en-GB" altLang="en-US"/>
          </a:p>
        </p:txBody>
      </p:sp>
      <p:sp>
        <p:nvSpPr>
          <p:cNvPr id="5" name="Footer Placeholder 4">
            <a:extLst>
              <a:ext uri="{FF2B5EF4-FFF2-40B4-BE49-F238E27FC236}">
                <a16:creationId xmlns:a16="http://schemas.microsoft.com/office/drawing/2014/main" id="{431ABA24-FD70-42C9-84BC-3536B7B6DDE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04643B37-3B96-4F95-B1D6-F1D012069FF1}"/>
              </a:ext>
            </a:extLst>
          </p:cNvPr>
          <p:cNvSpPr>
            <a:spLocks noGrp="1"/>
          </p:cNvSpPr>
          <p:nvPr>
            <p:ph type="sldNum" sz="quarter" idx="12"/>
          </p:nvPr>
        </p:nvSpPr>
        <p:spPr/>
        <p:txBody>
          <a:bodyPr/>
          <a:lstStyle>
            <a:lvl1pPr>
              <a:defRPr/>
            </a:lvl1pPr>
          </a:lstStyle>
          <a:p>
            <a:fld id="{C8DD2D1B-B431-4ED4-8151-E6E4B4752360}" type="slidenum">
              <a:rPr lang="en-GB" altLang="en-US"/>
              <a:pPr/>
              <a:t>‹#›</a:t>
            </a:fld>
            <a:endParaRPr lang="en-GB" altLang="en-US"/>
          </a:p>
        </p:txBody>
      </p:sp>
    </p:spTree>
    <p:extLst>
      <p:ext uri="{BB962C8B-B14F-4D97-AF65-F5344CB8AC3E}">
        <p14:creationId xmlns:p14="http://schemas.microsoft.com/office/powerpoint/2010/main" val="446741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E74A5-6A22-49F4-BDD5-CA6FCF47B825}"/>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C756DF-D751-49A0-8583-7CF1076FADB9}"/>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B04D6-9F08-4F65-A212-84FF219F0A98}"/>
              </a:ext>
            </a:extLst>
          </p:cNvPr>
          <p:cNvSpPr>
            <a:spLocks noGrp="1"/>
          </p:cNvSpPr>
          <p:nvPr>
            <p:ph type="dt" sz="half" idx="10"/>
          </p:nvPr>
        </p:nvSpPr>
        <p:spPr/>
        <p:txBody>
          <a:bodyPr/>
          <a:lstStyle>
            <a:lvl1pPr>
              <a:defRPr/>
            </a:lvl1pPr>
          </a:lstStyle>
          <a:p>
            <a:fld id="{A48A188E-8828-4369-85EA-E213D50B1426}" type="datetime1">
              <a:rPr lang="en-GB" altLang="en-US"/>
              <a:pPr/>
              <a:t>20/11/2018</a:t>
            </a:fld>
            <a:endParaRPr lang="en-GB" altLang="en-US"/>
          </a:p>
        </p:txBody>
      </p:sp>
      <p:sp>
        <p:nvSpPr>
          <p:cNvPr id="5" name="Footer Placeholder 4">
            <a:extLst>
              <a:ext uri="{FF2B5EF4-FFF2-40B4-BE49-F238E27FC236}">
                <a16:creationId xmlns:a16="http://schemas.microsoft.com/office/drawing/2014/main" id="{2D988355-FFDD-45EA-88E8-09D2D13A5975}"/>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4F313728-9A0C-4389-9CE6-09A65D5CA481}"/>
              </a:ext>
            </a:extLst>
          </p:cNvPr>
          <p:cNvSpPr>
            <a:spLocks noGrp="1"/>
          </p:cNvSpPr>
          <p:nvPr>
            <p:ph type="sldNum" sz="quarter" idx="12"/>
          </p:nvPr>
        </p:nvSpPr>
        <p:spPr/>
        <p:txBody>
          <a:bodyPr/>
          <a:lstStyle>
            <a:lvl1pPr>
              <a:defRPr/>
            </a:lvl1pPr>
          </a:lstStyle>
          <a:p>
            <a:fld id="{00618730-7608-4705-A867-A408071C165D}" type="slidenum">
              <a:rPr lang="en-GB" altLang="en-US"/>
              <a:pPr/>
              <a:t>‹#›</a:t>
            </a:fld>
            <a:endParaRPr lang="en-GB" altLang="en-US"/>
          </a:p>
        </p:txBody>
      </p:sp>
    </p:spTree>
    <p:extLst>
      <p:ext uri="{BB962C8B-B14F-4D97-AF65-F5344CB8AC3E}">
        <p14:creationId xmlns:p14="http://schemas.microsoft.com/office/powerpoint/2010/main" val="3242449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5D95-E3C7-4A31-88A4-4DC6CE1070E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80D96-3AED-4D7C-A387-FA18020446F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9D721D-DF8B-4BA8-AFCF-A854684385F0}"/>
              </a:ext>
            </a:extLst>
          </p:cNvPr>
          <p:cNvSpPr>
            <a:spLocks noGrp="1"/>
          </p:cNvSpPr>
          <p:nvPr>
            <p:ph type="dt" sz="half" idx="10"/>
          </p:nvPr>
        </p:nvSpPr>
        <p:spPr/>
        <p:txBody>
          <a:bodyPr/>
          <a:lstStyle>
            <a:lvl1pPr>
              <a:defRPr/>
            </a:lvl1pPr>
          </a:lstStyle>
          <a:p>
            <a:fld id="{4E96AAFB-0241-4398-B561-CA2F5DB352AE}" type="datetime1">
              <a:rPr lang="en-GB" altLang="en-US"/>
              <a:pPr/>
              <a:t>20/11/2018</a:t>
            </a:fld>
            <a:endParaRPr lang="en-GB" altLang="en-US"/>
          </a:p>
        </p:txBody>
      </p:sp>
      <p:sp>
        <p:nvSpPr>
          <p:cNvPr id="5" name="Footer Placeholder 4">
            <a:extLst>
              <a:ext uri="{FF2B5EF4-FFF2-40B4-BE49-F238E27FC236}">
                <a16:creationId xmlns:a16="http://schemas.microsoft.com/office/drawing/2014/main" id="{DBE9834A-140F-464A-8E2C-93C7571916BF}"/>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AA432F3C-894F-4735-8E55-8ABDF0CD05ED}"/>
              </a:ext>
            </a:extLst>
          </p:cNvPr>
          <p:cNvSpPr>
            <a:spLocks noGrp="1"/>
          </p:cNvSpPr>
          <p:nvPr>
            <p:ph type="sldNum" sz="quarter" idx="12"/>
          </p:nvPr>
        </p:nvSpPr>
        <p:spPr/>
        <p:txBody>
          <a:bodyPr/>
          <a:lstStyle>
            <a:lvl1pPr>
              <a:defRPr/>
            </a:lvl1pPr>
          </a:lstStyle>
          <a:p>
            <a:fld id="{2347CB21-2694-435C-8286-F1D8AD268F5F}" type="slidenum">
              <a:rPr lang="en-GB" altLang="en-US"/>
              <a:pPr/>
              <a:t>‹#›</a:t>
            </a:fld>
            <a:endParaRPr lang="en-GB" altLang="en-US"/>
          </a:p>
        </p:txBody>
      </p:sp>
    </p:spTree>
    <p:extLst>
      <p:ext uri="{BB962C8B-B14F-4D97-AF65-F5344CB8AC3E}">
        <p14:creationId xmlns:p14="http://schemas.microsoft.com/office/powerpoint/2010/main" val="3583171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8611-5BBC-49F9-8089-75463D3A33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B3804-7ECD-4C8B-B0C3-BB6BC828EE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EF8A-03D6-4519-876C-CB2214C8DC63}"/>
              </a:ext>
            </a:extLst>
          </p:cNvPr>
          <p:cNvSpPr>
            <a:spLocks noGrp="1"/>
          </p:cNvSpPr>
          <p:nvPr>
            <p:ph type="dt" sz="half" idx="10"/>
          </p:nvPr>
        </p:nvSpPr>
        <p:spPr/>
        <p:txBody>
          <a:bodyPr/>
          <a:lstStyle>
            <a:lvl1pPr>
              <a:defRPr/>
            </a:lvl1pPr>
          </a:lstStyle>
          <a:p>
            <a:fld id="{4155F501-C4DD-4819-9CCE-F71CABB39828}" type="datetime1">
              <a:rPr lang="en-GB" altLang="en-US"/>
              <a:pPr/>
              <a:t>20/11/2018</a:t>
            </a:fld>
            <a:endParaRPr lang="en-GB" altLang="en-US"/>
          </a:p>
        </p:txBody>
      </p:sp>
      <p:sp>
        <p:nvSpPr>
          <p:cNvPr id="5" name="Footer Placeholder 4">
            <a:extLst>
              <a:ext uri="{FF2B5EF4-FFF2-40B4-BE49-F238E27FC236}">
                <a16:creationId xmlns:a16="http://schemas.microsoft.com/office/drawing/2014/main" id="{F1CB2516-44A3-486C-903B-B2374BD1D57D}"/>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1E22D75D-0DE3-4C68-A15C-6BCBB502A05B}"/>
              </a:ext>
            </a:extLst>
          </p:cNvPr>
          <p:cNvSpPr>
            <a:spLocks noGrp="1"/>
          </p:cNvSpPr>
          <p:nvPr>
            <p:ph type="sldNum" sz="quarter" idx="12"/>
          </p:nvPr>
        </p:nvSpPr>
        <p:spPr/>
        <p:txBody>
          <a:bodyPr/>
          <a:lstStyle>
            <a:lvl1pPr>
              <a:defRPr/>
            </a:lvl1pPr>
          </a:lstStyle>
          <a:p>
            <a:fld id="{3DDB169A-E8BC-4D2F-A85C-6679C3E07FE4}" type="slidenum">
              <a:rPr lang="en-GB" altLang="en-US"/>
              <a:pPr/>
              <a:t>‹#›</a:t>
            </a:fld>
            <a:endParaRPr lang="en-GB" altLang="en-US"/>
          </a:p>
        </p:txBody>
      </p:sp>
    </p:spTree>
    <p:extLst>
      <p:ext uri="{BB962C8B-B14F-4D97-AF65-F5344CB8AC3E}">
        <p14:creationId xmlns:p14="http://schemas.microsoft.com/office/powerpoint/2010/main" val="423250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DE84-C9EA-4D05-875D-C51F2C87DC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B87C5-8812-4C68-A424-1FC1BC49A76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F66ACC27-E2CD-4E00-B532-ADD6C10B4E8A}"/>
              </a:ext>
            </a:extLst>
          </p:cNvPr>
          <p:cNvSpPr>
            <a:spLocks noGrp="1"/>
          </p:cNvSpPr>
          <p:nvPr>
            <p:ph type="dt" sz="half" idx="10"/>
          </p:nvPr>
        </p:nvSpPr>
        <p:spPr/>
        <p:txBody>
          <a:bodyPr/>
          <a:lstStyle>
            <a:lvl1pPr>
              <a:defRPr/>
            </a:lvl1pPr>
          </a:lstStyle>
          <a:p>
            <a:fld id="{FA0FD7BF-DF2D-4FAE-9C57-645DDA3FA9EE}" type="datetime1">
              <a:rPr lang="en-GB" altLang="en-US"/>
              <a:pPr/>
              <a:t>20/11/2018</a:t>
            </a:fld>
            <a:endParaRPr lang="en-GB" altLang="en-US"/>
          </a:p>
        </p:txBody>
      </p:sp>
      <p:sp>
        <p:nvSpPr>
          <p:cNvPr id="5" name="Footer Placeholder 4">
            <a:extLst>
              <a:ext uri="{FF2B5EF4-FFF2-40B4-BE49-F238E27FC236}">
                <a16:creationId xmlns:a16="http://schemas.microsoft.com/office/drawing/2014/main" id="{357CC5C0-5089-4A86-820F-710314A67E38}"/>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EFA86D9-AB4B-4480-B4FF-FF3BD3B65FD8}"/>
              </a:ext>
            </a:extLst>
          </p:cNvPr>
          <p:cNvSpPr>
            <a:spLocks noGrp="1"/>
          </p:cNvSpPr>
          <p:nvPr>
            <p:ph type="sldNum" sz="quarter" idx="12"/>
          </p:nvPr>
        </p:nvSpPr>
        <p:spPr/>
        <p:txBody>
          <a:bodyPr/>
          <a:lstStyle>
            <a:lvl1pPr>
              <a:defRPr/>
            </a:lvl1pPr>
          </a:lstStyle>
          <a:p>
            <a:fld id="{6D7BCEC4-C09B-4C29-817F-6F303646EC5F}" type="slidenum">
              <a:rPr lang="en-GB" altLang="en-US"/>
              <a:pPr/>
              <a:t>‹#›</a:t>
            </a:fld>
            <a:endParaRPr lang="en-GB" altLang="en-US"/>
          </a:p>
        </p:txBody>
      </p:sp>
    </p:spTree>
    <p:extLst>
      <p:ext uri="{BB962C8B-B14F-4D97-AF65-F5344CB8AC3E}">
        <p14:creationId xmlns:p14="http://schemas.microsoft.com/office/powerpoint/2010/main" val="3063034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125A-8FA8-41DA-B882-37D7AF7D5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D4A1D-A58A-47C4-AFE6-C6DE0A2CA311}"/>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27E5A2-88AD-4731-92FC-F4E412870742}"/>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352D7-5A52-470A-98BF-4D0BE642A33D}"/>
              </a:ext>
            </a:extLst>
          </p:cNvPr>
          <p:cNvSpPr>
            <a:spLocks noGrp="1"/>
          </p:cNvSpPr>
          <p:nvPr>
            <p:ph type="dt" sz="half" idx="10"/>
          </p:nvPr>
        </p:nvSpPr>
        <p:spPr/>
        <p:txBody>
          <a:bodyPr/>
          <a:lstStyle>
            <a:lvl1pPr>
              <a:defRPr/>
            </a:lvl1pPr>
          </a:lstStyle>
          <a:p>
            <a:fld id="{F9ADB37D-830C-4A5B-81A2-0C0B505EC07A}" type="datetime1">
              <a:rPr lang="en-GB" altLang="en-US"/>
              <a:pPr/>
              <a:t>20/11/2018</a:t>
            </a:fld>
            <a:endParaRPr lang="en-GB" altLang="en-US"/>
          </a:p>
        </p:txBody>
      </p:sp>
      <p:sp>
        <p:nvSpPr>
          <p:cNvPr id="6" name="Footer Placeholder 5">
            <a:extLst>
              <a:ext uri="{FF2B5EF4-FFF2-40B4-BE49-F238E27FC236}">
                <a16:creationId xmlns:a16="http://schemas.microsoft.com/office/drawing/2014/main" id="{3D67CF36-8AF1-456C-986C-38B694E9DC52}"/>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1353C7CD-D44F-401A-A61E-11E7B55EBF49}"/>
              </a:ext>
            </a:extLst>
          </p:cNvPr>
          <p:cNvSpPr>
            <a:spLocks noGrp="1"/>
          </p:cNvSpPr>
          <p:nvPr>
            <p:ph type="sldNum" sz="quarter" idx="12"/>
          </p:nvPr>
        </p:nvSpPr>
        <p:spPr/>
        <p:txBody>
          <a:bodyPr/>
          <a:lstStyle>
            <a:lvl1pPr>
              <a:defRPr/>
            </a:lvl1pPr>
          </a:lstStyle>
          <a:p>
            <a:fld id="{AE1C81CF-3B07-4E21-90C7-CDAE087252D2}" type="slidenum">
              <a:rPr lang="en-GB" altLang="en-US"/>
              <a:pPr/>
              <a:t>‹#›</a:t>
            </a:fld>
            <a:endParaRPr lang="en-GB" altLang="en-US"/>
          </a:p>
        </p:txBody>
      </p:sp>
    </p:spTree>
    <p:extLst>
      <p:ext uri="{BB962C8B-B14F-4D97-AF65-F5344CB8AC3E}">
        <p14:creationId xmlns:p14="http://schemas.microsoft.com/office/powerpoint/2010/main" val="1990111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002D-6AD7-412D-A42F-431316E3F0E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E69E5E-72C7-4D1A-AB4C-AB5BE62AF0B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692A08-B58E-4F79-9579-BABED6B1C863}"/>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253589-59B1-47E8-AB4E-A6FC0F28A51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50102C-23B0-47A5-B99C-D57D98C87909}"/>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BDE461-FF42-4521-8492-EBB3D4E28A60}"/>
              </a:ext>
            </a:extLst>
          </p:cNvPr>
          <p:cNvSpPr>
            <a:spLocks noGrp="1"/>
          </p:cNvSpPr>
          <p:nvPr>
            <p:ph type="dt" sz="half" idx="10"/>
          </p:nvPr>
        </p:nvSpPr>
        <p:spPr/>
        <p:txBody>
          <a:bodyPr/>
          <a:lstStyle>
            <a:lvl1pPr>
              <a:defRPr/>
            </a:lvl1pPr>
          </a:lstStyle>
          <a:p>
            <a:fld id="{16988361-4237-41AA-BEC3-7EDB4EA5364E}" type="datetime1">
              <a:rPr lang="en-GB" altLang="en-US"/>
              <a:pPr/>
              <a:t>20/11/2018</a:t>
            </a:fld>
            <a:endParaRPr lang="en-GB" altLang="en-US"/>
          </a:p>
        </p:txBody>
      </p:sp>
      <p:sp>
        <p:nvSpPr>
          <p:cNvPr id="8" name="Footer Placeholder 7">
            <a:extLst>
              <a:ext uri="{FF2B5EF4-FFF2-40B4-BE49-F238E27FC236}">
                <a16:creationId xmlns:a16="http://schemas.microsoft.com/office/drawing/2014/main" id="{75775762-C9B7-44BD-A47F-53B8B9C5FC55}"/>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2B948410-4ABD-41A3-8571-8FF11D45C05E}"/>
              </a:ext>
            </a:extLst>
          </p:cNvPr>
          <p:cNvSpPr>
            <a:spLocks noGrp="1"/>
          </p:cNvSpPr>
          <p:nvPr>
            <p:ph type="sldNum" sz="quarter" idx="12"/>
          </p:nvPr>
        </p:nvSpPr>
        <p:spPr/>
        <p:txBody>
          <a:bodyPr/>
          <a:lstStyle>
            <a:lvl1pPr>
              <a:defRPr/>
            </a:lvl1pPr>
          </a:lstStyle>
          <a:p>
            <a:fld id="{FA3752F4-E3CB-4A43-9233-60B02EE60096}" type="slidenum">
              <a:rPr lang="en-GB" altLang="en-US"/>
              <a:pPr/>
              <a:t>‹#›</a:t>
            </a:fld>
            <a:endParaRPr lang="en-GB" altLang="en-US"/>
          </a:p>
        </p:txBody>
      </p:sp>
    </p:spTree>
    <p:extLst>
      <p:ext uri="{BB962C8B-B14F-4D97-AF65-F5344CB8AC3E}">
        <p14:creationId xmlns:p14="http://schemas.microsoft.com/office/powerpoint/2010/main" val="9014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0FAE-9EA6-471A-A489-E9DB33C4780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773DB0-E156-43DA-B917-C03F4A5254C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CAC32A-D9F5-4FBD-A732-62D5A3582E98}"/>
              </a:ext>
            </a:extLst>
          </p:cNvPr>
          <p:cNvSpPr>
            <a:spLocks noGrp="1"/>
          </p:cNvSpPr>
          <p:nvPr>
            <p:ph type="dt" sz="half" idx="10"/>
          </p:nvPr>
        </p:nvSpPr>
        <p:spPr/>
        <p:txBody>
          <a:bodyPr/>
          <a:lstStyle>
            <a:lvl1pPr>
              <a:defRPr/>
            </a:lvl1pPr>
          </a:lstStyle>
          <a:p>
            <a:fld id="{4DBD46ED-7FEC-4FA3-9607-B60E466153C1}" type="datetime1">
              <a:rPr lang="en-GB" altLang="en-US"/>
              <a:pPr/>
              <a:t>20/11/2018</a:t>
            </a:fld>
            <a:endParaRPr lang="en-GB" altLang="en-US"/>
          </a:p>
        </p:txBody>
      </p:sp>
      <p:sp>
        <p:nvSpPr>
          <p:cNvPr id="5" name="Slide Number Placeholder 4">
            <a:extLst>
              <a:ext uri="{FF2B5EF4-FFF2-40B4-BE49-F238E27FC236}">
                <a16:creationId xmlns:a16="http://schemas.microsoft.com/office/drawing/2014/main" id="{779A9EB9-ADE2-485D-9409-79E02F31400C}"/>
              </a:ext>
            </a:extLst>
          </p:cNvPr>
          <p:cNvSpPr>
            <a:spLocks noGrp="1"/>
          </p:cNvSpPr>
          <p:nvPr>
            <p:ph type="sldNum" sz="quarter" idx="11"/>
          </p:nvPr>
        </p:nvSpPr>
        <p:spPr/>
        <p:txBody>
          <a:bodyPr/>
          <a:lstStyle>
            <a:lvl1pPr>
              <a:defRPr/>
            </a:lvl1pPr>
          </a:lstStyle>
          <a:p>
            <a:fld id="{9C64FE28-25F3-46E0-B842-67694EE6A7F1}" type="slidenum">
              <a:rPr lang="en-GB" altLang="en-US"/>
              <a:pPr/>
              <a:t>‹#›</a:t>
            </a:fld>
            <a:endParaRPr lang="en-GB" altLang="en-US"/>
          </a:p>
        </p:txBody>
      </p:sp>
    </p:spTree>
    <p:extLst>
      <p:ext uri="{BB962C8B-B14F-4D97-AF65-F5344CB8AC3E}">
        <p14:creationId xmlns:p14="http://schemas.microsoft.com/office/powerpoint/2010/main" val="16832222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7808-0117-4768-94DE-728C5F8473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38D2C2-466A-485D-9CCE-6837DD09DEB7}"/>
              </a:ext>
            </a:extLst>
          </p:cNvPr>
          <p:cNvSpPr>
            <a:spLocks noGrp="1"/>
          </p:cNvSpPr>
          <p:nvPr>
            <p:ph type="dt" sz="half" idx="10"/>
          </p:nvPr>
        </p:nvSpPr>
        <p:spPr/>
        <p:txBody>
          <a:bodyPr/>
          <a:lstStyle>
            <a:lvl1pPr>
              <a:defRPr/>
            </a:lvl1pPr>
          </a:lstStyle>
          <a:p>
            <a:fld id="{821CDD2F-05E4-43A9-A87D-5E00FBF2520C}" type="datetime1">
              <a:rPr lang="en-GB" altLang="en-US"/>
              <a:pPr/>
              <a:t>20/11/2018</a:t>
            </a:fld>
            <a:endParaRPr lang="en-GB" altLang="en-US"/>
          </a:p>
        </p:txBody>
      </p:sp>
      <p:sp>
        <p:nvSpPr>
          <p:cNvPr id="4" name="Footer Placeholder 3">
            <a:extLst>
              <a:ext uri="{FF2B5EF4-FFF2-40B4-BE49-F238E27FC236}">
                <a16:creationId xmlns:a16="http://schemas.microsoft.com/office/drawing/2014/main" id="{EC3454C8-C720-4D38-A912-EB87E79DA787}"/>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98858641-7767-4295-868D-FB67A16BF25A}"/>
              </a:ext>
            </a:extLst>
          </p:cNvPr>
          <p:cNvSpPr>
            <a:spLocks noGrp="1"/>
          </p:cNvSpPr>
          <p:nvPr>
            <p:ph type="sldNum" sz="quarter" idx="12"/>
          </p:nvPr>
        </p:nvSpPr>
        <p:spPr/>
        <p:txBody>
          <a:bodyPr/>
          <a:lstStyle>
            <a:lvl1pPr>
              <a:defRPr/>
            </a:lvl1pPr>
          </a:lstStyle>
          <a:p>
            <a:fld id="{6ACC45A4-7F4A-483E-B07D-3C2ED939B3DE}" type="slidenum">
              <a:rPr lang="en-GB" altLang="en-US"/>
              <a:pPr/>
              <a:t>‹#›</a:t>
            </a:fld>
            <a:endParaRPr lang="en-GB" altLang="en-US"/>
          </a:p>
        </p:txBody>
      </p:sp>
    </p:spTree>
    <p:extLst>
      <p:ext uri="{BB962C8B-B14F-4D97-AF65-F5344CB8AC3E}">
        <p14:creationId xmlns:p14="http://schemas.microsoft.com/office/powerpoint/2010/main" val="20986206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95CE4-90B2-4550-BBC2-4A4E35B0B74D}"/>
              </a:ext>
            </a:extLst>
          </p:cNvPr>
          <p:cNvSpPr>
            <a:spLocks noGrp="1"/>
          </p:cNvSpPr>
          <p:nvPr>
            <p:ph type="dt" sz="half" idx="10"/>
          </p:nvPr>
        </p:nvSpPr>
        <p:spPr/>
        <p:txBody>
          <a:bodyPr/>
          <a:lstStyle>
            <a:lvl1pPr>
              <a:defRPr/>
            </a:lvl1pPr>
          </a:lstStyle>
          <a:p>
            <a:fld id="{032EAD75-73F7-4504-8C20-D37698E12934}" type="datetime1">
              <a:rPr lang="en-GB" altLang="en-US"/>
              <a:pPr/>
              <a:t>20/11/2018</a:t>
            </a:fld>
            <a:endParaRPr lang="en-GB" altLang="en-US"/>
          </a:p>
        </p:txBody>
      </p:sp>
      <p:sp>
        <p:nvSpPr>
          <p:cNvPr id="3" name="Footer Placeholder 2">
            <a:extLst>
              <a:ext uri="{FF2B5EF4-FFF2-40B4-BE49-F238E27FC236}">
                <a16:creationId xmlns:a16="http://schemas.microsoft.com/office/drawing/2014/main" id="{58733BB4-1971-4DBB-9790-B55664C49AE7}"/>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9F9F5A41-2E11-4D8F-9CBB-94A30A330F78}"/>
              </a:ext>
            </a:extLst>
          </p:cNvPr>
          <p:cNvSpPr>
            <a:spLocks noGrp="1"/>
          </p:cNvSpPr>
          <p:nvPr>
            <p:ph type="sldNum" sz="quarter" idx="12"/>
          </p:nvPr>
        </p:nvSpPr>
        <p:spPr/>
        <p:txBody>
          <a:bodyPr/>
          <a:lstStyle>
            <a:lvl1pPr>
              <a:defRPr/>
            </a:lvl1pPr>
          </a:lstStyle>
          <a:p>
            <a:fld id="{0477BD0E-BC6B-43A2-8504-B646864115DD}" type="slidenum">
              <a:rPr lang="en-GB" altLang="en-US"/>
              <a:pPr/>
              <a:t>‹#›</a:t>
            </a:fld>
            <a:endParaRPr lang="en-GB" altLang="en-US"/>
          </a:p>
        </p:txBody>
      </p:sp>
    </p:spTree>
    <p:extLst>
      <p:ext uri="{BB962C8B-B14F-4D97-AF65-F5344CB8AC3E}">
        <p14:creationId xmlns:p14="http://schemas.microsoft.com/office/powerpoint/2010/main" val="42581092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9E0A-3E43-4E4B-A19B-2C2D596C70A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7DDA2-93B5-4CA5-86DC-79F618D5CCE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1DD800-6915-4203-8DEF-FE3F87E4F58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4FF497-BB91-4A49-82A1-4D325ABA72F0}"/>
              </a:ext>
            </a:extLst>
          </p:cNvPr>
          <p:cNvSpPr>
            <a:spLocks noGrp="1"/>
          </p:cNvSpPr>
          <p:nvPr>
            <p:ph type="dt" sz="half" idx="10"/>
          </p:nvPr>
        </p:nvSpPr>
        <p:spPr/>
        <p:txBody>
          <a:bodyPr/>
          <a:lstStyle>
            <a:lvl1pPr>
              <a:defRPr/>
            </a:lvl1pPr>
          </a:lstStyle>
          <a:p>
            <a:fld id="{CBCA02B0-0E6D-404F-9EDE-BDB2A6E30E3E}" type="datetime1">
              <a:rPr lang="en-GB" altLang="en-US"/>
              <a:pPr/>
              <a:t>20/11/2018</a:t>
            </a:fld>
            <a:endParaRPr lang="en-GB" altLang="en-US"/>
          </a:p>
        </p:txBody>
      </p:sp>
      <p:sp>
        <p:nvSpPr>
          <p:cNvPr id="6" name="Footer Placeholder 5">
            <a:extLst>
              <a:ext uri="{FF2B5EF4-FFF2-40B4-BE49-F238E27FC236}">
                <a16:creationId xmlns:a16="http://schemas.microsoft.com/office/drawing/2014/main" id="{95AB6A2E-7CC4-4743-9347-97E9C7158476}"/>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87B531A8-D0F4-4B89-8901-6965500CF36A}"/>
              </a:ext>
            </a:extLst>
          </p:cNvPr>
          <p:cNvSpPr>
            <a:spLocks noGrp="1"/>
          </p:cNvSpPr>
          <p:nvPr>
            <p:ph type="sldNum" sz="quarter" idx="12"/>
          </p:nvPr>
        </p:nvSpPr>
        <p:spPr/>
        <p:txBody>
          <a:bodyPr/>
          <a:lstStyle>
            <a:lvl1pPr>
              <a:defRPr/>
            </a:lvl1pPr>
          </a:lstStyle>
          <a:p>
            <a:fld id="{9C5DDAC4-34C8-490E-9EF8-4E0EE8AA9A11}" type="slidenum">
              <a:rPr lang="en-GB" altLang="en-US"/>
              <a:pPr/>
              <a:t>‹#›</a:t>
            </a:fld>
            <a:endParaRPr lang="en-GB" altLang="en-US"/>
          </a:p>
        </p:txBody>
      </p:sp>
    </p:spTree>
    <p:extLst>
      <p:ext uri="{BB962C8B-B14F-4D97-AF65-F5344CB8AC3E}">
        <p14:creationId xmlns:p14="http://schemas.microsoft.com/office/powerpoint/2010/main" val="3483632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B40F-5B0F-45D8-AF08-A9EFA127843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F33948-77D9-4A5D-9CB7-1A8456EDB17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5C663B-51CD-4A42-AEF3-BB8E65E7D1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69F5F7-9C89-456C-8FEE-65ED09E33D91}"/>
              </a:ext>
            </a:extLst>
          </p:cNvPr>
          <p:cNvSpPr>
            <a:spLocks noGrp="1"/>
          </p:cNvSpPr>
          <p:nvPr>
            <p:ph type="dt" sz="half" idx="10"/>
          </p:nvPr>
        </p:nvSpPr>
        <p:spPr/>
        <p:txBody>
          <a:bodyPr/>
          <a:lstStyle>
            <a:lvl1pPr>
              <a:defRPr/>
            </a:lvl1pPr>
          </a:lstStyle>
          <a:p>
            <a:fld id="{F8DCA70D-7474-4E81-921A-E2BA8502F766}" type="datetime1">
              <a:rPr lang="en-GB" altLang="en-US"/>
              <a:pPr/>
              <a:t>20/11/2018</a:t>
            </a:fld>
            <a:endParaRPr lang="en-GB" altLang="en-US"/>
          </a:p>
        </p:txBody>
      </p:sp>
      <p:sp>
        <p:nvSpPr>
          <p:cNvPr id="6" name="Footer Placeholder 5">
            <a:extLst>
              <a:ext uri="{FF2B5EF4-FFF2-40B4-BE49-F238E27FC236}">
                <a16:creationId xmlns:a16="http://schemas.microsoft.com/office/drawing/2014/main" id="{ADB5333B-1CF3-4E4D-9FA9-7457BED5BA80}"/>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D61F6A51-89F8-4F3C-924E-D6B23207A188}"/>
              </a:ext>
            </a:extLst>
          </p:cNvPr>
          <p:cNvSpPr>
            <a:spLocks noGrp="1"/>
          </p:cNvSpPr>
          <p:nvPr>
            <p:ph type="sldNum" sz="quarter" idx="12"/>
          </p:nvPr>
        </p:nvSpPr>
        <p:spPr/>
        <p:txBody>
          <a:bodyPr/>
          <a:lstStyle>
            <a:lvl1pPr>
              <a:defRPr/>
            </a:lvl1pPr>
          </a:lstStyle>
          <a:p>
            <a:fld id="{60714968-06B7-41E4-B6AF-7FFDC93C8DCE}" type="slidenum">
              <a:rPr lang="en-GB" altLang="en-US"/>
              <a:pPr/>
              <a:t>‹#›</a:t>
            </a:fld>
            <a:endParaRPr lang="en-GB" altLang="en-US"/>
          </a:p>
        </p:txBody>
      </p:sp>
    </p:spTree>
    <p:extLst>
      <p:ext uri="{BB962C8B-B14F-4D97-AF65-F5344CB8AC3E}">
        <p14:creationId xmlns:p14="http://schemas.microsoft.com/office/powerpoint/2010/main" val="3409749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EEE3-520A-48C1-9F72-C1A8C7680C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DF571-33EC-483A-859F-E0869F3AD3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22FFC-FED5-42AF-AF8F-FC00F0F60C28}"/>
              </a:ext>
            </a:extLst>
          </p:cNvPr>
          <p:cNvSpPr>
            <a:spLocks noGrp="1"/>
          </p:cNvSpPr>
          <p:nvPr>
            <p:ph type="dt" sz="half" idx="10"/>
          </p:nvPr>
        </p:nvSpPr>
        <p:spPr/>
        <p:txBody>
          <a:bodyPr/>
          <a:lstStyle>
            <a:lvl1pPr>
              <a:defRPr/>
            </a:lvl1pPr>
          </a:lstStyle>
          <a:p>
            <a:fld id="{44A1BB7C-27F3-47B3-A8B8-2D71197033FE}" type="datetime1">
              <a:rPr lang="en-GB" altLang="en-US"/>
              <a:pPr/>
              <a:t>20/11/2018</a:t>
            </a:fld>
            <a:endParaRPr lang="en-GB" altLang="en-US"/>
          </a:p>
        </p:txBody>
      </p:sp>
      <p:sp>
        <p:nvSpPr>
          <p:cNvPr id="5" name="Footer Placeholder 4">
            <a:extLst>
              <a:ext uri="{FF2B5EF4-FFF2-40B4-BE49-F238E27FC236}">
                <a16:creationId xmlns:a16="http://schemas.microsoft.com/office/drawing/2014/main" id="{EDAC1466-D214-4792-A774-BEE60B458A8F}"/>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579B86AD-5F3B-422B-9735-BBF933586470}"/>
              </a:ext>
            </a:extLst>
          </p:cNvPr>
          <p:cNvSpPr>
            <a:spLocks noGrp="1"/>
          </p:cNvSpPr>
          <p:nvPr>
            <p:ph type="sldNum" sz="quarter" idx="12"/>
          </p:nvPr>
        </p:nvSpPr>
        <p:spPr/>
        <p:txBody>
          <a:bodyPr/>
          <a:lstStyle>
            <a:lvl1pPr>
              <a:defRPr/>
            </a:lvl1pPr>
          </a:lstStyle>
          <a:p>
            <a:fld id="{8ADD4DA1-D4DF-4465-87DB-DD7D77B9BD75}" type="slidenum">
              <a:rPr lang="en-GB" altLang="en-US"/>
              <a:pPr/>
              <a:t>‹#›</a:t>
            </a:fld>
            <a:endParaRPr lang="en-GB" altLang="en-US"/>
          </a:p>
        </p:txBody>
      </p:sp>
    </p:spTree>
    <p:extLst>
      <p:ext uri="{BB962C8B-B14F-4D97-AF65-F5344CB8AC3E}">
        <p14:creationId xmlns:p14="http://schemas.microsoft.com/office/powerpoint/2010/main" val="12930762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FA543-3450-4210-8DB0-4A59A58E979F}"/>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97ECE2-F412-4D61-88F3-8428DBD51927}"/>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28DF7-4E05-4B9A-9F48-875713781048}"/>
              </a:ext>
            </a:extLst>
          </p:cNvPr>
          <p:cNvSpPr>
            <a:spLocks noGrp="1"/>
          </p:cNvSpPr>
          <p:nvPr>
            <p:ph type="dt" sz="half" idx="10"/>
          </p:nvPr>
        </p:nvSpPr>
        <p:spPr/>
        <p:txBody>
          <a:bodyPr/>
          <a:lstStyle>
            <a:lvl1pPr>
              <a:defRPr/>
            </a:lvl1pPr>
          </a:lstStyle>
          <a:p>
            <a:fld id="{0AEF6640-0677-4652-9252-0CFCF072F7DE}" type="datetime1">
              <a:rPr lang="en-GB" altLang="en-US"/>
              <a:pPr/>
              <a:t>20/11/2018</a:t>
            </a:fld>
            <a:endParaRPr lang="en-GB" altLang="en-US"/>
          </a:p>
        </p:txBody>
      </p:sp>
      <p:sp>
        <p:nvSpPr>
          <p:cNvPr id="5" name="Footer Placeholder 4">
            <a:extLst>
              <a:ext uri="{FF2B5EF4-FFF2-40B4-BE49-F238E27FC236}">
                <a16:creationId xmlns:a16="http://schemas.microsoft.com/office/drawing/2014/main" id="{7C498170-7078-419F-AD2E-78A074CEF3D7}"/>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E6EF71FF-2FAA-4FA6-B6C9-F8A6A3214943}"/>
              </a:ext>
            </a:extLst>
          </p:cNvPr>
          <p:cNvSpPr>
            <a:spLocks noGrp="1"/>
          </p:cNvSpPr>
          <p:nvPr>
            <p:ph type="sldNum" sz="quarter" idx="12"/>
          </p:nvPr>
        </p:nvSpPr>
        <p:spPr/>
        <p:txBody>
          <a:bodyPr/>
          <a:lstStyle>
            <a:lvl1pPr>
              <a:defRPr/>
            </a:lvl1pPr>
          </a:lstStyle>
          <a:p>
            <a:fld id="{42D10F2D-1119-4AD4-8367-C8538070C2F1}" type="slidenum">
              <a:rPr lang="en-GB" altLang="en-US"/>
              <a:pPr/>
              <a:t>‹#›</a:t>
            </a:fld>
            <a:endParaRPr lang="en-GB" altLang="en-US"/>
          </a:p>
        </p:txBody>
      </p:sp>
    </p:spTree>
    <p:extLst>
      <p:ext uri="{BB962C8B-B14F-4D97-AF65-F5344CB8AC3E}">
        <p14:creationId xmlns:p14="http://schemas.microsoft.com/office/powerpoint/2010/main" val="61687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F936-928F-4C53-B111-300279CBB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0D7D54-F7E1-47B9-A906-3BB859A3F611}"/>
              </a:ext>
            </a:extLst>
          </p:cNvPr>
          <p:cNvSpPr>
            <a:spLocks noGrp="1"/>
          </p:cNvSpPr>
          <p:nvPr>
            <p:ph sz="half" idx="1"/>
          </p:nvPr>
        </p:nvSpPr>
        <p:spPr>
          <a:xfrm>
            <a:off x="304800" y="1143000"/>
            <a:ext cx="42291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403A6B-3DB9-4E3A-9C91-74E417EF59F5}"/>
              </a:ext>
            </a:extLst>
          </p:cNvPr>
          <p:cNvSpPr>
            <a:spLocks noGrp="1"/>
          </p:cNvSpPr>
          <p:nvPr>
            <p:ph sz="half" idx="2"/>
          </p:nvPr>
        </p:nvSpPr>
        <p:spPr>
          <a:xfrm>
            <a:off x="4686300" y="1143000"/>
            <a:ext cx="42291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684281-0A9B-4A7B-AACC-288A8F45809C}"/>
              </a:ext>
            </a:extLst>
          </p:cNvPr>
          <p:cNvSpPr>
            <a:spLocks noGrp="1"/>
          </p:cNvSpPr>
          <p:nvPr>
            <p:ph type="dt" sz="half" idx="10"/>
          </p:nvPr>
        </p:nvSpPr>
        <p:spPr/>
        <p:txBody>
          <a:bodyPr/>
          <a:lstStyle>
            <a:lvl1pPr>
              <a:defRPr/>
            </a:lvl1pPr>
          </a:lstStyle>
          <a:p>
            <a:fld id="{07BB36E0-84F2-4371-B27C-F83CC91D6645}" type="datetime1">
              <a:rPr lang="en-GB" altLang="en-US"/>
              <a:pPr/>
              <a:t>20/11/2018</a:t>
            </a:fld>
            <a:endParaRPr lang="en-GB" altLang="en-US"/>
          </a:p>
        </p:txBody>
      </p:sp>
      <p:sp>
        <p:nvSpPr>
          <p:cNvPr id="6" name="Slide Number Placeholder 5">
            <a:extLst>
              <a:ext uri="{FF2B5EF4-FFF2-40B4-BE49-F238E27FC236}">
                <a16:creationId xmlns:a16="http://schemas.microsoft.com/office/drawing/2014/main" id="{F6BAD06B-2E75-42DD-853C-BF05AECD79A7}"/>
              </a:ext>
            </a:extLst>
          </p:cNvPr>
          <p:cNvSpPr>
            <a:spLocks noGrp="1"/>
          </p:cNvSpPr>
          <p:nvPr>
            <p:ph type="sldNum" sz="quarter" idx="11"/>
          </p:nvPr>
        </p:nvSpPr>
        <p:spPr/>
        <p:txBody>
          <a:bodyPr/>
          <a:lstStyle>
            <a:lvl1pPr>
              <a:defRPr/>
            </a:lvl1pPr>
          </a:lstStyle>
          <a:p>
            <a:fld id="{D77885AD-29EA-4DFD-A89C-4495967E49D6}" type="slidenum">
              <a:rPr lang="en-GB" altLang="en-US"/>
              <a:pPr/>
              <a:t>‹#›</a:t>
            </a:fld>
            <a:endParaRPr lang="en-GB" altLang="en-US"/>
          </a:p>
        </p:txBody>
      </p:sp>
    </p:spTree>
    <p:extLst>
      <p:ext uri="{BB962C8B-B14F-4D97-AF65-F5344CB8AC3E}">
        <p14:creationId xmlns:p14="http://schemas.microsoft.com/office/powerpoint/2010/main" val="304228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E301-AE1C-464A-86A0-F7E316B1395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C95ECE-6632-4A80-A57B-E7F28441BC6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66F5AB-3CB1-4A91-B746-41F52F60C1A3}"/>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B80B90-DE06-49CB-9B42-B1A513F34B1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FDFAC3-3159-4AE1-B83C-0A95A3AD547F}"/>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D9B60-6B7D-4C0A-9AD7-11BF48010250}"/>
              </a:ext>
            </a:extLst>
          </p:cNvPr>
          <p:cNvSpPr>
            <a:spLocks noGrp="1"/>
          </p:cNvSpPr>
          <p:nvPr>
            <p:ph type="dt" sz="half" idx="10"/>
          </p:nvPr>
        </p:nvSpPr>
        <p:spPr/>
        <p:txBody>
          <a:bodyPr/>
          <a:lstStyle>
            <a:lvl1pPr>
              <a:defRPr/>
            </a:lvl1pPr>
          </a:lstStyle>
          <a:p>
            <a:fld id="{3758C433-BFB8-457D-9BD5-2E04CAC3B92D}" type="datetime1">
              <a:rPr lang="en-GB" altLang="en-US"/>
              <a:pPr/>
              <a:t>20/11/2018</a:t>
            </a:fld>
            <a:endParaRPr lang="en-GB" altLang="en-US"/>
          </a:p>
        </p:txBody>
      </p:sp>
      <p:sp>
        <p:nvSpPr>
          <p:cNvPr id="8" name="Slide Number Placeholder 7">
            <a:extLst>
              <a:ext uri="{FF2B5EF4-FFF2-40B4-BE49-F238E27FC236}">
                <a16:creationId xmlns:a16="http://schemas.microsoft.com/office/drawing/2014/main" id="{79EB5C6B-7794-4AC9-9863-F266686A877D}"/>
              </a:ext>
            </a:extLst>
          </p:cNvPr>
          <p:cNvSpPr>
            <a:spLocks noGrp="1"/>
          </p:cNvSpPr>
          <p:nvPr>
            <p:ph type="sldNum" sz="quarter" idx="11"/>
          </p:nvPr>
        </p:nvSpPr>
        <p:spPr/>
        <p:txBody>
          <a:bodyPr/>
          <a:lstStyle>
            <a:lvl1pPr>
              <a:defRPr/>
            </a:lvl1pPr>
          </a:lstStyle>
          <a:p>
            <a:fld id="{874095CD-C464-4370-9421-6D7E26BD4E19}" type="slidenum">
              <a:rPr lang="en-GB" altLang="en-US"/>
              <a:pPr/>
              <a:t>‹#›</a:t>
            </a:fld>
            <a:endParaRPr lang="en-GB" altLang="en-US"/>
          </a:p>
        </p:txBody>
      </p:sp>
    </p:spTree>
    <p:extLst>
      <p:ext uri="{BB962C8B-B14F-4D97-AF65-F5344CB8AC3E}">
        <p14:creationId xmlns:p14="http://schemas.microsoft.com/office/powerpoint/2010/main" val="407082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51E6-30C5-43B0-919E-958C2098A6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DBAB6-059A-4FC6-82BF-5D06897EDC87}"/>
              </a:ext>
            </a:extLst>
          </p:cNvPr>
          <p:cNvSpPr>
            <a:spLocks noGrp="1"/>
          </p:cNvSpPr>
          <p:nvPr>
            <p:ph type="dt" sz="half" idx="10"/>
          </p:nvPr>
        </p:nvSpPr>
        <p:spPr/>
        <p:txBody>
          <a:bodyPr/>
          <a:lstStyle>
            <a:lvl1pPr>
              <a:defRPr/>
            </a:lvl1pPr>
          </a:lstStyle>
          <a:p>
            <a:fld id="{79AFEED3-DE22-4E84-937B-28EE3E3F2EFA}" type="datetime1">
              <a:rPr lang="en-GB" altLang="en-US"/>
              <a:pPr/>
              <a:t>20/11/2018</a:t>
            </a:fld>
            <a:endParaRPr lang="en-GB" altLang="en-US"/>
          </a:p>
        </p:txBody>
      </p:sp>
      <p:sp>
        <p:nvSpPr>
          <p:cNvPr id="4" name="Slide Number Placeholder 3">
            <a:extLst>
              <a:ext uri="{FF2B5EF4-FFF2-40B4-BE49-F238E27FC236}">
                <a16:creationId xmlns:a16="http://schemas.microsoft.com/office/drawing/2014/main" id="{E1BA8A9C-1759-4443-84D5-57033DA2A4EE}"/>
              </a:ext>
            </a:extLst>
          </p:cNvPr>
          <p:cNvSpPr>
            <a:spLocks noGrp="1"/>
          </p:cNvSpPr>
          <p:nvPr>
            <p:ph type="sldNum" sz="quarter" idx="11"/>
          </p:nvPr>
        </p:nvSpPr>
        <p:spPr/>
        <p:txBody>
          <a:bodyPr/>
          <a:lstStyle>
            <a:lvl1pPr>
              <a:defRPr/>
            </a:lvl1pPr>
          </a:lstStyle>
          <a:p>
            <a:fld id="{410782C9-70BE-4CAC-8F78-EA5414126D8D}" type="slidenum">
              <a:rPr lang="en-GB" altLang="en-US"/>
              <a:pPr/>
              <a:t>‹#›</a:t>
            </a:fld>
            <a:endParaRPr lang="en-GB" altLang="en-US"/>
          </a:p>
        </p:txBody>
      </p:sp>
    </p:spTree>
    <p:extLst>
      <p:ext uri="{BB962C8B-B14F-4D97-AF65-F5344CB8AC3E}">
        <p14:creationId xmlns:p14="http://schemas.microsoft.com/office/powerpoint/2010/main" val="67093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F28905-8E2B-4B06-81DA-782B5A466E2E}"/>
              </a:ext>
            </a:extLst>
          </p:cNvPr>
          <p:cNvSpPr>
            <a:spLocks noGrp="1"/>
          </p:cNvSpPr>
          <p:nvPr>
            <p:ph type="dt" sz="half" idx="10"/>
          </p:nvPr>
        </p:nvSpPr>
        <p:spPr/>
        <p:txBody>
          <a:bodyPr/>
          <a:lstStyle>
            <a:lvl1pPr>
              <a:defRPr/>
            </a:lvl1pPr>
          </a:lstStyle>
          <a:p>
            <a:fld id="{A5C777AD-94FE-45CA-999B-354734525DA4}" type="datetime1">
              <a:rPr lang="en-GB" altLang="en-US"/>
              <a:pPr/>
              <a:t>20/11/2018</a:t>
            </a:fld>
            <a:endParaRPr lang="en-GB" altLang="en-US"/>
          </a:p>
        </p:txBody>
      </p:sp>
      <p:sp>
        <p:nvSpPr>
          <p:cNvPr id="3" name="Slide Number Placeholder 2">
            <a:extLst>
              <a:ext uri="{FF2B5EF4-FFF2-40B4-BE49-F238E27FC236}">
                <a16:creationId xmlns:a16="http://schemas.microsoft.com/office/drawing/2014/main" id="{A85F8204-562C-4250-B39E-D6E4D77BA2D5}"/>
              </a:ext>
            </a:extLst>
          </p:cNvPr>
          <p:cNvSpPr>
            <a:spLocks noGrp="1"/>
          </p:cNvSpPr>
          <p:nvPr>
            <p:ph type="sldNum" sz="quarter" idx="11"/>
          </p:nvPr>
        </p:nvSpPr>
        <p:spPr/>
        <p:txBody>
          <a:bodyPr/>
          <a:lstStyle>
            <a:lvl1pPr>
              <a:defRPr/>
            </a:lvl1pPr>
          </a:lstStyle>
          <a:p>
            <a:fld id="{EFC787E9-B94A-4DE2-81DD-90584C476B51}" type="slidenum">
              <a:rPr lang="en-GB" altLang="en-US"/>
              <a:pPr/>
              <a:t>‹#›</a:t>
            </a:fld>
            <a:endParaRPr lang="en-GB" altLang="en-US"/>
          </a:p>
        </p:txBody>
      </p:sp>
    </p:spTree>
    <p:extLst>
      <p:ext uri="{BB962C8B-B14F-4D97-AF65-F5344CB8AC3E}">
        <p14:creationId xmlns:p14="http://schemas.microsoft.com/office/powerpoint/2010/main" val="35220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3EB2-A628-4A46-9443-DD8C00E5022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2F2294-176C-41B2-A22D-C055E787C26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747F4C-77A0-46EA-BDD2-253000E5280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A8E1FC-1F2A-46D3-BA39-2E0A5F2B8D1B}"/>
              </a:ext>
            </a:extLst>
          </p:cNvPr>
          <p:cNvSpPr>
            <a:spLocks noGrp="1"/>
          </p:cNvSpPr>
          <p:nvPr>
            <p:ph type="dt" sz="half" idx="10"/>
          </p:nvPr>
        </p:nvSpPr>
        <p:spPr/>
        <p:txBody>
          <a:bodyPr/>
          <a:lstStyle>
            <a:lvl1pPr>
              <a:defRPr/>
            </a:lvl1pPr>
          </a:lstStyle>
          <a:p>
            <a:fld id="{6A686A5E-BE04-449C-B2D3-74C5F46335DD}" type="datetime1">
              <a:rPr lang="en-GB" altLang="en-US"/>
              <a:pPr/>
              <a:t>20/11/2018</a:t>
            </a:fld>
            <a:endParaRPr lang="en-GB" altLang="en-US"/>
          </a:p>
        </p:txBody>
      </p:sp>
      <p:sp>
        <p:nvSpPr>
          <p:cNvPr id="6" name="Slide Number Placeholder 5">
            <a:extLst>
              <a:ext uri="{FF2B5EF4-FFF2-40B4-BE49-F238E27FC236}">
                <a16:creationId xmlns:a16="http://schemas.microsoft.com/office/drawing/2014/main" id="{2A2FFCFB-1E69-41E0-A833-098800106806}"/>
              </a:ext>
            </a:extLst>
          </p:cNvPr>
          <p:cNvSpPr>
            <a:spLocks noGrp="1"/>
          </p:cNvSpPr>
          <p:nvPr>
            <p:ph type="sldNum" sz="quarter" idx="11"/>
          </p:nvPr>
        </p:nvSpPr>
        <p:spPr/>
        <p:txBody>
          <a:bodyPr/>
          <a:lstStyle>
            <a:lvl1pPr>
              <a:defRPr/>
            </a:lvl1pPr>
          </a:lstStyle>
          <a:p>
            <a:fld id="{F29CEFDC-4786-41B6-A8AC-07F2075E217C}" type="slidenum">
              <a:rPr lang="en-GB" altLang="en-US"/>
              <a:pPr/>
              <a:t>‹#›</a:t>
            </a:fld>
            <a:endParaRPr lang="en-GB" altLang="en-US"/>
          </a:p>
        </p:txBody>
      </p:sp>
    </p:spTree>
    <p:extLst>
      <p:ext uri="{BB962C8B-B14F-4D97-AF65-F5344CB8AC3E}">
        <p14:creationId xmlns:p14="http://schemas.microsoft.com/office/powerpoint/2010/main" val="18674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AD8-F65B-4C65-8E90-FB795CDC533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AF41EA-0D44-45EC-86B0-6588D4399C1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382856-9622-4897-8A74-745EB9AB1B7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36EB85-EC5B-4C3C-91EB-AAFF772CC71F}"/>
              </a:ext>
            </a:extLst>
          </p:cNvPr>
          <p:cNvSpPr>
            <a:spLocks noGrp="1"/>
          </p:cNvSpPr>
          <p:nvPr>
            <p:ph type="dt" sz="half" idx="10"/>
          </p:nvPr>
        </p:nvSpPr>
        <p:spPr/>
        <p:txBody>
          <a:bodyPr/>
          <a:lstStyle>
            <a:lvl1pPr>
              <a:defRPr/>
            </a:lvl1pPr>
          </a:lstStyle>
          <a:p>
            <a:fld id="{6F694331-5BD5-480C-99C4-7CEC3526912F}" type="datetime1">
              <a:rPr lang="en-GB" altLang="en-US"/>
              <a:pPr/>
              <a:t>20/11/2018</a:t>
            </a:fld>
            <a:endParaRPr lang="en-GB" altLang="en-US"/>
          </a:p>
        </p:txBody>
      </p:sp>
      <p:sp>
        <p:nvSpPr>
          <p:cNvPr id="6" name="Slide Number Placeholder 5">
            <a:extLst>
              <a:ext uri="{FF2B5EF4-FFF2-40B4-BE49-F238E27FC236}">
                <a16:creationId xmlns:a16="http://schemas.microsoft.com/office/drawing/2014/main" id="{2CE916D6-B702-4DE3-B28C-1B2AAECDB3D8}"/>
              </a:ext>
            </a:extLst>
          </p:cNvPr>
          <p:cNvSpPr>
            <a:spLocks noGrp="1"/>
          </p:cNvSpPr>
          <p:nvPr>
            <p:ph type="sldNum" sz="quarter" idx="11"/>
          </p:nvPr>
        </p:nvSpPr>
        <p:spPr/>
        <p:txBody>
          <a:bodyPr/>
          <a:lstStyle>
            <a:lvl1pPr>
              <a:defRPr/>
            </a:lvl1pPr>
          </a:lstStyle>
          <a:p>
            <a:fld id="{53AF824A-BB67-4000-9C00-1E67B36966C0}" type="slidenum">
              <a:rPr lang="en-GB" altLang="en-US"/>
              <a:pPr/>
              <a:t>‹#›</a:t>
            </a:fld>
            <a:endParaRPr lang="en-GB" altLang="en-US"/>
          </a:p>
        </p:txBody>
      </p:sp>
    </p:spTree>
    <p:extLst>
      <p:ext uri="{BB962C8B-B14F-4D97-AF65-F5344CB8AC3E}">
        <p14:creationId xmlns:p14="http://schemas.microsoft.com/office/powerpoint/2010/main" val="39630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pic>
        <p:nvPicPr>
          <p:cNvPr id="1031" name="Picture 7" descr="SKEW1">
            <a:extLst>
              <a:ext uri="{FF2B5EF4-FFF2-40B4-BE49-F238E27FC236}">
                <a16:creationId xmlns:a16="http://schemas.microsoft.com/office/drawing/2014/main" id="{B63B5EA0-0215-4756-801F-A730A2567869}"/>
              </a:ext>
            </a:extLst>
          </p:cNvPr>
          <p:cNvPicPr>
            <a:picLocks noChangeAspect="1" noChangeArrowheads="1"/>
          </p:cNvPicPr>
          <p:nvPr/>
        </p:nvPicPr>
        <p:blipFill>
          <a:blip r:embed="rId15">
            <a:clrChange>
              <a:clrFrom>
                <a:srgbClr val="333399"/>
              </a:clrFrom>
              <a:clrTo>
                <a:srgbClr val="333399">
                  <a:alpha val="0"/>
                </a:srgbClr>
              </a:clrTo>
            </a:clrChange>
            <a:extLst>
              <a:ext uri="{28A0092B-C50C-407E-A947-70E740481C1C}">
                <a14:useLocalDpi xmlns:a14="http://schemas.microsoft.com/office/drawing/2010/main" val="0"/>
              </a:ext>
            </a:extLst>
          </a:blip>
          <a:srcRect/>
          <a:stretch>
            <a:fillRect/>
          </a:stretch>
        </p:blipFill>
        <p:spPr bwMode="auto">
          <a:xfrm>
            <a:off x="0" y="3216275"/>
            <a:ext cx="4914900" cy="36385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a:extLst>
              <a:ext uri="{FF2B5EF4-FFF2-40B4-BE49-F238E27FC236}">
                <a16:creationId xmlns:a16="http://schemas.microsoft.com/office/drawing/2014/main" id="{D04FA70B-D448-4F6F-821F-D9141D604965}"/>
              </a:ext>
            </a:extLst>
          </p:cNvPr>
          <p:cNvSpPr>
            <a:spLocks noGrp="1" noChangeArrowheads="1"/>
          </p:cNvSpPr>
          <p:nvPr>
            <p:ph type="title"/>
          </p:nvPr>
        </p:nvSpPr>
        <p:spPr bwMode="auto">
          <a:xfrm>
            <a:off x="304800" y="3048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83F4B030-AB60-4D6C-9133-674376932CE3}"/>
              </a:ext>
            </a:extLst>
          </p:cNvPr>
          <p:cNvSpPr>
            <a:spLocks noGrp="1" noChangeArrowheads="1"/>
          </p:cNvSpPr>
          <p:nvPr>
            <p:ph type="body" idx="1"/>
          </p:nvPr>
        </p:nvSpPr>
        <p:spPr bwMode="auto">
          <a:xfrm>
            <a:off x="304800" y="1143000"/>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32" name="Rectangle 8">
            <a:extLst>
              <a:ext uri="{FF2B5EF4-FFF2-40B4-BE49-F238E27FC236}">
                <a16:creationId xmlns:a16="http://schemas.microsoft.com/office/drawing/2014/main" id="{5CF3A91A-A3B8-4AC9-93A9-5E661766331D}"/>
              </a:ext>
            </a:extLst>
          </p:cNvPr>
          <p:cNvSpPr>
            <a:spLocks noGrp="1" noChangeArrowheads="1"/>
          </p:cNvSpPr>
          <p:nvPr>
            <p:ph type="dt" sz="half" idx="2"/>
          </p:nvPr>
        </p:nvSpPr>
        <p:spPr bwMode="auto">
          <a:xfrm>
            <a:off x="7010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F40BC91-FEE2-47C5-8877-D8D3EE2001E9}" type="datetime1">
              <a:rPr lang="en-GB" altLang="en-US"/>
              <a:pPr/>
              <a:t>20/11/2018</a:t>
            </a:fld>
            <a:endParaRPr lang="en-GB" altLang="en-US"/>
          </a:p>
        </p:txBody>
      </p:sp>
      <p:sp>
        <p:nvSpPr>
          <p:cNvPr id="1033" name="Rectangle 9">
            <a:extLst>
              <a:ext uri="{FF2B5EF4-FFF2-40B4-BE49-F238E27FC236}">
                <a16:creationId xmlns:a16="http://schemas.microsoft.com/office/drawing/2014/main" id="{71E3F755-0E2A-4BDE-81BE-23B48198A9D8}"/>
              </a:ext>
            </a:extLst>
          </p:cNvPr>
          <p:cNvSpPr>
            <a:spLocks noGrp="1" noChangeArrowheads="1"/>
          </p:cNvSpPr>
          <p:nvPr>
            <p:ph type="sldNum" sz="quarter" idx="4"/>
          </p:nvPr>
        </p:nvSpPr>
        <p:spPr bwMode="auto">
          <a:xfrm>
            <a:off x="3733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20B00ED9-CDDA-4618-A9C9-74702EE57D45}"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84" r:id="rId12"/>
    <p:sldLayoutId id="2147483685" r:id="rId13"/>
  </p:sldLayoutIdLst>
  <p:txStyles>
    <p:titleStyle>
      <a:lvl1pPr algn="l" rtl="0" eaLnBrk="0" fontAlgn="base" hangingPunct="0">
        <a:spcBef>
          <a:spcPct val="0"/>
        </a:spcBef>
        <a:spcAft>
          <a:spcPct val="0"/>
        </a:spcAft>
        <a:defRPr sz="4200" b="1" kern="1200">
          <a:solidFill>
            <a:schemeClr val="bg1"/>
          </a:solidFill>
          <a:latin typeface="+mj-lt"/>
          <a:ea typeface="+mj-ea"/>
          <a:cs typeface="+mj-cs"/>
        </a:defRPr>
      </a:lvl1pPr>
      <a:lvl2pPr algn="l" rtl="0" eaLnBrk="0" fontAlgn="base" hangingPunct="0">
        <a:spcBef>
          <a:spcPct val="0"/>
        </a:spcBef>
        <a:spcAft>
          <a:spcPct val="0"/>
        </a:spcAft>
        <a:defRPr sz="4200" b="1">
          <a:solidFill>
            <a:schemeClr val="bg1"/>
          </a:solidFill>
          <a:latin typeface="Times New Roman" panose="02020603050405020304" pitchFamily="18" charset="0"/>
        </a:defRPr>
      </a:lvl2pPr>
      <a:lvl3pPr algn="l" rtl="0" eaLnBrk="0" fontAlgn="base" hangingPunct="0">
        <a:spcBef>
          <a:spcPct val="0"/>
        </a:spcBef>
        <a:spcAft>
          <a:spcPct val="0"/>
        </a:spcAft>
        <a:defRPr sz="4200" b="1">
          <a:solidFill>
            <a:schemeClr val="bg1"/>
          </a:solidFill>
          <a:latin typeface="Times New Roman" panose="02020603050405020304" pitchFamily="18" charset="0"/>
        </a:defRPr>
      </a:lvl3pPr>
      <a:lvl4pPr algn="l" rtl="0" eaLnBrk="0" fontAlgn="base" hangingPunct="0">
        <a:spcBef>
          <a:spcPct val="0"/>
        </a:spcBef>
        <a:spcAft>
          <a:spcPct val="0"/>
        </a:spcAft>
        <a:defRPr sz="4200" b="1">
          <a:solidFill>
            <a:schemeClr val="bg1"/>
          </a:solidFill>
          <a:latin typeface="Times New Roman" panose="02020603050405020304" pitchFamily="18" charset="0"/>
        </a:defRPr>
      </a:lvl4pPr>
      <a:lvl5pPr algn="l" rtl="0" eaLnBrk="0" fontAlgn="base" hangingPunct="0">
        <a:spcBef>
          <a:spcPct val="0"/>
        </a:spcBef>
        <a:spcAft>
          <a:spcPct val="0"/>
        </a:spcAft>
        <a:defRPr sz="4200" b="1">
          <a:solidFill>
            <a:schemeClr val="bg1"/>
          </a:solidFill>
          <a:latin typeface="Times New Roman" panose="02020603050405020304" pitchFamily="18" charset="0"/>
        </a:defRPr>
      </a:lvl5pPr>
      <a:lvl6pPr marL="457200" algn="l" rtl="0" eaLnBrk="0" fontAlgn="base" hangingPunct="0">
        <a:spcBef>
          <a:spcPct val="0"/>
        </a:spcBef>
        <a:spcAft>
          <a:spcPct val="0"/>
        </a:spcAft>
        <a:defRPr sz="4200" b="1">
          <a:solidFill>
            <a:schemeClr val="bg1"/>
          </a:solidFill>
          <a:latin typeface="Times New Roman" panose="02020603050405020304" pitchFamily="18" charset="0"/>
        </a:defRPr>
      </a:lvl6pPr>
      <a:lvl7pPr marL="914400" algn="l" rtl="0" eaLnBrk="0" fontAlgn="base" hangingPunct="0">
        <a:spcBef>
          <a:spcPct val="0"/>
        </a:spcBef>
        <a:spcAft>
          <a:spcPct val="0"/>
        </a:spcAft>
        <a:defRPr sz="4200" b="1">
          <a:solidFill>
            <a:schemeClr val="bg1"/>
          </a:solidFill>
          <a:latin typeface="Times New Roman" panose="02020603050405020304" pitchFamily="18" charset="0"/>
        </a:defRPr>
      </a:lvl7pPr>
      <a:lvl8pPr marL="1371600" algn="l" rtl="0" eaLnBrk="0" fontAlgn="base" hangingPunct="0">
        <a:spcBef>
          <a:spcPct val="0"/>
        </a:spcBef>
        <a:spcAft>
          <a:spcPct val="0"/>
        </a:spcAft>
        <a:defRPr sz="4200" b="1">
          <a:solidFill>
            <a:schemeClr val="bg1"/>
          </a:solidFill>
          <a:latin typeface="Times New Roman" panose="02020603050405020304" pitchFamily="18" charset="0"/>
        </a:defRPr>
      </a:lvl8pPr>
      <a:lvl9pPr marL="1828800" algn="l" rtl="0" eaLnBrk="0" fontAlgn="base" hangingPunct="0">
        <a:spcBef>
          <a:spcPct val="0"/>
        </a:spcBef>
        <a:spcAft>
          <a:spcPct val="0"/>
        </a:spcAft>
        <a:defRPr sz="4200" b="1">
          <a:solidFill>
            <a:schemeClr val="bg1"/>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C0000"/>
        </a:buClr>
        <a:buSzPct val="90000"/>
        <a:buFont typeface="Wingdings" panose="05000000000000000000" pitchFamily="2" charset="2"/>
        <a:buChar char="n"/>
        <a:tabLst>
          <a:tab pos="2381250" algn="l"/>
        </a:tabLst>
        <a:defRPr sz="3200" kern="1200">
          <a:solidFill>
            <a:schemeClr val="bg1"/>
          </a:solidFill>
          <a:latin typeface="+mn-lt"/>
          <a:ea typeface="+mn-ea"/>
          <a:cs typeface="+mn-cs"/>
        </a:defRPr>
      </a:lvl1pPr>
      <a:lvl2pPr marL="723900" indent="-252413" algn="l" rtl="0" eaLnBrk="0" fontAlgn="base" hangingPunct="0">
        <a:spcBef>
          <a:spcPct val="20000"/>
        </a:spcBef>
        <a:spcAft>
          <a:spcPct val="0"/>
        </a:spcAft>
        <a:buClr>
          <a:srgbClr val="CC0000"/>
        </a:buClr>
        <a:buChar char="–"/>
        <a:tabLst>
          <a:tab pos="2381250" algn="l"/>
        </a:tabLst>
        <a:defRPr sz="2800" kern="1200">
          <a:solidFill>
            <a:schemeClr val="bg1"/>
          </a:solidFill>
          <a:latin typeface="+mn-lt"/>
          <a:ea typeface="+mn-ea"/>
          <a:cs typeface="+mn-cs"/>
        </a:defRPr>
      </a:lvl2pPr>
      <a:lvl3pPr marL="1143000" indent="-228600" algn="l" rtl="0" eaLnBrk="0" fontAlgn="base" hangingPunct="0">
        <a:spcBef>
          <a:spcPct val="20000"/>
        </a:spcBef>
        <a:spcAft>
          <a:spcPct val="0"/>
        </a:spcAft>
        <a:buClr>
          <a:srgbClr val="CC0000"/>
        </a:buClr>
        <a:buChar char="•"/>
        <a:tabLst>
          <a:tab pos="2381250" algn="l"/>
        </a:tabLst>
        <a:defRPr sz="2400" kern="1200">
          <a:solidFill>
            <a:schemeClr val="bg1"/>
          </a:solidFill>
          <a:latin typeface="+mn-lt"/>
          <a:ea typeface="+mn-ea"/>
          <a:cs typeface="+mn-cs"/>
        </a:defRPr>
      </a:lvl3pPr>
      <a:lvl4pPr marL="1562100" indent="-228600" algn="l" rtl="0" eaLnBrk="0" fontAlgn="base" hangingPunct="0">
        <a:spcBef>
          <a:spcPct val="20000"/>
        </a:spcBef>
        <a:spcAft>
          <a:spcPct val="0"/>
        </a:spcAft>
        <a:buClr>
          <a:srgbClr val="CC0000"/>
        </a:buClr>
        <a:buChar char="–"/>
        <a:tabLst>
          <a:tab pos="2381250" algn="l"/>
        </a:tabLst>
        <a:defRPr sz="2000" kern="1200">
          <a:solidFill>
            <a:schemeClr val="bg1"/>
          </a:solidFill>
          <a:latin typeface="+mn-lt"/>
          <a:ea typeface="+mn-ea"/>
          <a:cs typeface="+mn-cs"/>
        </a:defRPr>
      </a:lvl4pPr>
      <a:lvl5pPr marL="1981200" indent="-228600" algn="l" rtl="0" eaLnBrk="0" fontAlgn="base" hangingPunct="0">
        <a:spcBef>
          <a:spcPct val="20000"/>
        </a:spcBef>
        <a:spcAft>
          <a:spcPct val="0"/>
        </a:spcAft>
        <a:buClr>
          <a:srgbClr val="CC0000"/>
        </a:buClr>
        <a:buChar char="»"/>
        <a:tabLst>
          <a:tab pos="2381250" algn="l"/>
        </a:tabLst>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33B3071-C3E0-4D89-BBAB-65076933E0F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33795" name="Rectangle 3">
            <a:extLst>
              <a:ext uri="{FF2B5EF4-FFF2-40B4-BE49-F238E27FC236}">
                <a16:creationId xmlns:a16="http://schemas.microsoft.com/office/drawing/2014/main" id="{EB031E96-43F6-47B7-B89D-7CE84FAD5CC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3796" name="Rectangle 4">
            <a:extLst>
              <a:ext uri="{FF2B5EF4-FFF2-40B4-BE49-F238E27FC236}">
                <a16:creationId xmlns:a16="http://schemas.microsoft.com/office/drawing/2014/main" id="{815A274D-63A0-4DCD-ABED-C42FC68770F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91344FBA-CCCD-4C02-BB7F-EB4C46E51A01}" type="datetime1">
              <a:rPr lang="en-GB" altLang="en-US"/>
              <a:pPr/>
              <a:t>20/11/2018</a:t>
            </a:fld>
            <a:endParaRPr lang="en-GB" altLang="en-US"/>
          </a:p>
        </p:txBody>
      </p:sp>
      <p:sp>
        <p:nvSpPr>
          <p:cNvPr id="33797" name="Rectangle 5">
            <a:extLst>
              <a:ext uri="{FF2B5EF4-FFF2-40B4-BE49-F238E27FC236}">
                <a16:creationId xmlns:a16="http://schemas.microsoft.com/office/drawing/2014/main" id="{587FA75D-A16E-43CD-8822-63923B76C0A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en-US"/>
          </a:p>
        </p:txBody>
      </p:sp>
      <p:sp>
        <p:nvSpPr>
          <p:cNvPr id="33798" name="Rectangle 6">
            <a:extLst>
              <a:ext uri="{FF2B5EF4-FFF2-40B4-BE49-F238E27FC236}">
                <a16:creationId xmlns:a16="http://schemas.microsoft.com/office/drawing/2014/main" id="{EE906E6C-DF7D-47FB-B118-AF592719E25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1F7C132-0312-403C-966E-B98BF1969F70}"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1AF9EB8-2A7B-4945-9929-58CF58AFA57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32771" name="Rectangle 3">
            <a:extLst>
              <a:ext uri="{FF2B5EF4-FFF2-40B4-BE49-F238E27FC236}">
                <a16:creationId xmlns:a16="http://schemas.microsoft.com/office/drawing/2014/main" id="{184A88F7-5EFC-40C1-B17A-E5BAE278711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2772" name="Rectangle 4">
            <a:extLst>
              <a:ext uri="{FF2B5EF4-FFF2-40B4-BE49-F238E27FC236}">
                <a16:creationId xmlns:a16="http://schemas.microsoft.com/office/drawing/2014/main" id="{78071098-0C38-4E36-B223-150E8F6382C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EE9BF02-2CEC-4F1D-A467-AAC32DC52560}" type="datetime1">
              <a:rPr lang="en-GB" altLang="en-US"/>
              <a:pPr/>
              <a:t>20/11/2018</a:t>
            </a:fld>
            <a:endParaRPr lang="en-GB" altLang="en-US"/>
          </a:p>
        </p:txBody>
      </p:sp>
      <p:sp>
        <p:nvSpPr>
          <p:cNvPr id="32773" name="Rectangle 5">
            <a:extLst>
              <a:ext uri="{FF2B5EF4-FFF2-40B4-BE49-F238E27FC236}">
                <a16:creationId xmlns:a16="http://schemas.microsoft.com/office/drawing/2014/main" id="{46675B10-AA01-45BA-9714-E1609AAEC32D}"/>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en-US"/>
          </a:p>
        </p:txBody>
      </p:sp>
      <p:sp>
        <p:nvSpPr>
          <p:cNvPr id="32774" name="Rectangle 6">
            <a:extLst>
              <a:ext uri="{FF2B5EF4-FFF2-40B4-BE49-F238E27FC236}">
                <a16:creationId xmlns:a16="http://schemas.microsoft.com/office/drawing/2014/main" id="{D0FD52A0-CD68-49A0-A8BB-7AA08473068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B5F8430-2C94-4C1D-9549-A1CA1423E64B}"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jpeg"/><Relationship Id="rId5" Type="http://schemas.openxmlformats.org/officeDocument/2006/relationships/image" Target="../media/image7.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19DAA123-137A-44B9-ACBA-5BE6EA513847}"/>
              </a:ext>
            </a:extLst>
          </p:cNvPr>
          <p:cNvSpPr>
            <a:spLocks noGrp="1" noChangeArrowheads="1"/>
          </p:cNvSpPr>
          <p:nvPr>
            <p:ph type="ctrTitle"/>
          </p:nvPr>
        </p:nvSpPr>
        <p:spPr>
          <a:xfrm>
            <a:off x="515938" y="1714500"/>
            <a:ext cx="8456612" cy="1216025"/>
          </a:xfrm>
        </p:spPr>
        <p:txBody>
          <a:bodyPr/>
          <a:lstStyle/>
          <a:p>
            <a:r>
              <a:rPr lang="en-GB" altLang="en-US"/>
              <a:t>Introduction to Project Management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DEB40E0-ED5A-4B9F-8A8A-FFD2DD6AB07B}"/>
              </a:ext>
            </a:extLst>
          </p:cNvPr>
          <p:cNvSpPr>
            <a:spLocks noGrp="1" noChangeArrowheads="1"/>
          </p:cNvSpPr>
          <p:nvPr>
            <p:ph type="title"/>
          </p:nvPr>
        </p:nvSpPr>
        <p:spPr/>
        <p:txBody>
          <a:bodyPr/>
          <a:lstStyle/>
          <a:p>
            <a:r>
              <a:rPr lang="en-GB" altLang="en-US" sz="3800"/>
              <a:t>Stakeholder Engagement</a:t>
            </a:r>
          </a:p>
        </p:txBody>
      </p:sp>
      <p:pic>
        <p:nvPicPr>
          <p:cNvPr id="106499" name="Picture 3" descr="MCj02403410000[1]">
            <a:extLst>
              <a:ext uri="{FF2B5EF4-FFF2-40B4-BE49-F238E27FC236}">
                <a16:creationId xmlns:a16="http://schemas.microsoft.com/office/drawing/2014/main" id="{EB4342C2-0129-4FD9-A673-2FD2CD8153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55875" y="2708275"/>
            <a:ext cx="3752850" cy="27527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D020CF6-196D-4EE7-A6B0-30739C28BD94}"/>
              </a:ext>
            </a:extLst>
          </p:cNvPr>
          <p:cNvSpPr>
            <a:spLocks noGrp="1" noChangeArrowheads="1"/>
          </p:cNvSpPr>
          <p:nvPr>
            <p:ph type="title"/>
          </p:nvPr>
        </p:nvSpPr>
        <p:spPr/>
        <p:txBody>
          <a:bodyPr/>
          <a:lstStyle/>
          <a:p>
            <a:r>
              <a:rPr lang="en-GB" altLang="en-US" sz="3800"/>
              <a:t>Stakeholder</a:t>
            </a:r>
          </a:p>
        </p:txBody>
      </p:sp>
      <p:sp>
        <p:nvSpPr>
          <p:cNvPr id="30723" name="Rectangle 3">
            <a:extLst>
              <a:ext uri="{FF2B5EF4-FFF2-40B4-BE49-F238E27FC236}">
                <a16:creationId xmlns:a16="http://schemas.microsoft.com/office/drawing/2014/main" id="{4DD3E41D-F727-46E3-8BCE-35C04009C11D}"/>
              </a:ext>
            </a:extLst>
          </p:cNvPr>
          <p:cNvSpPr>
            <a:spLocks noGrp="1" noChangeArrowheads="1"/>
          </p:cNvSpPr>
          <p:nvPr>
            <p:ph type="body" idx="1"/>
          </p:nvPr>
        </p:nvSpPr>
        <p:spPr/>
        <p:txBody>
          <a:bodyPr/>
          <a:lstStyle/>
          <a:p>
            <a:pPr>
              <a:buFont typeface="Wingdings" panose="05000000000000000000" pitchFamily="2" charset="2"/>
              <a:buNone/>
            </a:pPr>
            <a:r>
              <a:rPr lang="en-GB" altLang="en-US"/>
              <a:t>“A person or group of people who have a vested interest in the success of an organization and the environment in which the organization operates”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4458E5F-CCBD-4481-A9D7-28B3BFE76D54}"/>
              </a:ext>
            </a:extLst>
          </p:cNvPr>
          <p:cNvSpPr>
            <a:spLocks noGrp="1" noChangeArrowheads="1"/>
          </p:cNvSpPr>
          <p:nvPr>
            <p:ph type="title"/>
          </p:nvPr>
        </p:nvSpPr>
        <p:spPr/>
        <p:txBody>
          <a:bodyPr/>
          <a:lstStyle/>
          <a:p>
            <a:r>
              <a:rPr lang="en-GB" altLang="en-US" sz="3800" dirty="0"/>
              <a:t>Feedback</a:t>
            </a:r>
          </a:p>
        </p:txBody>
      </p:sp>
      <p:sp>
        <p:nvSpPr>
          <p:cNvPr id="49155" name="Rectangle 3">
            <a:extLst>
              <a:ext uri="{FF2B5EF4-FFF2-40B4-BE49-F238E27FC236}">
                <a16:creationId xmlns:a16="http://schemas.microsoft.com/office/drawing/2014/main" id="{E4049672-F7FC-48A0-B22A-DDC86D305770}"/>
              </a:ext>
            </a:extLst>
          </p:cNvPr>
          <p:cNvSpPr>
            <a:spLocks noGrp="1" noChangeArrowheads="1"/>
          </p:cNvSpPr>
          <p:nvPr>
            <p:ph type="body" idx="1"/>
          </p:nvPr>
        </p:nvSpPr>
        <p:spPr/>
        <p:txBody>
          <a:bodyPr/>
          <a:lstStyle/>
          <a:p>
            <a:r>
              <a:rPr lang="en-GB" altLang="en-US" dirty="0"/>
              <a:t>What are three typical project stakeholders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050">
            <a:extLst>
              <a:ext uri="{FF2B5EF4-FFF2-40B4-BE49-F238E27FC236}">
                <a16:creationId xmlns:a16="http://schemas.microsoft.com/office/drawing/2014/main" id="{2CE64555-D570-4B5E-9A0C-3A10D5AB6C6B}"/>
              </a:ext>
            </a:extLst>
          </p:cNvPr>
          <p:cNvSpPr>
            <a:spLocks noGrp="1" noChangeArrowheads="1"/>
          </p:cNvSpPr>
          <p:nvPr>
            <p:ph type="title"/>
          </p:nvPr>
        </p:nvSpPr>
        <p:spPr>
          <a:xfrm>
            <a:off x="304800" y="114300"/>
            <a:ext cx="8610600" cy="819150"/>
          </a:xfrm>
        </p:spPr>
        <p:txBody>
          <a:bodyPr/>
          <a:lstStyle/>
          <a:p>
            <a:r>
              <a:rPr lang="en-GB" altLang="en-US" sz="3800" dirty="0"/>
              <a:t>Feedback - Typical Stakeholders </a:t>
            </a:r>
          </a:p>
        </p:txBody>
      </p:sp>
      <p:sp>
        <p:nvSpPr>
          <p:cNvPr id="292867" name="Rectangle 2051">
            <a:extLst>
              <a:ext uri="{FF2B5EF4-FFF2-40B4-BE49-F238E27FC236}">
                <a16:creationId xmlns:a16="http://schemas.microsoft.com/office/drawing/2014/main" id="{3242E99C-7956-494A-8562-019EB27E229A}"/>
              </a:ext>
            </a:extLst>
          </p:cNvPr>
          <p:cNvSpPr>
            <a:spLocks noGrp="1" noChangeArrowheads="1"/>
          </p:cNvSpPr>
          <p:nvPr>
            <p:ph type="body" idx="1"/>
          </p:nvPr>
        </p:nvSpPr>
        <p:spPr>
          <a:xfrm>
            <a:off x="304800" y="933450"/>
            <a:ext cx="8610600" cy="5810250"/>
          </a:xfrm>
        </p:spPr>
        <p:txBody>
          <a:bodyPr/>
          <a:lstStyle/>
          <a:p>
            <a:r>
              <a:rPr lang="en-GB" altLang="en-US"/>
              <a:t>Sponsor</a:t>
            </a:r>
          </a:p>
          <a:p>
            <a:r>
              <a:rPr lang="en-GB" altLang="en-US"/>
              <a:t>Funding Body</a:t>
            </a:r>
          </a:p>
          <a:p>
            <a:r>
              <a:rPr lang="en-GB" altLang="en-US"/>
              <a:t>Customer</a:t>
            </a:r>
          </a:p>
          <a:p>
            <a:r>
              <a:rPr lang="en-GB" altLang="en-US"/>
              <a:t>Suppliers</a:t>
            </a:r>
          </a:p>
          <a:p>
            <a:r>
              <a:rPr lang="en-GB" altLang="en-US"/>
              <a:t>End User</a:t>
            </a:r>
          </a:p>
          <a:p>
            <a:r>
              <a:rPr lang="en-GB" altLang="en-US"/>
              <a:t>HSE/Environmental Agency</a:t>
            </a:r>
          </a:p>
          <a:p>
            <a:r>
              <a:rPr lang="en-GB" altLang="en-US"/>
              <a:t>Maintenance Team</a:t>
            </a:r>
          </a:p>
          <a:p>
            <a:r>
              <a:rPr lang="en-GB" altLang="en-US"/>
              <a:t>Neighbours/Community/Shareholders</a:t>
            </a:r>
          </a:p>
          <a:p>
            <a:r>
              <a:rPr lang="en-GB" altLang="en-US"/>
              <a:t>Fusion Community</a:t>
            </a:r>
          </a:p>
          <a:p>
            <a:r>
              <a:rPr lang="en-GB" altLang="en-US"/>
              <a:t>Interfaces</a:t>
            </a:r>
          </a:p>
          <a:p>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a:extLst>
              <a:ext uri="{FF2B5EF4-FFF2-40B4-BE49-F238E27FC236}">
                <a16:creationId xmlns:a16="http://schemas.microsoft.com/office/drawing/2014/main" id="{2FF25F8D-210A-49A0-8832-A2FE955608DB}"/>
              </a:ext>
            </a:extLst>
          </p:cNvPr>
          <p:cNvSpPr>
            <a:spLocks noGrp="1" noChangeArrowheads="1"/>
          </p:cNvSpPr>
          <p:nvPr>
            <p:ph type="title"/>
          </p:nvPr>
        </p:nvSpPr>
        <p:spPr/>
        <p:txBody>
          <a:bodyPr/>
          <a:lstStyle/>
          <a:p>
            <a:r>
              <a:rPr lang="en-GB" altLang="en-US" sz="3800"/>
              <a:t>Stakeholder Engagement process</a:t>
            </a:r>
          </a:p>
        </p:txBody>
      </p:sp>
      <p:sp>
        <p:nvSpPr>
          <p:cNvPr id="81923" name="Rectangle 1027">
            <a:extLst>
              <a:ext uri="{FF2B5EF4-FFF2-40B4-BE49-F238E27FC236}">
                <a16:creationId xmlns:a16="http://schemas.microsoft.com/office/drawing/2014/main" id="{4FC19001-DD6A-43B3-BADB-8AA3D76AAFAA}"/>
              </a:ext>
            </a:extLst>
          </p:cNvPr>
          <p:cNvSpPr>
            <a:spLocks noGrp="1" noChangeArrowheads="1"/>
          </p:cNvSpPr>
          <p:nvPr>
            <p:ph type="body" idx="1"/>
          </p:nvPr>
        </p:nvSpPr>
        <p:spPr/>
        <p:txBody>
          <a:bodyPr/>
          <a:lstStyle/>
          <a:p>
            <a:r>
              <a:rPr lang="en-GB" altLang="en-US"/>
              <a:t>Identify Stakeholders</a:t>
            </a:r>
          </a:p>
          <a:p>
            <a:r>
              <a:rPr lang="en-GB" altLang="en-US"/>
              <a:t>Assess needs </a:t>
            </a:r>
          </a:p>
          <a:p>
            <a:r>
              <a:rPr lang="en-GB" altLang="en-US"/>
              <a:t>Define actions</a:t>
            </a:r>
          </a:p>
          <a:p>
            <a:r>
              <a:rPr lang="en-GB" altLang="en-US"/>
              <a:t>Establish communication channels</a:t>
            </a:r>
          </a:p>
          <a:p>
            <a:r>
              <a:rPr lang="en-GB" altLang="en-US"/>
              <a:t>Gather feedback</a:t>
            </a:r>
          </a:p>
          <a:p>
            <a:r>
              <a:rPr lang="en-GB" altLang="en-US"/>
              <a:t>Monitor and review</a:t>
            </a:r>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10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wipe(left)">
                                      <p:cBhvr>
                                        <p:cTn id="12" dur="1000"/>
                                        <p:tgtEl>
                                          <p:spTgt spid="81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wipe(left)">
                                      <p:cBhvr>
                                        <p:cTn id="17" dur="1000"/>
                                        <p:tgtEl>
                                          <p:spTgt spid="81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wipe(left)">
                                      <p:cBhvr>
                                        <p:cTn id="22" dur="1000"/>
                                        <p:tgtEl>
                                          <p:spTgt spid="81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1923">
                                            <p:txEl>
                                              <p:pRg st="4" end="4"/>
                                            </p:txEl>
                                          </p:spTgt>
                                        </p:tgtEl>
                                        <p:attrNameLst>
                                          <p:attrName>style.visibility</p:attrName>
                                        </p:attrNameLst>
                                      </p:cBhvr>
                                      <p:to>
                                        <p:strVal val="visible"/>
                                      </p:to>
                                    </p:set>
                                    <p:animEffect transition="in" filter="wipe(left)">
                                      <p:cBhvr>
                                        <p:cTn id="27" dur="1000"/>
                                        <p:tgtEl>
                                          <p:spTgt spid="819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1923">
                                            <p:txEl>
                                              <p:pRg st="5" end="5"/>
                                            </p:txEl>
                                          </p:spTgt>
                                        </p:tgtEl>
                                        <p:attrNameLst>
                                          <p:attrName>style.visibility</p:attrName>
                                        </p:attrNameLst>
                                      </p:cBhvr>
                                      <p:to>
                                        <p:strVal val="visible"/>
                                      </p:to>
                                    </p:set>
                                    <p:animEffect transition="in" filter="wipe(left)">
                                      <p:cBhvr>
                                        <p:cTn id="32" dur="1000"/>
                                        <p:tgtEl>
                                          <p:spTgt spid="81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a:extLst>
              <a:ext uri="{FF2B5EF4-FFF2-40B4-BE49-F238E27FC236}">
                <a16:creationId xmlns:a16="http://schemas.microsoft.com/office/drawing/2014/main" id="{1E1944D9-FBAD-43B7-A1C0-1C50FE3ED021}"/>
              </a:ext>
            </a:extLst>
          </p:cNvPr>
          <p:cNvSpPr>
            <a:spLocks noGrp="1" noChangeArrowheads="1"/>
          </p:cNvSpPr>
          <p:nvPr>
            <p:ph type="title"/>
          </p:nvPr>
        </p:nvSpPr>
        <p:spPr>
          <a:xfrm>
            <a:off x="304800" y="0"/>
            <a:ext cx="8610600" cy="609600"/>
          </a:xfrm>
        </p:spPr>
        <p:txBody>
          <a:bodyPr/>
          <a:lstStyle/>
          <a:p>
            <a:r>
              <a:rPr lang="en-GB" altLang="en-US" sz="2800"/>
              <a:t>The Project Process</a:t>
            </a:r>
            <a:endParaRPr lang="en-GB" altLang="en-US" sz="3800"/>
          </a:p>
        </p:txBody>
      </p:sp>
      <p:sp>
        <p:nvSpPr>
          <p:cNvPr id="86025" name="Line 1033">
            <a:extLst>
              <a:ext uri="{FF2B5EF4-FFF2-40B4-BE49-F238E27FC236}">
                <a16:creationId xmlns:a16="http://schemas.microsoft.com/office/drawing/2014/main" id="{B38F0583-66A8-4212-8C60-FEF42745EF14}"/>
              </a:ext>
            </a:extLst>
          </p:cNvPr>
          <p:cNvSpPr>
            <a:spLocks noChangeShapeType="1"/>
          </p:cNvSpPr>
          <p:nvPr/>
        </p:nvSpPr>
        <p:spPr bwMode="auto">
          <a:xfrm flipH="1">
            <a:off x="8664575" y="2093913"/>
            <a:ext cx="3175" cy="2300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6" name="Line 1034">
            <a:extLst>
              <a:ext uri="{FF2B5EF4-FFF2-40B4-BE49-F238E27FC236}">
                <a16:creationId xmlns:a16="http://schemas.microsoft.com/office/drawing/2014/main" id="{C28A3613-9F9A-4DD1-B457-6D3740CEA753}"/>
              </a:ext>
            </a:extLst>
          </p:cNvPr>
          <p:cNvSpPr>
            <a:spLocks noChangeShapeType="1"/>
          </p:cNvSpPr>
          <p:nvPr/>
        </p:nvSpPr>
        <p:spPr bwMode="auto">
          <a:xfrm flipV="1">
            <a:off x="427038" y="4397375"/>
            <a:ext cx="82470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7" name="Rectangle 1035">
            <a:extLst>
              <a:ext uri="{FF2B5EF4-FFF2-40B4-BE49-F238E27FC236}">
                <a16:creationId xmlns:a16="http://schemas.microsoft.com/office/drawing/2014/main" id="{B0B2503F-6520-448C-B60F-25AEE33077AE}"/>
              </a:ext>
            </a:extLst>
          </p:cNvPr>
          <p:cNvSpPr>
            <a:spLocks noChangeArrowheads="1"/>
          </p:cNvSpPr>
          <p:nvPr/>
        </p:nvSpPr>
        <p:spPr bwMode="auto">
          <a:xfrm>
            <a:off x="958850" y="1284288"/>
            <a:ext cx="74612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8" name="Text Box 1036">
            <a:extLst>
              <a:ext uri="{FF2B5EF4-FFF2-40B4-BE49-F238E27FC236}">
                <a16:creationId xmlns:a16="http://schemas.microsoft.com/office/drawing/2014/main" id="{A5D947BB-970B-4325-AA33-4E04C923148C}"/>
              </a:ext>
            </a:extLst>
          </p:cNvPr>
          <p:cNvSpPr txBox="1">
            <a:spLocks noChangeArrowheads="1"/>
          </p:cNvSpPr>
          <p:nvPr/>
        </p:nvSpPr>
        <p:spPr bwMode="auto">
          <a:xfrm>
            <a:off x="954088" y="1319213"/>
            <a:ext cx="7429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Project set-up</a:t>
            </a:r>
          </a:p>
        </p:txBody>
      </p:sp>
      <p:sp>
        <p:nvSpPr>
          <p:cNvPr id="86029" name="Line 1037">
            <a:extLst>
              <a:ext uri="{FF2B5EF4-FFF2-40B4-BE49-F238E27FC236}">
                <a16:creationId xmlns:a16="http://schemas.microsoft.com/office/drawing/2014/main" id="{0B315755-9A21-469A-9943-911AC1FADEC8}"/>
              </a:ext>
            </a:extLst>
          </p:cNvPr>
          <p:cNvSpPr>
            <a:spLocks noChangeShapeType="1"/>
          </p:cNvSpPr>
          <p:nvPr/>
        </p:nvSpPr>
        <p:spPr bwMode="auto">
          <a:xfrm flipV="1">
            <a:off x="496888" y="1500188"/>
            <a:ext cx="454025"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0" name="Text Box 1038">
            <a:extLst>
              <a:ext uri="{FF2B5EF4-FFF2-40B4-BE49-F238E27FC236}">
                <a16:creationId xmlns:a16="http://schemas.microsoft.com/office/drawing/2014/main" id="{9AC563A9-96DF-4F01-9E58-FB2C5BFDFC3A}"/>
              </a:ext>
            </a:extLst>
          </p:cNvPr>
          <p:cNvSpPr txBox="1">
            <a:spLocks noChangeArrowheads="1"/>
          </p:cNvSpPr>
          <p:nvPr/>
        </p:nvSpPr>
        <p:spPr bwMode="auto">
          <a:xfrm>
            <a:off x="0" y="1492250"/>
            <a:ext cx="868363"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latin typeface="Verdana" panose="020B0604030504040204" pitchFamily="34" charset="0"/>
              </a:rPr>
              <a:t>Major Project Proposals</a:t>
            </a:r>
          </a:p>
        </p:txBody>
      </p:sp>
      <p:sp>
        <p:nvSpPr>
          <p:cNvPr id="86031" name="Line 1039">
            <a:extLst>
              <a:ext uri="{FF2B5EF4-FFF2-40B4-BE49-F238E27FC236}">
                <a16:creationId xmlns:a16="http://schemas.microsoft.com/office/drawing/2014/main" id="{F02A1356-B6EE-4819-9409-6EC578F25CDF}"/>
              </a:ext>
            </a:extLst>
          </p:cNvPr>
          <p:cNvSpPr>
            <a:spLocks noChangeShapeType="1"/>
          </p:cNvSpPr>
          <p:nvPr/>
        </p:nvSpPr>
        <p:spPr bwMode="auto">
          <a:xfrm>
            <a:off x="1701800" y="1509713"/>
            <a:ext cx="1587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2" name="Line 1040">
            <a:extLst>
              <a:ext uri="{FF2B5EF4-FFF2-40B4-BE49-F238E27FC236}">
                <a16:creationId xmlns:a16="http://schemas.microsoft.com/office/drawing/2014/main" id="{F648160A-E68F-427C-BE87-0983F6F8268F}"/>
              </a:ext>
            </a:extLst>
          </p:cNvPr>
          <p:cNvSpPr>
            <a:spLocks noChangeShapeType="1"/>
          </p:cNvSpPr>
          <p:nvPr/>
        </p:nvSpPr>
        <p:spPr bwMode="auto">
          <a:xfrm>
            <a:off x="1862138" y="1511300"/>
            <a:ext cx="0" cy="117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3" name="Line 1041">
            <a:extLst>
              <a:ext uri="{FF2B5EF4-FFF2-40B4-BE49-F238E27FC236}">
                <a16:creationId xmlns:a16="http://schemas.microsoft.com/office/drawing/2014/main" id="{2D78B7BF-340C-425C-A927-0EC4EEF02C46}"/>
              </a:ext>
            </a:extLst>
          </p:cNvPr>
          <p:cNvSpPr>
            <a:spLocks noChangeShapeType="1"/>
          </p:cNvSpPr>
          <p:nvPr/>
        </p:nvSpPr>
        <p:spPr bwMode="auto">
          <a:xfrm>
            <a:off x="1865313" y="1631950"/>
            <a:ext cx="1762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4" name="Line 1042">
            <a:extLst>
              <a:ext uri="{FF2B5EF4-FFF2-40B4-BE49-F238E27FC236}">
                <a16:creationId xmlns:a16="http://schemas.microsoft.com/office/drawing/2014/main" id="{21BA511F-EDF2-4EAC-9154-60CBB026385B}"/>
              </a:ext>
            </a:extLst>
          </p:cNvPr>
          <p:cNvSpPr>
            <a:spLocks noChangeShapeType="1"/>
          </p:cNvSpPr>
          <p:nvPr/>
        </p:nvSpPr>
        <p:spPr bwMode="auto">
          <a:xfrm>
            <a:off x="417513" y="4400550"/>
            <a:ext cx="3175"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5" name="Line 1043">
            <a:extLst>
              <a:ext uri="{FF2B5EF4-FFF2-40B4-BE49-F238E27FC236}">
                <a16:creationId xmlns:a16="http://schemas.microsoft.com/office/drawing/2014/main" id="{72BEDB9F-57E0-416C-A371-57A57D226536}"/>
              </a:ext>
            </a:extLst>
          </p:cNvPr>
          <p:cNvSpPr>
            <a:spLocks noChangeShapeType="1"/>
          </p:cNvSpPr>
          <p:nvPr/>
        </p:nvSpPr>
        <p:spPr bwMode="auto">
          <a:xfrm>
            <a:off x="420688" y="4978400"/>
            <a:ext cx="327025" cy="6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6" name="Rectangle 1044">
            <a:extLst>
              <a:ext uri="{FF2B5EF4-FFF2-40B4-BE49-F238E27FC236}">
                <a16:creationId xmlns:a16="http://schemas.microsoft.com/office/drawing/2014/main" id="{4FC21D3D-68A2-419C-BDDB-2CD55285F93C}"/>
              </a:ext>
            </a:extLst>
          </p:cNvPr>
          <p:cNvSpPr>
            <a:spLocks noChangeArrowheads="1"/>
          </p:cNvSpPr>
          <p:nvPr/>
        </p:nvSpPr>
        <p:spPr bwMode="auto">
          <a:xfrm>
            <a:off x="2044700" y="1392238"/>
            <a:ext cx="74612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7" name="Text Box 1045">
            <a:extLst>
              <a:ext uri="{FF2B5EF4-FFF2-40B4-BE49-F238E27FC236}">
                <a16:creationId xmlns:a16="http://schemas.microsoft.com/office/drawing/2014/main" id="{2309AB55-B866-4682-B8DE-BF39D6BB9E72}"/>
              </a:ext>
            </a:extLst>
          </p:cNvPr>
          <p:cNvSpPr txBox="1">
            <a:spLocks noChangeArrowheads="1"/>
          </p:cNvSpPr>
          <p:nvPr/>
        </p:nvSpPr>
        <p:spPr bwMode="auto">
          <a:xfrm>
            <a:off x="2008188" y="1433513"/>
            <a:ext cx="831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Project Definition</a:t>
            </a:r>
          </a:p>
        </p:txBody>
      </p:sp>
      <p:sp>
        <p:nvSpPr>
          <p:cNvPr id="86038" name="Rectangle 1046">
            <a:extLst>
              <a:ext uri="{FF2B5EF4-FFF2-40B4-BE49-F238E27FC236}">
                <a16:creationId xmlns:a16="http://schemas.microsoft.com/office/drawing/2014/main" id="{8E67EBDC-888E-4001-91C6-C6718D11633E}"/>
              </a:ext>
            </a:extLst>
          </p:cNvPr>
          <p:cNvSpPr>
            <a:spLocks noChangeArrowheads="1"/>
          </p:cNvSpPr>
          <p:nvPr/>
        </p:nvSpPr>
        <p:spPr bwMode="auto">
          <a:xfrm>
            <a:off x="3124200" y="1512888"/>
            <a:ext cx="82867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9" name="Text Box 1047">
            <a:extLst>
              <a:ext uri="{FF2B5EF4-FFF2-40B4-BE49-F238E27FC236}">
                <a16:creationId xmlns:a16="http://schemas.microsoft.com/office/drawing/2014/main" id="{A7630BD4-F5E6-41B8-B1FE-387E84C99216}"/>
              </a:ext>
            </a:extLst>
          </p:cNvPr>
          <p:cNvSpPr txBox="1">
            <a:spLocks noChangeArrowheads="1"/>
          </p:cNvSpPr>
          <p:nvPr/>
        </p:nvSpPr>
        <p:spPr bwMode="auto">
          <a:xfrm>
            <a:off x="3074988" y="1557338"/>
            <a:ext cx="9207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Conceptual Design</a:t>
            </a:r>
          </a:p>
        </p:txBody>
      </p:sp>
      <p:sp>
        <p:nvSpPr>
          <p:cNvPr id="86040" name="Rectangle 1048">
            <a:extLst>
              <a:ext uri="{FF2B5EF4-FFF2-40B4-BE49-F238E27FC236}">
                <a16:creationId xmlns:a16="http://schemas.microsoft.com/office/drawing/2014/main" id="{B0CB0459-5714-45F7-BBD6-B0DCDAAF91F7}"/>
              </a:ext>
            </a:extLst>
          </p:cNvPr>
          <p:cNvSpPr>
            <a:spLocks noChangeArrowheads="1"/>
          </p:cNvSpPr>
          <p:nvPr/>
        </p:nvSpPr>
        <p:spPr bwMode="auto">
          <a:xfrm>
            <a:off x="4305300" y="1627188"/>
            <a:ext cx="82867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1" name="Text Box 1049">
            <a:extLst>
              <a:ext uri="{FF2B5EF4-FFF2-40B4-BE49-F238E27FC236}">
                <a16:creationId xmlns:a16="http://schemas.microsoft.com/office/drawing/2014/main" id="{2F86C7BA-E6D9-4722-BCAE-519849A17FFE}"/>
              </a:ext>
            </a:extLst>
          </p:cNvPr>
          <p:cNvSpPr txBox="1">
            <a:spLocks noChangeArrowheads="1"/>
          </p:cNvSpPr>
          <p:nvPr/>
        </p:nvSpPr>
        <p:spPr bwMode="auto">
          <a:xfrm>
            <a:off x="4332288" y="1671638"/>
            <a:ext cx="763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Scheme Design</a:t>
            </a:r>
          </a:p>
        </p:txBody>
      </p:sp>
      <p:sp>
        <p:nvSpPr>
          <p:cNvPr id="86042" name="Rectangle 1050">
            <a:extLst>
              <a:ext uri="{FF2B5EF4-FFF2-40B4-BE49-F238E27FC236}">
                <a16:creationId xmlns:a16="http://schemas.microsoft.com/office/drawing/2014/main" id="{DF6E7621-BD4B-43A5-9A6B-25ECCBD416BF}"/>
              </a:ext>
            </a:extLst>
          </p:cNvPr>
          <p:cNvSpPr>
            <a:spLocks noChangeArrowheads="1"/>
          </p:cNvSpPr>
          <p:nvPr/>
        </p:nvSpPr>
        <p:spPr bwMode="auto">
          <a:xfrm>
            <a:off x="5467350" y="1741488"/>
            <a:ext cx="82867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3" name="Text Box 1051">
            <a:extLst>
              <a:ext uri="{FF2B5EF4-FFF2-40B4-BE49-F238E27FC236}">
                <a16:creationId xmlns:a16="http://schemas.microsoft.com/office/drawing/2014/main" id="{0C14895C-7F2D-409B-85C3-139A572994A2}"/>
              </a:ext>
            </a:extLst>
          </p:cNvPr>
          <p:cNvSpPr txBox="1">
            <a:spLocks noChangeArrowheads="1"/>
          </p:cNvSpPr>
          <p:nvPr/>
        </p:nvSpPr>
        <p:spPr bwMode="auto">
          <a:xfrm>
            <a:off x="5475288" y="1785938"/>
            <a:ext cx="8112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Detailed Design</a:t>
            </a:r>
          </a:p>
        </p:txBody>
      </p:sp>
      <p:sp>
        <p:nvSpPr>
          <p:cNvPr id="86044" name="Rectangle 1052">
            <a:extLst>
              <a:ext uri="{FF2B5EF4-FFF2-40B4-BE49-F238E27FC236}">
                <a16:creationId xmlns:a16="http://schemas.microsoft.com/office/drawing/2014/main" id="{876B7F77-199D-430C-B9BB-73C0274B0C0A}"/>
              </a:ext>
            </a:extLst>
          </p:cNvPr>
          <p:cNvSpPr>
            <a:spLocks noChangeArrowheads="1"/>
          </p:cNvSpPr>
          <p:nvPr/>
        </p:nvSpPr>
        <p:spPr bwMode="auto">
          <a:xfrm>
            <a:off x="6642100" y="1855788"/>
            <a:ext cx="1009650"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5" name="Text Box 1053">
            <a:extLst>
              <a:ext uri="{FF2B5EF4-FFF2-40B4-BE49-F238E27FC236}">
                <a16:creationId xmlns:a16="http://schemas.microsoft.com/office/drawing/2014/main" id="{13021DE9-FF62-47A9-B14D-DC1D4C61288B}"/>
              </a:ext>
            </a:extLst>
          </p:cNvPr>
          <p:cNvSpPr txBox="1">
            <a:spLocks noChangeArrowheads="1"/>
          </p:cNvSpPr>
          <p:nvPr/>
        </p:nvSpPr>
        <p:spPr bwMode="auto">
          <a:xfrm>
            <a:off x="6657975" y="1833563"/>
            <a:ext cx="9747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Tender Invitation &amp; Assessment</a:t>
            </a:r>
          </a:p>
        </p:txBody>
      </p:sp>
      <p:sp>
        <p:nvSpPr>
          <p:cNvPr id="86046" name="Rectangle 1054">
            <a:extLst>
              <a:ext uri="{FF2B5EF4-FFF2-40B4-BE49-F238E27FC236}">
                <a16:creationId xmlns:a16="http://schemas.microsoft.com/office/drawing/2014/main" id="{66960271-7561-4238-B3FF-A4517E0848BF}"/>
              </a:ext>
            </a:extLst>
          </p:cNvPr>
          <p:cNvSpPr>
            <a:spLocks noChangeArrowheads="1"/>
          </p:cNvSpPr>
          <p:nvPr/>
        </p:nvSpPr>
        <p:spPr bwMode="auto">
          <a:xfrm>
            <a:off x="752475" y="4765675"/>
            <a:ext cx="82867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7" name="Text Box 1055">
            <a:extLst>
              <a:ext uri="{FF2B5EF4-FFF2-40B4-BE49-F238E27FC236}">
                <a16:creationId xmlns:a16="http://schemas.microsoft.com/office/drawing/2014/main" id="{80FDDF3B-4D7B-4A9F-AD56-E2DD834A1FD3}"/>
              </a:ext>
            </a:extLst>
          </p:cNvPr>
          <p:cNvSpPr txBox="1">
            <a:spLocks noChangeArrowheads="1"/>
          </p:cNvSpPr>
          <p:nvPr/>
        </p:nvSpPr>
        <p:spPr bwMode="auto">
          <a:xfrm>
            <a:off x="681038" y="4808538"/>
            <a:ext cx="990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Manufacture Equipment</a:t>
            </a:r>
          </a:p>
        </p:txBody>
      </p:sp>
      <p:sp>
        <p:nvSpPr>
          <p:cNvPr id="86048" name="Rectangle 1056">
            <a:extLst>
              <a:ext uri="{FF2B5EF4-FFF2-40B4-BE49-F238E27FC236}">
                <a16:creationId xmlns:a16="http://schemas.microsoft.com/office/drawing/2014/main" id="{273F20A5-91FC-42D5-B39A-25CE77A24CA8}"/>
              </a:ext>
            </a:extLst>
          </p:cNvPr>
          <p:cNvSpPr>
            <a:spLocks noChangeArrowheads="1"/>
          </p:cNvSpPr>
          <p:nvPr/>
        </p:nvSpPr>
        <p:spPr bwMode="auto">
          <a:xfrm>
            <a:off x="1935163" y="4911725"/>
            <a:ext cx="82867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9" name="Text Box 1057">
            <a:extLst>
              <a:ext uri="{FF2B5EF4-FFF2-40B4-BE49-F238E27FC236}">
                <a16:creationId xmlns:a16="http://schemas.microsoft.com/office/drawing/2014/main" id="{DEDF824C-FEDA-44AB-BCC5-9F47E5E55A56}"/>
              </a:ext>
            </a:extLst>
          </p:cNvPr>
          <p:cNvSpPr txBox="1">
            <a:spLocks noChangeArrowheads="1"/>
          </p:cNvSpPr>
          <p:nvPr/>
        </p:nvSpPr>
        <p:spPr bwMode="auto">
          <a:xfrm>
            <a:off x="1892300" y="4959350"/>
            <a:ext cx="939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Install Equipment</a:t>
            </a:r>
          </a:p>
        </p:txBody>
      </p:sp>
      <p:sp>
        <p:nvSpPr>
          <p:cNvPr id="86050" name="Rectangle 1058">
            <a:extLst>
              <a:ext uri="{FF2B5EF4-FFF2-40B4-BE49-F238E27FC236}">
                <a16:creationId xmlns:a16="http://schemas.microsoft.com/office/drawing/2014/main" id="{E6F4692E-70F8-47A2-97BF-5DDB964B28F9}"/>
              </a:ext>
            </a:extLst>
          </p:cNvPr>
          <p:cNvSpPr>
            <a:spLocks noChangeArrowheads="1"/>
          </p:cNvSpPr>
          <p:nvPr/>
        </p:nvSpPr>
        <p:spPr bwMode="auto">
          <a:xfrm>
            <a:off x="4284663" y="5140325"/>
            <a:ext cx="82867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1" name="Text Box 1059">
            <a:extLst>
              <a:ext uri="{FF2B5EF4-FFF2-40B4-BE49-F238E27FC236}">
                <a16:creationId xmlns:a16="http://schemas.microsoft.com/office/drawing/2014/main" id="{1132BA1E-4C39-4412-9C3A-62AC0426A85A}"/>
              </a:ext>
            </a:extLst>
          </p:cNvPr>
          <p:cNvSpPr txBox="1">
            <a:spLocks noChangeArrowheads="1"/>
          </p:cNvSpPr>
          <p:nvPr/>
        </p:nvSpPr>
        <p:spPr bwMode="auto">
          <a:xfrm>
            <a:off x="4222750" y="5181600"/>
            <a:ext cx="9652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Confirm Completion</a:t>
            </a:r>
          </a:p>
        </p:txBody>
      </p:sp>
      <p:sp>
        <p:nvSpPr>
          <p:cNvPr id="86052" name="Rectangle 1060">
            <a:extLst>
              <a:ext uri="{FF2B5EF4-FFF2-40B4-BE49-F238E27FC236}">
                <a16:creationId xmlns:a16="http://schemas.microsoft.com/office/drawing/2014/main" id="{5F36412C-BC23-4B27-BF7D-6F29276944BD}"/>
              </a:ext>
            </a:extLst>
          </p:cNvPr>
          <p:cNvSpPr>
            <a:spLocks noChangeArrowheads="1"/>
          </p:cNvSpPr>
          <p:nvPr/>
        </p:nvSpPr>
        <p:spPr bwMode="auto">
          <a:xfrm>
            <a:off x="3109913" y="5026025"/>
            <a:ext cx="82867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3" name="Text Box 1061">
            <a:extLst>
              <a:ext uri="{FF2B5EF4-FFF2-40B4-BE49-F238E27FC236}">
                <a16:creationId xmlns:a16="http://schemas.microsoft.com/office/drawing/2014/main" id="{D3BD8E69-8204-4E28-9ACC-86B5CD20EFEA}"/>
              </a:ext>
            </a:extLst>
          </p:cNvPr>
          <p:cNvSpPr txBox="1">
            <a:spLocks noChangeArrowheads="1"/>
          </p:cNvSpPr>
          <p:nvPr/>
        </p:nvSpPr>
        <p:spPr bwMode="auto">
          <a:xfrm>
            <a:off x="3035300" y="5067300"/>
            <a:ext cx="9779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Test &amp; Commission</a:t>
            </a:r>
          </a:p>
        </p:txBody>
      </p:sp>
      <p:sp>
        <p:nvSpPr>
          <p:cNvPr id="86054" name="Rectangle 1062">
            <a:extLst>
              <a:ext uri="{FF2B5EF4-FFF2-40B4-BE49-F238E27FC236}">
                <a16:creationId xmlns:a16="http://schemas.microsoft.com/office/drawing/2014/main" id="{C9D19B5A-4758-4911-B3E0-7FEAA8026823}"/>
              </a:ext>
            </a:extLst>
          </p:cNvPr>
          <p:cNvSpPr>
            <a:spLocks noChangeArrowheads="1"/>
          </p:cNvSpPr>
          <p:nvPr/>
        </p:nvSpPr>
        <p:spPr bwMode="auto">
          <a:xfrm>
            <a:off x="5446713" y="5229225"/>
            <a:ext cx="828675" cy="4603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5" name="Text Box 1063">
            <a:extLst>
              <a:ext uri="{FF2B5EF4-FFF2-40B4-BE49-F238E27FC236}">
                <a16:creationId xmlns:a16="http://schemas.microsoft.com/office/drawing/2014/main" id="{E837BE12-AA44-424B-985A-3DC78203E0FE}"/>
              </a:ext>
            </a:extLst>
          </p:cNvPr>
          <p:cNvSpPr txBox="1">
            <a:spLocks noChangeArrowheads="1"/>
          </p:cNvSpPr>
          <p:nvPr/>
        </p:nvSpPr>
        <p:spPr bwMode="auto">
          <a:xfrm>
            <a:off x="5467350" y="5283200"/>
            <a:ext cx="7937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solidFill>
                  <a:srgbClr val="020202"/>
                </a:solidFill>
                <a:latin typeface="Verdana" panose="020B0604030504040204" pitchFamily="34" charset="0"/>
              </a:rPr>
              <a:t>Project Review</a:t>
            </a:r>
          </a:p>
        </p:txBody>
      </p:sp>
      <p:sp>
        <p:nvSpPr>
          <p:cNvPr id="86056" name="Text Box 1064">
            <a:extLst>
              <a:ext uri="{FF2B5EF4-FFF2-40B4-BE49-F238E27FC236}">
                <a16:creationId xmlns:a16="http://schemas.microsoft.com/office/drawing/2014/main" id="{81D6F5E2-4C24-4865-9285-658171363D61}"/>
              </a:ext>
            </a:extLst>
          </p:cNvPr>
          <p:cNvSpPr txBox="1">
            <a:spLocks noChangeArrowheads="1"/>
          </p:cNvSpPr>
          <p:nvPr/>
        </p:nvSpPr>
        <p:spPr bwMode="auto">
          <a:xfrm>
            <a:off x="547688" y="1982788"/>
            <a:ext cx="1549400"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Appoint Project Sponsor            Assess Project Priority              Assess Budget Implications                                    Est. Proj. Deliverables and Objectives Appoint Project Leader                   Approve Project Set-up</a:t>
            </a:r>
          </a:p>
        </p:txBody>
      </p:sp>
      <p:sp>
        <p:nvSpPr>
          <p:cNvPr id="86057" name="Text Box 1065">
            <a:extLst>
              <a:ext uri="{FF2B5EF4-FFF2-40B4-BE49-F238E27FC236}">
                <a16:creationId xmlns:a16="http://schemas.microsoft.com/office/drawing/2014/main" id="{A8D58DFC-2915-40C6-B356-E7AF613F0958}"/>
              </a:ext>
            </a:extLst>
          </p:cNvPr>
          <p:cNvSpPr txBox="1">
            <a:spLocks noChangeArrowheads="1"/>
          </p:cNvSpPr>
          <p:nvPr/>
        </p:nvSpPr>
        <p:spPr bwMode="auto">
          <a:xfrm>
            <a:off x="1500188" y="3298825"/>
            <a:ext cx="1817687"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Draft Statement of Requirements (SoR) Review &amp; Approve SoR                        Identify Resources                                Appoint Project Team                                 Produce &amp; Maintain Procurement Plans                             Undertake Project Risk Assessment    Prepare Project Boundary Document   Develop Project Management Plan (PMP)*            Raise initial TCD-R/PERF**                               Prepare Preliminary Conceptual Design** </a:t>
            </a:r>
          </a:p>
        </p:txBody>
      </p:sp>
      <p:sp>
        <p:nvSpPr>
          <p:cNvPr id="86058" name="Text Box 1066">
            <a:extLst>
              <a:ext uri="{FF2B5EF4-FFF2-40B4-BE49-F238E27FC236}">
                <a16:creationId xmlns:a16="http://schemas.microsoft.com/office/drawing/2014/main" id="{E2796801-B5DE-44D6-90F1-2228D0465AB9}"/>
              </a:ext>
            </a:extLst>
          </p:cNvPr>
          <p:cNvSpPr txBox="1">
            <a:spLocks noChangeArrowheads="1"/>
          </p:cNvSpPr>
          <p:nvPr/>
        </p:nvSpPr>
        <p:spPr bwMode="auto">
          <a:xfrm>
            <a:off x="2617788" y="2170113"/>
            <a:ext cx="1801812"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Raise/Extend/Update initial TCD-R/PERF                                      Prepare Outline Conceptual Design              Define Design Constraints                  Prepare Interface Requirements Spec. (IRP)                                                        Finalise Conceptual Design                           Hold Conceptual Design Review (CDR)           Clear CDR Issues                                         Initiate Modification Safety Case                 Update PMP                                            Approve Proceed to Detailed Design</a:t>
            </a:r>
          </a:p>
        </p:txBody>
      </p:sp>
      <p:sp>
        <p:nvSpPr>
          <p:cNvPr id="86059" name="Line 1067">
            <a:extLst>
              <a:ext uri="{FF2B5EF4-FFF2-40B4-BE49-F238E27FC236}">
                <a16:creationId xmlns:a16="http://schemas.microsoft.com/office/drawing/2014/main" id="{29E254AF-288E-4786-B43F-805468DD25A5}"/>
              </a:ext>
            </a:extLst>
          </p:cNvPr>
          <p:cNvSpPr>
            <a:spLocks noChangeShapeType="1"/>
          </p:cNvSpPr>
          <p:nvPr/>
        </p:nvSpPr>
        <p:spPr bwMode="auto">
          <a:xfrm>
            <a:off x="3949700" y="1725613"/>
            <a:ext cx="1778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0" name="Line 1068">
            <a:extLst>
              <a:ext uri="{FF2B5EF4-FFF2-40B4-BE49-F238E27FC236}">
                <a16:creationId xmlns:a16="http://schemas.microsoft.com/office/drawing/2014/main" id="{39BC4D7E-9263-4C07-8FEB-D444CE78148D}"/>
              </a:ext>
            </a:extLst>
          </p:cNvPr>
          <p:cNvSpPr>
            <a:spLocks noChangeShapeType="1"/>
          </p:cNvSpPr>
          <p:nvPr/>
        </p:nvSpPr>
        <p:spPr bwMode="auto">
          <a:xfrm>
            <a:off x="4129088" y="1727200"/>
            <a:ext cx="0" cy="117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1" name="Line 1069">
            <a:extLst>
              <a:ext uri="{FF2B5EF4-FFF2-40B4-BE49-F238E27FC236}">
                <a16:creationId xmlns:a16="http://schemas.microsoft.com/office/drawing/2014/main" id="{E5D886BF-C492-411C-9411-31AA90085B29}"/>
              </a:ext>
            </a:extLst>
          </p:cNvPr>
          <p:cNvSpPr>
            <a:spLocks noChangeShapeType="1"/>
          </p:cNvSpPr>
          <p:nvPr/>
        </p:nvSpPr>
        <p:spPr bwMode="auto">
          <a:xfrm>
            <a:off x="4132263" y="1847850"/>
            <a:ext cx="1762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2" name="Line 1070">
            <a:extLst>
              <a:ext uri="{FF2B5EF4-FFF2-40B4-BE49-F238E27FC236}">
                <a16:creationId xmlns:a16="http://schemas.microsoft.com/office/drawing/2014/main" id="{C830BC69-32FD-4DFD-A1A5-60187B6F2B06}"/>
              </a:ext>
            </a:extLst>
          </p:cNvPr>
          <p:cNvSpPr>
            <a:spLocks noChangeShapeType="1"/>
          </p:cNvSpPr>
          <p:nvPr/>
        </p:nvSpPr>
        <p:spPr bwMode="auto">
          <a:xfrm>
            <a:off x="7650163" y="2089150"/>
            <a:ext cx="1012825" cy="4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3" name="Line 1071">
            <a:extLst>
              <a:ext uri="{FF2B5EF4-FFF2-40B4-BE49-F238E27FC236}">
                <a16:creationId xmlns:a16="http://schemas.microsoft.com/office/drawing/2014/main" id="{E7425B91-9AAC-401D-8A25-0780F4035C19}"/>
              </a:ext>
            </a:extLst>
          </p:cNvPr>
          <p:cNvSpPr>
            <a:spLocks noChangeShapeType="1"/>
          </p:cNvSpPr>
          <p:nvPr/>
        </p:nvSpPr>
        <p:spPr bwMode="auto">
          <a:xfrm>
            <a:off x="6299200" y="1966913"/>
            <a:ext cx="1587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4" name="Line 1072">
            <a:extLst>
              <a:ext uri="{FF2B5EF4-FFF2-40B4-BE49-F238E27FC236}">
                <a16:creationId xmlns:a16="http://schemas.microsoft.com/office/drawing/2014/main" id="{9F408872-0324-4DC4-A872-4B0B975A3CE6}"/>
              </a:ext>
            </a:extLst>
          </p:cNvPr>
          <p:cNvSpPr>
            <a:spLocks noChangeShapeType="1"/>
          </p:cNvSpPr>
          <p:nvPr/>
        </p:nvSpPr>
        <p:spPr bwMode="auto">
          <a:xfrm>
            <a:off x="6459538" y="1968500"/>
            <a:ext cx="0" cy="117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5" name="Line 1073">
            <a:extLst>
              <a:ext uri="{FF2B5EF4-FFF2-40B4-BE49-F238E27FC236}">
                <a16:creationId xmlns:a16="http://schemas.microsoft.com/office/drawing/2014/main" id="{2E9B5CC5-B046-429C-93E5-62BD1209C628}"/>
              </a:ext>
            </a:extLst>
          </p:cNvPr>
          <p:cNvSpPr>
            <a:spLocks noChangeShapeType="1"/>
          </p:cNvSpPr>
          <p:nvPr/>
        </p:nvSpPr>
        <p:spPr bwMode="auto">
          <a:xfrm>
            <a:off x="6462713" y="2082800"/>
            <a:ext cx="1762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6" name="Line 1074">
            <a:extLst>
              <a:ext uri="{FF2B5EF4-FFF2-40B4-BE49-F238E27FC236}">
                <a16:creationId xmlns:a16="http://schemas.microsoft.com/office/drawing/2014/main" id="{73CC661F-CA17-4645-BD33-A4D8804613CC}"/>
              </a:ext>
            </a:extLst>
          </p:cNvPr>
          <p:cNvSpPr>
            <a:spLocks noChangeShapeType="1"/>
          </p:cNvSpPr>
          <p:nvPr/>
        </p:nvSpPr>
        <p:spPr bwMode="auto">
          <a:xfrm>
            <a:off x="5143500" y="1852613"/>
            <a:ext cx="1587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7" name="Line 1075">
            <a:extLst>
              <a:ext uri="{FF2B5EF4-FFF2-40B4-BE49-F238E27FC236}">
                <a16:creationId xmlns:a16="http://schemas.microsoft.com/office/drawing/2014/main" id="{0EEFD1DB-9B6A-4E0D-8A6D-9D6FD10BFA1C}"/>
              </a:ext>
            </a:extLst>
          </p:cNvPr>
          <p:cNvSpPr>
            <a:spLocks noChangeShapeType="1"/>
          </p:cNvSpPr>
          <p:nvPr/>
        </p:nvSpPr>
        <p:spPr bwMode="auto">
          <a:xfrm>
            <a:off x="5303838" y="1854200"/>
            <a:ext cx="0" cy="117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8" name="Line 1076">
            <a:extLst>
              <a:ext uri="{FF2B5EF4-FFF2-40B4-BE49-F238E27FC236}">
                <a16:creationId xmlns:a16="http://schemas.microsoft.com/office/drawing/2014/main" id="{0167F77E-C046-4172-A1AE-47CC10E99A43}"/>
              </a:ext>
            </a:extLst>
          </p:cNvPr>
          <p:cNvSpPr>
            <a:spLocks noChangeShapeType="1"/>
          </p:cNvSpPr>
          <p:nvPr/>
        </p:nvSpPr>
        <p:spPr bwMode="auto">
          <a:xfrm>
            <a:off x="5307013" y="1974850"/>
            <a:ext cx="1762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9" name="Line 1077">
            <a:extLst>
              <a:ext uri="{FF2B5EF4-FFF2-40B4-BE49-F238E27FC236}">
                <a16:creationId xmlns:a16="http://schemas.microsoft.com/office/drawing/2014/main" id="{3B5B667E-5F51-48C6-93F1-8844F31D030C}"/>
              </a:ext>
            </a:extLst>
          </p:cNvPr>
          <p:cNvSpPr>
            <a:spLocks noChangeShapeType="1"/>
          </p:cNvSpPr>
          <p:nvPr/>
        </p:nvSpPr>
        <p:spPr bwMode="auto">
          <a:xfrm>
            <a:off x="2787650" y="1611313"/>
            <a:ext cx="1587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0" name="Line 1078">
            <a:extLst>
              <a:ext uri="{FF2B5EF4-FFF2-40B4-BE49-F238E27FC236}">
                <a16:creationId xmlns:a16="http://schemas.microsoft.com/office/drawing/2014/main" id="{AD86BC80-7766-4624-A1F1-581C6D1C9B68}"/>
              </a:ext>
            </a:extLst>
          </p:cNvPr>
          <p:cNvSpPr>
            <a:spLocks noChangeShapeType="1"/>
          </p:cNvSpPr>
          <p:nvPr/>
        </p:nvSpPr>
        <p:spPr bwMode="auto">
          <a:xfrm>
            <a:off x="2947988" y="1612900"/>
            <a:ext cx="0" cy="117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1" name="Line 1079">
            <a:extLst>
              <a:ext uri="{FF2B5EF4-FFF2-40B4-BE49-F238E27FC236}">
                <a16:creationId xmlns:a16="http://schemas.microsoft.com/office/drawing/2014/main" id="{F79DCCF1-17A4-42A3-B344-9A7541CC8022}"/>
              </a:ext>
            </a:extLst>
          </p:cNvPr>
          <p:cNvSpPr>
            <a:spLocks noChangeShapeType="1"/>
          </p:cNvSpPr>
          <p:nvPr/>
        </p:nvSpPr>
        <p:spPr bwMode="auto">
          <a:xfrm>
            <a:off x="2951163" y="1733550"/>
            <a:ext cx="1762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2" name="Text Box 1080">
            <a:extLst>
              <a:ext uri="{FF2B5EF4-FFF2-40B4-BE49-F238E27FC236}">
                <a16:creationId xmlns:a16="http://schemas.microsoft.com/office/drawing/2014/main" id="{23217BD6-AE78-4660-A398-C0E7CF61440D}"/>
              </a:ext>
            </a:extLst>
          </p:cNvPr>
          <p:cNvSpPr txBox="1">
            <a:spLocks noChangeArrowheads="1"/>
          </p:cNvSpPr>
          <p:nvPr/>
        </p:nvSpPr>
        <p:spPr bwMode="auto">
          <a:xfrm>
            <a:off x="3767138" y="3430588"/>
            <a:ext cx="1885950" cy="63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Raise/Extend Sub-system TCD-Rs/PERFs                           Agree Classifications &amp; Interfaces          Prepare Sub-system Scheme Design            Hold Sub-system Scheme Design Review (SDR)                              Clear Sub-system SDR Issues                            Update PMP                                                    Use TCD-I/MMAC for Sub-system SD Approval</a:t>
            </a:r>
          </a:p>
        </p:txBody>
      </p:sp>
      <p:sp>
        <p:nvSpPr>
          <p:cNvPr id="86073" name="Text Box 1081">
            <a:extLst>
              <a:ext uri="{FF2B5EF4-FFF2-40B4-BE49-F238E27FC236}">
                <a16:creationId xmlns:a16="http://schemas.microsoft.com/office/drawing/2014/main" id="{5D27EAB8-FD56-4210-B854-0F8C50DFC350}"/>
              </a:ext>
            </a:extLst>
          </p:cNvPr>
          <p:cNvSpPr txBox="1">
            <a:spLocks noChangeArrowheads="1"/>
          </p:cNvSpPr>
          <p:nvPr/>
        </p:nvSpPr>
        <p:spPr bwMode="auto">
          <a:xfrm>
            <a:off x="4922838" y="2344738"/>
            <a:ext cx="1865312"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Extend TCD-Rs/PERFs                                        Prepare Sub-system Detailed Design         Hold Detailed Design Review (DDR)                              Clear Sub-system DDR Issues                      Use TCD-I/MMAC for Sub-system DD Approval Prepare Final Documents including:                                   - Design Documents., Machine Compatibility Documents., Safety Case Modification</a:t>
            </a:r>
          </a:p>
        </p:txBody>
      </p:sp>
      <p:sp>
        <p:nvSpPr>
          <p:cNvPr id="86074" name="Text Box 1082">
            <a:extLst>
              <a:ext uri="{FF2B5EF4-FFF2-40B4-BE49-F238E27FC236}">
                <a16:creationId xmlns:a16="http://schemas.microsoft.com/office/drawing/2014/main" id="{3A886684-7350-422F-9C80-B2D05987554B}"/>
              </a:ext>
            </a:extLst>
          </p:cNvPr>
          <p:cNvSpPr txBox="1">
            <a:spLocks noChangeArrowheads="1"/>
          </p:cNvSpPr>
          <p:nvPr/>
        </p:nvSpPr>
        <p:spPr bwMode="auto">
          <a:xfrm>
            <a:off x="6427788" y="3300413"/>
            <a:ext cx="1296987"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Compile Tender Docs.***                              Send out Invitations (ITTS)  Hold Clarification Meetings  Receive Tenders                 Evaluate Tenders                    Arrange site visits                 Approve changes to Specs.  Choose preferred Company</a:t>
            </a:r>
          </a:p>
        </p:txBody>
      </p:sp>
      <p:sp>
        <p:nvSpPr>
          <p:cNvPr id="86075" name="Text Box 1083">
            <a:extLst>
              <a:ext uri="{FF2B5EF4-FFF2-40B4-BE49-F238E27FC236}">
                <a16:creationId xmlns:a16="http://schemas.microsoft.com/office/drawing/2014/main" id="{1A8514DF-76FF-4D5B-920C-FA59FA5662DF}"/>
              </a:ext>
            </a:extLst>
          </p:cNvPr>
          <p:cNvSpPr txBox="1">
            <a:spLocks noChangeArrowheads="1"/>
          </p:cNvSpPr>
          <p:nvPr/>
        </p:nvSpPr>
        <p:spPr bwMode="auto">
          <a:xfrm>
            <a:off x="485775" y="5410200"/>
            <a:ext cx="1350963"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Raise Contract Documentation                        Place Contract                      Hold Kick off Meeting (KOM)  Clarify Issues (Quality Plan)                     Monitor Progress                   Witness key Procedures    Complete Release Note       Approve Complete Package**** Approve Release Note          Pack &amp; Dispatch Equipment</a:t>
            </a:r>
          </a:p>
        </p:txBody>
      </p:sp>
      <p:sp>
        <p:nvSpPr>
          <p:cNvPr id="86076" name="Line 1084">
            <a:extLst>
              <a:ext uri="{FF2B5EF4-FFF2-40B4-BE49-F238E27FC236}">
                <a16:creationId xmlns:a16="http://schemas.microsoft.com/office/drawing/2014/main" id="{948C774B-170B-453A-81F4-9B3F3CE5BC86}"/>
              </a:ext>
            </a:extLst>
          </p:cNvPr>
          <p:cNvSpPr>
            <a:spLocks noChangeShapeType="1"/>
          </p:cNvSpPr>
          <p:nvPr/>
        </p:nvSpPr>
        <p:spPr bwMode="auto">
          <a:xfrm>
            <a:off x="1328738" y="1747838"/>
            <a:ext cx="0" cy="234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7" name="Line 1085">
            <a:extLst>
              <a:ext uri="{FF2B5EF4-FFF2-40B4-BE49-F238E27FC236}">
                <a16:creationId xmlns:a16="http://schemas.microsoft.com/office/drawing/2014/main" id="{1AD6CFA8-A525-4597-AC3A-076BEF0466ED}"/>
              </a:ext>
            </a:extLst>
          </p:cNvPr>
          <p:cNvSpPr>
            <a:spLocks noChangeShapeType="1"/>
          </p:cNvSpPr>
          <p:nvPr/>
        </p:nvSpPr>
        <p:spPr bwMode="auto">
          <a:xfrm flipH="1">
            <a:off x="2409825" y="1855788"/>
            <a:ext cx="4763" cy="1439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8" name="Line 1086">
            <a:extLst>
              <a:ext uri="{FF2B5EF4-FFF2-40B4-BE49-F238E27FC236}">
                <a16:creationId xmlns:a16="http://schemas.microsoft.com/office/drawing/2014/main" id="{7CB5CCCF-C56B-40AB-9DF4-25C505DE06AD}"/>
              </a:ext>
            </a:extLst>
          </p:cNvPr>
          <p:cNvSpPr>
            <a:spLocks noChangeShapeType="1"/>
          </p:cNvSpPr>
          <p:nvPr/>
        </p:nvSpPr>
        <p:spPr bwMode="auto">
          <a:xfrm>
            <a:off x="3525838" y="1976438"/>
            <a:ext cx="4762" cy="184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9" name="Line 1087">
            <a:extLst>
              <a:ext uri="{FF2B5EF4-FFF2-40B4-BE49-F238E27FC236}">
                <a16:creationId xmlns:a16="http://schemas.microsoft.com/office/drawing/2014/main" id="{97A71528-D342-475E-A3B9-51C859D33BB8}"/>
              </a:ext>
            </a:extLst>
          </p:cNvPr>
          <p:cNvSpPr>
            <a:spLocks noChangeShapeType="1"/>
          </p:cNvSpPr>
          <p:nvPr/>
        </p:nvSpPr>
        <p:spPr bwMode="auto">
          <a:xfrm>
            <a:off x="4719638" y="2090738"/>
            <a:ext cx="0" cy="1336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0" name="Line 1088">
            <a:extLst>
              <a:ext uri="{FF2B5EF4-FFF2-40B4-BE49-F238E27FC236}">
                <a16:creationId xmlns:a16="http://schemas.microsoft.com/office/drawing/2014/main" id="{1E784BEC-C099-4031-89E1-B9C61F7C203D}"/>
              </a:ext>
            </a:extLst>
          </p:cNvPr>
          <p:cNvSpPr>
            <a:spLocks noChangeShapeType="1"/>
          </p:cNvSpPr>
          <p:nvPr/>
        </p:nvSpPr>
        <p:spPr bwMode="auto">
          <a:xfrm>
            <a:off x="5881688" y="2205038"/>
            <a:ext cx="0" cy="139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1" name="Line 1089">
            <a:extLst>
              <a:ext uri="{FF2B5EF4-FFF2-40B4-BE49-F238E27FC236}">
                <a16:creationId xmlns:a16="http://schemas.microsoft.com/office/drawing/2014/main" id="{88DCF02B-F7BE-4CE4-AE6C-2D3AA48E8759}"/>
              </a:ext>
            </a:extLst>
          </p:cNvPr>
          <p:cNvSpPr>
            <a:spLocks noChangeShapeType="1"/>
          </p:cNvSpPr>
          <p:nvPr/>
        </p:nvSpPr>
        <p:spPr bwMode="auto">
          <a:xfrm>
            <a:off x="7062788" y="2319338"/>
            <a:ext cx="0" cy="985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2" name="Line 1090">
            <a:extLst>
              <a:ext uri="{FF2B5EF4-FFF2-40B4-BE49-F238E27FC236}">
                <a16:creationId xmlns:a16="http://schemas.microsoft.com/office/drawing/2014/main" id="{BE586486-09E7-4BDA-A569-4CEBAA54E5EF}"/>
              </a:ext>
            </a:extLst>
          </p:cNvPr>
          <p:cNvSpPr>
            <a:spLocks noChangeShapeType="1"/>
          </p:cNvSpPr>
          <p:nvPr/>
        </p:nvSpPr>
        <p:spPr bwMode="auto">
          <a:xfrm>
            <a:off x="1160463" y="5229225"/>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3" name="Text Box 1091">
            <a:extLst>
              <a:ext uri="{FF2B5EF4-FFF2-40B4-BE49-F238E27FC236}">
                <a16:creationId xmlns:a16="http://schemas.microsoft.com/office/drawing/2014/main" id="{4FB00483-C3BB-4505-96BA-29CC6B2D473D}"/>
              </a:ext>
            </a:extLst>
          </p:cNvPr>
          <p:cNvSpPr txBox="1">
            <a:spLocks noChangeArrowheads="1"/>
          </p:cNvSpPr>
          <p:nvPr/>
        </p:nvSpPr>
        <p:spPr bwMode="auto">
          <a:xfrm>
            <a:off x="1857375" y="6232525"/>
            <a:ext cx="920750" cy="33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Receive Equipment Pre-test Equipment  Install equipment</a:t>
            </a:r>
          </a:p>
        </p:txBody>
      </p:sp>
      <p:sp>
        <p:nvSpPr>
          <p:cNvPr id="86084" name="Text Box 1092">
            <a:extLst>
              <a:ext uri="{FF2B5EF4-FFF2-40B4-BE49-F238E27FC236}">
                <a16:creationId xmlns:a16="http://schemas.microsoft.com/office/drawing/2014/main" id="{2241BAAE-B627-40B6-A83D-C11CA36F93E4}"/>
              </a:ext>
            </a:extLst>
          </p:cNvPr>
          <p:cNvSpPr txBox="1">
            <a:spLocks noChangeArrowheads="1"/>
          </p:cNvSpPr>
          <p:nvPr/>
        </p:nvSpPr>
        <p:spPr bwMode="auto">
          <a:xfrm>
            <a:off x="2603500" y="5637213"/>
            <a:ext cx="1574800" cy="25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Test Equipment against Test Schedule Commission Complete System</a:t>
            </a:r>
          </a:p>
        </p:txBody>
      </p:sp>
      <p:sp>
        <p:nvSpPr>
          <p:cNvPr id="86085" name="Text Box 1093">
            <a:extLst>
              <a:ext uri="{FF2B5EF4-FFF2-40B4-BE49-F238E27FC236}">
                <a16:creationId xmlns:a16="http://schemas.microsoft.com/office/drawing/2014/main" id="{D5A5B789-B357-40AE-B510-A8ECC4DA492C}"/>
              </a:ext>
            </a:extLst>
          </p:cNvPr>
          <p:cNvSpPr txBox="1">
            <a:spLocks noChangeArrowheads="1"/>
          </p:cNvSpPr>
          <p:nvPr/>
        </p:nvSpPr>
        <p:spPr bwMode="auto">
          <a:xfrm>
            <a:off x="3895725" y="6196013"/>
            <a:ext cx="1641475" cy="48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Confirm Technical Completion          Review Project Records            Complete Handover Documents   Resolve Reservations                                  Obtain Acceptance of Completed Project</a:t>
            </a:r>
          </a:p>
        </p:txBody>
      </p:sp>
      <p:sp>
        <p:nvSpPr>
          <p:cNvPr id="86086" name="Line 1094">
            <a:extLst>
              <a:ext uri="{FF2B5EF4-FFF2-40B4-BE49-F238E27FC236}">
                <a16:creationId xmlns:a16="http://schemas.microsoft.com/office/drawing/2014/main" id="{A7528A5E-5982-4FFA-9305-BBD83414C302}"/>
              </a:ext>
            </a:extLst>
          </p:cNvPr>
          <p:cNvSpPr>
            <a:spLocks noChangeShapeType="1"/>
          </p:cNvSpPr>
          <p:nvPr/>
        </p:nvSpPr>
        <p:spPr bwMode="auto">
          <a:xfrm flipH="1">
            <a:off x="2319338" y="5373688"/>
            <a:ext cx="4762" cy="858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7" name="Line 1095">
            <a:extLst>
              <a:ext uri="{FF2B5EF4-FFF2-40B4-BE49-F238E27FC236}">
                <a16:creationId xmlns:a16="http://schemas.microsoft.com/office/drawing/2014/main" id="{05FAC27D-4079-4509-854A-C7BFE1D04509}"/>
              </a:ext>
            </a:extLst>
          </p:cNvPr>
          <p:cNvSpPr>
            <a:spLocks noChangeShapeType="1"/>
          </p:cNvSpPr>
          <p:nvPr/>
        </p:nvSpPr>
        <p:spPr bwMode="auto">
          <a:xfrm>
            <a:off x="3530600" y="5487988"/>
            <a:ext cx="0" cy="146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8" name="Line 1096">
            <a:extLst>
              <a:ext uri="{FF2B5EF4-FFF2-40B4-BE49-F238E27FC236}">
                <a16:creationId xmlns:a16="http://schemas.microsoft.com/office/drawing/2014/main" id="{0DE18440-6E7C-485F-9F53-E32AEBCC2A60}"/>
              </a:ext>
            </a:extLst>
          </p:cNvPr>
          <p:cNvSpPr>
            <a:spLocks noChangeShapeType="1"/>
          </p:cNvSpPr>
          <p:nvPr/>
        </p:nvSpPr>
        <p:spPr bwMode="auto">
          <a:xfrm>
            <a:off x="4711700" y="5602288"/>
            <a:ext cx="0" cy="596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9" name="Line 1097">
            <a:extLst>
              <a:ext uri="{FF2B5EF4-FFF2-40B4-BE49-F238E27FC236}">
                <a16:creationId xmlns:a16="http://schemas.microsoft.com/office/drawing/2014/main" id="{81DBE9FD-4F67-4C36-B0A4-EAB174A8607D}"/>
              </a:ext>
            </a:extLst>
          </p:cNvPr>
          <p:cNvSpPr>
            <a:spLocks noChangeShapeType="1"/>
          </p:cNvSpPr>
          <p:nvPr/>
        </p:nvSpPr>
        <p:spPr bwMode="auto">
          <a:xfrm>
            <a:off x="5861050" y="5691188"/>
            <a:ext cx="0" cy="146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0" name="Line 1098">
            <a:extLst>
              <a:ext uri="{FF2B5EF4-FFF2-40B4-BE49-F238E27FC236}">
                <a16:creationId xmlns:a16="http://schemas.microsoft.com/office/drawing/2014/main" id="{D83D8252-B7BA-443A-B14D-BAC9D7537A6F}"/>
              </a:ext>
            </a:extLst>
          </p:cNvPr>
          <p:cNvSpPr>
            <a:spLocks noChangeShapeType="1"/>
          </p:cNvSpPr>
          <p:nvPr/>
        </p:nvSpPr>
        <p:spPr bwMode="auto">
          <a:xfrm>
            <a:off x="2767013" y="5135563"/>
            <a:ext cx="1587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1" name="Line 1099">
            <a:extLst>
              <a:ext uri="{FF2B5EF4-FFF2-40B4-BE49-F238E27FC236}">
                <a16:creationId xmlns:a16="http://schemas.microsoft.com/office/drawing/2014/main" id="{93F0DA63-1174-4006-A727-11633F416D89}"/>
              </a:ext>
            </a:extLst>
          </p:cNvPr>
          <p:cNvSpPr>
            <a:spLocks noChangeShapeType="1"/>
          </p:cNvSpPr>
          <p:nvPr/>
        </p:nvSpPr>
        <p:spPr bwMode="auto">
          <a:xfrm>
            <a:off x="2927350" y="5137150"/>
            <a:ext cx="0" cy="117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2" name="Line 1100">
            <a:extLst>
              <a:ext uri="{FF2B5EF4-FFF2-40B4-BE49-F238E27FC236}">
                <a16:creationId xmlns:a16="http://schemas.microsoft.com/office/drawing/2014/main" id="{7F294D37-DFE7-4BEE-8099-2BA32C5A576B}"/>
              </a:ext>
            </a:extLst>
          </p:cNvPr>
          <p:cNvSpPr>
            <a:spLocks noChangeShapeType="1"/>
          </p:cNvSpPr>
          <p:nvPr/>
        </p:nvSpPr>
        <p:spPr bwMode="auto">
          <a:xfrm>
            <a:off x="2930525" y="5257800"/>
            <a:ext cx="176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3" name="Line 1101">
            <a:extLst>
              <a:ext uri="{FF2B5EF4-FFF2-40B4-BE49-F238E27FC236}">
                <a16:creationId xmlns:a16="http://schemas.microsoft.com/office/drawing/2014/main" id="{1DC2ADC8-4C61-4BF3-9FA6-2F8E5F168304}"/>
              </a:ext>
            </a:extLst>
          </p:cNvPr>
          <p:cNvSpPr>
            <a:spLocks noChangeShapeType="1"/>
          </p:cNvSpPr>
          <p:nvPr/>
        </p:nvSpPr>
        <p:spPr bwMode="auto">
          <a:xfrm>
            <a:off x="3941763" y="5249863"/>
            <a:ext cx="1587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4" name="Line 1102">
            <a:extLst>
              <a:ext uri="{FF2B5EF4-FFF2-40B4-BE49-F238E27FC236}">
                <a16:creationId xmlns:a16="http://schemas.microsoft.com/office/drawing/2014/main" id="{E78AAD34-DFF6-45F3-9A0F-18AAE0E10DCC}"/>
              </a:ext>
            </a:extLst>
          </p:cNvPr>
          <p:cNvSpPr>
            <a:spLocks noChangeShapeType="1"/>
          </p:cNvSpPr>
          <p:nvPr/>
        </p:nvSpPr>
        <p:spPr bwMode="auto">
          <a:xfrm>
            <a:off x="4102100" y="5251450"/>
            <a:ext cx="0" cy="117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5" name="Line 1103">
            <a:extLst>
              <a:ext uri="{FF2B5EF4-FFF2-40B4-BE49-F238E27FC236}">
                <a16:creationId xmlns:a16="http://schemas.microsoft.com/office/drawing/2014/main" id="{C6A8857C-4DEC-4342-82BC-A3EC1EDE71D8}"/>
              </a:ext>
            </a:extLst>
          </p:cNvPr>
          <p:cNvSpPr>
            <a:spLocks noChangeShapeType="1"/>
          </p:cNvSpPr>
          <p:nvPr/>
        </p:nvSpPr>
        <p:spPr bwMode="auto">
          <a:xfrm>
            <a:off x="4105275" y="5372100"/>
            <a:ext cx="176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6" name="Line 1104">
            <a:extLst>
              <a:ext uri="{FF2B5EF4-FFF2-40B4-BE49-F238E27FC236}">
                <a16:creationId xmlns:a16="http://schemas.microsoft.com/office/drawing/2014/main" id="{7EFFCC24-9054-4951-B535-A60C2D9D6C19}"/>
              </a:ext>
            </a:extLst>
          </p:cNvPr>
          <p:cNvSpPr>
            <a:spLocks noChangeShapeType="1"/>
          </p:cNvSpPr>
          <p:nvPr/>
        </p:nvSpPr>
        <p:spPr bwMode="auto">
          <a:xfrm>
            <a:off x="5116513" y="5351463"/>
            <a:ext cx="1587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7" name="Line 1105">
            <a:extLst>
              <a:ext uri="{FF2B5EF4-FFF2-40B4-BE49-F238E27FC236}">
                <a16:creationId xmlns:a16="http://schemas.microsoft.com/office/drawing/2014/main" id="{786DC360-00A3-4E2D-93D7-84ECB5A7915A}"/>
              </a:ext>
            </a:extLst>
          </p:cNvPr>
          <p:cNvSpPr>
            <a:spLocks noChangeShapeType="1"/>
          </p:cNvSpPr>
          <p:nvPr/>
        </p:nvSpPr>
        <p:spPr bwMode="auto">
          <a:xfrm>
            <a:off x="5276850" y="5353050"/>
            <a:ext cx="0" cy="117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8" name="Line 1106">
            <a:extLst>
              <a:ext uri="{FF2B5EF4-FFF2-40B4-BE49-F238E27FC236}">
                <a16:creationId xmlns:a16="http://schemas.microsoft.com/office/drawing/2014/main" id="{FF6AEE55-0B3A-4B3E-82A7-38E09F034DDB}"/>
              </a:ext>
            </a:extLst>
          </p:cNvPr>
          <p:cNvSpPr>
            <a:spLocks noChangeShapeType="1"/>
          </p:cNvSpPr>
          <p:nvPr/>
        </p:nvSpPr>
        <p:spPr bwMode="auto">
          <a:xfrm>
            <a:off x="5280025" y="5473700"/>
            <a:ext cx="176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9" name="Line 1107">
            <a:extLst>
              <a:ext uri="{FF2B5EF4-FFF2-40B4-BE49-F238E27FC236}">
                <a16:creationId xmlns:a16="http://schemas.microsoft.com/office/drawing/2014/main" id="{845AE1CA-8F63-4109-A789-C1B2671A76E6}"/>
              </a:ext>
            </a:extLst>
          </p:cNvPr>
          <p:cNvSpPr>
            <a:spLocks noChangeShapeType="1"/>
          </p:cNvSpPr>
          <p:nvPr/>
        </p:nvSpPr>
        <p:spPr bwMode="auto">
          <a:xfrm>
            <a:off x="814388" y="1147763"/>
            <a:ext cx="20732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0" name="Line 1108">
            <a:extLst>
              <a:ext uri="{FF2B5EF4-FFF2-40B4-BE49-F238E27FC236}">
                <a16:creationId xmlns:a16="http://schemas.microsoft.com/office/drawing/2014/main" id="{6272DB22-3743-449C-A0F8-E207A3E10445}"/>
              </a:ext>
            </a:extLst>
          </p:cNvPr>
          <p:cNvSpPr>
            <a:spLocks noChangeShapeType="1"/>
          </p:cNvSpPr>
          <p:nvPr/>
        </p:nvSpPr>
        <p:spPr bwMode="auto">
          <a:xfrm>
            <a:off x="814388" y="1144588"/>
            <a:ext cx="3175" cy="155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1" name="Line 1109">
            <a:extLst>
              <a:ext uri="{FF2B5EF4-FFF2-40B4-BE49-F238E27FC236}">
                <a16:creationId xmlns:a16="http://schemas.microsoft.com/office/drawing/2014/main" id="{D8BA503F-8538-4E16-A20B-7376AA1E9746}"/>
              </a:ext>
            </a:extLst>
          </p:cNvPr>
          <p:cNvSpPr>
            <a:spLocks noChangeShapeType="1"/>
          </p:cNvSpPr>
          <p:nvPr/>
        </p:nvSpPr>
        <p:spPr bwMode="auto">
          <a:xfrm>
            <a:off x="2878138" y="1157288"/>
            <a:ext cx="3175" cy="1587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2" name="Line 1110">
            <a:extLst>
              <a:ext uri="{FF2B5EF4-FFF2-40B4-BE49-F238E27FC236}">
                <a16:creationId xmlns:a16="http://schemas.microsoft.com/office/drawing/2014/main" id="{820B62BD-D938-4148-A0AD-5199B462602B}"/>
              </a:ext>
            </a:extLst>
          </p:cNvPr>
          <p:cNvSpPr>
            <a:spLocks noChangeShapeType="1"/>
          </p:cNvSpPr>
          <p:nvPr/>
        </p:nvSpPr>
        <p:spPr bwMode="auto">
          <a:xfrm flipV="1">
            <a:off x="3016250" y="904875"/>
            <a:ext cx="337343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3" name="Line 1111">
            <a:extLst>
              <a:ext uri="{FF2B5EF4-FFF2-40B4-BE49-F238E27FC236}">
                <a16:creationId xmlns:a16="http://schemas.microsoft.com/office/drawing/2014/main" id="{86BC96E1-C507-4437-8D21-D3C0DF39B9F0}"/>
              </a:ext>
            </a:extLst>
          </p:cNvPr>
          <p:cNvSpPr>
            <a:spLocks noChangeShapeType="1"/>
          </p:cNvSpPr>
          <p:nvPr/>
        </p:nvSpPr>
        <p:spPr bwMode="auto">
          <a:xfrm>
            <a:off x="3024188" y="890588"/>
            <a:ext cx="3175" cy="4191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4" name="Line 1112">
            <a:extLst>
              <a:ext uri="{FF2B5EF4-FFF2-40B4-BE49-F238E27FC236}">
                <a16:creationId xmlns:a16="http://schemas.microsoft.com/office/drawing/2014/main" id="{252F687C-1184-42AD-9978-9A724334449B}"/>
              </a:ext>
            </a:extLst>
          </p:cNvPr>
          <p:cNvSpPr>
            <a:spLocks noChangeShapeType="1"/>
          </p:cNvSpPr>
          <p:nvPr/>
        </p:nvSpPr>
        <p:spPr bwMode="auto">
          <a:xfrm>
            <a:off x="6392863" y="892175"/>
            <a:ext cx="1587" cy="9271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5" name="Text Box 1113">
            <a:extLst>
              <a:ext uri="{FF2B5EF4-FFF2-40B4-BE49-F238E27FC236}">
                <a16:creationId xmlns:a16="http://schemas.microsoft.com/office/drawing/2014/main" id="{B20A3192-9E57-4761-9BA4-251BDDB980B0}"/>
              </a:ext>
            </a:extLst>
          </p:cNvPr>
          <p:cNvSpPr txBox="1">
            <a:spLocks noChangeArrowheads="1"/>
          </p:cNvSpPr>
          <p:nvPr/>
        </p:nvSpPr>
        <p:spPr bwMode="auto">
          <a:xfrm>
            <a:off x="1147763" y="881063"/>
            <a:ext cx="135413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latin typeface="Verdana" panose="020B0604030504040204" pitchFamily="34" charset="0"/>
              </a:rPr>
              <a:t>Initiate Project</a:t>
            </a:r>
          </a:p>
        </p:txBody>
      </p:sp>
      <p:sp>
        <p:nvSpPr>
          <p:cNvPr id="86106" name="Text Box 1114">
            <a:extLst>
              <a:ext uri="{FF2B5EF4-FFF2-40B4-BE49-F238E27FC236}">
                <a16:creationId xmlns:a16="http://schemas.microsoft.com/office/drawing/2014/main" id="{9F452A6F-CDE3-40D2-A797-9E2A42CD969E}"/>
              </a:ext>
            </a:extLst>
          </p:cNvPr>
          <p:cNvSpPr txBox="1">
            <a:spLocks noChangeArrowheads="1"/>
          </p:cNvSpPr>
          <p:nvPr/>
        </p:nvSpPr>
        <p:spPr bwMode="auto">
          <a:xfrm>
            <a:off x="4403725" y="614363"/>
            <a:ext cx="13906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latin typeface="Verdana" panose="020B0604030504040204" pitchFamily="34" charset="0"/>
              </a:rPr>
              <a:t>Undertake Design</a:t>
            </a:r>
          </a:p>
        </p:txBody>
      </p:sp>
      <p:sp>
        <p:nvSpPr>
          <p:cNvPr id="86107" name="Text Box 1115">
            <a:extLst>
              <a:ext uri="{FF2B5EF4-FFF2-40B4-BE49-F238E27FC236}">
                <a16:creationId xmlns:a16="http://schemas.microsoft.com/office/drawing/2014/main" id="{FAA5D1E0-FAC5-4A01-B85A-A1DA2B9CF2FE}"/>
              </a:ext>
            </a:extLst>
          </p:cNvPr>
          <p:cNvSpPr txBox="1">
            <a:spLocks noChangeArrowheads="1"/>
          </p:cNvSpPr>
          <p:nvPr/>
        </p:nvSpPr>
        <p:spPr bwMode="auto">
          <a:xfrm>
            <a:off x="1624013" y="4449763"/>
            <a:ext cx="1936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latin typeface="Verdana" panose="020B0604030504040204" pitchFamily="34" charset="0"/>
              </a:rPr>
              <a:t>Implement Project </a:t>
            </a:r>
          </a:p>
        </p:txBody>
      </p:sp>
      <p:sp>
        <p:nvSpPr>
          <p:cNvPr id="86108" name="Line 1116">
            <a:extLst>
              <a:ext uri="{FF2B5EF4-FFF2-40B4-BE49-F238E27FC236}">
                <a16:creationId xmlns:a16="http://schemas.microsoft.com/office/drawing/2014/main" id="{839B83EA-A769-471F-8DBB-0FD024BB9022}"/>
              </a:ext>
            </a:extLst>
          </p:cNvPr>
          <p:cNvSpPr>
            <a:spLocks noChangeShapeType="1"/>
          </p:cNvSpPr>
          <p:nvPr/>
        </p:nvSpPr>
        <p:spPr bwMode="auto">
          <a:xfrm>
            <a:off x="588963" y="4706938"/>
            <a:ext cx="3427412" cy="47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9" name="Line 1117">
            <a:extLst>
              <a:ext uri="{FF2B5EF4-FFF2-40B4-BE49-F238E27FC236}">
                <a16:creationId xmlns:a16="http://schemas.microsoft.com/office/drawing/2014/main" id="{E31E1D83-80FB-4F8A-BB9C-FDB95C7AD61B}"/>
              </a:ext>
            </a:extLst>
          </p:cNvPr>
          <p:cNvSpPr>
            <a:spLocks noChangeShapeType="1"/>
          </p:cNvSpPr>
          <p:nvPr/>
        </p:nvSpPr>
        <p:spPr bwMode="auto">
          <a:xfrm>
            <a:off x="4017963" y="4711700"/>
            <a:ext cx="0" cy="2016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0" name="Line 1118">
            <a:extLst>
              <a:ext uri="{FF2B5EF4-FFF2-40B4-BE49-F238E27FC236}">
                <a16:creationId xmlns:a16="http://schemas.microsoft.com/office/drawing/2014/main" id="{6BBE5516-1F0A-40A9-B7AB-9719FFC240C3}"/>
              </a:ext>
            </a:extLst>
          </p:cNvPr>
          <p:cNvSpPr>
            <a:spLocks noChangeShapeType="1"/>
          </p:cNvSpPr>
          <p:nvPr/>
        </p:nvSpPr>
        <p:spPr bwMode="auto">
          <a:xfrm>
            <a:off x="4216400" y="4987925"/>
            <a:ext cx="21907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1" name="Line 1119">
            <a:extLst>
              <a:ext uri="{FF2B5EF4-FFF2-40B4-BE49-F238E27FC236}">
                <a16:creationId xmlns:a16="http://schemas.microsoft.com/office/drawing/2014/main" id="{0B7C9EC0-1712-4EED-B5D5-A871AD1BA468}"/>
              </a:ext>
            </a:extLst>
          </p:cNvPr>
          <p:cNvSpPr>
            <a:spLocks noChangeShapeType="1"/>
          </p:cNvSpPr>
          <p:nvPr/>
        </p:nvSpPr>
        <p:spPr bwMode="auto">
          <a:xfrm>
            <a:off x="4229100" y="4991100"/>
            <a:ext cx="0" cy="1587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2" name="Line 1120">
            <a:extLst>
              <a:ext uri="{FF2B5EF4-FFF2-40B4-BE49-F238E27FC236}">
                <a16:creationId xmlns:a16="http://schemas.microsoft.com/office/drawing/2014/main" id="{91163832-D903-473D-A54E-0D331C46A018}"/>
              </a:ext>
            </a:extLst>
          </p:cNvPr>
          <p:cNvSpPr>
            <a:spLocks noChangeShapeType="1"/>
          </p:cNvSpPr>
          <p:nvPr/>
        </p:nvSpPr>
        <p:spPr bwMode="auto">
          <a:xfrm>
            <a:off x="6400800" y="4997450"/>
            <a:ext cx="0" cy="1587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13" name="Text Box 1121">
            <a:extLst>
              <a:ext uri="{FF2B5EF4-FFF2-40B4-BE49-F238E27FC236}">
                <a16:creationId xmlns:a16="http://schemas.microsoft.com/office/drawing/2014/main" id="{3D743AD4-635E-40E4-B7BC-5DB36F788146}"/>
              </a:ext>
            </a:extLst>
          </p:cNvPr>
          <p:cNvSpPr txBox="1">
            <a:spLocks noChangeArrowheads="1"/>
          </p:cNvSpPr>
          <p:nvPr/>
        </p:nvSpPr>
        <p:spPr bwMode="auto">
          <a:xfrm>
            <a:off x="4622800" y="4733925"/>
            <a:ext cx="1504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latin typeface="Verdana" panose="020B0604030504040204" pitchFamily="34" charset="0"/>
              </a:rPr>
              <a:t>Complete Project </a:t>
            </a:r>
          </a:p>
        </p:txBody>
      </p:sp>
      <p:sp>
        <p:nvSpPr>
          <p:cNvPr id="86114" name="Text Box 1122">
            <a:extLst>
              <a:ext uri="{FF2B5EF4-FFF2-40B4-BE49-F238E27FC236}">
                <a16:creationId xmlns:a16="http://schemas.microsoft.com/office/drawing/2014/main" id="{09793C85-831A-4B6A-9BBC-1512BBD7CA30}"/>
              </a:ext>
            </a:extLst>
          </p:cNvPr>
          <p:cNvSpPr txBox="1">
            <a:spLocks noChangeArrowheads="1"/>
          </p:cNvSpPr>
          <p:nvPr/>
        </p:nvSpPr>
        <p:spPr bwMode="auto">
          <a:xfrm>
            <a:off x="547688" y="2541588"/>
            <a:ext cx="1549400"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EFDA/CSU/JOC Management</a:t>
            </a:r>
          </a:p>
        </p:txBody>
      </p:sp>
      <p:sp>
        <p:nvSpPr>
          <p:cNvPr id="86115" name="Text Box 1123">
            <a:extLst>
              <a:ext uri="{FF2B5EF4-FFF2-40B4-BE49-F238E27FC236}">
                <a16:creationId xmlns:a16="http://schemas.microsoft.com/office/drawing/2014/main" id="{E4253705-5A87-4829-9078-FA7261BA8465}"/>
              </a:ext>
            </a:extLst>
          </p:cNvPr>
          <p:cNvSpPr txBox="1">
            <a:spLocks noChangeArrowheads="1"/>
          </p:cNvSpPr>
          <p:nvPr/>
        </p:nvSpPr>
        <p:spPr bwMode="auto">
          <a:xfrm>
            <a:off x="1500188" y="4162425"/>
            <a:ext cx="1817687"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Leader/Project Team/EFDA/CSU</a:t>
            </a:r>
          </a:p>
        </p:txBody>
      </p:sp>
      <p:sp>
        <p:nvSpPr>
          <p:cNvPr id="86116" name="Text Box 1124">
            <a:extLst>
              <a:ext uri="{FF2B5EF4-FFF2-40B4-BE49-F238E27FC236}">
                <a16:creationId xmlns:a16="http://schemas.microsoft.com/office/drawing/2014/main" id="{CEB3B492-31AA-4131-908B-83E0D0C02813}"/>
              </a:ext>
            </a:extLst>
          </p:cNvPr>
          <p:cNvSpPr txBox="1">
            <a:spLocks noChangeArrowheads="1"/>
          </p:cNvSpPr>
          <p:nvPr/>
        </p:nvSpPr>
        <p:spPr bwMode="auto">
          <a:xfrm>
            <a:off x="2620963" y="3028950"/>
            <a:ext cx="1798637"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Team/IRP/EFDA/CSU/JDC</a:t>
            </a:r>
          </a:p>
        </p:txBody>
      </p:sp>
      <p:sp>
        <p:nvSpPr>
          <p:cNvPr id="86117" name="Text Box 1125">
            <a:extLst>
              <a:ext uri="{FF2B5EF4-FFF2-40B4-BE49-F238E27FC236}">
                <a16:creationId xmlns:a16="http://schemas.microsoft.com/office/drawing/2014/main" id="{F962B7A1-E32E-4294-AA10-8544C01F105C}"/>
              </a:ext>
            </a:extLst>
          </p:cNvPr>
          <p:cNvSpPr txBox="1">
            <a:spLocks noChangeArrowheads="1"/>
          </p:cNvSpPr>
          <p:nvPr/>
        </p:nvSpPr>
        <p:spPr bwMode="auto">
          <a:xfrm>
            <a:off x="3767138" y="4060825"/>
            <a:ext cx="1885950"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Team/Interfaces</a:t>
            </a:r>
          </a:p>
        </p:txBody>
      </p:sp>
      <p:sp>
        <p:nvSpPr>
          <p:cNvPr id="86118" name="Text Box 1126">
            <a:extLst>
              <a:ext uri="{FF2B5EF4-FFF2-40B4-BE49-F238E27FC236}">
                <a16:creationId xmlns:a16="http://schemas.microsoft.com/office/drawing/2014/main" id="{6F05EC45-7972-4014-B42D-854FBF9BD41C}"/>
              </a:ext>
            </a:extLst>
          </p:cNvPr>
          <p:cNvSpPr txBox="1">
            <a:spLocks noChangeArrowheads="1"/>
          </p:cNvSpPr>
          <p:nvPr/>
        </p:nvSpPr>
        <p:spPr bwMode="auto">
          <a:xfrm>
            <a:off x="4922838" y="3051175"/>
            <a:ext cx="1865312"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Team/Interfaces/EFDA/CSU/JDC</a:t>
            </a:r>
          </a:p>
        </p:txBody>
      </p:sp>
      <p:sp>
        <p:nvSpPr>
          <p:cNvPr id="86119" name="Text Box 1127">
            <a:extLst>
              <a:ext uri="{FF2B5EF4-FFF2-40B4-BE49-F238E27FC236}">
                <a16:creationId xmlns:a16="http://schemas.microsoft.com/office/drawing/2014/main" id="{BA2BEF6C-4396-49ED-9AFB-3AD93DFD9468}"/>
              </a:ext>
            </a:extLst>
          </p:cNvPr>
          <p:cNvSpPr txBox="1">
            <a:spLocks noChangeArrowheads="1"/>
          </p:cNvSpPr>
          <p:nvPr/>
        </p:nvSpPr>
        <p:spPr bwMode="auto">
          <a:xfrm>
            <a:off x="1857375" y="6562725"/>
            <a:ext cx="920750"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Team/ICM</a:t>
            </a:r>
          </a:p>
        </p:txBody>
      </p:sp>
      <p:sp>
        <p:nvSpPr>
          <p:cNvPr id="86120" name="Text Box 1128">
            <a:extLst>
              <a:ext uri="{FF2B5EF4-FFF2-40B4-BE49-F238E27FC236}">
                <a16:creationId xmlns:a16="http://schemas.microsoft.com/office/drawing/2014/main" id="{50EB7DE9-E3E2-4226-93E3-32D1F9C3930E}"/>
              </a:ext>
            </a:extLst>
          </p:cNvPr>
          <p:cNvSpPr txBox="1">
            <a:spLocks noChangeArrowheads="1"/>
          </p:cNvSpPr>
          <p:nvPr/>
        </p:nvSpPr>
        <p:spPr bwMode="auto">
          <a:xfrm>
            <a:off x="2603500" y="5891213"/>
            <a:ext cx="1574800"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Team/ICM/EFDA/CSU</a:t>
            </a:r>
          </a:p>
        </p:txBody>
      </p:sp>
      <p:sp>
        <p:nvSpPr>
          <p:cNvPr id="86121" name="Text Box 1129">
            <a:extLst>
              <a:ext uri="{FF2B5EF4-FFF2-40B4-BE49-F238E27FC236}">
                <a16:creationId xmlns:a16="http://schemas.microsoft.com/office/drawing/2014/main" id="{B76F2362-40A0-43DA-93EE-F86B854DBEBD}"/>
              </a:ext>
            </a:extLst>
          </p:cNvPr>
          <p:cNvSpPr txBox="1">
            <a:spLocks noChangeArrowheads="1"/>
          </p:cNvSpPr>
          <p:nvPr/>
        </p:nvSpPr>
        <p:spPr bwMode="auto">
          <a:xfrm>
            <a:off x="3895725" y="6678613"/>
            <a:ext cx="1641475"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Team/EFDA/CSU</a:t>
            </a:r>
          </a:p>
        </p:txBody>
      </p:sp>
      <p:sp>
        <p:nvSpPr>
          <p:cNvPr id="86122" name="Text Box 1130">
            <a:extLst>
              <a:ext uri="{FF2B5EF4-FFF2-40B4-BE49-F238E27FC236}">
                <a16:creationId xmlns:a16="http://schemas.microsoft.com/office/drawing/2014/main" id="{CAD7698B-D04E-4741-8C67-F10EFD3BF883}"/>
              </a:ext>
            </a:extLst>
          </p:cNvPr>
          <p:cNvSpPr txBox="1">
            <a:spLocks noChangeArrowheads="1"/>
          </p:cNvSpPr>
          <p:nvPr/>
        </p:nvSpPr>
        <p:spPr bwMode="auto">
          <a:xfrm>
            <a:off x="5381625" y="6092825"/>
            <a:ext cx="971550"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Team/CSU</a:t>
            </a:r>
          </a:p>
        </p:txBody>
      </p:sp>
      <p:sp>
        <p:nvSpPr>
          <p:cNvPr id="86123" name="Text Box 1131">
            <a:extLst>
              <a:ext uri="{FF2B5EF4-FFF2-40B4-BE49-F238E27FC236}">
                <a16:creationId xmlns:a16="http://schemas.microsoft.com/office/drawing/2014/main" id="{F650304B-876F-4A9F-BD07-B91CD6ECD5EC}"/>
              </a:ext>
            </a:extLst>
          </p:cNvPr>
          <p:cNvSpPr txBox="1">
            <a:spLocks noChangeArrowheads="1"/>
          </p:cNvSpPr>
          <p:nvPr/>
        </p:nvSpPr>
        <p:spPr bwMode="auto">
          <a:xfrm>
            <a:off x="5381625" y="5838825"/>
            <a:ext cx="973138" cy="25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Undertake Post Project Review</a:t>
            </a:r>
          </a:p>
        </p:txBody>
      </p:sp>
      <p:sp>
        <p:nvSpPr>
          <p:cNvPr id="86124" name="Text Box 1132">
            <a:extLst>
              <a:ext uri="{FF2B5EF4-FFF2-40B4-BE49-F238E27FC236}">
                <a16:creationId xmlns:a16="http://schemas.microsoft.com/office/drawing/2014/main" id="{ECCCEFA3-2888-4921-A121-A4CD43A996A6}"/>
              </a:ext>
            </a:extLst>
          </p:cNvPr>
          <p:cNvSpPr txBox="1">
            <a:spLocks noChangeArrowheads="1"/>
          </p:cNvSpPr>
          <p:nvPr/>
        </p:nvSpPr>
        <p:spPr bwMode="auto">
          <a:xfrm>
            <a:off x="6427788" y="4011613"/>
            <a:ext cx="1296987"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Team/Contracts/EFDA</a:t>
            </a:r>
          </a:p>
        </p:txBody>
      </p:sp>
      <p:sp>
        <p:nvSpPr>
          <p:cNvPr id="86125" name="Text Box 1133">
            <a:extLst>
              <a:ext uri="{FF2B5EF4-FFF2-40B4-BE49-F238E27FC236}">
                <a16:creationId xmlns:a16="http://schemas.microsoft.com/office/drawing/2014/main" id="{0DA884E2-CC64-48EB-95C6-161299C387FE}"/>
              </a:ext>
            </a:extLst>
          </p:cNvPr>
          <p:cNvSpPr txBox="1">
            <a:spLocks noChangeArrowheads="1"/>
          </p:cNvSpPr>
          <p:nvPr/>
        </p:nvSpPr>
        <p:spPr bwMode="auto">
          <a:xfrm>
            <a:off x="485775" y="6269038"/>
            <a:ext cx="1350963" cy="177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Project Team/Contractor/ICM</a:t>
            </a:r>
          </a:p>
        </p:txBody>
      </p:sp>
      <p:sp>
        <p:nvSpPr>
          <p:cNvPr id="86126" name="Text Box 1134">
            <a:extLst>
              <a:ext uri="{FF2B5EF4-FFF2-40B4-BE49-F238E27FC236}">
                <a16:creationId xmlns:a16="http://schemas.microsoft.com/office/drawing/2014/main" id="{D595746B-A154-49DB-94E9-EBD6BA7F3396}"/>
              </a:ext>
            </a:extLst>
          </p:cNvPr>
          <p:cNvSpPr txBox="1">
            <a:spLocks noChangeArrowheads="1"/>
          </p:cNvSpPr>
          <p:nvPr/>
        </p:nvSpPr>
        <p:spPr bwMode="auto">
          <a:xfrm>
            <a:off x="3878263" y="1050925"/>
            <a:ext cx="1643062" cy="33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500" b="1">
                <a:latin typeface="Verdana" panose="020B0604030504040204" pitchFamily="34" charset="0"/>
              </a:rPr>
              <a:t>Prepare Technical Design                  Ensure Machine Compatibility     Prepare Safety Case Modification</a:t>
            </a:r>
          </a:p>
        </p:txBody>
      </p:sp>
      <p:sp>
        <p:nvSpPr>
          <p:cNvPr id="86127" name="Text Box 1135">
            <a:extLst>
              <a:ext uri="{FF2B5EF4-FFF2-40B4-BE49-F238E27FC236}">
                <a16:creationId xmlns:a16="http://schemas.microsoft.com/office/drawing/2014/main" id="{53C9E72F-DE8F-41E1-B968-19E876A70168}"/>
              </a:ext>
            </a:extLst>
          </p:cNvPr>
          <p:cNvSpPr txBox="1">
            <a:spLocks noChangeArrowheads="1"/>
          </p:cNvSpPr>
          <p:nvPr/>
        </p:nvSpPr>
        <p:spPr bwMode="auto">
          <a:xfrm>
            <a:off x="7108825" y="2795588"/>
            <a:ext cx="12160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 These will comprise:</a:t>
            </a:r>
          </a:p>
          <a:p>
            <a:pPr>
              <a:spcBef>
                <a:spcPct val="50000"/>
              </a:spcBef>
            </a:pPr>
            <a:r>
              <a:rPr lang="en-GB" altLang="en-US" sz="500" b="1">
                <a:latin typeface="Verdana" panose="020B0604030504040204" pitchFamily="34" charset="0"/>
              </a:rPr>
              <a:t>-  Technical Specification      -  Drawings                            -  Contractual Requirements             </a:t>
            </a:r>
          </a:p>
        </p:txBody>
      </p:sp>
      <p:sp>
        <p:nvSpPr>
          <p:cNvPr id="86128" name="Text Box 1136">
            <a:extLst>
              <a:ext uri="{FF2B5EF4-FFF2-40B4-BE49-F238E27FC236}">
                <a16:creationId xmlns:a16="http://schemas.microsoft.com/office/drawing/2014/main" id="{3703B2BE-3653-41B1-A66A-76CF96389E69}"/>
              </a:ext>
            </a:extLst>
          </p:cNvPr>
          <p:cNvSpPr txBox="1">
            <a:spLocks noChangeArrowheads="1"/>
          </p:cNvSpPr>
          <p:nvPr/>
        </p:nvSpPr>
        <p:spPr bwMode="auto">
          <a:xfrm>
            <a:off x="6805613" y="4637088"/>
            <a:ext cx="2081212"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800" b="1">
                <a:latin typeface="Verdana" panose="020B0604030504040204" pitchFamily="34" charset="0"/>
              </a:rPr>
              <a:t>Note: Overall Project Management and Reporting will be as defined in the Project Management Plan (PMP)</a:t>
            </a:r>
          </a:p>
        </p:txBody>
      </p:sp>
      <p:sp>
        <p:nvSpPr>
          <p:cNvPr id="86129" name="Text Box 1137">
            <a:extLst>
              <a:ext uri="{FF2B5EF4-FFF2-40B4-BE49-F238E27FC236}">
                <a16:creationId xmlns:a16="http://schemas.microsoft.com/office/drawing/2014/main" id="{278BA6D3-B989-48BF-92BF-6FF2B9B08333}"/>
              </a:ext>
            </a:extLst>
          </p:cNvPr>
          <p:cNvSpPr txBox="1">
            <a:spLocks noChangeArrowheads="1"/>
          </p:cNvSpPr>
          <p:nvPr/>
        </p:nvSpPr>
        <p:spPr bwMode="auto">
          <a:xfrm>
            <a:off x="514350" y="6537325"/>
            <a:ext cx="1238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 This includes supporting documentation</a:t>
            </a:r>
          </a:p>
        </p:txBody>
      </p:sp>
      <p:sp>
        <p:nvSpPr>
          <p:cNvPr id="86130" name="Oval 1138">
            <a:extLst>
              <a:ext uri="{FF2B5EF4-FFF2-40B4-BE49-F238E27FC236}">
                <a16:creationId xmlns:a16="http://schemas.microsoft.com/office/drawing/2014/main" id="{4ACC44FF-05C4-4BC2-89D7-8FEF43A7E6DC}"/>
              </a:ext>
            </a:extLst>
          </p:cNvPr>
          <p:cNvSpPr>
            <a:spLocks noChangeArrowheads="1"/>
          </p:cNvSpPr>
          <p:nvPr/>
        </p:nvSpPr>
        <p:spPr bwMode="auto">
          <a:xfrm>
            <a:off x="4044950" y="5256213"/>
            <a:ext cx="107950" cy="10795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1" name="Oval 1139">
            <a:extLst>
              <a:ext uri="{FF2B5EF4-FFF2-40B4-BE49-F238E27FC236}">
                <a16:creationId xmlns:a16="http://schemas.microsoft.com/office/drawing/2014/main" id="{20AD93B3-F86E-4B7A-B121-7E21D98EC2FA}"/>
              </a:ext>
            </a:extLst>
          </p:cNvPr>
          <p:cNvSpPr>
            <a:spLocks noChangeArrowheads="1"/>
          </p:cNvSpPr>
          <p:nvPr/>
        </p:nvSpPr>
        <p:spPr bwMode="auto">
          <a:xfrm>
            <a:off x="7888288" y="2036763"/>
            <a:ext cx="107950" cy="103187"/>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2" name="Oval 1140">
            <a:extLst>
              <a:ext uri="{FF2B5EF4-FFF2-40B4-BE49-F238E27FC236}">
                <a16:creationId xmlns:a16="http://schemas.microsoft.com/office/drawing/2014/main" id="{E92452C7-9A38-4C2D-85C8-5C59BE26E67C}"/>
              </a:ext>
            </a:extLst>
          </p:cNvPr>
          <p:cNvSpPr>
            <a:spLocks noChangeArrowheads="1"/>
          </p:cNvSpPr>
          <p:nvPr/>
        </p:nvSpPr>
        <p:spPr bwMode="auto">
          <a:xfrm>
            <a:off x="6399213" y="1970088"/>
            <a:ext cx="107950" cy="98425"/>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3" name="Oval 1141">
            <a:extLst>
              <a:ext uri="{FF2B5EF4-FFF2-40B4-BE49-F238E27FC236}">
                <a16:creationId xmlns:a16="http://schemas.microsoft.com/office/drawing/2014/main" id="{C314B7D4-F24F-4386-B41E-2BF0B28A95EC}"/>
              </a:ext>
            </a:extLst>
          </p:cNvPr>
          <p:cNvSpPr>
            <a:spLocks noChangeArrowheads="1"/>
          </p:cNvSpPr>
          <p:nvPr/>
        </p:nvSpPr>
        <p:spPr bwMode="auto">
          <a:xfrm>
            <a:off x="2882900" y="1612900"/>
            <a:ext cx="122238" cy="11271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4" name="Line 1142">
            <a:extLst>
              <a:ext uri="{FF2B5EF4-FFF2-40B4-BE49-F238E27FC236}">
                <a16:creationId xmlns:a16="http://schemas.microsoft.com/office/drawing/2014/main" id="{83008635-BEFC-4E81-9E2A-A0ACA7DE70DD}"/>
              </a:ext>
            </a:extLst>
          </p:cNvPr>
          <p:cNvSpPr>
            <a:spLocks noChangeShapeType="1"/>
          </p:cNvSpPr>
          <p:nvPr/>
        </p:nvSpPr>
        <p:spPr bwMode="auto">
          <a:xfrm>
            <a:off x="2949575" y="684213"/>
            <a:ext cx="0" cy="94932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5" name="Line 1143">
            <a:extLst>
              <a:ext uri="{FF2B5EF4-FFF2-40B4-BE49-F238E27FC236}">
                <a16:creationId xmlns:a16="http://schemas.microsoft.com/office/drawing/2014/main" id="{017AE3BB-C8F4-498A-B868-38478E877E09}"/>
              </a:ext>
            </a:extLst>
          </p:cNvPr>
          <p:cNvSpPr>
            <a:spLocks noChangeShapeType="1"/>
          </p:cNvSpPr>
          <p:nvPr/>
        </p:nvSpPr>
        <p:spPr bwMode="auto">
          <a:xfrm>
            <a:off x="6459538" y="733425"/>
            <a:ext cx="0" cy="124142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6" name="Line 1144">
            <a:extLst>
              <a:ext uri="{FF2B5EF4-FFF2-40B4-BE49-F238E27FC236}">
                <a16:creationId xmlns:a16="http://schemas.microsoft.com/office/drawing/2014/main" id="{5BD49AA2-797F-422E-AD15-22D5681F7CC6}"/>
              </a:ext>
            </a:extLst>
          </p:cNvPr>
          <p:cNvSpPr>
            <a:spLocks noChangeShapeType="1"/>
          </p:cNvSpPr>
          <p:nvPr/>
        </p:nvSpPr>
        <p:spPr bwMode="auto">
          <a:xfrm>
            <a:off x="7932738" y="788988"/>
            <a:ext cx="0" cy="126206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7" name="Oval 1145">
            <a:extLst>
              <a:ext uri="{FF2B5EF4-FFF2-40B4-BE49-F238E27FC236}">
                <a16:creationId xmlns:a16="http://schemas.microsoft.com/office/drawing/2014/main" id="{5E34BBC0-0E87-4507-9125-04C502DB8904}"/>
              </a:ext>
            </a:extLst>
          </p:cNvPr>
          <p:cNvSpPr>
            <a:spLocks noChangeArrowheads="1"/>
          </p:cNvSpPr>
          <p:nvPr/>
        </p:nvSpPr>
        <p:spPr bwMode="auto">
          <a:xfrm>
            <a:off x="3884613" y="4475163"/>
            <a:ext cx="414337" cy="1905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8" name="Text Box 1146">
            <a:extLst>
              <a:ext uri="{FF2B5EF4-FFF2-40B4-BE49-F238E27FC236}">
                <a16:creationId xmlns:a16="http://schemas.microsoft.com/office/drawing/2014/main" id="{CD071BE7-758B-4F57-A0C0-429092839A76}"/>
              </a:ext>
            </a:extLst>
          </p:cNvPr>
          <p:cNvSpPr txBox="1">
            <a:spLocks noChangeArrowheads="1"/>
          </p:cNvSpPr>
          <p:nvPr/>
        </p:nvSpPr>
        <p:spPr bwMode="auto">
          <a:xfrm>
            <a:off x="3859213" y="4468813"/>
            <a:ext cx="512762"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700" b="1">
                <a:latin typeface="Verdana" panose="020B0604030504040204" pitchFamily="34" charset="0"/>
              </a:rPr>
              <a:t>Gate 4</a:t>
            </a:r>
          </a:p>
        </p:txBody>
      </p:sp>
      <p:sp>
        <p:nvSpPr>
          <p:cNvPr id="86139" name="Line 1147">
            <a:extLst>
              <a:ext uri="{FF2B5EF4-FFF2-40B4-BE49-F238E27FC236}">
                <a16:creationId xmlns:a16="http://schemas.microsoft.com/office/drawing/2014/main" id="{91268037-510D-4DFB-A7B0-494DAB936772}"/>
              </a:ext>
            </a:extLst>
          </p:cNvPr>
          <p:cNvSpPr>
            <a:spLocks noChangeShapeType="1"/>
          </p:cNvSpPr>
          <p:nvPr/>
        </p:nvSpPr>
        <p:spPr bwMode="auto">
          <a:xfrm flipH="1" flipV="1">
            <a:off x="4098925" y="4664075"/>
            <a:ext cx="3175" cy="67627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0" name="Oval 1148">
            <a:extLst>
              <a:ext uri="{FF2B5EF4-FFF2-40B4-BE49-F238E27FC236}">
                <a16:creationId xmlns:a16="http://schemas.microsoft.com/office/drawing/2014/main" id="{0AD35C68-26D3-4F3A-8137-F1691DAC2D96}"/>
              </a:ext>
            </a:extLst>
          </p:cNvPr>
          <p:cNvSpPr>
            <a:spLocks noChangeArrowheads="1"/>
          </p:cNvSpPr>
          <p:nvPr/>
        </p:nvSpPr>
        <p:spPr bwMode="auto">
          <a:xfrm>
            <a:off x="2735263" y="549275"/>
            <a:ext cx="414337" cy="1905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1" name="Text Box 1149">
            <a:extLst>
              <a:ext uri="{FF2B5EF4-FFF2-40B4-BE49-F238E27FC236}">
                <a16:creationId xmlns:a16="http://schemas.microsoft.com/office/drawing/2014/main" id="{A917925D-DBB3-427C-BED8-418CE8283A09}"/>
              </a:ext>
            </a:extLst>
          </p:cNvPr>
          <p:cNvSpPr txBox="1">
            <a:spLocks noChangeArrowheads="1"/>
          </p:cNvSpPr>
          <p:nvPr/>
        </p:nvSpPr>
        <p:spPr bwMode="auto">
          <a:xfrm>
            <a:off x="2681288" y="542925"/>
            <a:ext cx="512762"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700" b="1">
                <a:latin typeface="Verdana" panose="020B0604030504040204" pitchFamily="34" charset="0"/>
              </a:rPr>
              <a:t>Gate 1</a:t>
            </a:r>
          </a:p>
        </p:txBody>
      </p:sp>
      <p:sp>
        <p:nvSpPr>
          <p:cNvPr id="86142" name="Oval 1150">
            <a:extLst>
              <a:ext uri="{FF2B5EF4-FFF2-40B4-BE49-F238E27FC236}">
                <a16:creationId xmlns:a16="http://schemas.microsoft.com/office/drawing/2014/main" id="{71C9A2CC-D9FD-4F97-BC03-89DB9D841C7D}"/>
              </a:ext>
            </a:extLst>
          </p:cNvPr>
          <p:cNvSpPr>
            <a:spLocks noChangeArrowheads="1"/>
          </p:cNvSpPr>
          <p:nvPr/>
        </p:nvSpPr>
        <p:spPr bwMode="auto">
          <a:xfrm>
            <a:off x="6245225" y="560388"/>
            <a:ext cx="414338" cy="1905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3" name="Text Box 1151">
            <a:extLst>
              <a:ext uri="{FF2B5EF4-FFF2-40B4-BE49-F238E27FC236}">
                <a16:creationId xmlns:a16="http://schemas.microsoft.com/office/drawing/2014/main" id="{C94C1E05-E0E6-43DA-9691-52CA35CC95C7}"/>
              </a:ext>
            </a:extLst>
          </p:cNvPr>
          <p:cNvSpPr txBox="1">
            <a:spLocks noChangeArrowheads="1"/>
          </p:cNvSpPr>
          <p:nvPr/>
        </p:nvSpPr>
        <p:spPr bwMode="auto">
          <a:xfrm>
            <a:off x="6197600" y="554038"/>
            <a:ext cx="512763"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700" b="1">
                <a:latin typeface="Verdana" panose="020B0604030504040204" pitchFamily="34" charset="0"/>
              </a:rPr>
              <a:t>Gate 2</a:t>
            </a:r>
          </a:p>
        </p:txBody>
      </p:sp>
      <p:sp>
        <p:nvSpPr>
          <p:cNvPr id="86144" name="Oval 1152">
            <a:extLst>
              <a:ext uri="{FF2B5EF4-FFF2-40B4-BE49-F238E27FC236}">
                <a16:creationId xmlns:a16="http://schemas.microsoft.com/office/drawing/2014/main" id="{6F288947-B532-46A1-8370-A69063690065}"/>
              </a:ext>
            </a:extLst>
          </p:cNvPr>
          <p:cNvSpPr>
            <a:spLocks noChangeArrowheads="1"/>
          </p:cNvSpPr>
          <p:nvPr/>
        </p:nvSpPr>
        <p:spPr bwMode="auto">
          <a:xfrm>
            <a:off x="7726363" y="596900"/>
            <a:ext cx="414337" cy="1905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5" name="Text Box 1153">
            <a:extLst>
              <a:ext uri="{FF2B5EF4-FFF2-40B4-BE49-F238E27FC236}">
                <a16:creationId xmlns:a16="http://schemas.microsoft.com/office/drawing/2014/main" id="{A2CB957F-24AA-4BB6-880B-6AFF45634AEC}"/>
              </a:ext>
            </a:extLst>
          </p:cNvPr>
          <p:cNvSpPr txBox="1">
            <a:spLocks noChangeArrowheads="1"/>
          </p:cNvSpPr>
          <p:nvPr/>
        </p:nvSpPr>
        <p:spPr bwMode="auto">
          <a:xfrm>
            <a:off x="7672388" y="590550"/>
            <a:ext cx="512762"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700" b="1">
                <a:latin typeface="Verdana" panose="020B0604030504040204" pitchFamily="34" charset="0"/>
              </a:rPr>
              <a:t>Gate 3</a:t>
            </a:r>
          </a:p>
        </p:txBody>
      </p:sp>
      <p:sp>
        <p:nvSpPr>
          <p:cNvPr id="86146" name="Oval 1154">
            <a:extLst>
              <a:ext uri="{FF2B5EF4-FFF2-40B4-BE49-F238E27FC236}">
                <a16:creationId xmlns:a16="http://schemas.microsoft.com/office/drawing/2014/main" id="{6BBD35AD-2375-4A69-B9A9-0F468202718B}"/>
              </a:ext>
            </a:extLst>
          </p:cNvPr>
          <p:cNvSpPr>
            <a:spLocks noChangeArrowheads="1"/>
          </p:cNvSpPr>
          <p:nvPr/>
        </p:nvSpPr>
        <p:spPr bwMode="auto">
          <a:xfrm>
            <a:off x="6910388" y="5419725"/>
            <a:ext cx="107950" cy="10795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7" name="Text Box 1155">
            <a:extLst>
              <a:ext uri="{FF2B5EF4-FFF2-40B4-BE49-F238E27FC236}">
                <a16:creationId xmlns:a16="http://schemas.microsoft.com/office/drawing/2014/main" id="{6F05A774-85F7-4B51-AFCC-B428CD4C1BBB}"/>
              </a:ext>
            </a:extLst>
          </p:cNvPr>
          <p:cNvSpPr txBox="1">
            <a:spLocks noChangeArrowheads="1"/>
          </p:cNvSpPr>
          <p:nvPr/>
        </p:nvSpPr>
        <p:spPr bwMode="auto">
          <a:xfrm>
            <a:off x="7062788" y="5300663"/>
            <a:ext cx="2081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800" b="1">
                <a:latin typeface="Verdana" panose="020B0604030504040204" pitchFamily="34" charset="0"/>
              </a:rPr>
              <a:t>Gates (Formal Decision Points) See accompanying notes</a:t>
            </a:r>
          </a:p>
        </p:txBody>
      </p:sp>
      <p:sp>
        <p:nvSpPr>
          <p:cNvPr id="86148" name="Line 1156">
            <a:extLst>
              <a:ext uri="{FF2B5EF4-FFF2-40B4-BE49-F238E27FC236}">
                <a16:creationId xmlns:a16="http://schemas.microsoft.com/office/drawing/2014/main" id="{A8296FF3-9FAD-4CA9-BB22-8F1427697D31}"/>
              </a:ext>
            </a:extLst>
          </p:cNvPr>
          <p:cNvSpPr>
            <a:spLocks noChangeShapeType="1"/>
          </p:cNvSpPr>
          <p:nvPr/>
        </p:nvSpPr>
        <p:spPr bwMode="auto">
          <a:xfrm>
            <a:off x="1587500" y="4989513"/>
            <a:ext cx="1587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9" name="Line 1157">
            <a:extLst>
              <a:ext uri="{FF2B5EF4-FFF2-40B4-BE49-F238E27FC236}">
                <a16:creationId xmlns:a16="http://schemas.microsoft.com/office/drawing/2014/main" id="{1C9C89A0-7B41-40FE-8D2E-9C9132A3BCEC}"/>
              </a:ext>
            </a:extLst>
          </p:cNvPr>
          <p:cNvSpPr>
            <a:spLocks noChangeShapeType="1"/>
          </p:cNvSpPr>
          <p:nvPr/>
        </p:nvSpPr>
        <p:spPr bwMode="auto">
          <a:xfrm>
            <a:off x="1747838" y="4991100"/>
            <a:ext cx="0" cy="117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0" name="Line 1158">
            <a:extLst>
              <a:ext uri="{FF2B5EF4-FFF2-40B4-BE49-F238E27FC236}">
                <a16:creationId xmlns:a16="http://schemas.microsoft.com/office/drawing/2014/main" id="{A35C0433-4D8E-419C-83B8-B066E8E55B57}"/>
              </a:ext>
            </a:extLst>
          </p:cNvPr>
          <p:cNvSpPr>
            <a:spLocks noChangeShapeType="1"/>
          </p:cNvSpPr>
          <p:nvPr/>
        </p:nvSpPr>
        <p:spPr bwMode="auto">
          <a:xfrm>
            <a:off x="1751013" y="5111750"/>
            <a:ext cx="1762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1" name="Line 1159">
            <a:extLst>
              <a:ext uri="{FF2B5EF4-FFF2-40B4-BE49-F238E27FC236}">
                <a16:creationId xmlns:a16="http://schemas.microsoft.com/office/drawing/2014/main" id="{EB1D4837-93EB-46C1-A1B9-D946A2F10DCA}"/>
              </a:ext>
            </a:extLst>
          </p:cNvPr>
          <p:cNvSpPr>
            <a:spLocks noChangeShapeType="1"/>
          </p:cNvSpPr>
          <p:nvPr/>
        </p:nvSpPr>
        <p:spPr bwMode="auto">
          <a:xfrm>
            <a:off x="593725" y="4702175"/>
            <a:ext cx="0" cy="2016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2" name="Oval 1160">
            <a:extLst>
              <a:ext uri="{FF2B5EF4-FFF2-40B4-BE49-F238E27FC236}">
                <a16:creationId xmlns:a16="http://schemas.microsoft.com/office/drawing/2014/main" id="{77571094-B848-4E55-97B5-AF670084ED0F}"/>
              </a:ext>
            </a:extLst>
          </p:cNvPr>
          <p:cNvSpPr>
            <a:spLocks noChangeArrowheads="1"/>
          </p:cNvSpPr>
          <p:nvPr/>
        </p:nvSpPr>
        <p:spPr bwMode="auto">
          <a:xfrm>
            <a:off x="609600" y="1435100"/>
            <a:ext cx="122238" cy="11271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3" name="Oval 1161">
            <a:extLst>
              <a:ext uri="{FF2B5EF4-FFF2-40B4-BE49-F238E27FC236}">
                <a16:creationId xmlns:a16="http://schemas.microsoft.com/office/drawing/2014/main" id="{601ADE36-B7D6-43B6-85A3-E673B06FB2EF}"/>
              </a:ext>
            </a:extLst>
          </p:cNvPr>
          <p:cNvSpPr>
            <a:spLocks noChangeArrowheads="1"/>
          </p:cNvSpPr>
          <p:nvPr/>
        </p:nvSpPr>
        <p:spPr bwMode="auto">
          <a:xfrm>
            <a:off x="455613" y="600075"/>
            <a:ext cx="414337" cy="1905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4" name="Text Box 1162">
            <a:extLst>
              <a:ext uri="{FF2B5EF4-FFF2-40B4-BE49-F238E27FC236}">
                <a16:creationId xmlns:a16="http://schemas.microsoft.com/office/drawing/2014/main" id="{29DBC0EF-BE23-4F1D-800F-3E799B87AC75}"/>
              </a:ext>
            </a:extLst>
          </p:cNvPr>
          <p:cNvSpPr txBox="1">
            <a:spLocks noChangeArrowheads="1"/>
          </p:cNvSpPr>
          <p:nvPr/>
        </p:nvSpPr>
        <p:spPr bwMode="auto">
          <a:xfrm>
            <a:off x="401638" y="593725"/>
            <a:ext cx="512762"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700" b="1">
                <a:latin typeface="Verdana" panose="020B0604030504040204" pitchFamily="34" charset="0"/>
              </a:rPr>
              <a:t>Gate 0</a:t>
            </a:r>
          </a:p>
        </p:txBody>
      </p:sp>
      <p:sp>
        <p:nvSpPr>
          <p:cNvPr id="86155" name="Line 1163">
            <a:extLst>
              <a:ext uri="{FF2B5EF4-FFF2-40B4-BE49-F238E27FC236}">
                <a16:creationId xmlns:a16="http://schemas.microsoft.com/office/drawing/2014/main" id="{9FBA1D95-C668-4E11-835D-F71E49D33578}"/>
              </a:ext>
            </a:extLst>
          </p:cNvPr>
          <p:cNvSpPr>
            <a:spLocks noChangeShapeType="1"/>
          </p:cNvSpPr>
          <p:nvPr/>
        </p:nvSpPr>
        <p:spPr bwMode="auto">
          <a:xfrm>
            <a:off x="663575" y="773113"/>
            <a:ext cx="6350" cy="67627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6" name="Text Box 1164">
            <a:extLst>
              <a:ext uri="{FF2B5EF4-FFF2-40B4-BE49-F238E27FC236}">
                <a16:creationId xmlns:a16="http://schemas.microsoft.com/office/drawing/2014/main" id="{6DE3E769-FADA-4963-BCB7-9E218292ED16}"/>
              </a:ext>
            </a:extLst>
          </p:cNvPr>
          <p:cNvSpPr txBox="1">
            <a:spLocks noChangeArrowheads="1"/>
          </p:cNvSpPr>
          <p:nvPr/>
        </p:nvSpPr>
        <p:spPr bwMode="auto">
          <a:xfrm>
            <a:off x="3100388" y="506413"/>
            <a:ext cx="14192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600" b="1">
                <a:latin typeface="Verdana" panose="020B0604030504040204" pitchFamily="34" charset="0"/>
              </a:rPr>
              <a:t>Project Justification              - Approve Project Definition</a:t>
            </a:r>
          </a:p>
        </p:txBody>
      </p:sp>
      <p:sp>
        <p:nvSpPr>
          <p:cNvPr id="86157" name="Text Box 1165">
            <a:extLst>
              <a:ext uri="{FF2B5EF4-FFF2-40B4-BE49-F238E27FC236}">
                <a16:creationId xmlns:a16="http://schemas.microsoft.com/office/drawing/2014/main" id="{770E02D6-B574-41B6-A653-3F763320B748}"/>
              </a:ext>
            </a:extLst>
          </p:cNvPr>
          <p:cNvSpPr txBox="1">
            <a:spLocks noChangeArrowheads="1"/>
          </p:cNvSpPr>
          <p:nvPr/>
        </p:nvSpPr>
        <p:spPr bwMode="auto">
          <a:xfrm>
            <a:off x="6597650" y="500063"/>
            <a:ext cx="901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600" b="1">
                <a:latin typeface="Verdana" panose="020B0604030504040204" pitchFamily="34" charset="0"/>
              </a:rPr>
              <a:t>Design Approval    - Approval of Final Documents</a:t>
            </a:r>
          </a:p>
        </p:txBody>
      </p:sp>
      <p:sp>
        <p:nvSpPr>
          <p:cNvPr id="86158" name="Text Box 1166">
            <a:extLst>
              <a:ext uri="{FF2B5EF4-FFF2-40B4-BE49-F238E27FC236}">
                <a16:creationId xmlns:a16="http://schemas.microsoft.com/office/drawing/2014/main" id="{6FD614D1-CB9A-4CEB-9606-9BDA481EC38A}"/>
              </a:ext>
            </a:extLst>
          </p:cNvPr>
          <p:cNvSpPr txBox="1">
            <a:spLocks noChangeArrowheads="1"/>
          </p:cNvSpPr>
          <p:nvPr/>
        </p:nvSpPr>
        <p:spPr bwMode="auto">
          <a:xfrm>
            <a:off x="8083550" y="481013"/>
            <a:ext cx="9064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600" b="1">
                <a:latin typeface="Verdana" panose="020B0604030504040204" pitchFamily="34" charset="0"/>
              </a:rPr>
              <a:t>Readiness for Manufacture      - Approval to place Contract</a:t>
            </a:r>
          </a:p>
        </p:txBody>
      </p:sp>
      <p:sp>
        <p:nvSpPr>
          <p:cNvPr id="86159" name="Text Box 1167">
            <a:extLst>
              <a:ext uri="{FF2B5EF4-FFF2-40B4-BE49-F238E27FC236}">
                <a16:creationId xmlns:a16="http://schemas.microsoft.com/office/drawing/2014/main" id="{C8094833-05A9-4720-9DED-69E4A9567418}"/>
              </a:ext>
            </a:extLst>
          </p:cNvPr>
          <p:cNvSpPr txBox="1">
            <a:spLocks noChangeArrowheads="1"/>
          </p:cNvSpPr>
          <p:nvPr/>
        </p:nvSpPr>
        <p:spPr bwMode="auto">
          <a:xfrm>
            <a:off x="4249738" y="4433888"/>
            <a:ext cx="123031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600" b="1">
                <a:latin typeface="Verdana" panose="020B0604030504040204" pitchFamily="34" charset="0"/>
              </a:rPr>
              <a:t>Readiness for Operation - Acceptance of System</a:t>
            </a:r>
          </a:p>
        </p:txBody>
      </p:sp>
      <p:sp>
        <p:nvSpPr>
          <p:cNvPr id="86160" name="Line 1168">
            <a:extLst>
              <a:ext uri="{FF2B5EF4-FFF2-40B4-BE49-F238E27FC236}">
                <a16:creationId xmlns:a16="http://schemas.microsoft.com/office/drawing/2014/main" id="{9FA8A25D-C819-4D2F-829A-4CE34F5613E1}"/>
              </a:ext>
            </a:extLst>
          </p:cNvPr>
          <p:cNvSpPr>
            <a:spLocks noChangeShapeType="1"/>
          </p:cNvSpPr>
          <p:nvPr/>
        </p:nvSpPr>
        <p:spPr bwMode="auto">
          <a:xfrm>
            <a:off x="3086100" y="1231900"/>
            <a:ext cx="0" cy="350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1" name="Line 1169">
            <a:extLst>
              <a:ext uri="{FF2B5EF4-FFF2-40B4-BE49-F238E27FC236}">
                <a16:creationId xmlns:a16="http://schemas.microsoft.com/office/drawing/2014/main" id="{AD60792F-3E55-4AEF-BD1D-0BE331DF75D8}"/>
              </a:ext>
            </a:extLst>
          </p:cNvPr>
          <p:cNvSpPr>
            <a:spLocks noChangeShapeType="1"/>
          </p:cNvSpPr>
          <p:nvPr/>
        </p:nvSpPr>
        <p:spPr bwMode="auto">
          <a:xfrm>
            <a:off x="3094038" y="1231900"/>
            <a:ext cx="777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2" name="Line 1170">
            <a:extLst>
              <a:ext uri="{FF2B5EF4-FFF2-40B4-BE49-F238E27FC236}">
                <a16:creationId xmlns:a16="http://schemas.microsoft.com/office/drawing/2014/main" id="{0B93A081-2C75-4163-A7CE-6E74D619E86D}"/>
              </a:ext>
            </a:extLst>
          </p:cNvPr>
          <p:cNvSpPr>
            <a:spLocks noChangeShapeType="1"/>
          </p:cNvSpPr>
          <p:nvPr/>
        </p:nvSpPr>
        <p:spPr bwMode="auto">
          <a:xfrm>
            <a:off x="5524500" y="1222375"/>
            <a:ext cx="800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3" name="Line 1171">
            <a:extLst>
              <a:ext uri="{FF2B5EF4-FFF2-40B4-BE49-F238E27FC236}">
                <a16:creationId xmlns:a16="http://schemas.microsoft.com/office/drawing/2014/main" id="{546AEEE4-9E98-48B1-8EE5-154172B7D9D2}"/>
              </a:ext>
            </a:extLst>
          </p:cNvPr>
          <p:cNvSpPr>
            <a:spLocks noChangeShapeType="1"/>
          </p:cNvSpPr>
          <p:nvPr/>
        </p:nvSpPr>
        <p:spPr bwMode="auto">
          <a:xfrm>
            <a:off x="6330950" y="1216025"/>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4" name="Text Box 1172">
            <a:extLst>
              <a:ext uri="{FF2B5EF4-FFF2-40B4-BE49-F238E27FC236}">
                <a16:creationId xmlns:a16="http://schemas.microsoft.com/office/drawing/2014/main" id="{8822B4A3-4330-462A-885B-6FB0B549B503}"/>
              </a:ext>
            </a:extLst>
          </p:cNvPr>
          <p:cNvSpPr txBox="1">
            <a:spLocks noChangeArrowheads="1"/>
          </p:cNvSpPr>
          <p:nvPr/>
        </p:nvSpPr>
        <p:spPr bwMode="auto">
          <a:xfrm>
            <a:off x="820738" y="557213"/>
            <a:ext cx="14192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600" b="1">
                <a:latin typeface="Verdana" panose="020B0604030504040204" pitchFamily="34" charset="0"/>
              </a:rPr>
              <a:t>Strategic and Budgetary Approval</a:t>
            </a:r>
          </a:p>
        </p:txBody>
      </p:sp>
      <p:sp>
        <p:nvSpPr>
          <p:cNvPr id="86165" name="Line 1173">
            <a:extLst>
              <a:ext uri="{FF2B5EF4-FFF2-40B4-BE49-F238E27FC236}">
                <a16:creationId xmlns:a16="http://schemas.microsoft.com/office/drawing/2014/main" id="{B222E4B4-B577-49D3-958E-9C33FC6212DB}"/>
              </a:ext>
            </a:extLst>
          </p:cNvPr>
          <p:cNvSpPr>
            <a:spLocks noChangeShapeType="1"/>
          </p:cNvSpPr>
          <p:nvPr/>
        </p:nvSpPr>
        <p:spPr bwMode="auto">
          <a:xfrm>
            <a:off x="6559550" y="1444625"/>
            <a:ext cx="1216025"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6" name="Line 1174">
            <a:extLst>
              <a:ext uri="{FF2B5EF4-FFF2-40B4-BE49-F238E27FC236}">
                <a16:creationId xmlns:a16="http://schemas.microsoft.com/office/drawing/2014/main" id="{41EC6C7D-7812-41E7-9F03-C548FB30ED6C}"/>
              </a:ext>
            </a:extLst>
          </p:cNvPr>
          <p:cNvSpPr>
            <a:spLocks noChangeShapeType="1"/>
          </p:cNvSpPr>
          <p:nvPr/>
        </p:nvSpPr>
        <p:spPr bwMode="auto">
          <a:xfrm>
            <a:off x="6554788" y="1444625"/>
            <a:ext cx="1587" cy="4127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7" name="Line 1175">
            <a:extLst>
              <a:ext uri="{FF2B5EF4-FFF2-40B4-BE49-F238E27FC236}">
                <a16:creationId xmlns:a16="http://schemas.microsoft.com/office/drawing/2014/main" id="{93D50FED-2E75-4EF6-9F53-EFFE4CEB9D99}"/>
              </a:ext>
            </a:extLst>
          </p:cNvPr>
          <p:cNvSpPr>
            <a:spLocks noChangeShapeType="1"/>
          </p:cNvSpPr>
          <p:nvPr/>
        </p:nvSpPr>
        <p:spPr bwMode="auto">
          <a:xfrm>
            <a:off x="7778750" y="1444625"/>
            <a:ext cx="1588" cy="474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8" name="Text Box 1176">
            <a:extLst>
              <a:ext uri="{FF2B5EF4-FFF2-40B4-BE49-F238E27FC236}">
                <a16:creationId xmlns:a16="http://schemas.microsoft.com/office/drawing/2014/main" id="{94D73912-152A-4666-90CE-1941FFE10C16}"/>
              </a:ext>
            </a:extLst>
          </p:cNvPr>
          <p:cNvSpPr txBox="1">
            <a:spLocks noChangeArrowheads="1"/>
          </p:cNvSpPr>
          <p:nvPr/>
        </p:nvSpPr>
        <p:spPr bwMode="auto">
          <a:xfrm>
            <a:off x="6472238" y="1193800"/>
            <a:ext cx="1397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900" b="1">
                <a:latin typeface="Verdana" panose="020B0604030504040204" pitchFamily="34" charset="0"/>
              </a:rPr>
              <a:t>Undertake Tender</a:t>
            </a:r>
          </a:p>
        </p:txBody>
      </p:sp>
      <p:sp>
        <p:nvSpPr>
          <p:cNvPr id="86169" name="Text Box 1177">
            <a:extLst>
              <a:ext uri="{FF2B5EF4-FFF2-40B4-BE49-F238E27FC236}">
                <a16:creationId xmlns:a16="http://schemas.microsoft.com/office/drawing/2014/main" id="{C6EA6390-9EDF-4A3A-A635-E8800FD89A8F}"/>
              </a:ext>
            </a:extLst>
          </p:cNvPr>
          <p:cNvSpPr txBox="1">
            <a:spLocks noChangeArrowheads="1"/>
          </p:cNvSpPr>
          <p:nvPr/>
        </p:nvSpPr>
        <p:spPr bwMode="auto">
          <a:xfrm>
            <a:off x="0" y="3376613"/>
            <a:ext cx="141605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 This will include:</a:t>
            </a:r>
          </a:p>
          <a:p>
            <a:pPr>
              <a:spcBef>
                <a:spcPct val="50000"/>
              </a:spcBef>
            </a:pPr>
            <a:r>
              <a:rPr lang="en-GB" altLang="en-US" sz="500" b="1">
                <a:latin typeface="Verdana" panose="020B0604030504040204" pitchFamily="34" charset="0"/>
              </a:rPr>
              <a:t>- Initial WBS, OBS and CBS            - Project Plan                                 - Risk and Procurement Strategies             </a:t>
            </a:r>
          </a:p>
        </p:txBody>
      </p:sp>
      <p:sp>
        <p:nvSpPr>
          <p:cNvPr id="86170" name="Text Box 1178">
            <a:extLst>
              <a:ext uri="{FF2B5EF4-FFF2-40B4-BE49-F238E27FC236}">
                <a16:creationId xmlns:a16="http://schemas.microsoft.com/office/drawing/2014/main" id="{09D45078-A133-4094-A5A2-15B8194477F9}"/>
              </a:ext>
            </a:extLst>
          </p:cNvPr>
          <p:cNvSpPr txBox="1">
            <a:spLocks noChangeArrowheads="1"/>
          </p:cNvSpPr>
          <p:nvPr/>
        </p:nvSpPr>
        <p:spPr bwMode="auto">
          <a:xfrm>
            <a:off x="0" y="3876675"/>
            <a:ext cx="1416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500" b="1">
                <a:latin typeface="Verdana" panose="020B0604030504040204" pitchFamily="34" charset="0"/>
              </a:rPr>
              <a:t>** These will only take place here for large projects demanding DO effort for preliminary Conceptual work</a:t>
            </a:r>
          </a:p>
        </p:txBody>
      </p:sp>
      <p:sp>
        <p:nvSpPr>
          <p:cNvPr id="86171" name="Text Box 1179">
            <a:extLst>
              <a:ext uri="{FF2B5EF4-FFF2-40B4-BE49-F238E27FC236}">
                <a16:creationId xmlns:a16="http://schemas.microsoft.com/office/drawing/2014/main" id="{423026D7-554B-422E-8229-22636BE80EED}"/>
              </a:ext>
            </a:extLst>
          </p:cNvPr>
          <p:cNvSpPr txBox="1">
            <a:spLocks noChangeArrowheads="1"/>
          </p:cNvSpPr>
          <p:nvPr/>
        </p:nvSpPr>
        <p:spPr bwMode="auto">
          <a:xfrm>
            <a:off x="6580188" y="5857875"/>
            <a:ext cx="25638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2000" b="1">
                <a:solidFill>
                  <a:srgbClr val="FF3300"/>
                </a:solidFill>
              </a:rPr>
              <a:t>UNCONTROLLED WHEN PRINTED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0EDFE184-4EF4-4EA8-924F-82D0CD5ABDE1}"/>
              </a:ext>
            </a:extLst>
          </p:cNvPr>
          <p:cNvSpPr>
            <a:spLocks noGrp="1" noChangeArrowheads="1"/>
          </p:cNvSpPr>
          <p:nvPr>
            <p:ph type="title"/>
          </p:nvPr>
        </p:nvSpPr>
        <p:spPr>
          <a:xfrm>
            <a:off x="0" y="161925"/>
            <a:ext cx="9144000" cy="609600"/>
          </a:xfrm>
        </p:spPr>
        <p:txBody>
          <a:bodyPr/>
          <a:lstStyle/>
          <a:p>
            <a:r>
              <a:rPr lang="en-GB" altLang="en-US" sz="3800"/>
              <a:t>Key Points in Project Set-up and Definition</a:t>
            </a:r>
          </a:p>
        </p:txBody>
      </p:sp>
      <p:sp>
        <p:nvSpPr>
          <p:cNvPr id="118789" name="Text Box 5">
            <a:extLst>
              <a:ext uri="{FF2B5EF4-FFF2-40B4-BE49-F238E27FC236}">
                <a16:creationId xmlns:a16="http://schemas.microsoft.com/office/drawing/2014/main" id="{D67416EB-FA1E-41AC-92E9-D67E15C465EC}"/>
              </a:ext>
            </a:extLst>
          </p:cNvPr>
          <p:cNvSpPr txBox="1">
            <a:spLocks noChangeArrowheads="1"/>
          </p:cNvSpPr>
          <p:nvPr/>
        </p:nvSpPr>
        <p:spPr bwMode="auto">
          <a:xfrm>
            <a:off x="1238250" y="1228725"/>
            <a:ext cx="7267575"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anose="02020603050405020304" pitchFamily="18" charset="0"/>
              </a:defRPr>
            </a:lvl1pPr>
            <a:lvl2pPr marL="857250" indent="-285750">
              <a:defRPr sz="2400">
                <a:solidFill>
                  <a:schemeClr val="tx1"/>
                </a:solidFill>
                <a:latin typeface="Times New Roman" panose="02020603050405020304" pitchFamily="18" charset="0"/>
              </a:defRPr>
            </a:lvl2pPr>
            <a:lvl3pPr marL="104775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1"/>
              </a:buClr>
              <a:buFont typeface="Wingdings" panose="05000000000000000000" pitchFamily="2" charset="2"/>
              <a:buChar char="n"/>
            </a:pPr>
            <a:r>
              <a:rPr lang="en-GB" altLang="en-US" sz="2800">
                <a:latin typeface="Arial" panose="020B0604020202020204" pitchFamily="34" charset="0"/>
              </a:rPr>
              <a:t>Create Project Management Plan (PMP)</a:t>
            </a:r>
          </a:p>
          <a:p>
            <a:pPr>
              <a:spcBef>
                <a:spcPct val="50000"/>
              </a:spcBef>
              <a:buClr>
                <a:schemeClr val="accent1"/>
              </a:buClr>
              <a:buFont typeface="Wingdings" panose="05000000000000000000" pitchFamily="2" charset="2"/>
              <a:buChar char="n"/>
            </a:pPr>
            <a:r>
              <a:rPr lang="en-GB" altLang="en-US" sz="2800">
                <a:latin typeface="Arial" panose="020B0604020202020204" pitchFamily="34" charset="0"/>
              </a:rPr>
              <a:t>Be clear of scope and objectives</a:t>
            </a:r>
          </a:p>
          <a:p>
            <a:pPr>
              <a:spcBef>
                <a:spcPct val="50000"/>
              </a:spcBef>
              <a:buClr>
                <a:schemeClr val="accent1"/>
              </a:buClr>
              <a:buFont typeface="Wingdings" panose="05000000000000000000" pitchFamily="2" charset="2"/>
              <a:buChar char="n"/>
            </a:pPr>
            <a:r>
              <a:rPr lang="en-GB" altLang="en-US" sz="2800">
                <a:latin typeface="Arial" panose="020B0604020202020204" pitchFamily="34" charset="0"/>
              </a:rPr>
              <a:t>Establish clear statement of what is to be done (WBS)</a:t>
            </a:r>
          </a:p>
          <a:p>
            <a:pPr>
              <a:spcBef>
                <a:spcPct val="50000"/>
              </a:spcBef>
              <a:buClr>
                <a:schemeClr val="accent1"/>
              </a:buClr>
              <a:buFont typeface="Wingdings" panose="05000000000000000000" pitchFamily="2" charset="2"/>
              <a:buChar char="n"/>
            </a:pPr>
            <a:r>
              <a:rPr lang="en-GB" altLang="en-US" sz="2800">
                <a:latin typeface="Arial" panose="020B0604020202020204" pitchFamily="34" charset="0"/>
              </a:rPr>
              <a:t>Establish Risks to be Managed</a:t>
            </a:r>
          </a:p>
          <a:p>
            <a:pPr>
              <a:spcBef>
                <a:spcPct val="50000"/>
              </a:spcBef>
              <a:buClr>
                <a:schemeClr val="accent1"/>
              </a:buClr>
              <a:buFont typeface="Wingdings" panose="05000000000000000000" pitchFamily="2" charset="2"/>
              <a:buChar char="n"/>
            </a:pPr>
            <a:r>
              <a:rPr lang="en-GB" altLang="en-US" sz="2800">
                <a:latin typeface="Arial" panose="020B0604020202020204" pitchFamily="34" charset="0"/>
              </a:rPr>
              <a:t>Establish Costs and Durations</a:t>
            </a:r>
          </a:p>
          <a:p>
            <a:pPr>
              <a:spcBef>
                <a:spcPct val="50000"/>
              </a:spcBef>
              <a:buClr>
                <a:schemeClr val="accent1"/>
              </a:buClr>
              <a:buFont typeface="Wingdings" panose="05000000000000000000" pitchFamily="2" charset="2"/>
              <a:buChar char="n"/>
            </a:pPr>
            <a:r>
              <a:rPr lang="en-GB" altLang="en-US" sz="2800">
                <a:latin typeface="Arial" panose="020B0604020202020204" pitchFamily="34" charset="0"/>
              </a:rPr>
              <a:t>Establish Resources Required</a:t>
            </a:r>
          </a:p>
          <a:p>
            <a:pPr lvl="1">
              <a:spcBef>
                <a:spcPct val="50000"/>
              </a:spcBef>
              <a:buClr>
                <a:schemeClr val="accent1"/>
              </a:buClr>
              <a:buFont typeface="Wingdings" panose="05000000000000000000" pitchFamily="2" charset="2"/>
              <a:buChar char="n"/>
            </a:pPr>
            <a:endParaRPr lang="en-GB" altLang="en-US" sz="28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1026">
            <a:extLst>
              <a:ext uri="{FF2B5EF4-FFF2-40B4-BE49-F238E27FC236}">
                <a16:creationId xmlns:a16="http://schemas.microsoft.com/office/drawing/2014/main" id="{6FE853F6-293D-4993-BE3D-1BA9275F2D79}"/>
              </a:ext>
            </a:extLst>
          </p:cNvPr>
          <p:cNvSpPr>
            <a:spLocks noGrp="1" noChangeArrowheads="1"/>
          </p:cNvSpPr>
          <p:nvPr>
            <p:ph type="title"/>
          </p:nvPr>
        </p:nvSpPr>
        <p:spPr>
          <a:xfrm>
            <a:off x="0" y="161925"/>
            <a:ext cx="9144000" cy="609600"/>
          </a:xfrm>
        </p:spPr>
        <p:txBody>
          <a:bodyPr/>
          <a:lstStyle/>
          <a:p>
            <a:r>
              <a:rPr lang="en-GB" altLang="en-US" sz="3800"/>
              <a:t>Project management Plan - PMP</a:t>
            </a:r>
          </a:p>
        </p:txBody>
      </p:sp>
      <p:sp>
        <p:nvSpPr>
          <p:cNvPr id="321539" name="Text Box 1027">
            <a:extLst>
              <a:ext uri="{FF2B5EF4-FFF2-40B4-BE49-F238E27FC236}">
                <a16:creationId xmlns:a16="http://schemas.microsoft.com/office/drawing/2014/main" id="{32A6B240-402A-4DA7-AB6E-39B7A7E960A5}"/>
              </a:ext>
            </a:extLst>
          </p:cNvPr>
          <p:cNvSpPr txBox="1">
            <a:spLocks noChangeArrowheads="1"/>
          </p:cNvSpPr>
          <p:nvPr/>
        </p:nvSpPr>
        <p:spPr bwMode="auto">
          <a:xfrm>
            <a:off x="457200" y="952500"/>
            <a:ext cx="8334375" cy="698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anose="02020603050405020304" pitchFamily="18" charset="0"/>
              </a:defRPr>
            </a:lvl1pPr>
            <a:lvl2pPr marL="857250" indent="-285750">
              <a:defRPr sz="2400">
                <a:solidFill>
                  <a:schemeClr val="tx1"/>
                </a:solidFill>
                <a:latin typeface="Times New Roman" panose="02020603050405020304" pitchFamily="18" charset="0"/>
              </a:defRPr>
            </a:lvl2pPr>
            <a:lvl3pPr marL="104775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1"/>
              </a:buClr>
              <a:buFont typeface="Wingdings" panose="05000000000000000000" pitchFamily="2" charset="2"/>
              <a:buChar char="n"/>
            </a:pPr>
            <a:r>
              <a:rPr lang="en-GB" altLang="en-US" sz="2800">
                <a:latin typeface="Arial" panose="020B0604020202020204" pitchFamily="34" charset="0"/>
              </a:rPr>
              <a:t>Master Document for Project</a:t>
            </a:r>
          </a:p>
          <a:p>
            <a:pPr>
              <a:spcBef>
                <a:spcPct val="50000"/>
              </a:spcBef>
              <a:buClr>
                <a:schemeClr val="accent1"/>
              </a:buClr>
              <a:buFont typeface="Wingdings" panose="05000000000000000000" pitchFamily="2" charset="2"/>
              <a:buChar char="n"/>
            </a:pPr>
            <a:r>
              <a:rPr lang="en-GB" altLang="en-US" sz="2800">
                <a:latin typeface="Arial" panose="020B0604020202020204" pitchFamily="34" charset="0"/>
              </a:rPr>
              <a:t>Defines the following:-</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Project Objectives, Scope, Deliverables</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Stakeholders (Internal &amp; External)</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Work to be done (WBS)</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Project Organisation and Resources (OBS)</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Project Costings (CBS)</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Project Schedule</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Procurement/Contract Strategy</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Risk Management</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Quality management</a:t>
            </a:r>
          </a:p>
          <a:p>
            <a:pPr lvl="1">
              <a:spcBef>
                <a:spcPct val="50000"/>
              </a:spcBef>
              <a:buClr>
                <a:schemeClr val="accent1"/>
              </a:buClr>
              <a:buFont typeface="Wingdings" panose="05000000000000000000" pitchFamily="2" charset="2"/>
              <a:buChar char="ð"/>
            </a:pPr>
            <a:r>
              <a:rPr lang="en-GB" altLang="en-US" sz="1800">
                <a:latin typeface="Arial" panose="020B0604020202020204" pitchFamily="34" charset="0"/>
              </a:rPr>
              <a:t>Change Management</a:t>
            </a:r>
          </a:p>
          <a:p>
            <a:pPr lvl="1">
              <a:spcBef>
                <a:spcPct val="50000"/>
              </a:spcBef>
              <a:buClr>
                <a:schemeClr val="accent1"/>
              </a:buClr>
              <a:buFont typeface="Wingdings" panose="05000000000000000000" pitchFamily="2" charset="2"/>
              <a:buChar char="ð"/>
            </a:pPr>
            <a:endParaRPr lang="en-GB" altLang="en-US" sz="1800">
              <a:latin typeface="Arial" panose="020B0604020202020204" pitchFamily="34" charset="0"/>
            </a:endParaRPr>
          </a:p>
          <a:p>
            <a:pPr lvl="1">
              <a:spcBef>
                <a:spcPct val="50000"/>
              </a:spcBef>
              <a:buClr>
                <a:schemeClr val="accent1"/>
              </a:buClr>
              <a:buFont typeface="Wingdings" panose="05000000000000000000" pitchFamily="2" charset="2"/>
              <a:buChar char="ð"/>
            </a:pPr>
            <a:endParaRPr lang="en-GB" altLang="en-US" sz="2800">
              <a:latin typeface="Arial" panose="020B0604020202020204" pitchFamily="34" charset="0"/>
            </a:endParaRPr>
          </a:p>
          <a:p>
            <a:pPr lvl="1">
              <a:spcBef>
                <a:spcPct val="50000"/>
              </a:spcBef>
              <a:buClr>
                <a:schemeClr val="accent1"/>
              </a:buClr>
              <a:buFont typeface="Wingdings" panose="05000000000000000000" pitchFamily="2" charset="2"/>
              <a:buChar char="n"/>
            </a:pPr>
            <a:endParaRPr lang="en-GB" altLang="en-US" sz="280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59C660D4-B8FF-44EC-94C2-8B1A8F3A8C77}"/>
              </a:ext>
            </a:extLst>
          </p:cNvPr>
          <p:cNvSpPr>
            <a:spLocks noGrp="1" noChangeArrowheads="1"/>
          </p:cNvSpPr>
          <p:nvPr>
            <p:ph type="title"/>
          </p:nvPr>
        </p:nvSpPr>
        <p:spPr/>
        <p:txBody>
          <a:bodyPr/>
          <a:lstStyle/>
          <a:p>
            <a:r>
              <a:rPr lang="en-GB" altLang="en-US" sz="3800"/>
              <a:t>Project Planning</a:t>
            </a:r>
          </a:p>
        </p:txBody>
      </p:sp>
      <p:pic>
        <p:nvPicPr>
          <p:cNvPr id="123907" name="Picture 3" descr="MCj02403650000[1]">
            <a:extLst>
              <a:ext uri="{FF2B5EF4-FFF2-40B4-BE49-F238E27FC236}">
                <a16:creationId xmlns:a16="http://schemas.microsoft.com/office/drawing/2014/main" id="{BA983253-6CBC-4C7F-8486-DA669FB5B7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95513" y="2349500"/>
            <a:ext cx="4214812" cy="24987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B74D5DF-2391-4984-8883-3DD55E99C6CD}"/>
              </a:ext>
            </a:extLst>
          </p:cNvPr>
          <p:cNvSpPr>
            <a:spLocks noGrp="1" noChangeArrowheads="1"/>
          </p:cNvSpPr>
          <p:nvPr>
            <p:ph type="title"/>
          </p:nvPr>
        </p:nvSpPr>
        <p:spPr/>
        <p:txBody>
          <a:bodyPr/>
          <a:lstStyle/>
          <a:p>
            <a:r>
              <a:rPr lang="en-GB" altLang="en-US" sz="3800"/>
              <a:t>Project Planning</a:t>
            </a:r>
          </a:p>
        </p:txBody>
      </p:sp>
      <p:sp>
        <p:nvSpPr>
          <p:cNvPr id="41987" name="Rectangle 3">
            <a:extLst>
              <a:ext uri="{FF2B5EF4-FFF2-40B4-BE49-F238E27FC236}">
                <a16:creationId xmlns:a16="http://schemas.microsoft.com/office/drawing/2014/main" id="{F1BD097F-AADD-45FD-886E-3F5BE689E5F3}"/>
              </a:ext>
            </a:extLst>
          </p:cNvPr>
          <p:cNvSpPr>
            <a:spLocks noGrp="1" noChangeArrowheads="1"/>
          </p:cNvSpPr>
          <p:nvPr>
            <p:ph type="body" sz="half" idx="1"/>
          </p:nvPr>
        </p:nvSpPr>
        <p:spPr>
          <a:xfrm>
            <a:off x="304800" y="1143000"/>
            <a:ext cx="8515350" cy="1277938"/>
          </a:xfrm>
        </p:spPr>
        <p:txBody>
          <a:bodyPr/>
          <a:lstStyle/>
          <a:p>
            <a:r>
              <a:rPr lang="en-GB" altLang="en-US" sz="2800" b="1"/>
              <a:t>Adequate planning leads to the correct completion of work</a:t>
            </a:r>
          </a:p>
        </p:txBody>
      </p:sp>
      <p:graphicFrame>
        <p:nvGraphicFramePr>
          <p:cNvPr id="41989" name="Object 5">
            <a:extLst>
              <a:ext uri="{FF2B5EF4-FFF2-40B4-BE49-F238E27FC236}">
                <a16:creationId xmlns:a16="http://schemas.microsoft.com/office/drawing/2014/main" id="{85E3A6BC-FD6E-4730-B801-7B41BF23238C}"/>
              </a:ext>
            </a:extLst>
          </p:cNvPr>
          <p:cNvGraphicFramePr>
            <a:graphicFrameLocks noChangeAspect="1"/>
          </p:cNvGraphicFramePr>
          <p:nvPr/>
        </p:nvGraphicFramePr>
        <p:xfrm>
          <a:off x="7019925" y="3789363"/>
          <a:ext cx="1647825" cy="1882775"/>
        </p:xfrm>
        <a:graphic>
          <a:graphicData uri="http://schemas.openxmlformats.org/presentationml/2006/ole">
            <mc:AlternateContent xmlns:mc="http://schemas.openxmlformats.org/markup-compatibility/2006">
              <mc:Choice xmlns:v="urn:schemas-microsoft-com:vml" Requires="v">
                <p:oleObj spid="_x0000_s41997" name="GALLERY" r:id="rId4" imgW="5199120" imgH="5941440" progId="GALLERYClipart">
                  <p:embed/>
                </p:oleObj>
              </mc:Choice>
              <mc:Fallback>
                <p:oleObj name="GALLERY" r:id="rId4" imgW="5199120" imgH="5941440" progId="GALLERYClipart">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3789363"/>
                        <a:ext cx="1647825" cy="1882775"/>
                      </a:xfrm>
                      <a:prstGeom prst="rect">
                        <a:avLst/>
                      </a:prstGeom>
                      <a:gradFill rotWithShape="0">
                        <a:gsLst>
                          <a:gs pos="0">
                            <a:srgbClr val="FFFFFF"/>
                          </a:gs>
                          <a:gs pos="100000">
                            <a:srgbClr val="FFFF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993" name="Picture 9" descr="j0406830">
            <a:extLst>
              <a:ext uri="{FF2B5EF4-FFF2-40B4-BE49-F238E27FC236}">
                <a16:creationId xmlns:a16="http://schemas.microsoft.com/office/drawing/2014/main" id="{1E7845D3-4AD7-4E6B-94D5-D56CCFDA4C9D}"/>
              </a:ext>
            </a:extLst>
          </p:cNvPr>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a:xfrm>
            <a:off x="900113" y="3716338"/>
            <a:ext cx="3024187" cy="202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95" name="AutoShape 11">
            <a:extLst>
              <a:ext uri="{FF2B5EF4-FFF2-40B4-BE49-F238E27FC236}">
                <a16:creationId xmlns:a16="http://schemas.microsoft.com/office/drawing/2014/main" id="{0AEFF168-691C-4539-AFEF-01B901EA9F91}"/>
              </a:ext>
            </a:extLst>
          </p:cNvPr>
          <p:cNvSpPr>
            <a:spLocks noChangeArrowheads="1"/>
          </p:cNvSpPr>
          <p:nvPr/>
        </p:nvSpPr>
        <p:spPr bwMode="auto">
          <a:xfrm>
            <a:off x="4500563" y="4292600"/>
            <a:ext cx="2089150" cy="792163"/>
          </a:xfrm>
          <a:prstGeom prst="rightArrow">
            <a:avLst>
              <a:gd name="adj1" fmla="val 50000"/>
              <a:gd name="adj2" fmla="val 65932"/>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D94662E-8CDE-44AB-A74D-2EA4C6B06ED2}"/>
              </a:ext>
            </a:extLst>
          </p:cNvPr>
          <p:cNvSpPr>
            <a:spLocks noGrp="1" noChangeArrowheads="1"/>
          </p:cNvSpPr>
          <p:nvPr>
            <p:ph type="title"/>
          </p:nvPr>
        </p:nvSpPr>
        <p:spPr>
          <a:xfrm>
            <a:off x="228600" y="304800"/>
            <a:ext cx="8686800" cy="609600"/>
          </a:xfrm>
        </p:spPr>
        <p:txBody>
          <a:bodyPr/>
          <a:lstStyle/>
          <a:p>
            <a:r>
              <a:rPr lang="en-GB" altLang="en-US" dirty="0"/>
              <a:t>Objectives</a:t>
            </a:r>
          </a:p>
        </p:txBody>
      </p:sp>
      <p:sp>
        <p:nvSpPr>
          <p:cNvPr id="5123" name="Rectangle 3">
            <a:extLst>
              <a:ext uri="{FF2B5EF4-FFF2-40B4-BE49-F238E27FC236}">
                <a16:creationId xmlns:a16="http://schemas.microsoft.com/office/drawing/2014/main" id="{FD722972-1C90-4666-94D3-036C08BA7931}"/>
              </a:ext>
            </a:extLst>
          </p:cNvPr>
          <p:cNvSpPr>
            <a:spLocks noGrp="1" noChangeArrowheads="1"/>
          </p:cNvSpPr>
          <p:nvPr>
            <p:ph type="body" idx="1"/>
          </p:nvPr>
        </p:nvSpPr>
        <p:spPr>
          <a:xfrm>
            <a:off x="228600" y="1143000"/>
            <a:ext cx="8686800" cy="5257800"/>
          </a:xfrm>
        </p:spPr>
        <p:txBody>
          <a:bodyPr/>
          <a:lstStyle/>
          <a:p>
            <a:r>
              <a:rPr lang="en-GB" altLang="en-US" sz="2800"/>
              <a:t>To provide participants with:</a:t>
            </a:r>
          </a:p>
          <a:p>
            <a:pPr lvl="1"/>
            <a:r>
              <a:rPr lang="en-GB" altLang="en-US" sz="2400"/>
              <a:t>An awareness of the importance of applying good practice Project Management in projects of any size.</a:t>
            </a:r>
          </a:p>
          <a:p>
            <a:pPr lvl="1"/>
            <a:r>
              <a:rPr lang="en-GB" altLang="en-US" sz="2400"/>
              <a:t>An understanding of essential elements, including the Leadership Role of the Project Manager, Project Planning, Risk Management and Stakeholder Engagement.</a:t>
            </a:r>
          </a:p>
          <a:p>
            <a:pPr lvl="1"/>
            <a:r>
              <a:rPr lang="en-GB" altLang="en-US" sz="2400"/>
              <a:t>An understanding of the principle elements of design control to be applied within projects at Culham.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left)">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wipe(left)">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wipe(left)">
                                      <p:cBhvr>
                                        <p:cTn id="22"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28FFE8F-42B9-4728-919F-1F9126ABDA1C}"/>
              </a:ext>
            </a:extLst>
          </p:cNvPr>
          <p:cNvSpPr>
            <a:spLocks noGrp="1" noChangeArrowheads="1"/>
          </p:cNvSpPr>
          <p:nvPr>
            <p:ph type="title"/>
          </p:nvPr>
        </p:nvSpPr>
        <p:spPr/>
        <p:txBody>
          <a:bodyPr/>
          <a:lstStyle/>
          <a:p>
            <a:r>
              <a:rPr lang="en-GB" altLang="en-US" sz="3800"/>
              <a:t>Planning</a:t>
            </a:r>
          </a:p>
        </p:txBody>
      </p:sp>
      <p:sp>
        <p:nvSpPr>
          <p:cNvPr id="38915" name="Rectangle 3">
            <a:extLst>
              <a:ext uri="{FF2B5EF4-FFF2-40B4-BE49-F238E27FC236}">
                <a16:creationId xmlns:a16="http://schemas.microsoft.com/office/drawing/2014/main" id="{1A803EDD-41AF-4231-9A75-5B0259BDB56A}"/>
              </a:ext>
            </a:extLst>
          </p:cNvPr>
          <p:cNvSpPr>
            <a:spLocks noGrp="1" noChangeArrowheads="1"/>
          </p:cNvSpPr>
          <p:nvPr>
            <p:ph type="body" sz="half" idx="1"/>
          </p:nvPr>
        </p:nvSpPr>
        <p:spPr>
          <a:xfrm>
            <a:off x="304800" y="1143000"/>
            <a:ext cx="8443913" cy="5257800"/>
          </a:xfrm>
        </p:spPr>
        <p:txBody>
          <a:bodyPr/>
          <a:lstStyle/>
          <a:p>
            <a:r>
              <a:rPr lang="en-GB" altLang="en-US"/>
              <a:t>Inadequate planning leads to frustration towards the end of the project &amp; poor project performance</a:t>
            </a:r>
            <a:endParaRPr lang="en-GB" altLang="en-US" sz="2800"/>
          </a:p>
          <a:p>
            <a:pPr>
              <a:buFont typeface="Wingdings" panose="05000000000000000000" pitchFamily="2" charset="2"/>
              <a:buNone/>
            </a:pPr>
            <a:endParaRPr lang="en-GB" altLang="en-US" sz="2800"/>
          </a:p>
        </p:txBody>
      </p:sp>
      <p:sp>
        <p:nvSpPr>
          <p:cNvPr id="38920" name="Text Box 8">
            <a:extLst>
              <a:ext uri="{FF2B5EF4-FFF2-40B4-BE49-F238E27FC236}">
                <a16:creationId xmlns:a16="http://schemas.microsoft.com/office/drawing/2014/main" id="{AC6B6C56-23C7-44BD-A105-478808E36443}"/>
              </a:ext>
            </a:extLst>
          </p:cNvPr>
          <p:cNvSpPr txBox="1">
            <a:spLocks noChangeArrowheads="1"/>
          </p:cNvSpPr>
          <p:nvPr/>
        </p:nvSpPr>
        <p:spPr bwMode="auto">
          <a:xfrm>
            <a:off x="1044575" y="5445125"/>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latin typeface="Arial" panose="020B0604020202020204" pitchFamily="34" charset="0"/>
              </a:rPr>
              <a:t>Project Start</a:t>
            </a:r>
          </a:p>
        </p:txBody>
      </p:sp>
      <p:grpSp>
        <p:nvGrpSpPr>
          <p:cNvPr id="39025" name="Group 113">
            <a:extLst>
              <a:ext uri="{FF2B5EF4-FFF2-40B4-BE49-F238E27FC236}">
                <a16:creationId xmlns:a16="http://schemas.microsoft.com/office/drawing/2014/main" id="{648CEDFC-0B29-444F-8412-3F1803AC75AB}"/>
              </a:ext>
            </a:extLst>
          </p:cNvPr>
          <p:cNvGrpSpPr>
            <a:grpSpLocks/>
          </p:cNvGrpSpPr>
          <p:nvPr/>
        </p:nvGrpSpPr>
        <p:grpSpPr bwMode="auto">
          <a:xfrm>
            <a:off x="971550" y="3500438"/>
            <a:ext cx="1797050" cy="1514475"/>
            <a:chOff x="476" y="1389"/>
            <a:chExt cx="1132" cy="954"/>
          </a:xfrm>
        </p:grpSpPr>
        <p:sp>
          <p:nvSpPr>
            <p:cNvPr id="38940" name="AutoShape 28">
              <a:extLst>
                <a:ext uri="{FF2B5EF4-FFF2-40B4-BE49-F238E27FC236}">
                  <a16:creationId xmlns:a16="http://schemas.microsoft.com/office/drawing/2014/main" id="{C207122F-31B3-4EA3-B701-0DB7BA3E2EFA}"/>
                </a:ext>
              </a:extLst>
            </p:cNvPr>
            <p:cNvSpPr>
              <a:spLocks noChangeAspect="1" noChangeArrowheads="1" noTextEdit="1"/>
            </p:cNvSpPr>
            <p:nvPr/>
          </p:nvSpPr>
          <p:spPr bwMode="auto">
            <a:xfrm>
              <a:off x="476" y="1389"/>
              <a:ext cx="1132" cy="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42" name="Freeform 30">
              <a:extLst>
                <a:ext uri="{FF2B5EF4-FFF2-40B4-BE49-F238E27FC236}">
                  <a16:creationId xmlns:a16="http://schemas.microsoft.com/office/drawing/2014/main" id="{B9B8BB1C-1C78-4520-8C16-2B3484F16D2C}"/>
                </a:ext>
              </a:extLst>
            </p:cNvPr>
            <p:cNvSpPr>
              <a:spLocks/>
            </p:cNvSpPr>
            <p:nvPr/>
          </p:nvSpPr>
          <p:spPr bwMode="auto">
            <a:xfrm>
              <a:off x="478" y="1395"/>
              <a:ext cx="1121" cy="945"/>
            </a:xfrm>
            <a:custGeom>
              <a:avLst/>
              <a:gdLst>
                <a:gd name="T0" fmla="*/ 304 w 2242"/>
                <a:gd name="T1" fmla="*/ 1650 h 1889"/>
                <a:gd name="T2" fmla="*/ 192 w 2242"/>
                <a:gd name="T3" fmla="*/ 1546 h 1889"/>
                <a:gd name="T4" fmla="*/ 102 w 2242"/>
                <a:gd name="T5" fmla="*/ 1446 h 1889"/>
                <a:gd name="T6" fmla="*/ 62 w 2242"/>
                <a:gd name="T7" fmla="*/ 924 h 1889"/>
                <a:gd name="T8" fmla="*/ 36 w 2242"/>
                <a:gd name="T9" fmla="*/ 673 h 1889"/>
                <a:gd name="T10" fmla="*/ 15 w 2242"/>
                <a:gd name="T11" fmla="*/ 467 h 1889"/>
                <a:gd name="T12" fmla="*/ 147 w 2242"/>
                <a:gd name="T13" fmla="*/ 370 h 1889"/>
                <a:gd name="T14" fmla="*/ 317 w 2242"/>
                <a:gd name="T15" fmla="*/ 472 h 1889"/>
                <a:gd name="T16" fmla="*/ 420 w 2242"/>
                <a:gd name="T17" fmla="*/ 520 h 1889"/>
                <a:gd name="T18" fmla="*/ 468 w 2242"/>
                <a:gd name="T19" fmla="*/ 313 h 1889"/>
                <a:gd name="T20" fmla="*/ 549 w 2242"/>
                <a:gd name="T21" fmla="*/ 312 h 1889"/>
                <a:gd name="T22" fmla="*/ 636 w 2242"/>
                <a:gd name="T23" fmla="*/ 247 h 1889"/>
                <a:gd name="T24" fmla="*/ 746 w 2242"/>
                <a:gd name="T25" fmla="*/ 380 h 1889"/>
                <a:gd name="T26" fmla="*/ 999 w 2242"/>
                <a:gd name="T27" fmla="*/ 410 h 1889"/>
                <a:gd name="T28" fmla="*/ 1238 w 2242"/>
                <a:gd name="T29" fmla="*/ 459 h 1889"/>
                <a:gd name="T30" fmla="*/ 1403 w 2242"/>
                <a:gd name="T31" fmla="*/ 563 h 1889"/>
                <a:gd name="T32" fmla="*/ 1466 w 2242"/>
                <a:gd name="T33" fmla="*/ 594 h 1889"/>
                <a:gd name="T34" fmla="*/ 1555 w 2242"/>
                <a:gd name="T35" fmla="*/ 535 h 1889"/>
                <a:gd name="T36" fmla="*/ 1695 w 2242"/>
                <a:gd name="T37" fmla="*/ 461 h 1889"/>
                <a:gd name="T38" fmla="*/ 1736 w 2242"/>
                <a:gd name="T39" fmla="*/ 304 h 1889"/>
                <a:gd name="T40" fmla="*/ 1880 w 2242"/>
                <a:gd name="T41" fmla="*/ 226 h 1889"/>
                <a:gd name="T42" fmla="*/ 1949 w 2242"/>
                <a:gd name="T43" fmla="*/ 101 h 1889"/>
                <a:gd name="T44" fmla="*/ 2085 w 2242"/>
                <a:gd name="T45" fmla="*/ 11 h 1889"/>
                <a:gd name="T46" fmla="*/ 2203 w 2242"/>
                <a:gd name="T47" fmla="*/ 226 h 1889"/>
                <a:gd name="T48" fmla="*/ 2231 w 2242"/>
                <a:gd name="T49" fmla="*/ 477 h 1889"/>
                <a:gd name="T50" fmla="*/ 2197 w 2242"/>
                <a:gd name="T51" fmla="*/ 639 h 1889"/>
                <a:gd name="T52" fmla="*/ 1915 w 2242"/>
                <a:gd name="T53" fmla="*/ 1000 h 1889"/>
                <a:gd name="T54" fmla="*/ 1791 w 2242"/>
                <a:gd name="T55" fmla="*/ 1251 h 1889"/>
                <a:gd name="T56" fmla="*/ 1620 w 2242"/>
                <a:gd name="T57" fmla="*/ 1273 h 1889"/>
                <a:gd name="T58" fmla="*/ 1557 w 2242"/>
                <a:gd name="T59" fmla="*/ 1325 h 1889"/>
                <a:gd name="T60" fmla="*/ 1309 w 2242"/>
                <a:gd name="T61" fmla="*/ 1197 h 1889"/>
                <a:gd name="T62" fmla="*/ 1205 w 2242"/>
                <a:gd name="T63" fmla="*/ 1122 h 1889"/>
                <a:gd name="T64" fmla="*/ 1127 w 2242"/>
                <a:gd name="T65" fmla="*/ 1044 h 1889"/>
                <a:gd name="T66" fmla="*/ 1121 w 2242"/>
                <a:gd name="T67" fmla="*/ 818 h 1889"/>
                <a:gd name="T68" fmla="*/ 1130 w 2242"/>
                <a:gd name="T69" fmla="*/ 772 h 1889"/>
                <a:gd name="T70" fmla="*/ 1064 w 2242"/>
                <a:gd name="T71" fmla="*/ 751 h 1889"/>
                <a:gd name="T72" fmla="*/ 960 w 2242"/>
                <a:gd name="T73" fmla="*/ 720 h 1889"/>
                <a:gd name="T74" fmla="*/ 1066 w 2242"/>
                <a:gd name="T75" fmla="*/ 873 h 1889"/>
                <a:gd name="T76" fmla="*/ 1020 w 2242"/>
                <a:gd name="T77" fmla="*/ 1309 h 1889"/>
                <a:gd name="T78" fmla="*/ 1167 w 2242"/>
                <a:gd name="T79" fmla="*/ 1453 h 1889"/>
                <a:gd name="T80" fmla="*/ 1141 w 2242"/>
                <a:gd name="T81" fmla="*/ 1427 h 1889"/>
                <a:gd name="T82" fmla="*/ 1072 w 2242"/>
                <a:gd name="T83" fmla="*/ 1382 h 1889"/>
                <a:gd name="T84" fmla="*/ 1215 w 2242"/>
                <a:gd name="T85" fmla="*/ 1356 h 1889"/>
                <a:gd name="T86" fmla="*/ 1350 w 2242"/>
                <a:gd name="T87" fmla="*/ 1325 h 1889"/>
                <a:gd name="T88" fmla="*/ 1519 w 2242"/>
                <a:gd name="T89" fmla="*/ 1468 h 1889"/>
                <a:gd name="T90" fmla="*/ 1720 w 2242"/>
                <a:gd name="T91" fmla="*/ 1523 h 1889"/>
                <a:gd name="T92" fmla="*/ 1719 w 2242"/>
                <a:gd name="T93" fmla="*/ 1610 h 1889"/>
                <a:gd name="T94" fmla="*/ 1638 w 2242"/>
                <a:gd name="T95" fmla="*/ 1595 h 1889"/>
                <a:gd name="T96" fmla="*/ 1790 w 2242"/>
                <a:gd name="T97" fmla="*/ 1695 h 1889"/>
                <a:gd name="T98" fmla="*/ 1715 w 2242"/>
                <a:gd name="T99" fmla="*/ 1767 h 1889"/>
                <a:gd name="T100" fmla="*/ 1576 w 2242"/>
                <a:gd name="T101" fmla="*/ 1678 h 1889"/>
                <a:gd name="T102" fmla="*/ 1441 w 2242"/>
                <a:gd name="T103" fmla="*/ 1638 h 1889"/>
                <a:gd name="T104" fmla="*/ 1319 w 2242"/>
                <a:gd name="T105" fmla="*/ 1613 h 1889"/>
                <a:gd name="T106" fmla="*/ 1248 w 2242"/>
                <a:gd name="T107" fmla="*/ 1562 h 1889"/>
                <a:gd name="T108" fmla="*/ 1095 w 2242"/>
                <a:gd name="T109" fmla="*/ 1544 h 1889"/>
                <a:gd name="T110" fmla="*/ 951 w 2242"/>
                <a:gd name="T111" fmla="*/ 1659 h 1889"/>
                <a:gd name="T112" fmla="*/ 883 w 2242"/>
                <a:gd name="T113" fmla="*/ 1877 h 1889"/>
                <a:gd name="T114" fmla="*/ 810 w 2242"/>
                <a:gd name="T115" fmla="*/ 1683 h 1889"/>
                <a:gd name="T116" fmla="*/ 588 w 2242"/>
                <a:gd name="T117" fmla="*/ 1651 h 1889"/>
                <a:gd name="T118" fmla="*/ 442 w 2242"/>
                <a:gd name="T119" fmla="*/ 1818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2" h="1889">
                  <a:moveTo>
                    <a:pt x="384" y="1889"/>
                  </a:moveTo>
                  <a:lnTo>
                    <a:pt x="377" y="1885"/>
                  </a:lnTo>
                  <a:lnTo>
                    <a:pt x="373" y="1882"/>
                  </a:lnTo>
                  <a:lnTo>
                    <a:pt x="369" y="1879"/>
                  </a:lnTo>
                  <a:lnTo>
                    <a:pt x="365" y="1873"/>
                  </a:lnTo>
                  <a:lnTo>
                    <a:pt x="350" y="1817"/>
                  </a:lnTo>
                  <a:lnTo>
                    <a:pt x="345" y="1760"/>
                  </a:lnTo>
                  <a:lnTo>
                    <a:pt x="342" y="1704"/>
                  </a:lnTo>
                  <a:lnTo>
                    <a:pt x="332" y="1648"/>
                  </a:lnTo>
                  <a:lnTo>
                    <a:pt x="320" y="1648"/>
                  </a:lnTo>
                  <a:lnTo>
                    <a:pt x="304" y="1650"/>
                  </a:lnTo>
                  <a:lnTo>
                    <a:pt x="286" y="1650"/>
                  </a:lnTo>
                  <a:lnTo>
                    <a:pt x="269" y="1650"/>
                  </a:lnTo>
                  <a:lnTo>
                    <a:pt x="252" y="1648"/>
                  </a:lnTo>
                  <a:lnTo>
                    <a:pt x="237" y="1647"/>
                  </a:lnTo>
                  <a:lnTo>
                    <a:pt x="224" y="1644"/>
                  </a:lnTo>
                  <a:lnTo>
                    <a:pt x="215" y="1638"/>
                  </a:lnTo>
                  <a:lnTo>
                    <a:pt x="210" y="1620"/>
                  </a:lnTo>
                  <a:lnTo>
                    <a:pt x="207" y="1600"/>
                  </a:lnTo>
                  <a:lnTo>
                    <a:pt x="202" y="1582"/>
                  </a:lnTo>
                  <a:lnTo>
                    <a:pt x="198" y="1564"/>
                  </a:lnTo>
                  <a:lnTo>
                    <a:pt x="192" y="1546"/>
                  </a:lnTo>
                  <a:lnTo>
                    <a:pt x="187" y="1529"/>
                  </a:lnTo>
                  <a:lnTo>
                    <a:pt x="182" y="1511"/>
                  </a:lnTo>
                  <a:lnTo>
                    <a:pt x="177" y="1494"/>
                  </a:lnTo>
                  <a:lnTo>
                    <a:pt x="164" y="1493"/>
                  </a:lnTo>
                  <a:lnTo>
                    <a:pt x="152" y="1491"/>
                  </a:lnTo>
                  <a:lnTo>
                    <a:pt x="140" y="1486"/>
                  </a:lnTo>
                  <a:lnTo>
                    <a:pt x="130" y="1481"/>
                  </a:lnTo>
                  <a:lnTo>
                    <a:pt x="121" y="1474"/>
                  </a:lnTo>
                  <a:lnTo>
                    <a:pt x="112" y="1466"/>
                  </a:lnTo>
                  <a:lnTo>
                    <a:pt x="107" y="1457"/>
                  </a:lnTo>
                  <a:lnTo>
                    <a:pt x="102" y="1446"/>
                  </a:lnTo>
                  <a:lnTo>
                    <a:pt x="103" y="1410"/>
                  </a:lnTo>
                  <a:lnTo>
                    <a:pt x="106" y="1372"/>
                  </a:lnTo>
                  <a:lnTo>
                    <a:pt x="106" y="1332"/>
                  </a:lnTo>
                  <a:lnTo>
                    <a:pt x="106" y="1292"/>
                  </a:lnTo>
                  <a:lnTo>
                    <a:pt x="102" y="1253"/>
                  </a:lnTo>
                  <a:lnTo>
                    <a:pt x="95" y="1216"/>
                  </a:lnTo>
                  <a:lnTo>
                    <a:pt x="84" y="1182"/>
                  </a:lnTo>
                  <a:lnTo>
                    <a:pt x="66" y="1151"/>
                  </a:lnTo>
                  <a:lnTo>
                    <a:pt x="56" y="1079"/>
                  </a:lnTo>
                  <a:lnTo>
                    <a:pt x="57" y="1001"/>
                  </a:lnTo>
                  <a:lnTo>
                    <a:pt x="62" y="924"/>
                  </a:lnTo>
                  <a:lnTo>
                    <a:pt x="65" y="851"/>
                  </a:lnTo>
                  <a:lnTo>
                    <a:pt x="63" y="812"/>
                  </a:lnTo>
                  <a:lnTo>
                    <a:pt x="59" y="775"/>
                  </a:lnTo>
                  <a:lnTo>
                    <a:pt x="55" y="738"/>
                  </a:lnTo>
                  <a:lnTo>
                    <a:pt x="49" y="704"/>
                  </a:lnTo>
                  <a:lnTo>
                    <a:pt x="46" y="698"/>
                  </a:lnTo>
                  <a:lnTo>
                    <a:pt x="45" y="692"/>
                  </a:lnTo>
                  <a:lnTo>
                    <a:pt x="45" y="686"/>
                  </a:lnTo>
                  <a:lnTo>
                    <a:pt x="46" y="682"/>
                  </a:lnTo>
                  <a:lnTo>
                    <a:pt x="41" y="677"/>
                  </a:lnTo>
                  <a:lnTo>
                    <a:pt x="36" y="673"/>
                  </a:lnTo>
                  <a:lnTo>
                    <a:pt x="32" y="669"/>
                  </a:lnTo>
                  <a:lnTo>
                    <a:pt x="27" y="664"/>
                  </a:lnTo>
                  <a:lnTo>
                    <a:pt x="23" y="660"/>
                  </a:lnTo>
                  <a:lnTo>
                    <a:pt x="18" y="655"/>
                  </a:lnTo>
                  <a:lnTo>
                    <a:pt x="13" y="651"/>
                  </a:lnTo>
                  <a:lnTo>
                    <a:pt x="9" y="646"/>
                  </a:lnTo>
                  <a:lnTo>
                    <a:pt x="1" y="613"/>
                  </a:lnTo>
                  <a:lnTo>
                    <a:pt x="0" y="568"/>
                  </a:lnTo>
                  <a:lnTo>
                    <a:pt x="4" y="525"/>
                  </a:lnTo>
                  <a:lnTo>
                    <a:pt x="15" y="495"/>
                  </a:lnTo>
                  <a:lnTo>
                    <a:pt x="15" y="467"/>
                  </a:lnTo>
                  <a:lnTo>
                    <a:pt x="13" y="441"/>
                  </a:lnTo>
                  <a:lnTo>
                    <a:pt x="13" y="414"/>
                  </a:lnTo>
                  <a:lnTo>
                    <a:pt x="17" y="390"/>
                  </a:lnTo>
                  <a:lnTo>
                    <a:pt x="25" y="368"/>
                  </a:lnTo>
                  <a:lnTo>
                    <a:pt x="38" y="352"/>
                  </a:lnTo>
                  <a:lnTo>
                    <a:pt x="59" y="341"/>
                  </a:lnTo>
                  <a:lnTo>
                    <a:pt x="89" y="335"/>
                  </a:lnTo>
                  <a:lnTo>
                    <a:pt x="104" y="341"/>
                  </a:lnTo>
                  <a:lnTo>
                    <a:pt x="118" y="350"/>
                  </a:lnTo>
                  <a:lnTo>
                    <a:pt x="132" y="359"/>
                  </a:lnTo>
                  <a:lnTo>
                    <a:pt x="147" y="370"/>
                  </a:lnTo>
                  <a:lnTo>
                    <a:pt x="161" y="379"/>
                  </a:lnTo>
                  <a:lnTo>
                    <a:pt x="177" y="387"/>
                  </a:lnTo>
                  <a:lnTo>
                    <a:pt x="193" y="393"/>
                  </a:lnTo>
                  <a:lnTo>
                    <a:pt x="211" y="395"/>
                  </a:lnTo>
                  <a:lnTo>
                    <a:pt x="228" y="403"/>
                  </a:lnTo>
                  <a:lnTo>
                    <a:pt x="244" y="411"/>
                  </a:lnTo>
                  <a:lnTo>
                    <a:pt x="261" y="420"/>
                  </a:lnTo>
                  <a:lnTo>
                    <a:pt x="278" y="431"/>
                  </a:lnTo>
                  <a:lnTo>
                    <a:pt x="293" y="442"/>
                  </a:lnTo>
                  <a:lnTo>
                    <a:pt x="307" y="456"/>
                  </a:lnTo>
                  <a:lnTo>
                    <a:pt x="317" y="472"/>
                  </a:lnTo>
                  <a:lnTo>
                    <a:pt x="326" y="491"/>
                  </a:lnTo>
                  <a:lnTo>
                    <a:pt x="334" y="497"/>
                  </a:lnTo>
                  <a:lnTo>
                    <a:pt x="340" y="503"/>
                  </a:lnTo>
                  <a:lnTo>
                    <a:pt x="347" y="511"/>
                  </a:lnTo>
                  <a:lnTo>
                    <a:pt x="355" y="523"/>
                  </a:lnTo>
                  <a:lnTo>
                    <a:pt x="375" y="523"/>
                  </a:lnTo>
                  <a:lnTo>
                    <a:pt x="389" y="522"/>
                  </a:lnTo>
                  <a:lnTo>
                    <a:pt x="400" y="522"/>
                  </a:lnTo>
                  <a:lnTo>
                    <a:pt x="408" y="522"/>
                  </a:lnTo>
                  <a:lnTo>
                    <a:pt x="414" y="520"/>
                  </a:lnTo>
                  <a:lnTo>
                    <a:pt x="420" y="520"/>
                  </a:lnTo>
                  <a:lnTo>
                    <a:pt x="425" y="519"/>
                  </a:lnTo>
                  <a:lnTo>
                    <a:pt x="430" y="518"/>
                  </a:lnTo>
                  <a:lnTo>
                    <a:pt x="429" y="493"/>
                  </a:lnTo>
                  <a:lnTo>
                    <a:pt x="428" y="466"/>
                  </a:lnTo>
                  <a:lnTo>
                    <a:pt x="428" y="440"/>
                  </a:lnTo>
                  <a:lnTo>
                    <a:pt x="429" y="413"/>
                  </a:lnTo>
                  <a:lnTo>
                    <a:pt x="431" y="388"/>
                  </a:lnTo>
                  <a:lnTo>
                    <a:pt x="437" y="364"/>
                  </a:lnTo>
                  <a:lnTo>
                    <a:pt x="446" y="341"/>
                  </a:lnTo>
                  <a:lnTo>
                    <a:pt x="459" y="319"/>
                  </a:lnTo>
                  <a:lnTo>
                    <a:pt x="468" y="313"/>
                  </a:lnTo>
                  <a:lnTo>
                    <a:pt x="475" y="308"/>
                  </a:lnTo>
                  <a:lnTo>
                    <a:pt x="482" y="305"/>
                  </a:lnTo>
                  <a:lnTo>
                    <a:pt x="489" y="302"/>
                  </a:lnTo>
                  <a:lnTo>
                    <a:pt x="496" y="299"/>
                  </a:lnTo>
                  <a:lnTo>
                    <a:pt x="504" y="298"/>
                  </a:lnTo>
                  <a:lnTo>
                    <a:pt x="513" y="297"/>
                  </a:lnTo>
                  <a:lnTo>
                    <a:pt x="525" y="296"/>
                  </a:lnTo>
                  <a:lnTo>
                    <a:pt x="530" y="299"/>
                  </a:lnTo>
                  <a:lnTo>
                    <a:pt x="536" y="303"/>
                  </a:lnTo>
                  <a:lnTo>
                    <a:pt x="543" y="307"/>
                  </a:lnTo>
                  <a:lnTo>
                    <a:pt x="549" y="312"/>
                  </a:lnTo>
                  <a:lnTo>
                    <a:pt x="556" y="317"/>
                  </a:lnTo>
                  <a:lnTo>
                    <a:pt x="560" y="321"/>
                  </a:lnTo>
                  <a:lnTo>
                    <a:pt x="565" y="325"/>
                  </a:lnTo>
                  <a:lnTo>
                    <a:pt x="568" y="326"/>
                  </a:lnTo>
                  <a:lnTo>
                    <a:pt x="572" y="307"/>
                  </a:lnTo>
                  <a:lnTo>
                    <a:pt x="580" y="290"/>
                  </a:lnTo>
                  <a:lnTo>
                    <a:pt x="590" y="273"/>
                  </a:lnTo>
                  <a:lnTo>
                    <a:pt x="600" y="258"/>
                  </a:lnTo>
                  <a:lnTo>
                    <a:pt x="612" y="250"/>
                  </a:lnTo>
                  <a:lnTo>
                    <a:pt x="625" y="246"/>
                  </a:lnTo>
                  <a:lnTo>
                    <a:pt x="636" y="247"/>
                  </a:lnTo>
                  <a:lnTo>
                    <a:pt x="647" y="252"/>
                  </a:lnTo>
                  <a:lnTo>
                    <a:pt x="657" y="259"/>
                  </a:lnTo>
                  <a:lnTo>
                    <a:pt x="666" y="268"/>
                  </a:lnTo>
                  <a:lnTo>
                    <a:pt x="677" y="279"/>
                  </a:lnTo>
                  <a:lnTo>
                    <a:pt x="686" y="291"/>
                  </a:lnTo>
                  <a:lnTo>
                    <a:pt x="695" y="306"/>
                  </a:lnTo>
                  <a:lnTo>
                    <a:pt x="704" y="321"/>
                  </a:lnTo>
                  <a:lnTo>
                    <a:pt x="714" y="336"/>
                  </a:lnTo>
                  <a:lnTo>
                    <a:pt x="724" y="350"/>
                  </a:lnTo>
                  <a:lnTo>
                    <a:pt x="734" y="365"/>
                  </a:lnTo>
                  <a:lnTo>
                    <a:pt x="746" y="380"/>
                  </a:lnTo>
                  <a:lnTo>
                    <a:pt x="757" y="395"/>
                  </a:lnTo>
                  <a:lnTo>
                    <a:pt x="770" y="410"/>
                  </a:lnTo>
                  <a:lnTo>
                    <a:pt x="795" y="409"/>
                  </a:lnTo>
                  <a:lnTo>
                    <a:pt x="821" y="409"/>
                  </a:lnTo>
                  <a:lnTo>
                    <a:pt x="846" y="408"/>
                  </a:lnTo>
                  <a:lnTo>
                    <a:pt x="871" y="408"/>
                  </a:lnTo>
                  <a:lnTo>
                    <a:pt x="897" y="408"/>
                  </a:lnTo>
                  <a:lnTo>
                    <a:pt x="922" y="408"/>
                  </a:lnTo>
                  <a:lnTo>
                    <a:pt x="949" y="408"/>
                  </a:lnTo>
                  <a:lnTo>
                    <a:pt x="974" y="409"/>
                  </a:lnTo>
                  <a:lnTo>
                    <a:pt x="999" y="410"/>
                  </a:lnTo>
                  <a:lnTo>
                    <a:pt x="1025" y="411"/>
                  </a:lnTo>
                  <a:lnTo>
                    <a:pt x="1050" y="412"/>
                  </a:lnTo>
                  <a:lnTo>
                    <a:pt x="1076" y="414"/>
                  </a:lnTo>
                  <a:lnTo>
                    <a:pt x="1102" y="417"/>
                  </a:lnTo>
                  <a:lnTo>
                    <a:pt x="1127" y="419"/>
                  </a:lnTo>
                  <a:lnTo>
                    <a:pt x="1153" y="423"/>
                  </a:lnTo>
                  <a:lnTo>
                    <a:pt x="1179" y="426"/>
                  </a:lnTo>
                  <a:lnTo>
                    <a:pt x="1194" y="433"/>
                  </a:lnTo>
                  <a:lnTo>
                    <a:pt x="1209" y="441"/>
                  </a:lnTo>
                  <a:lnTo>
                    <a:pt x="1223" y="450"/>
                  </a:lnTo>
                  <a:lnTo>
                    <a:pt x="1238" y="459"/>
                  </a:lnTo>
                  <a:lnTo>
                    <a:pt x="1253" y="469"/>
                  </a:lnTo>
                  <a:lnTo>
                    <a:pt x="1267" y="478"/>
                  </a:lnTo>
                  <a:lnTo>
                    <a:pt x="1282" y="488"/>
                  </a:lnTo>
                  <a:lnTo>
                    <a:pt x="1297" y="499"/>
                  </a:lnTo>
                  <a:lnTo>
                    <a:pt x="1312" y="509"/>
                  </a:lnTo>
                  <a:lnTo>
                    <a:pt x="1327" y="518"/>
                  </a:lnTo>
                  <a:lnTo>
                    <a:pt x="1342" y="529"/>
                  </a:lnTo>
                  <a:lnTo>
                    <a:pt x="1357" y="538"/>
                  </a:lnTo>
                  <a:lnTo>
                    <a:pt x="1372" y="547"/>
                  </a:lnTo>
                  <a:lnTo>
                    <a:pt x="1387" y="555"/>
                  </a:lnTo>
                  <a:lnTo>
                    <a:pt x="1403" y="563"/>
                  </a:lnTo>
                  <a:lnTo>
                    <a:pt x="1418" y="570"/>
                  </a:lnTo>
                  <a:lnTo>
                    <a:pt x="1424" y="569"/>
                  </a:lnTo>
                  <a:lnTo>
                    <a:pt x="1430" y="569"/>
                  </a:lnTo>
                  <a:lnTo>
                    <a:pt x="1436" y="568"/>
                  </a:lnTo>
                  <a:lnTo>
                    <a:pt x="1441" y="569"/>
                  </a:lnTo>
                  <a:lnTo>
                    <a:pt x="1447" y="570"/>
                  </a:lnTo>
                  <a:lnTo>
                    <a:pt x="1453" y="573"/>
                  </a:lnTo>
                  <a:lnTo>
                    <a:pt x="1458" y="578"/>
                  </a:lnTo>
                  <a:lnTo>
                    <a:pt x="1463" y="584"/>
                  </a:lnTo>
                  <a:lnTo>
                    <a:pt x="1464" y="591"/>
                  </a:lnTo>
                  <a:lnTo>
                    <a:pt x="1466" y="594"/>
                  </a:lnTo>
                  <a:lnTo>
                    <a:pt x="1467" y="597"/>
                  </a:lnTo>
                  <a:lnTo>
                    <a:pt x="1469" y="599"/>
                  </a:lnTo>
                  <a:lnTo>
                    <a:pt x="1475" y="598"/>
                  </a:lnTo>
                  <a:lnTo>
                    <a:pt x="1481" y="595"/>
                  </a:lnTo>
                  <a:lnTo>
                    <a:pt x="1485" y="593"/>
                  </a:lnTo>
                  <a:lnTo>
                    <a:pt x="1490" y="590"/>
                  </a:lnTo>
                  <a:lnTo>
                    <a:pt x="1499" y="571"/>
                  </a:lnTo>
                  <a:lnTo>
                    <a:pt x="1510" y="558"/>
                  </a:lnTo>
                  <a:lnTo>
                    <a:pt x="1524" y="548"/>
                  </a:lnTo>
                  <a:lnTo>
                    <a:pt x="1539" y="541"/>
                  </a:lnTo>
                  <a:lnTo>
                    <a:pt x="1555" y="535"/>
                  </a:lnTo>
                  <a:lnTo>
                    <a:pt x="1573" y="531"/>
                  </a:lnTo>
                  <a:lnTo>
                    <a:pt x="1591" y="524"/>
                  </a:lnTo>
                  <a:lnTo>
                    <a:pt x="1608" y="516"/>
                  </a:lnTo>
                  <a:lnTo>
                    <a:pt x="1619" y="507"/>
                  </a:lnTo>
                  <a:lnTo>
                    <a:pt x="1629" y="499"/>
                  </a:lnTo>
                  <a:lnTo>
                    <a:pt x="1639" y="492"/>
                  </a:lnTo>
                  <a:lnTo>
                    <a:pt x="1650" y="485"/>
                  </a:lnTo>
                  <a:lnTo>
                    <a:pt x="1660" y="479"/>
                  </a:lnTo>
                  <a:lnTo>
                    <a:pt x="1672" y="473"/>
                  </a:lnTo>
                  <a:lnTo>
                    <a:pt x="1683" y="466"/>
                  </a:lnTo>
                  <a:lnTo>
                    <a:pt x="1695" y="461"/>
                  </a:lnTo>
                  <a:lnTo>
                    <a:pt x="1705" y="439"/>
                  </a:lnTo>
                  <a:lnTo>
                    <a:pt x="1714" y="414"/>
                  </a:lnTo>
                  <a:lnTo>
                    <a:pt x="1720" y="389"/>
                  </a:lnTo>
                  <a:lnTo>
                    <a:pt x="1722" y="368"/>
                  </a:lnTo>
                  <a:lnTo>
                    <a:pt x="1721" y="367"/>
                  </a:lnTo>
                  <a:lnTo>
                    <a:pt x="1720" y="365"/>
                  </a:lnTo>
                  <a:lnTo>
                    <a:pt x="1718" y="364"/>
                  </a:lnTo>
                  <a:lnTo>
                    <a:pt x="1717" y="363"/>
                  </a:lnTo>
                  <a:lnTo>
                    <a:pt x="1720" y="338"/>
                  </a:lnTo>
                  <a:lnTo>
                    <a:pt x="1727" y="320"/>
                  </a:lnTo>
                  <a:lnTo>
                    <a:pt x="1736" y="304"/>
                  </a:lnTo>
                  <a:lnTo>
                    <a:pt x="1748" y="292"/>
                  </a:lnTo>
                  <a:lnTo>
                    <a:pt x="1763" y="283"/>
                  </a:lnTo>
                  <a:lnTo>
                    <a:pt x="1779" y="277"/>
                  </a:lnTo>
                  <a:lnTo>
                    <a:pt x="1798" y="272"/>
                  </a:lnTo>
                  <a:lnTo>
                    <a:pt x="1820" y="268"/>
                  </a:lnTo>
                  <a:lnTo>
                    <a:pt x="1829" y="264"/>
                  </a:lnTo>
                  <a:lnTo>
                    <a:pt x="1840" y="257"/>
                  </a:lnTo>
                  <a:lnTo>
                    <a:pt x="1851" y="251"/>
                  </a:lnTo>
                  <a:lnTo>
                    <a:pt x="1863" y="243"/>
                  </a:lnTo>
                  <a:lnTo>
                    <a:pt x="1873" y="235"/>
                  </a:lnTo>
                  <a:lnTo>
                    <a:pt x="1880" y="226"/>
                  </a:lnTo>
                  <a:lnTo>
                    <a:pt x="1885" y="215"/>
                  </a:lnTo>
                  <a:lnTo>
                    <a:pt x="1886" y="204"/>
                  </a:lnTo>
                  <a:lnTo>
                    <a:pt x="1879" y="194"/>
                  </a:lnTo>
                  <a:lnTo>
                    <a:pt x="1876" y="187"/>
                  </a:lnTo>
                  <a:lnTo>
                    <a:pt x="1872" y="183"/>
                  </a:lnTo>
                  <a:lnTo>
                    <a:pt x="1870" y="176"/>
                  </a:lnTo>
                  <a:lnTo>
                    <a:pt x="1877" y="160"/>
                  </a:lnTo>
                  <a:lnTo>
                    <a:pt x="1889" y="145"/>
                  </a:lnTo>
                  <a:lnTo>
                    <a:pt x="1908" y="131"/>
                  </a:lnTo>
                  <a:lnTo>
                    <a:pt x="1928" y="116"/>
                  </a:lnTo>
                  <a:lnTo>
                    <a:pt x="1949" y="101"/>
                  </a:lnTo>
                  <a:lnTo>
                    <a:pt x="1969" y="85"/>
                  </a:lnTo>
                  <a:lnTo>
                    <a:pt x="1986" y="68"/>
                  </a:lnTo>
                  <a:lnTo>
                    <a:pt x="1998" y="48"/>
                  </a:lnTo>
                  <a:lnTo>
                    <a:pt x="2010" y="28"/>
                  </a:lnTo>
                  <a:lnTo>
                    <a:pt x="2019" y="15"/>
                  </a:lnTo>
                  <a:lnTo>
                    <a:pt x="2025" y="5"/>
                  </a:lnTo>
                  <a:lnTo>
                    <a:pt x="2032" y="1"/>
                  </a:lnTo>
                  <a:lnTo>
                    <a:pt x="2039" y="0"/>
                  </a:lnTo>
                  <a:lnTo>
                    <a:pt x="2049" y="2"/>
                  </a:lnTo>
                  <a:lnTo>
                    <a:pt x="2064" y="5"/>
                  </a:lnTo>
                  <a:lnTo>
                    <a:pt x="2085" y="11"/>
                  </a:lnTo>
                  <a:lnTo>
                    <a:pt x="2106" y="26"/>
                  </a:lnTo>
                  <a:lnTo>
                    <a:pt x="2123" y="41"/>
                  </a:lnTo>
                  <a:lnTo>
                    <a:pt x="2136" y="56"/>
                  </a:lnTo>
                  <a:lnTo>
                    <a:pt x="2147" y="73"/>
                  </a:lnTo>
                  <a:lnTo>
                    <a:pt x="2155" y="92"/>
                  </a:lnTo>
                  <a:lnTo>
                    <a:pt x="2162" y="114"/>
                  </a:lnTo>
                  <a:lnTo>
                    <a:pt x="2169" y="138"/>
                  </a:lnTo>
                  <a:lnTo>
                    <a:pt x="2175" y="167"/>
                  </a:lnTo>
                  <a:lnTo>
                    <a:pt x="2190" y="189"/>
                  </a:lnTo>
                  <a:lnTo>
                    <a:pt x="2199" y="206"/>
                  </a:lnTo>
                  <a:lnTo>
                    <a:pt x="2203" y="226"/>
                  </a:lnTo>
                  <a:lnTo>
                    <a:pt x="2200" y="254"/>
                  </a:lnTo>
                  <a:lnTo>
                    <a:pt x="2191" y="274"/>
                  </a:lnTo>
                  <a:lnTo>
                    <a:pt x="2186" y="297"/>
                  </a:lnTo>
                  <a:lnTo>
                    <a:pt x="2186" y="321"/>
                  </a:lnTo>
                  <a:lnTo>
                    <a:pt x="2191" y="346"/>
                  </a:lnTo>
                  <a:lnTo>
                    <a:pt x="2197" y="372"/>
                  </a:lnTo>
                  <a:lnTo>
                    <a:pt x="2204" y="397"/>
                  </a:lnTo>
                  <a:lnTo>
                    <a:pt x="2212" y="421"/>
                  </a:lnTo>
                  <a:lnTo>
                    <a:pt x="2218" y="444"/>
                  </a:lnTo>
                  <a:lnTo>
                    <a:pt x="2224" y="461"/>
                  </a:lnTo>
                  <a:lnTo>
                    <a:pt x="2231" y="477"/>
                  </a:lnTo>
                  <a:lnTo>
                    <a:pt x="2236" y="493"/>
                  </a:lnTo>
                  <a:lnTo>
                    <a:pt x="2241" y="509"/>
                  </a:lnTo>
                  <a:lnTo>
                    <a:pt x="2242" y="526"/>
                  </a:lnTo>
                  <a:lnTo>
                    <a:pt x="2241" y="544"/>
                  </a:lnTo>
                  <a:lnTo>
                    <a:pt x="2236" y="560"/>
                  </a:lnTo>
                  <a:lnTo>
                    <a:pt x="2226" y="577"/>
                  </a:lnTo>
                  <a:lnTo>
                    <a:pt x="2226" y="584"/>
                  </a:lnTo>
                  <a:lnTo>
                    <a:pt x="2226" y="591"/>
                  </a:lnTo>
                  <a:lnTo>
                    <a:pt x="2227" y="599"/>
                  </a:lnTo>
                  <a:lnTo>
                    <a:pt x="2227" y="608"/>
                  </a:lnTo>
                  <a:lnTo>
                    <a:pt x="2197" y="639"/>
                  </a:lnTo>
                  <a:lnTo>
                    <a:pt x="2168" y="671"/>
                  </a:lnTo>
                  <a:lnTo>
                    <a:pt x="2139" y="703"/>
                  </a:lnTo>
                  <a:lnTo>
                    <a:pt x="2110" y="734"/>
                  </a:lnTo>
                  <a:lnTo>
                    <a:pt x="2084" y="765"/>
                  </a:lnTo>
                  <a:lnTo>
                    <a:pt x="2057" y="797"/>
                  </a:lnTo>
                  <a:lnTo>
                    <a:pt x="2031" y="829"/>
                  </a:lnTo>
                  <a:lnTo>
                    <a:pt x="2007" y="862"/>
                  </a:lnTo>
                  <a:lnTo>
                    <a:pt x="1983" y="895"/>
                  </a:lnTo>
                  <a:lnTo>
                    <a:pt x="1958" y="928"/>
                  </a:lnTo>
                  <a:lnTo>
                    <a:pt x="1937" y="964"/>
                  </a:lnTo>
                  <a:lnTo>
                    <a:pt x="1915" y="1000"/>
                  </a:lnTo>
                  <a:lnTo>
                    <a:pt x="1894" y="1037"/>
                  </a:lnTo>
                  <a:lnTo>
                    <a:pt x="1874" y="1075"/>
                  </a:lnTo>
                  <a:lnTo>
                    <a:pt x="1856" y="1114"/>
                  </a:lnTo>
                  <a:lnTo>
                    <a:pt x="1839" y="1154"/>
                  </a:lnTo>
                  <a:lnTo>
                    <a:pt x="1831" y="1167"/>
                  </a:lnTo>
                  <a:lnTo>
                    <a:pt x="1824" y="1180"/>
                  </a:lnTo>
                  <a:lnTo>
                    <a:pt x="1817" y="1193"/>
                  </a:lnTo>
                  <a:lnTo>
                    <a:pt x="1810" y="1207"/>
                  </a:lnTo>
                  <a:lnTo>
                    <a:pt x="1803" y="1222"/>
                  </a:lnTo>
                  <a:lnTo>
                    <a:pt x="1797" y="1236"/>
                  </a:lnTo>
                  <a:lnTo>
                    <a:pt x="1791" y="1251"/>
                  </a:lnTo>
                  <a:lnTo>
                    <a:pt x="1785" y="1265"/>
                  </a:lnTo>
                  <a:lnTo>
                    <a:pt x="1771" y="1269"/>
                  </a:lnTo>
                  <a:lnTo>
                    <a:pt x="1753" y="1269"/>
                  </a:lnTo>
                  <a:lnTo>
                    <a:pt x="1734" y="1265"/>
                  </a:lnTo>
                  <a:lnTo>
                    <a:pt x="1713" y="1259"/>
                  </a:lnTo>
                  <a:lnTo>
                    <a:pt x="1692" y="1253"/>
                  </a:lnTo>
                  <a:lnTo>
                    <a:pt x="1671" y="1249"/>
                  </a:lnTo>
                  <a:lnTo>
                    <a:pt x="1651" y="1247"/>
                  </a:lnTo>
                  <a:lnTo>
                    <a:pt x="1634" y="1251"/>
                  </a:lnTo>
                  <a:lnTo>
                    <a:pt x="1627" y="1265"/>
                  </a:lnTo>
                  <a:lnTo>
                    <a:pt x="1620" y="1273"/>
                  </a:lnTo>
                  <a:lnTo>
                    <a:pt x="1614" y="1277"/>
                  </a:lnTo>
                  <a:lnTo>
                    <a:pt x="1608" y="1279"/>
                  </a:lnTo>
                  <a:lnTo>
                    <a:pt x="1601" y="1280"/>
                  </a:lnTo>
                  <a:lnTo>
                    <a:pt x="1592" y="1280"/>
                  </a:lnTo>
                  <a:lnTo>
                    <a:pt x="1582" y="1282"/>
                  </a:lnTo>
                  <a:lnTo>
                    <a:pt x="1568" y="1288"/>
                  </a:lnTo>
                  <a:lnTo>
                    <a:pt x="1566" y="1297"/>
                  </a:lnTo>
                  <a:lnTo>
                    <a:pt x="1562" y="1306"/>
                  </a:lnTo>
                  <a:lnTo>
                    <a:pt x="1560" y="1315"/>
                  </a:lnTo>
                  <a:lnTo>
                    <a:pt x="1557" y="1325"/>
                  </a:lnTo>
                  <a:lnTo>
                    <a:pt x="1557" y="1325"/>
                  </a:lnTo>
                  <a:lnTo>
                    <a:pt x="1350" y="1325"/>
                  </a:lnTo>
                  <a:lnTo>
                    <a:pt x="1350" y="1325"/>
                  </a:lnTo>
                  <a:lnTo>
                    <a:pt x="1353" y="1302"/>
                  </a:lnTo>
                  <a:lnTo>
                    <a:pt x="1355" y="1279"/>
                  </a:lnTo>
                  <a:lnTo>
                    <a:pt x="1356" y="1257"/>
                  </a:lnTo>
                  <a:lnTo>
                    <a:pt x="1357" y="1235"/>
                  </a:lnTo>
                  <a:lnTo>
                    <a:pt x="1343" y="1228"/>
                  </a:lnTo>
                  <a:lnTo>
                    <a:pt x="1331" y="1221"/>
                  </a:lnTo>
                  <a:lnTo>
                    <a:pt x="1322" y="1214"/>
                  </a:lnTo>
                  <a:lnTo>
                    <a:pt x="1314" y="1206"/>
                  </a:lnTo>
                  <a:lnTo>
                    <a:pt x="1309" y="1197"/>
                  </a:lnTo>
                  <a:lnTo>
                    <a:pt x="1307" y="1186"/>
                  </a:lnTo>
                  <a:lnTo>
                    <a:pt x="1305" y="1175"/>
                  </a:lnTo>
                  <a:lnTo>
                    <a:pt x="1308" y="1160"/>
                  </a:lnTo>
                  <a:lnTo>
                    <a:pt x="1295" y="1153"/>
                  </a:lnTo>
                  <a:lnTo>
                    <a:pt x="1282" y="1147"/>
                  </a:lnTo>
                  <a:lnTo>
                    <a:pt x="1269" y="1141"/>
                  </a:lnTo>
                  <a:lnTo>
                    <a:pt x="1255" y="1137"/>
                  </a:lnTo>
                  <a:lnTo>
                    <a:pt x="1242" y="1133"/>
                  </a:lnTo>
                  <a:lnTo>
                    <a:pt x="1229" y="1129"/>
                  </a:lnTo>
                  <a:lnTo>
                    <a:pt x="1217" y="1125"/>
                  </a:lnTo>
                  <a:lnTo>
                    <a:pt x="1205" y="1122"/>
                  </a:lnTo>
                  <a:lnTo>
                    <a:pt x="1197" y="1118"/>
                  </a:lnTo>
                  <a:lnTo>
                    <a:pt x="1190" y="1115"/>
                  </a:lnTo>
                  <a:lnTo>
                    <a:pt x="1185" y="1113"/>
                  </a:lnTo>
                  <a:lnTo>
                    <a:pt x="1178" y="1110"/>
                  </a:lnTo>
                  <a:lnTo>
                    <a:pt x="1172" y="1108"/>
                  </a:lnTo>
                  <a:lnTo>
                    <a:pt x="1166" y="1106"/>
                  </a:lnTo>
                  <a:lnTo>
                    <a:pt x="1162" y="1105"/>
                  </a:lnTo>
                  <a:lnTo>
                    <a:pt x="1156" y="1103"/>
                  </a:lnTo>
                  <a:lnTo>
                    <a:pt x="1145" y="1084"/>
                  </a:lnTo>
                  <a:lnTo>
                    <a:pt x="1136" y="1063"/>
                  </a:lnTo>
                  <a:lnTo>
                    <a:pt x="1127" y="1044"/>
                  </a:lnTo>
                  <a:lnTo>
                    <a:pt x="1119" y="1024"/>
                  </a:lnTo>
                  <a:lnTo>
                    <a:pt x="1111" y="1004"/>
                  </a:lnTo>
                  <a:lnTo>
                    <a:pt x="1102" y="985"/>
                  </a:lnTo>
                  <a:lnTo>
                    <a:pt x="1094" y="965"/>
                  </a:lnTo>
                  <a:lnTo>
                    <a:pt x="1084" y="947"/>
                  </a:lnTo>
                  <a:lnTo>
                    <a:pt x="1087" y="920"/>
                  </a:lnTo>
                  <a:lnTo>
                    <a:pt x="1090" y="880"/>
                  </a:lnTo>
                  <a:lnTo>
                    <a:pt x="1095" y="842"/>
                  </a:lnTo>
                  <a:lnTo>
                    <a:pt x="1103" y="819"/>
                  </a:lnTo>
                  <a:lnTo>
                    <a:pt x="1112" y="819"/>
                  </a:lnTo>
                  <a:lnTo>
                    <a:pt x="1121" y="818"/>
                  </a:lnTo>
                  <a:lnTo>
                    <a:pt x="1130" y="818"/>
                  </a:lnTo>
                  <a:lnTo>
                    <a:pt x="1140" y="818"/>
                  </a:lnTo>
                  <a:lnTo>
                    <a:pt x="1148" y="818"/>
                  </a:lnTo>
                  <a:lnTo>
                    <a:pt x="1157" y="818"/>
                  </a:lnTo>
                  <a:lnTo>
                    <a:pt x="1166" y="818"/>
                  </a:lnTo>
                  <a:lnTo>
                    <a:pt x="1175" y="818"/>
                  </a:lnTo>
                  <a:lnTo>
                    <a:pt x="1166" y="809"/>
                  </a:lnTo>
                  <a:lnTo>
                    <a:pt x="1157" y="799"/>
                  </a:lnTo>
                  <a:lnTo>
                    <a:pt x="1148" y="790"/>
                  </a:lnTo>
                  <a:lnTo>
                    <a:pt x="1140" y="781"/>
                  </a:lnTo>
                  <a:lnTo>
                    <a:pt x="1130" y="772"/>
                  </a:lnTo>
                  <a:lnTo>
                    <a:pt x="1121" y="762"/>
                  </a:lnTo>
                  <a:lnTo>
                    <a:pt x="1112" y="753"/>
                  </a:lnTo>
                  <a:lnTo>
                    <a:pt x="1103" y="744"/>
                  </a:lnTo>
                  <a:lnTo>
                    <a:pt x="1097" y="744"/>
                  </a:lnTo>
                  <a:lnTo>
                    <a:pt x="1092" y="745"/>
                  </a:lnTo>
                  <a:lnTo>
                    <a:pt x="1088" y="745"/>
                  </a:lnTo>
                  <a:lnTo>
                    <a:pt x="1083" y="747"/>
                  </a:lnTo>
                  <a:lnTo>
                    <a:pt x="1079" y="749"/>
                  </a:lnTo>
                  <a:lnTo>
                    <a:pt x="1074" y="750"/>
                  </a:lnTo>
                  <a:lnTo>
                    <a:pt x="1069" y="751"/>
                  </a:lnTo>
                  <a:lnTo>
                    <a:pt x="1064" y="751"/>
                  </a:lnTo>
                  <a:lnTo>
                    <a:pt x="1049" y="739"/>
                  </a:lnTo>
                  <a:lnTo>
                    <a:pt x="1037" y="730"/>
                  </a:lnTo>
                  <a:lnTo>
                    <a:pt x="1026" y="724"/>
                  </a:lnTo>
                  <a:lnTo>
                    <a:pt x="1015" y="721"/>
                  </a:lnTo>
                  <a:lnTo>
                    <a:pt x="1005" y="719"/>
                  </a:lnTo>
                  <a:lnTo>
                    <a:pt x="992" y="717"/>
                  </a:lnTo>
                  <a:lnTo>
                    <a:pt x="978" y="716"/>
                  </a:lnTo>
                  <a:lnTo>
                    <a:pt x="960" y="715"/>
                  </a:lnTo>
                  <a:lnTo>
                    <a:pt x="960" y="716"/>
                  </a:lnTo>
                  <a:lnTo>
                    <a:pt x="960" y="719"/>
                  </a:lnTo>
                  <a:lnTo>
                    <a:pt x="960" y="720"/>
                  </a:lnTo>
                  <a:lnTo>
                    <a:pt x="960" y="722"/>
                  </a:lnTo>
                  <a:lnTo>
                    <a:pt x="973" y="730"/>
                  </a:lnTo>
                  <a:lnTo>
                    <a:pt x="985" y="741"/>
                  </a:lnTo>
                  <a:lnTo>
                    <a:pt x="998" y="753"/>
                  </a:lnTo>
                  <a:lnTo>
                    <a:pt x="1011" y="766"/>
                  </a:lnTo>
                  <a:lnTo>
                    <a:pt x="1023" y="779"/>
                  </a:lnTo>
                  <a:lnTo>
                    <a:pt x="1037" y="791"/>
                  </a:lnTo>
                  <a:lnTo>
                    <a:pt x="1051" y="804"/>
                  </a:lnTo>
                  <a:lnTo>
                    <a:pt x="1066" y="814"/>
                  </a:lnTo>
                  <a:lnTo>
                    <a:pt x="1066" y="838"/>
                  </a:lnTo>
                  <a:lnTo>
                    <a:pt x="1066" y="873"/>
                  </a:lnTo>
                  <a:lnTo>
                    <a:pt x="1063" y="906"/>
                  </a:lnTo>
                  <a:lnTo>
                    <a:pt x="1056" y="932"/>
                  </a:lnTo>
                  <a:lnTo>
                    <a:pt x="1051" y="933"/>
                  </a:lnTo>
                  <a:lnTo>
                    <a:pt x="1045" y="935"/>
                  </a:lnTo>
                  <a:lnTo>
                    <a:pt x="1041" y="936"/>
                  </a:lnTo>
                  <a:lnTo>
                    <a:pt x="1035" y="939"/>
                  </a:lnTo>
                  <a:lnTo>
                    <a:pt x="1028" y="1022"/>
                  </a:lnTo>
                  <a:lnTo>
                    <a:pt x="1023" y="1106"/>
                  </a:lnTo>
                  <a:lnTo>
                    <a:pt x="1020" y="1192"/>
                  </a:lnTo>
                  <a:lnTo>
                    <a:pt x="1018" y="1277"/>
                  </a:lnTo>
                  <a:lnTo>
                    <a:pt x="1020" y="1309"/>
                  </a:lnTo>
                  <a:lnTo>
                    <a:pt x="1021" y="1335"/>
                  </a:lnTo>
                  <a:lnTo>
                    <a:pt x="1023" y="1371"/>
                  </a:lnTo>
                  <a:lnTo>
                    <a:pt x="1026" y="1431"/>
                  </a:lnTo>
                  <a:lnTo>
                    <a:pt x="1035" y="1433"/>
                  </a:lnTo>
                  <a:lnTo>
                    <a:pt x="1043" y="1435"/>
                  </a:lnTo>
                  <a:lnTo>
                    <a:pt x="1052" y="1436"/>
                  </a:lnTo>
                  <a:lnTo>
                    <a:pt x="1064" y="1439"/>
                  </a:lnTo>
                  <a:lnTo>
                    <a:pt x="1079" y="1441"/>
                  </a:lnTo>
                  <a:lnTo>
                    <a:pt x="1101" y="1443"/>
                  </a:lnTo>
                  <a:lnTo>
                    <a:pt x="1129" y="1448"/>
                  </a:lnTo>
                  <a:lnTo>
                    <a:pt x="1167" y="1453"/>
                  </a:lnTo>
                  <a:lnTo>
                    <a:pt x="1170" y="1453"/>
                  </a:lnTo>
                  <a:lnTo>
                    <a:pt x="1172" y="1453"/>
                  </a:lnTo>
                  <a:lnTo>
                    <a:pt x="1172" y="1451"/>
                  </a:lnTo>
                  <a:lnTo>
                    <a:pt x="1173" y="1450"/>
                  </a:lnTo>
                  <a:lnTo>
                    <a:pt x="1168" y="1445"/>
                  </a:lnTo>
                  <a:lnTo>
                    <a:pt x="1164" y="1440"/>
                  </a:lnTo>
                  <a:lnTo>
                    <a:pt x="1159" y="1436"/>
                  </a:lnTo>
                  <a:lnTo>
                    <a:pt x="1155" y="1433"/>
                  </a:lnTo>
                  <a:lnTo>
                    <a:pt x="1150" y="1431"/>
                  </a:lnTo>
                  <a:lnTo>
                    <a:pt x="1145" y="1428"/>
                  </a:lnTo>
                  <a:lnTo>
                    <a:pt x="1141" y="1427"/>
                  </a:lnTo>
                  <a:lnTo>
                    <a:pt x="1137" y="1426"/>
                  </a:lnTo>
                  <a:lnTo>
                    <a:pt x="1130" y="1430"/>
                  </a:lnTo>
                  <a:lnTo>
                    <a:pt x="1122" y="1431"/>
                  </a:lnTo>
                  <a:lnTo>
                    <a:pt x="1113" y="1430"/>
                  </a:lnTo>
                  <a:lnTo>
                    <a:pt x="1104" y="1427"/>
                  </a:lnTo>
                  <a:lnTo>
                    <a:pt x="1095" y="1424"/>
                  </a:lnTo>
                  <a:lnTo>
                    <a:pt x="1087" y="1420"/>
                  </a:lnTo>
                  <a:lnTo>
                    <a:pt x="1080" y="1417"/>
                  </a:lnTo>
                  <a:lnTo>
                    <a:pt x="1075" y="1413"/>
                  </a:lnTo>
                  <a:lnTo>
                    <a:pt x="1072" y="1395"/>
                  </a:lnTo>
                  <a:lnTo>
                    <a:pt x="1072" y="1382"/>
                  </a:lnTo>
                  <a:lnTo>
                    <a:pt x="1074" y="1370"/>
                  </a:lnTo>
                  <a:lnTo>
                    <a:pt x="1077" y="1355"/>
                  </a:lnTo>
                  <a:lnTo>
                    <a:pt x="1090" y="1339"/>
                  </a:lnTo>
                  <a:lnTo>
                    <a:pt x="1104" y="1327"/>
                  </a:lnTo>
                  <a:lnTo>
                    <a:pt x="1118" y="1321"/>
                  </a:lnTo>
                  <a:lnTo>
                    <a:pt x="1133" y="1320"/>
                  </a:lnTo>
                  <a:lnTo>
                    <a:pt x="1148" y="1322"/>
                  </a:lnTo>
                  <a:lnTo>
                    <a:pt x="1164" y="1328"/>
                  </a:lnTo>
                  <a:lnTo>
                    <a:pt x="1180" y="1335"/>
                  </a:lnTo>
                  <a:lnTo>
                    <a:pt x="1197" y="1345"/>
                  </a:lnTo>
                  <a:lnTo>
                    <a:pt x="1215" y="1356"/>
                  </a:lnTo>
                  <a:lnTo>
                    <a:pt x="1232" y="1367"/>
                  </a:lnTo>
                  <a:lnTo>
                    <a:pt x="1249" y="1379"/>
                  </a:lnTo>
                  <a:lnTo>
                    <a:pt x="1266" y="1389"/>
                  </a:lnTo>
                  <a:lnTo>
                    <a:pt x="1285" y="1400"/>
                  </a:lnTo>
                  <a:lnTo>
                    <a:pt x="1302" y="1406"/>
                  </a:lnTo>
                  <a:lnTo>
                    <a:pt x="1318" y="1411"/>
                  </a:lnTo>
                  <a:lnTo>
                    <a:pt x="1335" y="1413"/>
                  </a:lnTo>
                  <a:lnTo>
                    <a:pt x="1340" y="1393"/>
                  </a:lnTo>
                  <a:lnTo>
                    <a:pt x="1343" y="1370"/>
                  </a:lnTo>
                  <a:lnTo>
                    <a:pt x="1347" y="1345"/>
                  </a:lnTo>
                  <a:lnTo>
                    <a:pt x="1350" y="1325"/>
                  </a:lnTo>
                  <a:lnTo>
                    <a:pt x="1350" y="1325"/>
                  </a:lnTo>
                  <a:lnTo>
                    <a:pt x="1557" y="1325"/>
                  </a:lnTo>
                  <a:lnTo>
                    <a:pt x="1557" y="1325"/>
                  </a:lnTo>
                  <a:lnTo>
                    <a:pt x="1552" y="1341"/>
                  </a:lnTo>
                  <a:lnTo>
                    <a:pt x="1546" y="1358"/>
                  </a:lnTo>
                  <a:lnTo>
                    <a:pt x="1540" y="1377"/>
                  </a:lnTo>
                  <a:lnTo>
                    <a:pt x="1535" y="1396"/>
                  </a:lnTo>
                  <a:lnTo>
                    <a:pt x="1530" y="1415"/>
                  </a:lnTo>
                  <a:lnTo>
                    <a:pt x="1525" y="1433"/>
                  </a:lnTo>
                  <a:lnTo>
                    <a:pt x="1521" y="1451"/>
                  </a:lnTo>
                  <a:lnTo>
                    <a:pt x="1519" y="1468"/>
                  </a:lnTo>
                  <a:lnTo>
                    <a:pt x="1530" y="1477"/>
                  </a:lnTo>
                  <a:lnTo>
                    <a:pt x="1545" y="1483"/>
                  </a:lnTo>
                  <a:lnTo>
                    <a:pt x="1562" y="1488"/>
                  </a:lnTo>
                  <a:lnTo>
                    <a:pt x="1581" y="1492"/>
                  </a:lnTo>
                  <a:lnTo>
                    <a:pt x="1601" y="1495"/>
                  </a:lnTo>
                  <a:lnTo>
                    <a:pt x="1622" y="1499"/>
                  </a:lnTo>
                  <a:lnTo>
                    <a:pt x="1644" y="1501"/>
                  </a:lnTo>
                  <a:lnTo>
                    <a:pt x="1665" y="1504"/>
                  </a:lnTo>
                  <a:lnTo>
                    <a:pt x="1684" y="1509"/>
                  </a:lnTo>
                  <a:lnTo>
                    <a:pt x="1703" y="1515"/>
                  </a:lnTo>
                  <a:lnTo>
                    <a:pt x="1720" y="1523"/>
                  </a:lnTo>
                  <a:lnTo>
                    <a:pt x="1735" y="1532"/>
                  </a:lnTo>
                  <a:lnTo>
                    <a:pt x="1745" y="1545"/>
                  </a:lnTo>
                  <a:lnTo>
                    <a:pt x="1753" y="1561"/>
                  </a:lnTo>
                  <a:lnTo>
                    <a:pt x="1758" y="1579"/>
                  </a:lnTo>
                  <a:lnTo>
                    <a:pt x="1757" y="1602"/>
                  </a:lnTo>
                  <a:lnTo>
                    <a:pt x="1749" y="1608"/>
                  </a:lnTo>
                  <a:lnTo>
                    <a:pt x="1743" y="1613"/>
                  </a:lnTo>
                  <a:lnTo>
                    <a:pt x="1736" y="1614"/>
                  </a:lnTo>
                  <a:lnTo>
                    <a:pt x="1730" y="1614"/>
                  </a:lnTo>
                  <a:lnTo>
                    <a:pt x="1725" y="1613"/>
                  </a:lnTo>
                  <a:lnTo>
                    <a:pt x="1719" y="1610"/>
                  </a:lnTo>
                  <a:lnTo>
                    <a:pt x="1712" y="1607"/>
                  </a:lnTo>
                  <a:lnTo>
                    <a:pt x="1704" y="1604"/>
                  </a:lnTo>
                  <a:lnTo>
                    <a:pt x="1692" y="1601"/>
                  </a:lnTo>
                  <a:lnTo>
                    <a:pt x="1681" y="1599"/>
                  </a:lnTo>
                  <a:lnTo>
                    <a:pt x="1671" y="1597"/>
                  </a:lnTo>
                  <a:lnTo>
                    <a:pt x="1661" y="1594"/>
                  </a:lnTo>
                  <a:lnTo>
                    <a:pt x="1652" y="1592"/>
                  </a:lnTo>
                  <a:lnTo>
                    <a:pt x="1645" y="1591"/>
                  </a:lnTo>
                  <a:lnTo>
                    <a:pt x="1638" y="1590"/>
                  </a:lnTo>
                  <a:lnTo>
                    <a:pt x="1633" y="1589"/>
                  </a:lnTo>
                  <a:lnTo>
                    <a:pt x="1638" y="1595"/>
                  </a:lnTo>
                  <a:lnTo>
                    <a:pt x="1651" y="1606"/>
                  </a:lnTo>
                  <a:lnTo>
                    <a:pt x="1669" y="1617"/>
                  </a:lnTo>
                  <a:lnTo>
                    <a:pt x="1690" y="1630"/>
                  </a:lnTo>
                  <a:lnTo>
                    <a:pt x="1712" y="1643"/>
                  </a:lnTo>
                  <a:lnTo>
                    <a:pt x="1733" y="1655"/>
                  </a:lnTo>
                  <a:lnTo>
                    <a:pt x="1750" y="1666"/>
                  </a:lnTo>
                  <a:lnTo>
                    <a:pt x="1763" y="1673"/>
                  </a:lnTo>
                  <a:lnTo>
                    <a:pt x="1770" y="1678"/>
                  </a:lnTo>
                  <a:lnTo>
                    <a:pt x="1776" y="1684"/>
                  </a:lnTo>
                  <a:lnTo>
                    <a:pt x="1783" y="1689"/>
                  </a:lnTo>
                  <a:lnTo>
                    <a:pt x="1790" y="1695"/>
                  </a:lnTo>
                  <a:lnTo>
                    <a:pt x="1796" y="1701"/>
                  </a:lnTo>
                  <a:lnTo>
                    <a:pt x="1801" y="1708"/>
                  </a:lnTo>
                  <a:lnTo>
                    <a:pt x="1805" y="1718"/>
                  </a:lnTo>
                  <a:lnTo>
                    <a:pt x="1808" y="1729"/>
                  </a:lnTo>
                  <a:lnTo>
                    <a:pt x="1797" y="1749"/>
                  </a:lnTo>
                  <a:lnTo>
                    <a:pt x="1786" y="1765"/>
                  </a:lnTo>
                  <a:lnTo>
                    <a:pt x="1772" y="1775"/>
                  </a:lnTo>
                  <a:lnTo>
                    <a:pt x="1758" y="1782"/>
                  </a:lnTo>
                  <a:lnTo>
                    <a:pt x="1743" y="1783"/>
                  </a:lnTo>
                  <a:lnTo>
                    <a:pt x="1728" y="1777"/>
                  </a:lnTo>
                  <a:lnTo>
                    <a:pt x="1715" y="1767"/>
                  </a:lnTo>
                  <a:lnTo>
                    <a:pt x="1703" y="1750"/>
                  </a:lnTo>
                  <a:lnTo>
                    <a:pt x="1690" y="1742"/>
                  </a:lnTo>
                  <a:lnTo>
                    <a:pt x="1677" y="1734"/>
                  </a:lnTo>
                  <a:lnTo>
                    <a:pt x="1665" y="1726"/>
                  </a:lnTo>
                  <a:lnTo>
                    <a:pt x="1652" y="1719"/>
                  </a:lnTo>
                  <a:lnTo>
                    <a:pt x="1639" y="1711"/>
                  </a:lnTo>
                  <a:lnTo>
                    <a:pt x="1627" y="1705"/>
                  </a:lnTo>
                  <a:lnTo>
                    <a:pt x="1614" y="1698"/>
                  </a:lnTo>
                  <a:lnTo>
                    <a:pt x="1601" y="1691"/>
                  </a:lnTo>
                  <a:lnTo>
                    <a:pt x="1589" y="1685"/>
                  </a:lnTo>
                  <a:lnTo>
                    <a:pt x="1576" y="1678"/>
                  </a:lnTo>
                  <a:lnTo>
                    <a:pt x="1563" y="1673"/>
                  </a:lnTo>
                  <a:lnTo>
                    <a:pt x="1552" y="1666"/>
                  </a:lnTo>
                  <a:lnTo>
                    <a:pt x="1539" y="1660"/>
                  </a:lnTo>
                  <a:lnTo>
                    <a:pt x="1528" y="1653"/>
                  </a:lnTo>
                  <a:lnTo>
                    <a:pt x="1515" y="1647"/>
                  </a:lnTo>
                  <a:lnTo>
                    <a:pt x="1504" y="1640"/>
                  </a:lnTo>
                  <a:lnTo>
                    <a:pt x="1490" y="1640"/>
                  </a:lnTo>
                  <a:lnTo>
                    <a:pt x="1477" y="1640"/>
                  </a:lnTo>
                  <a:lnTo>
                    <a:pt x="1464" y="1639"/>
                  </a:lnTo>
                  <a:lnTo>
                    <a:pt x="1453" y="1639"/>
                  </a:lnTo>
                  <a:lnTo>
                    <a:pt x="1441" y="1638"/>
                  </a:lnTo>
                  <a:lnTo>
                    <a:pt x="1430" y="1637"/>
                  </a:lnTo>
                  <a:lnTo>
                    <a:pt x="1418" y="1636"/>
                  </a:lnTo>
                  <a:lnTo>
                    <a:pt x="1408" y="1635"/>
                  </a:lnTo>
                  <a:lnTo>
                    <a:pt x="1398" y="1633"/>
                  </a:lnTo>
                  <a:lnTo>
                    <a:pt x="1386" y="1631"/>
                  </a:lnTo>
                  <a:lnTo>
                    <a:pt x="1376" y="1629"/>
                  </a:lnTo>
                  <a:lnTo>
                    <a:pt x="1365" y="1627"/>
                  </a:lnTo>
                  <a:lnTo>
                    <a:pt x="1354" y="1623"/>
                  </a:lnTo>
                  <a:lnTo>
                    <a:pt x="1342" y="1620"/>
                  </a:lnTo>
                  <a:lnTo>
                    <a:pt x="1331" y="1616"/>
                  </a:lnTo>
                  <a:lnTo>
                    <a:pt x="1319" y="1613"/>
                  </a:lnTo>
                  <a:lnTo>
                    <a:pt x="1310" y="1607"/>
                  </a:lnTo>
                  <a:lnTo>
                    <a:pt x="1302" y="1601"/>
                  </a:lnTo>
                  <a:lnTo>
                    <a:pt x="1293" y="1595"/>
                  </a:lnTo>
                  <a:lnTo>
                    <a:pt x="1284" y="1589"/>
                  </a:lnTo>
                  <a:lnTo>
                    <a:pt x="1276" y="1583"/>
                  </a:lnTo>
                  <a:lnTo>
                    <a:pt x="1267" y="1576"/>
                  </a:lnTo>
                  <a:lnTo>
                    <a:pt x="1261" y="1570"/>
                  </a:lnTo>
                  <a:lnTo>
                    <a:pt x="1255" y="1564"/>
                  </a:lnTo>
                  <a:lnTo>
                    <a:pt x="1253" y="1563"/>
                  </a:lnTo>
                  <a:lnTo>
                    <a:pt x="1250" y="1563"/>
                  </a:lnTo>
                  <a:lnTo>
                    <a:pt x="1248" y="1562"/>
                  </a:lnTo>
                  <a:lnTo>
                    <a:pt x="1244" y="1562"/>
                  </a:lnTo>
                  <a:lnTo>
                    <a:pt x="1240" y="1561"/>
                  </a:lnTo>
                  <a:lnTo>
                    <a:pt x="1234" y="1561"/>
                  </a:lnTo>
                  <a:lnTo>
                    <a:pt x="1226" y="1560"/>
                  </a:lnTo>
                  <a:lnTo>
                    <a:pt x="1217" y="1557"/>
                  </a:lnTo>
                  <a:lnTo>
                    <a:pt x="1204" y="1556"/>
                  </a:lnTo>
                  <a:lnTo>
                    <a:pt x="1189" y="1555"/>
                  </a:lnTo>
                  <a:lnTo>
                    <a:pt x="1171" y="1553"/>
                  </a:lnTo>
                  <a:lnTo>
                    <a:pt x="1150" y="1549"/>
                  </a:lnTo>
                  <a:lnTo>
                    <a:pt x="1125" y="1547"/>
                  </a:lnTo>
                  <a:lnTo>
                    <a:pt x="1095" y="1544"/>
                  </a:lnTo>
                  <a:lnTo>
                    <a:pt x="1061" y="1539"/>
                  </a:lnTo>
                  <a:lnTo>
                    <a:pt x="1022" y="1534"/>
                  </a:lnTo>
                  <a:lnTo>
                    <a:pt x="1028" y="1562"/>
                  </a:lnTo>
                  <a:lnTo>
                    <a:pt x="1031" y="1598"/>
                  </a:lnTo>
                  <a:lnTo>
                    <a:pt x="1029" y="1632"/>
                  </a:lnTo>
                  <a:lnTo>
                    <a:pt x="1016" y="1658"/>
                  </a:lnTo>
                  <a:lnTo>
                    <a:pt x="1003" y="1658"/>
                  </a:lnTo>
                  <a:lnTo>
                    <a:pt x="989" y="1658"/>
                  </a:lnTo>
                  <a:lnTo>
                    <a:pt x="975" y="1658"/>
                  </a:lnTo>
                  <a:lnTo>
                    <a:pt x="962" y="1658"/>
                  </a:lnTo>
                  <a:lnTo>
                    <a:pt x="951" y="1659"/>
                  </a:lnTo>
                  <a:lnTo>
                    <a:pt x="938" y="1660"/>
                  </a:lnTo>
                  <a:lnTo>
                    <a:pt x="925" y="1661"/>
                  </a:lnTo>
                  <a:lnTo>
                    <a:pt x="914" y="1662"/>
                  </a:lnTo>
                  <a:lnTo>
                    <a:pt x="911" y="1705"/>
                  </a:lnTo>
                  <a:lnTo>
                    <a:pt x="907" y="1749"/>
                  </a:lnTo>
                  <a:lnTo>
                    <a:pt x="906" y="1795"/>
                  </a:lnTo>
                  <a:lnTo>
                    <a:pt x="904" y="1840"/>
                  </a:lnTo>
                  <a:lnTo>
                    <a:pt x="900" y="1851"/>
                  </a:lnTo>
                  <a:lnTo>
                    <a:pt x="896" y="1862"/>
                  </a:lnTo>
                  <a:lnTo>
                    <a:pt x="890" y="1871"/>
                  </a:lnTo>
                  <a:lnTo>
                    <a:pt x="883" y="1877"/>
                  </a:lnTo>
                  <a:lnTo>
                    <a:pt x="876" y="1881"/>
                  </a:lnTo>
                  <a:lnTo>
                    <a:pt x="868" y="1882"/>
                  </a:lnTo>
                  <a:lnTo>
                    <a:pt x="858" y="1880"/>
                  </a:lnTo>
                  <a:lnTo>
                    <a:pt x="847" y="1874"/>
                  </a:lnTo>
                  <a:lnTo>
                    <a:pt x="836" y="1849"/>
                  </a:lnTo>
                  <a:lnTo>
                    <a:pt x="828" y="1822"/>
                  </a:lnTo>
                  <a:lnTo>
                    <a:pt x="821" y="1795"/>
                  </a:lnTo>
                  <a:lnTo>
                    <a:pt x="817" y="1767"/>
                  </a:lnTo>
                  <a:lnTo>
                    <a:pt x="814" y="1738"/>
                  </a:lnTo>
                  <a:lnTo>
                    <a:pt x="813" y="1711"/>
                  </a:lnTo>
                  <a:lnTo>
                    <a:pt x="810" y="1683"/>
                  </a:lnTo>
                  <a:lnTo>
                    <a:pt x="809" y="1658"/>
                  </a:lnTo>
                  <a:lnTo>
                    <a:pt x="786" y="1657"/>
                  </a:lnTo>
                  <a:lnTo>
                    <a:pt x="764" y="1655"/>
                  </a:lnTo>
                  <a:lnTo>
                    <a:pt x="742" y="1655"/>
                  </a:lnTo>
                  <a:lnTo>
                    <a:pt x="719" y="1654"/>
                  </a:lnTo>
                  <a:lnTo>
                    <a:pt x="697" y="1653"/>
                  </a:lnTo>
                  <a:lnTo>
                    <a:pt x="676" y="1653"/>
                  </a:lnTo>
                  <a:lnTo>
                    <a:pt x="654" y="1652"/>
                  </a:lnTo>
                  <a:lnTo>
                    <a:pt x="632" y="1651"/>
                  </a:lnTo>
                  <a:lnTo>
                    <a:pt x="610" y="1651"/>
                  </a:lnTo>
                  <a:lnTo>
                    <a:pt x="588" y="1651"/>
                  </a:lnTo>
                  <a:lnTo>
                    <a:pt x="566" y="1651"/>
                  </a:lnTo>
                  <a:lnTo>
                    <a:pt x="545" y="1651"/>
                  </a:lnTo>
                  <a:lnTo>
                    <a:pt x="524" y="1651"/>
                  </a:lnTo>
                  <a:lnTo>
                    <a:pt x="502" y="1651"/>
                  </a:lnTo>
                  <a:lnTo>
                    <a:pt x="480" y="1651"/>
                  </a:lnTo>
                  <a:lnTo>
                    <a:pt x="458" y="1652"/>
                  </a:lnTo>
                  <a:lnTo>
                    <a:pt x="454" y="1692"/>
                  </a:lnTo>
                  <a:lnTo>
                    <a:pt x="450" y="1737"/>
                  </a:lnTo>
                  <a:lnTo>
                    <a:pt x="446" y="1776"/>
                  </a:lnTo>
                  <a:lnTo>
                    <a:pt x="444" y="1799"/>
                  </a:lnTo>
                  <a:lnTo>
                    <a:pt x="442" y="1818"/>
                  </a:lnTo>
                  <a:lnTo>
                    <a:pt x="440" y="1834"/>
                  </a:lnTo>
                  <a:lnTo>
                    <a:pt x="437" y="1849"/>
                  </a:lnTo>
                  <a:lnTo>
                    <a:pt x="434" y="1862"/>
                  </a:lnTo>
                  <a:lnTo>
                    <a:pt x="427" y="1872"/>
                  </a:lnTo>
                  <a:lnTo>
                    <a:pt x="416" y="1881"/>
                  </a:lnTo>
                  <a:lnTo>
                    <a:pt x="403" y="1887"/>
                  </a:lnTo>
                  <a:lnTo>
                    <a:pt x="384" y="1889"/>
                  </a:lnTo>
                  <a:lnTo>
                    <a:pt x="384" y="1889"/>
                  </a:lnTo>
                  <a:lnTo>
                    <a:pt x="384" y="18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3" name="Freeform 31">
              <a:extLst>
                <a:ext uri="{FF2B5EF4-FFF2-40B4-BE49-F238E27FC236}">
                  <a16:creationId xmlns:a16="http://schemas.microsoft.com/office/drawing/2014/main" id="{D5C48550-BEDA-4843-85E6-9EB550697CB2}"/>
                </a:ext>
              </a:extLst>
            </p:cNvPr>
            <p:cNvSpPr>
              <a:spLocks/>
            </p:cNvSpPr>
            <p:nvPr/>
          </p:nvSpPr>
          <p:spPr bwMode="auto">
            <a:xfrm>
              <a:off x="657" y="2219"/>
              <a:ext cx="39" cy="109"/>
            </a:xfrm>
            <a:custGeom>
              <a:avLst/>
              <a:gdLst>
                <a:gd name="T0" fmla="*/ 30 w 77"/>
                <a:gd name="T1" fmla="*/ 217 h 218"/>
                <a:gd name="T2" fmla="*/ 14 w 77"/>
                <a:gd name="T3" fmla="*/ 165 h 218"/>
                <a:gd name="T4" fmla="*/ 0 w 77"/>
                <a:gd name="T5" fmla="*/ 0 h 218"/>
                <a:gd name="T6" fmla="*/ 29 w 77"/>
                <a:gd name="T7" fmla="*/ 1 h 218"/>
                <a:gd name="T8" fmla="*/ 57 w 77"/>
                <a:gd name="T9" fmla="*/ 4 h 218"/>
                <a:gd name="T10" fmla="*/ 76 w 77"/>
                <a:gd name="T11" fmla="*/ 7 h 218"/>
                <a:gd name="T12" fmla="*/ 75 w 77"/>
                <a:gd name="T13" fmla="*/ 16 h 218"/>
                <a:gd name="T14" fmla="*/ 60 w 77"/>
                <a:gd name="T15" fmla="*/ 18 h 218"/>
                <a:gd name="T16" fmla="*/ 46 w 77"/>
                <a:gd name="T17" fmla="*/ 19 h 218"/>
                <a:gd name="T18" fmla="*/ 37 w 77"/>
                <a:gd name="T19" fmla="*/ 21 h 218"/>
                <a:gd name="T20" fmla="*/ 38 w 77"/>
                <a:gd name="T21" fmla="*/ 23 h 218"/>
                <a:gd name="T22" fmla="*/ 52 w 77"/>
                <a:gd name="T23" fmla="*/ 24 h 218"/>
                <a:gd name="T24" fmla="*/ 65 w 77"/>
                <a:gd name="T25" fmla="*/ 26 h 218"/>
                <a:gd name="T26" fmla="*/ 75 w 77"/>
                <a:gd name="T27" fmla="*/ 29 h 218"/>
                <a:gd name="T28" fmla="*/ 73 w 77"/>
                <a:gd name="T29" fmla="*/ 38 h 218"/>
                <a:gd name="T30" fmla="*/ 58 w 77"/>
                <a:gd name="T31" fmla="*/ 39 h 218"/>
                <a:gd name="T32" fmla="*/ 44 w 77"/>
                <a:gd name="T33" fmla="*/ 41 h 218"/>
                <a:gd name="T34" fmla="*/ 33 w 77"/>
                <a:gd name="T35" fmla="*/ 43 h 218"/>
                <a:gd name="T36" fmla="*/ 32 w 77"/>
                <a:gd name="T37" fmla="*/ 48 h 218"/>
                <a:gd name="T38" fmla="*/ 47 w 77"/>
                <a:gd name="T39" fmla="*/ 48 h 218"/>
                <a:gd name="T40" fmla="*/ 63 w 77"/>
                <a:gd name="T41" fmla="*/ 49 h 218"/>
                <a:gd name="T42" fmla="*/ 72 w 77"/>
                <a:gd name="T43" fmla="*/ 52 h 218"/>
                <a:gd name="T44" fmla="*/ 71 w 77"/>
                <a:gd name="T45" fmla="*/ 60 h 218"/>
                <a:gd name="T46" fmla="*/ 57 w 77"/>
                <a:gd name="T47" fmla="*/ 61 h 218"/>
                <a:gd name="T48" fmla="*/ 44 w 77"/>
                <a:gd name="T49" fmla="*/ 63 h 218"/>
                <a:gd name="T50" fmla="*/ 35 w 77"/>
                <a:gd name="T51" fmla="*/ 65 h 218"/>
                <a:gd name="T52" fmla="*/ 37 w 77"/>
                <a:gd name="T53" fmla="*/ 69 h 218"/>
                <a:gd name="T54" fmla="*/ 62 w 77"/>
                <a:gd name="T55" fmla="*/ 71 h 218"/>
                <a:gd name="T56" fmla="*/ 69 w 77"/>
                <a:gd name="T57" fmla="*/ 76 h 218"/>
                <a:gd name="T58" fmla="*/ 58 w 77"/>
                <a:gd name="T59" fmla="*/ 84 h 218"/>
                <a:gd name="T60" fmla="*/ 34 w 77"/>
                <a:gd name="T61" fmla="*/ 87 h 218"/>
                <a:gd name="T62" fmla="*/ 33 w 77"/>
                <a:gd name="T63" fmla="*/ 91 h 218"/>
                <a:gd name="T64" fmla="*/ 45 w 77"/>
                <a:gd name="T65" fmla="*/ 92 h 218"/>
                <a:gd name="T66" fmla="*/ 56 w 77"/>
                <a:gd name="T67" fmla="*/ 94 h 218"/>
                <a:gd name="T68" fmla="*/ 67 w 77"/>
                <a:gd name="T69" fmla="*/ 96 h 218"/>
                <a:gd name="T70" fmla="*/ 64 w 77"/>
                <a:gd name="T71" fmla="*/ 101 h 218"/>
                <a:gd name="T72" fmla="*/ 48 w 77"/>
                <a:gd name="T73" fmla="*/ 105 h 218"/>
                <a:gd name="T74" fmla="*/ 37 w 77"/>
                <a:gd name="T75" fmla="*/ 111 h 218"/>
                <a:gd name="T76" fmla="*/ 63 w 77"/>
                <a:gd name="T77" fmla="*/ 114 h 218"/>
                <a:gd name="T78" fmla="*/ 42 w 77"/>
                <a:gd name="T79" fmla="*/ 126 h 218"/>
                <a:gd name="T80" fmla="*/ 41 w 77"/>
                <a:gd name="T81" fmla="*/ 135 h 218"/>
                <a:gd name="T82" fmla="*/ 61 w 77"/>
                <a:gd name="T83" fmla="*/ 137 h 218"/>
                <a:gd name="T84" fmla="*/ 60 w 77"/>
                <a:gd name="T85" fmla="*/ 143 h 218"/>
                <a:gd name="T86" fmla="*/ 34 w 77"/>
                <a:gd name="T87" fmla="*/ 144 h 218"/>
                <a:gd name="T88" fmla="*/ 26 w 77"/>
                <a:gd name="T89" fmla="*/ 147 h 218"/>
                <a:gd name="T90" fmla="*/ 27 w 77"/>
                <a:gd name="T91" fmla="*/ 150 h 218"/>
                <a:gd name="T92" fmla="*/ 39 w 77"/>
                <a:gd name="T93" fmla="*/ 155 h 218"/>
                <a:gd name="T94" fmla="*/ 54 w 77"/>
                <a:gd name="T95" fmla="*/ 156 h 218"/>
                <a:gd name="T96" fmla="*/ 61 w 77"/>
                <a:gd name="T97" fmla="*/ 158 h 218"/>
                <a:gd name="T98" fmla="*/ 54 w 77"/>
                <a:gd name="T99" fmla="*/ 166 h 218"/>
                <a:gd name="T100" fmla="*/ 42 w 77"/>
                <a:gd name="T101" fmla="*/ 169 h 218"/>
                <a:gd name="T102" fmla="*/ 41 w 77"/>
                <a:gd name="T103" fmla="*/ 173 h 218"/>
                <a:gd name="T104" fmla="*/ 49 w 77"/>
                <a:gd name="T105" fmla="*/ 178 h 218"/>
                <a:gd name="T106" fmla="*/ 56 w 77"/>
                <a:gd name="T107" fmla="*/ 181 h 218"/>
                <a:gd name="T108" fmla="*/ 33 w 77"/>
                <a:gd name="T109" fmla="*/ 186 h 218"/>
                <a:gd name="T110" fmla="*/ 33 w 77"/>
                <a:gd name="T111" fmla="*/ 190 h 218"/>
                <a:gd name="T112" fmla="*/ 45 w 77"/>
                <a:gd name="T113" fmla="*/ 192 h 218"/>
                <a:gd name="T114" fmla="*/ 52 w 77"/>
                <a:gd name="T115" fmla="*/ 200 h 218"/>
                <a:gd name="T116" fmla="*/ 32 w 77"/>
                <a:gd name="T117"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18">
                  <a:moveTo>
                    <a:pt x="32" y="218"/>
                  </a:moveTo>
                  <a:lnTo>
                    <a:pt x="31" y="217"/>
                  </a:lnTo>
                  <a:lnTo>
                    <a:pt x="30" y="217"/>
                  </a:lnTo>
                  <a:lnTo>
                    <a:pt x="27" y="217"/>
                  </a:lnTo>
                  <a:lnTo>
                    <a:pt x="26" y="217"/>
                  </a:lnTo>
                  <a:lnTo>
                    <a:pt x="14" y="165"/>
                  </a:lnTo>
                  <a:lnTo>
                    <a:pt x="7" y="109"/>
                  </a:lnTo>
                  <a:lnTo>
                    <a:pt x="2" y="51"/>
                  </a:lnTo>
                  <a:lnTo>
                    <a:pt x="0" y="0"/>
                  </a:lnTo>
                  <a:lnTo>
                    <a:pt x="9" y="0"/>
                  </a:lnTo>
                  <a:lnTo>
                    <a:pt x="19" y="1"/>
                  </a:lnTo>
                  <a:lnTo>
                    <a:pt x="29" y="1"/>
                  </a:lnTo>
                  <a:lnTo>
                    <a:pt x="38" y="3"/>
                  </a:lnTo>
                  <a:lnTo>
                    <a:pt x="47" y="3"/>
                  </a:lnTo>
                  <a:lnTo>
                    <a:pt x="57" y="4"/>
                  </a:lnTo>
                  <a:lnTo>
                    <a:pt x="67" y="4"/>
                  </a:lnTo>
                  <a:lnTo>
                    <a:pt x="77" y="5"/>
                  </a:lnTo>
                  <a:lnTo>
                    <a:pt x="76" y="7"/>
                  </a:lnTo>
                  <a:lnTo>
                    <a:pt x="76" y="11"/>
                  </a:lnTo>
                  <a:lnTo>
                    <a:pt x="75" y="14"/>
                  </a:lnTo>
                  <a:lnTo>
                    <a:pt x="75" y="16"/>
                  </a:lnTo>
                  <a:lnTo>
                    <a:pt x="70" y="16"/>
                  </a:lnTo>
                  <a:lnTo>
                    <a:pt x="64" y="18"/>
                  </a:lnTo>
                  <a:lnTo>
                    <a:pt x="60" y="18"/>
                  </a:lnTo>
                  <a:lnTo>
                    <a:pt x="55" y="18"/>
                  </a:lnTo>
                  <a:lnTo>
                    <a:pt x="50" y="19"/>
                  </a:lnTo>
                  <a:lnTo>
                    <a:pt x="46" y="19"/>
                  </a:lnTo>
                  <a:lnTo>
                    <a:pt x="41" y="20"/>
                  </a:lnTo>
                  <a:lnTo>
                    <a:pt x="37" y="20"/>
                  </a:lnTo>
                  <a:lnTo>
                    <a:pt x="37" y="21"/>
                  </a:lnTo>
                  <a:lnTo>
                    <a:pt x="38" y="21"/>
                  </a:lnTo>
                  <a:lnTo>
                    <a:pt x="38" y="22"/>
                  </a:lnTo>
                  <a:lnTo>
                    <a:pt x="38" y="23"/>
                  </a:lnTo>
                  <a:lnTo>
                    <a:pt x="42" y="23"/>
                  </a:lnTo>
                  <a:lnTo>
                    <a:pt x="47" y="24"/>
                  </a:lnTo>
                  <a:lnTo>
                    <a:pt x="52" y="24"/>
                  </a:lnTo>
                  <a:lnTo>
                    <a:pt x="56" y="24"/>
                  </a:lnTo>
                  <a:lnTo>
                    <a:pt x="61" y="26"/>
                  </a:lnTo>
                  <a:lnTo>
                    <a:pt x="65" y="26"/>
                  </a:lnTo>
                  <a:lnTo>
                    <a:pt x="71" y="27"/>
                  </a:lnTo>
                  <a:lnTo>
                    <a:pt x="76" y="27"/>
                  </a:lnTo>
                  <a:lnTo>
                    <a:pt x="75" y="29"/>
                  </a:lnTo>
                  <a:lnTo>
                    <a:pt x="75" y="33"/>
                  </a:lnTo>
                  <a:lnTo>
                    <a:pt x="73" y="36"/>
                  </a:lnTo>
                  <a:lnTo>
                    <a:pt x="73" y="38"/>
                  </a:lnTo>
                  <a:lnTo>
                    <a:pt x="69" y="38"/>
                  </a:lnTo>
                  <a:lnTo>
                    <a:pt x="63" y="39"/>
                  </a:lnTo>
                  <a:lnTo>
                    <a:pt x="58" y="39"/>
                  </a:lnTo>
                  <a:lnTo>
                    <a:pt x="54" y="39"/>
                  </a:lnTo>
                  <a:lnTo>
                    <a:pt x="48" y="41"/>
                  </a:lnTo>
                  <a:lnTo>
                    <a:pt x="44" y="41"/>
                  </a:lnTo>
                  <a:lnTo>
                    <a:pt x="39" y="42"/>
                  </a:lnTo>
                  <a:lnTo>
                    <a:pt x="34" y="42"/>
                  </a:lnTo>
                  <a:lnTo>
                    <a:pt x="33" y="43"/>
                  </a:lnTo>
                  <a:lnTo>
                    <a:pt x="33" y="44"/>
                  </a:lnTo>
                  <a:lnTo>
                    <a:pt x="33" y="46"/>
                  </a:lnTo>
                  <a:lnTo>
                    <a:pt x="32" y="48"/>
                  </a:lnTo>
                  <a:lnTo>
                    <a:pt x="37" y="48"/>
                  </a:lnTo>
                  <a:lnTo>
                    <a:pt x="42" y="48"/>
                  </a:lnTo>
                  <a:lnTo>
                    <a:pt x="47" y="48"/>
                  </a:lnTo>
                  <a:lnTo>
                    <a:pt x="53" y="49"/>
                  </a:lnTo>
                  <a:lnTo>
                    <a:pt x="57" y="49"/>
                  </a:lnTo>
                  <a:lnTo>
                    <a:pt x="63" y="49"/>
                  </a:lnTo>
                  <a:lnTo>
                    <a:pt x="68" y="50"/>
                  </a:lnTo>
                  <a:lnTo>
                    <a:pt x="73" y="50"/>
                  </a:lnTo>
                  <a:lnTo>
                    <a:pt x="72" y="52"/>
                  </a:lnTo>
                  <a:lnTo>
                    <a:pt x="72" y="54"/>
                  </a:lnTo>
                  <a:lnTo>
                    <a:pt x="72" y="58"/>
                  </a:lnTo>
                  <a:lnTo>
                    <a:pt x="71" y="60"/>
                  </a:lnTo>
                  <a:lnTo>
                    <a:pt x="67" y="60"/>
                  </a:lnTo>
                  <a:lnTo>
                    <a:pt x="62" y="61"/>
                  </a:lnTo>
                  <a:lnTo>
                    <a:pt x="57" y="61"/>
                  </a:lnTo>
                  <a:lnTo>
                    <a:pt x="53" y="61"/>
                  </a:lnTo>
                  <a:lnTo>
                    <a:pt x="48" y="63"/>
                  </a:lnTo>
                  <a:lnTo>
                    <a:pt x="44" y="63"/>
                  </a:lnTo>
                  <a:lnTo>
                    <a:pt x="39" y="64"/>
                  </a:lnTo>
                  <a:lnTo>
                    <a:pt x="34" y="64"/>
                  </a:lnTo>
                  <a:lnTo>
                    <a:pt x="35" y="65"/>
                  </a:lnTo>
                  <a:lnTo>
                    <a:pt x="35" y="66"/>
                  </a:lnTo>
                  <a:lnTo>
                    <a:pt x="35" y="68"/>
                  </a:lnTo>
                  <a:lnTo>
                    <a:pt x="37" y="69"/>
                  </a:lnTo>
                  <a:lnTo>
                    <a:pt x="45" y="69"/>
                  </a:lnTo>
                  <a:lnTo>
                    <a:pt x="53" y="69"/>
                  </a:lnTo>
                  <a:lnTo>
                    <a:pt x="62" y="71"/>
                  </a:lnTo>
                  <a:lnTo>
                    <a:pt x="70" y="71"/>
                  </a:lnTo>
                  <a:lnTo>
                    <a:pt x="69" y="74"/>
                  </a:lnTo>
                  <a:lnTo>
                    <a:pt x="69" y="76"/>
                  </a:lnTo>
                  <a:lnTo>
                    <a:pt x="68" y="80"/>
                  </a:lnTo>
                  <a:lnTo>
                    <a:pt x="67" y="83"/>
                  </a:lnTo>
                  <a:lnTo>
                    <a:pt x="58" y="84"/>
                  </a:lnTo>
                  <a:lnTo>
                    <a:pt x="50" y="84"/>
                  </a:lnTo>
                  <a:lnTo>
                    <a:pt x="42" y="86"/>
                  </a:lnTo>
                  <a:lnTo>
                    <a:pt x="34" y="87"/>
                  </a:lnTo>
                  <a:lnTo>
                    <a:pt x="33" y="88"/>
                  </a:lnTo>
                  <a:lnTo>
                    <a:pt x="33" y="90"/>
                  </a:lnTo>
                  <a:lnTo>
                    <a:pt x="33" y="91"/>
                  </a:lnTo>
                  <a:lnTo>
                    <a:pt x="32" y="94"/>
                  </a:lnTo>
                  <a:lnTo>
                    <a:pt x="39" y="94"/>
                  </a:lnTo>
                  <a:lnTo>
                    <a:pt x="45" y="92"/>
                  </a:lnTo>
                  <a:lnTo>
                    <a:pt x="49" y="92"/>
                  </a:lnTo>
                  <a:lnTo>
                    <a:pt x="53" y="92"/>
                  </a:lnTo>
                  <a:lnTo>
                    <a:pt x="56" y="94"/>
                  </a:lnTo>
                  <a:lnTo>
                    <a:pt x="58" y="94"/>
                  </a:lnTo>
                  <a:lnTo>
                    <a:pt x="62" y="95"/>
                  </a:lnTo>
                  <a:lnTo>
                    <a:pt x="67" y="96"/>
                  </a:lnTo>
                  <a:lnTo>
                    <a:pt x="65" y="97"/>
                  </a:lnTo>
                  <a:lnTo>
                    <a:pt x="65" y="99"/>
                  </a:lnTo>
                  <a:lnTo>
                    <a:pt x="64" y="101"/>
                  </a:lnTo>
                  <a:lnTo>
                    <a:pt x="63" y="103"/>
                  </a:lnTo>
                  <a:lnTo>
                    <a:pt x="55" y="104"/>
                  </a:lnTo>
                  <a:lnTo>
                    <a:pt x="48" y="105"/>
                  </a:lnTo>
                  <a:lnTo>
                    <a:pt x="40" y="106"/>
                  </a:lnTo>
                  <a:lnTo>
                    <a:pt x="32" y="107"/>
                  </a:lnTo>
                  <a:lnTo>
                    <a:pt x="37" y="111"/>
                  </a:lnTo>
                  <a:lnTo>
                    <a:pt x="45" y="112"/>
                  </a:lnTo>
                  <a:lnTo>
                    <a:pt x="54" y="113"/>
                  </a:lnTo>
                  <a:lnTo>
                    <a:pt x="63" y="114"/>
                  </a:lnTo>
                  <a:lnTo>
                    <a:pt x="60" y="122"/>
                  </a:lnTo>
                  <a:lnTo>
                    <a:pt x="52" y="126"/>
                  </a:lnTo>
                  <a:lnTo>
                    <a:pt x="42" y="126"/>
                  </a:lnTo>
                  <a:lnTo>
                    <a:pt x="34" y="126"/>
                  </a:lnTo>
                  <a:lnTo>
                    <a:pt x="35" y="133"/>
                  </a:lnTo>
                  <a:lnTo>
                    <a:pt x="41" y="135"/>
                  </a:lnTo>
                  <a:lnTo>
                    <a:pt x="50" y="135"/>
                  </a:lnTo>
                  <a:lnTo>
                    <a:pt x="61" y="135"/>
                  </a:lnTo>
                  <a:lnTo>
                    <a:pt x="61" y="137"/>
                  </a:lnTo>
                  <a:lnTo>
                    <a:pt x="61" y="139"/>
                  </a:lnTo>
                  <a:lnTo>
                    <a:pt x="60" y="141"/>
                  </a:lnTo>
                  <a:lnTo>
                    <a:pt x="60" y="143"/>
                  </a:lnTo>
                  <a:lnTo>
                    <a:pt x="52" y="144"/>
                  </a:lnTo>
                  <a:lnTo>
                    <a:pt x="44" y="144"/>
                  </a:lnTo>
                  <a:lnTo>
                    <a:pt x="34" y="144"/>
                  </a:lnTo>
                  <a:lnTo>
                    <a:pt x="26" y="145"/>
                  </a:lnTo>
                  <a:lnTo>
                    <a:pt x="26" y="145"/>
                  </a:lnTo>
                  <a:lnTo>
                    <a:pt x="26" y="147"/>
                  </a:lnTo>
                  <a:lnTo>
                    <a:pt x="25" y="147"/>
                  </a:lnTo>
                  <a:lnTo>
                    <a:pt x="25" y="148"/>
                  </a:lnTo>
                  <a:lnTo>
                    <a:pt x="27" y="150"/>
                  </a:lnTo>
                  <a:lnTo>
                    <a:pt x="31" y="152"/>
                  </a:lnTo>
                  <a:lnTo>
                    <a:pt x="35" y="154"/>
                  </a:lnTo>
                  <a:lnTo>
                    <a:pt x="39" y="155"/>
                  </a:lnTo>
                  <a:lnTo>
                    <a:pt x="44" y="155"/>
                  </a:lnTo>
                  <a:lnTo>
                    <a:pt x="49" y="155"/>
                  </a:lnTo>
                  <a:lnTo>
                    <a:pt x="54" y="156"/>
                  </a:lnTo>
                  <a:lnTo>
                    <a:pt x="60" y="156"/>
                  </a:lnTo>
                  <a:lnTo>
                    <a:pt x="61" y="157"/>
                  </a:lnTo>
                  <a:lnTo>
                    <a:pt x="61" y="158"/>
                  </a:lnTo>
                  <a:lnTo>
                    <a:pt x="60" y="160"/>
                  </a:lnTo>
                  <a:lnTo>
                    <a:pt x="57" y="165"/>
                  </a:lnTo>
                  <a:lnTo>
                    <a:pt x="54" y="166"/>
                  </a:lnTo>
                  <a:lnTo>
                    <a:pt x="50" y="166"/>
                  </a:lnTo>
                  <a:lnTo>
                    <a:pt x="46" y="167"/>
                  </a:lnTo>
                  <a:lnTo>
                    <a:pt x="42" y="169"/>
                  </a:lnTo>
                  <a:lnTo>
                    <a:pt x="41" y="170"/>
                  </a:lnTo>
                  <a:lnTo>
                    <a:pt x="41" y="172"/>
                  </a:lnTo>
                  <a:lnTo>
                    <a:pt x="41" y="173"/>
                  </a:lnTo>
                  <a:lnTo>
                    <a:pt x="41" y="175"/>
                  </a:lnTo>
                  <a:lnTo>
                    <a:pt x="45" y="177"/>
                  </a:lnTo>
                  <a:lnTo>
                    <a:pt x="49" y="178"/>
                  </a:lnTo>
                  <a:lnTo>
                    <a:pt x="53" y="179"/>
                  </a:lnTo>
                  <a:lnTo>
                    <a:pt x="57" y="180"/>
                  </a:lnTo>
                  <a:lnTo>
                    <a:pt x="56" y="181"/>
                  </a:lnTo>
                  <a:lnTo>
                    <a:pt x="53" y="182"/>
                  </a:lnTo>
                  <a:lnTo>
                    <a:pt x="46" y="183"/>
                  </a:lnTo>
                  <a:lnTo>
                    <a:pt x="33" y="186"/>
                  </a:lnTo>
                  <a:lnTo>
                    <a:pt x="33" y="187"/>
                  </a:lnTo>
                  <a:lnTo>
                    <a:pt x="33" y="188"/>
                  </a:lnTo>
                  <a:lnTo>
                    <a:pt x="33" y="190"/>
                  </a:lnTo>
                  <a:lnTo>
                    <a:pt x="34" y="192"/>
                  </a:lnTo>
                  <a:lnTo>
                    <a:pt x="40" y="192"/>
                  </a:lnTo>
                  <a:lnTo>
                    <a:pt x="45" y="192"/>
                  </a:lnTo>
                  <a:lnTo>
                    <a:pt x="50" y="193"/>
                  </a:lnTo>
                  <a:lnTo>
                    <a:pt x="55" y="193"/>
                  </a:lnTo>
                  <a:lnTo>
                    <a:pt x="52" y="200"/>
                  </a:lnTo>
                  <a:lnTo>
                    <a:pt x="46" y="209"/>
                  </a:lnTo>
                  <a:lnTo>
                    <a:pt x="39" y="216"/>
                  </a:lnTo>
                  <a:lnTo>
                    <a:pt x="32" y="218"/>
                  </a:lnTo>
                  <a:lnTo>
                    <a:pt x="32" y="218"/>
                  </a:lnTo>
                  <a:lnTo>
                    <a:pt x="32" y="218"/>
                  </a:lnTo>
                  <a:close/>
                </a:path>
              </a:pathLst>
            </a:custGeom>
            <a:solidFill>
              <a:srgbClr val="66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4" name="Freeform 32">
              <a:extLst>
                <a:ext uri="{FF2B5EF4-FFF2-40B4-BE49-F238E27FC236}">
                  <a16:creationId xmlns:a16="http://schemas.microsoft.com/office/drawing/2014/main" id="{84C5CAC6-12B5-48B3-A6FE-BF4E8FC504B1}"/>
                </a:ext>
              </a:extLst>
            </p:cNvPr>
            <p:cNvSpPr>
              <a:spLocks/>
            </p:cNvSpPr>
            <p:nvPr/>
          </p:nvSpPr>
          <p:spPr bwMode="auto">
            <a:xfrm>
              <a:off x="895" y="2219"/>
              <a:ext cx="30" cy="102"/>
            </a:xfrm>
            <a:custGeom>
              <a:avLst/>
              <a:gdLst>
                <a:gd name="T0" fmla="*/ 9 w 60"/>
                <a:gd name="T1" fmla="*/ 102 h 204"/>
                <a:gd name="T2" fmla="*/ 7 w 60"/>
                <a:gd name="T3" fmla="*/ 3 h 204"/>
                <a:gd name="T4" fmla="*/ 30 w 60"/>
                <a:gd name="T5" fmla="*/ 1 h 204"/>
                <a:gd name="T6" fmla="*/ 53 w 60"/>
                <a:gd name="T7" fmla="*/ 0 h 204"/>
                <a:gd name="T8" fmla="*/ 59 w 60"/>
                <a:gd name="T9" fmla="*/ 6 h 204"/>
                <a:gd name="T10" fmla="*/ 51 w 60"/>
                <a:gd name="T11" fmla="*/ 15 h 204"/>
                <a:gd name="T12" fmla="*/ 39 w 60"/>
                <a:gd name="T13" fmla="*/ 20 h 204"/>
                <a:gd name="T14" fmla="*/ 24 w 60"/>
                <a:gd name="T15" fmla="*/ 23 h 204"/>
                <a:gd name="T16" fmla="*/ 28 w 60"/>
                <a:gd name="T17" fmla="*/ 24 h 204"/>
                <a:gd name="T18" fmla="*/ 43 w 60"/>
                <a:gd name="T19" fmla="*/ 24 h 204"/>
                <a:gd name="T20" fmla="*/ 58 w 60"/>
                <a:gd name="T21" fmla="*/ 24 h 204"/>
                <a:gd name="T22" fmla="*/ 57 w 60"/>
                <a:gd name="T23" fmla="*/ 33 h 204"/>
                <a:gd name="T24" fmla="*/ 29 w 60"/>
                <a:gd name="T25" fmla="*/ 41 h 204"/>
                <a:gd name="T26" fmla="*/ 29 w 60"/>
                <a:gd name="T27" fmla="*/ 44 h 204"/>
                <a:gd name="T28" fmla="*/ 57 w 60"/>
                <a:gd name="T29" fmla="*/ 45 h 204"/>
                <a:gd name="T30" fmla="*/ 55 w 60"/>
                <a:gd name="T31" fmla="*/ 56 h 204"/>
                <a:gd name="T32" fmla="*/ 38 w 60"/>
                <a:gd name="T33" fmla="*/ 59 h 204"/>
                <a:gd name="T34" fmla="*/ 22 w 60"/>
                <a:gd name="T35" fmla="*/ 63 h 204"/>
                <a:gd name="T36" fmla="*/ 23 w 60"/>
                <a:gd name="T37" fmla="*/ 68 h 204"/>
                <a:gd name="T38" fmla="*/ 46 w 60"/>
                <a:gd name="T39" fmla="*/ 68 h 204"/>
                <a:gd name="T40" fmla="*/ 53 w 60"/>
                <a:gd name="T41" fmla="*/ 74 h 204"/>
                <a:gd name="T42" fmla="*/ 46 w 60"/>
                <a:gd name="T43" fmla="*/ 80 h 204"/>
                <a:gd name="T44" fmla="*/ 27 w 60"/>
                <a:gd name="T45" fmla="*/ 82 h 204"/>
                <a:gd name="T46" fmla="*/ 26 w 60"/>
                <a:gd name="T47" fmla="*/ 87 h 204"/>
                <a:gd name="T48" fmla="*/ 39 w 60"/>
                <a:gd name="T49" fmla="*/ 89 h 204"/>
                <a:gd name="T50" fmla="*/ 53 w 60"/>
                <a:gd name="T51" fmla="*/ 92 h 204"/>
                <a:gd name="T52" fmla="*/ 52 w 60"/>
                <a:gd name="T53" fmla="*/ 98 h 204"/>
                <a:gd name="T54" fmla="*/ 35 w 60"/>
                <a:gd name="T55" fmla="*/ 102 h 204"/>
                <a:gd name="T56" fmla="*/ 30 w 60"/>
                <a:gd name="T57" fmla="*/ 105 h 204"/>
                <a:gd name="T58" fmla="*/ 37 w 60"/>
                <a:gd name="T59" fmla="*/ 109 h 204"/>
                <a:gd name="T60" fmla="*/ 52 w 60"/>
                <a:gd name="T61" fmla="*/ 110 h 204"/>
                <a:gd name="T62" fmla="*/ 51 w 60"/>
                <a:gd name="T63" fmla="*/ 118 h 204"/>
                <a:gd name="T64" fmla="*/ 43 w 60"/>
                <a:gd name="T65" fmla="*/ 121 h 204"/>
                <a:gd name="T66" fmla="*/ 32 w 60"/>
                <a:gd name="T67" fmla="*/ 128 h 204"/>
                <a:gd name="T68" fmla="*/ 51 w 60"/>
                <a:gd name="T69" fmla="*/ 133 h 204"/>
                <a:gd name="T70" fmla="*/ 42 w 60"/>
                <a:gd name="T71" fmla="*/ 142 h 204"/>
                <a:gd name="T72" fmla="*/ 37 w 60"/>
                <a:gd name="T73" fmla="*/ 145 h 204"/>
                <a:gd name="T74" fmla="*/ 44 w 60"/>
                <a:gd name="T75" fmla="*/ 150 h 204"/>
                <a:gd name="T76" fmla="*/ 51 w 60"/>
                <a:gd name="T77" fmla="*/ 151 h 204"/>
                <a:gd name="T78" fmla="*/ 45 w 60"/>
                <a:gd name="T79" fmla="*/ 155 h 204"/>
                <a:gd name="T80" fmla="*/ 38 w 60"/>
                <a:gd name="T81" fmla="*/ 159 h 204"/>
                <a:gd name="T82" fmla="*/ 41 w 60"/>
                <a:gd name="T83" fmla="*/ 164 h 204"/>
                <a:gd name="T84" fmla="*/ 49 w 60"/>
                <a:gd name="T85" fmla="*/ 166 h 204"/>
                <a:gd name="T86" fmla="*/ 47 w 60"/>
                <a:gd name="T87" fmla="*/ 175 h 204"/>
                <a:gd name="T88" fmla="*/ 43 w 60"/>
                <a:gd name="T89" fmla="*/ 180 h 204"/>
                <a:gd name="T90" fmla="*/ 37 w 60"/>
                <a:gd name="T91" fmla="*/ 183 h 204"/>
                <a:gd name="T92" fmla="*/ 37 w 60"/>
                <a:gd name="T93" fmla="*/ 189 h 204"/>
                <a:gd name="T94" fmla="*/ 45 w 60"/>
                <a:gd name="T95" fmla="*/ 192 h 204"/>
                <a:gd name="T96" fmla="*/ 43 w 60"/>
                <a:gd name="T97" fmla="*/ 195 h 204"/>
                <a:gd name="T98" fmla="*/ 36 w 60"/>
                <a:gd name="T99" fmla="*/ 195 h 204"/>
                <a:gd name="T100" fmla="*/ 37 w 60"/>
                <a:gd name="T101" fmla="*/ 198 h 204"/>
                <a:gd name="T102" fmla="*/ 31 w 60"/>
                <a:gd name="T103" fmla="*/ 204 h 204"/>
                <a:gd name="T104" fmla="*/ 29 w 60"/>
                <a:gd name="T10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 h="204">
                  <a:moveTo>
                    <a:pt x="29" y="204"/>
                  </a:moveTo>
                  <a:lnTo>
                    <a:pt x="17" y="152"/>
                  </a:lnTo>
                  <a:lnTo>
                    <a:pt x="9" y="102"/>
                  </a:lnTo>
                  <a:lnTo>
                    <a:pt x="4" y="52"/>
                  </a:lnTo>
                  <a:lnTo>
                    <a:pt x="0" y="3"/>
                  </a:lnTo>
                  <a:lnTo>
                    <a:pt x="7" y="3"/>
                  </a:lnTo>
                  <a:lnTo>
                    <a:pt x="15" y="1"/>
                  </a:lnTo>
                  <a:lnTo>
                    <a:pt x="22" y="1"/>
                  </a:lnTo>
                  <a:lnTo>
                    <a:pt x="30" y="1"/>
                  </a:lnTo>
                  <a:lnTo>
                    <a:pt x="38" y="1"/>
                  </a:lnTo>
                  <a:lnTo>
                    <a:pt x="45" y="1"/>
                  </a:lnTo>
                  <a:lnTo>
                    <a:pt x="53" y="0"/>
                  </a:lnTo>
                  <a:lnTo>
                    <a:pt x="60" y="0"/>
                  </a:lnTo>
                  <a:lnTo>
                    <a:pt x="59" y="3"/>
                  </a:lnTo>
                  <a:lnTo>
                    <a:pt x="59" y="6"/>
                  </a:lnTo>
                  <a:lnTo>
                    <a:pt x="58" y="10"/>
                  </a:lnTo>
                  <a:lnTo>
                    <a:pt x="57" y="13"/>
                  </a:lnTo>
                  <a:lnTo>
                    <a:pt x="51" y="15"/>
                  </a:lnTo>
                  <a:lnTo>
                    <a:pt x="46" y="18"/>
                  </a:lnTo>
                  <a:lnTo>
                    <a:pt x="43" y="19"/>
                  </a:lnTo>
                  <a:lnTo>
                    <a:pt x="39" y="20"/>
                  </a:lnTo>
                  <a:lnTo>
                    <a:pt x="35" y="21"/>
                  </a:lnTo>
                  <a:lnTo>
                    <a:pt x="30" y="22"/>
                  </a:lnTo>
                  <a:lnTo>
                    <a:pt x="24" y="23"/>
                  </a:lnTo>
                  <a:lnTo>
                    <a:pt x="17" y="24"/>
                  </a:lnTo>
                  <a:lnTo>
                    <a:pt x="22" y="24"/>
                  </a:lnTo>
                  <a:lnTo>
                    <a:pt x="28" y="24"/>
                  </a:lnTo>
                  <a:lnTo>
                    <a:pt x="32" y="24"/>
                  </a:lnTo>
                  <a:lnTo>
                    <a:pt x="38" y="24"/>
                  </a:lnTo>
                  <a:lnTo>
                    <a:pt x="43" y="24"/>
                  </a:lnTo>
                  <a:lnTo>
                    <a:pt x="47" y="24"/>
                  </a:lnTo>
                  <a:lnTo>
                    <a:pt x="53" y="24"/>
                  </a:lnTo>
                  <a:lnTo>
                    <a:pt x="58" y="24"/>
                  </a:lnTo>
                  <a:lnTo>
                    <a:pt x="58" y="27"/>
                  </a:lnTo>
                  <a:lnTo>
                    <a:pt x="58" y="29"/>
                  </a:lnTo>
                  <a:lnTo>
                    <a:pt x="57" y="33"/>
                  </a:lnTo>
                  <a:lnTo>
                    <a:pt x="57" y="35"/>
                  </a:lnTo>
                  <a:lnTo>
                    <a:pt x="38" y="38"/>
                  </a:lnTo>
                  <a:lnTo>
                    <a:pt x="29" y="41"/>
                  </a:lnTo>
                  <a:lnTo>
                    <a:pt x="26" y="42"/>
                  </a:lnTo>
                  <a:lnTo>
                    <a:pt x="23" y="43"/>
                  </a:lnTo>
                  <a:lnTo>
                    <a:pt x="29" y="44"/>
                  </a:lnTo>
                  <a:lnTo>
                    <a:pt x="37" y="45"/>
                  </a:lnTo>
                  <a:lnTo>
                    <a:pt x="47" y="45"/>
                  </a:lnTo>
                  <a:lnTo>
                    <a:pt x="57" y="45"/>
                  </a:lnTo>
                  <a:lnTo>
                    <a:pt x="55" y="49"/>
                  </a:lnTo>
                  <a:lnTo>
                    <a:pt x="55" y="52"/>
                  </a:lnTo>
                  <a:lnTo>
                    <a:pt x="55" y="56"/>
                  </a:lnTo>
                  <a:lnTo>
                    <a:pt x="54" y="58"/>
                  </a:lnTo>
                  <a:lnTo>
                    <a:pt x="46" y="59"/>
                  </a:lnTo>
                  <a:lnTo>
                    <a:pt x="38" y="59"/>
                  </a:lnTo>
                  <a:lnTo>
                    <a:pt x="29" y="60"/>
                  </a:lnTo>
                  <a:lnTo>
                    <a:pt x="21" y="61"/>
                  </a:lnTo>
                  <a:lnTo>
                    <a:pt x="22" y="63"/>
                  </a:lnTo>
                  <a:lnTo>
                    <a:pt x="22" y="65"/>
                  </a:lnTo>
                  <a:lnTo>
                    <a:pt x="22" y="66"/>
                  </a:lnTo>
                  <a:lnTo>
                    <a:pt x="23" y="68"/>
                  </a:lnTo>
                  <a:lnTo>
                    <a:pt x="31" y="68"/>
                  </a:lnTo>
                  <a:lnTo>
                    <a:pt x="39" y="68"/>
                  </a:lnTo>
                  <a:lnTo>
                    <a:pt x="46" y="68"/>
                  </a:lnTo>
                  <a:lnTo>
                    <a:pt x="54" y="69"/>
                  </a:lnTo>
                  <a:lnTo>
                    <a:pt x="53" y="72"/>
                  </a:lnTo>
                  <a:lnTo>
                    <a:pt x="53" y="74"/>
                  </a:lnTo>
                  <a:lnTo>
                    <a:pt x="53" y="77"/>
                  </a:lnTo>
                  <a:lnTo>
                    <a:pt x="52" y="80"/>
                  </a:lnTo>
                  <a:lnTo>
                    <a:pt x="46" y="80"/>
                  </a:lnTo>
                  <a:lnTo>
                    <a:pt x="39" y="81"/>
                  </a:lnTo>
                  <a:lnTo>
                    <a:pt x="32" y="81"/>
                  </a:lnTo>
                  <a:lnTo>
                    <a:pt x="27" y="82"/>
                  </a:lnTo>
                  <a:lnTo>
                    <a:pt x="26" y="83"/>
                  </a:lnTo>
                  <a:lnTo>
                    <a:pt x="26" y="84"/>
                  </a:lnTo>
                  <a:lnTo>
                    <a:pt x="26" y="87"/>
                  </a:lnTo>
                  <a:lnTo>
                    <a:pt x="26" y="88"/>
                  </a:lnTo>
                  <a:lnTo>
                    <a:pt x="32" y="89"/>
                  </a:lnTo>
                  <a:lnTo>
                    <a:pt x="39" y="89"/>
                  </a:lnTo>
                  <a:lnTo>
                    <a:pt x="46" y="89"/>
                  </a:lnTo>
                  <a:lnTo>
                    <a:pt x="53" y="90"/>
                  </a:lnTo>
                  <a:lnTo>
                    <a:pt x="53" y="92"/>
                  </a:lnTo>
                  <a:lnTo>
                    <a:pt x="53" y="94"/>
                  </a:lnTo>
                  <a:lnTo>
                    <a:pt x="52" y="96"/>
                  </a:lnTo>
                  <a:lnTo>
                    <a:pt x="52" y="98"/>
                  </a:lnTo>
                  <a:lnTo>
                    <a:pt x="46" y="99"/>
                  </a:lnTo>
                  <a:lnTo>
                    <a:pt x="41" y="101"/>
                  </a:lnTo>
                  <a:lnTo>
                    <a:pt x="35" y="102"/>
                  </a:lnTo>
                  <a:lnTo>
                    <a:pt x="29" y="103"/>
                  </a:lnTo>
                  <a:lnTo>
                    <a:pt x="30" y="104"/>
                  </a:lnTo>
                  <a:lnTo>
                    <a:pt x="30" y="105"/>
                  </a:lnTo>
                  <a:lnTo>
                    <a:pt x="30" y="107"/>
                  </a:lnTo>
                  <a:lnTo>
                    <a:pt x="31" y="109"/>
                  </a:lnTo>
                  <a:lnTo>
                    <a:pt x="37" y="109"/>
                  </a:lnTo>
                  <a:lnTo>
                    <a:pt x="42" y="109"/>
                  </a:lnTo>
                  <a:lnTo>
                    <a:pt x="47" y="110"/>
                  </a:lnTo>
                  <a:lnTo>
                    <a:pt x="52" y="110"/>
                  </a:lnTo>
                  <a:lnTo>
                    <a:pt x="52" y="112"/>
                  </a:lnTo>
                  <a:lnTo>
                    <a:pt x="52" y="114"/>
                  </a:lnTo>
                  <a:lnTo>
                    <a:pt x="51" y="118"/>
                  </a:lnTo>
                  <a:lnTo>
                    <a:pt x="51" y="120"/>
                  </a:lnTo>
                  <a:lnTo>
                    <a:pt x="46" y="121"/>
                  </a:lnTo>
                  <a:lnTo>
                    <a:pt x="43" y="121"/>
                  </a:lnTo>
                  <a:lnTo>
                    <a:pt x="39" y="121"/>
                  </a:lnTo>
                  <a:lnTo>
                    <a:pt x="35" y="122"/>
                  </a:lnTo>
                  <a:lnTo>
                    <a:pt x="32" y="128"/>
                  </a:lnTo>
                  <a:lnTo>
                    <a:pt x="36" y="130"/>
                  </a:lnTo>
                  <a:lnTo>
                    <a:pt x="42" y="132"/>
                  </a:lnTo>
                  <a:lnTo>
                    <a:pt x="51" y="133"/>
                  </a:lnTo>
                  <a:lnTo>
                    <a:pt x="51" y="137"/>
                  </a:lnTo>
                  <a:lnTo>
                    <a:pt x="46" y="141"/>
                  </a:lnTo>
                  <a:lnTo>
                    <a:pt x="42" y="142"/>
                  </a:lnTo>
                  <a:lnTo>
                    <a:pt x="38" y="143"/>
                  </a:lnTo>
                  <a:lnTo>
                    <a:pt x="37" y="144"/>
                  </a:lnTo>
                  <a:lnTo>
                    <a:pt x="37" y="145"/>
                  </a:lnTo>
                  <a:lnTo>
                    <a:pt x="37" y="148"/>
                  </a:lnTo>
                  <a:lnTo>
                    <a:pt x="37" y="149"/>
                  </a:lnTo>
                  <a:lnTo>
                    <a:pt x="44" y="150"/>
                  </a:lnTo>
                  <a:lnTo>
                    <a:pt x="47" y="150"/>
                  </a:lnTo>
                  <a:lnTo>
                    <a:pt x="50" y="150"/>
                  </a:lnTo>
                  <a:lnTo>
                    <a:pt x="51" y="151"/>
                  </a:lnTo>
                  <a:lnTo>
                    <a:pt x="50" y="152"/>
                  </a:lnTo>
                  <a:lnTo>
                    <a:pt x="47" y="154"/>
                  </a:lnTo>
                  <a:lnTo>
                    <a:pt x="45" y="155"/>
                  </a:lnTo>
                  <a:lnTo>
                    <a:pt x="39" y="157"/>
                  </a:lnTo>
                  <a:lnTo>
                    <a:pt x="38" y="158"/>
                  </a:lnTo>
                  <a:lnTo>
                    <a:pt x="38" y="159"/>
                  </a:lnTo>
                  <a:lnTo>
                    <a:pt x="38" y="162"/>
                  </a:lnTo>
                  <a:lnTo>
                    <a:pt x="38" y="163"/>
                  </a:lnTo>
                  <a:lnTo>
                    <a:pt x="41" y="164"/>
                  </a:lnTo>
                  <a:lnTo>
                    <a:pt x="44" y="164"/>
                  </a:lnTo>
                  <a:lnTo>
                    <a:pt x="46" y="165"/>
                  </a:lnTo>
                  <a:lnTo>
                    <a:pt x="49" y="166"/>
                  </a:lnTo>
                  <a:lnTo>
                    <a:pt x="47" y="170"/>
                  </a:lnTo>
                  <a:lnTo>
                    <a:pt x="47" y="172"/>
                  </a:lnTo>
                  <a:lnTo>
                    <a:pt x="47" y="175"/>
                  </a:lnTo>
                  <a:lnTo>
                    <a:pt x="46" y="179"/>
                  </a:lnTo>
                  <a:lnTo>
                    <a:pt x="44" y="179"/>
                  </a:lnTo>
                  <a:lnTo>
                    <a:pt x="43" y="180"/>
                  </a:lnTo>
                  <a:lnTo>
                    <a:pt x="41" y="180"/>
                  </a:lnTo>
                  <a:lnTo>
                    <a:pt x="38" y="181"/>
                  </a:lnTo>
                  <a:lnTo>
                    <a:pt x="37" y="183"/>
                  </a:lnTo>
                  <a:lnTo>
                    <a:pt x="37" y="185"/>
                  </a:lnTo>
                  <a:lnTo>
                    <a:pt x="37" y="187"/>
                  </a:lnTo>
                  <a:lnTo>
                    <a:pt x="37" y="189"/>
                  </a:lnTo>
                  <a:lnTo>
                    <a:pt x="42" y="190"/>
                  </a:lnTo>
                  <a:lnTo>
                    <a:pt x="44" y="190"/>
                  </a:lnTo>
                  <a:lnTo>
                    <a:pt x="45" y="192"/>
                  </a:lnTo>
                  <a:lnTo>
                    <a:pt x="46" y="193"/>
                  </a:lnTo>
                  <a:lnTo>
                    <a:pt x="44" y="195"/>
                  </a:lnTo>
                  <a:lnTo>
                    <a:pt x="43" y="195"/>
                  </a:lnTo>
                  <a:lnTo>
                    <a:pt x="39" y="196"/>
                  </a:lnTo>
                  <a:lnTo>
                    <a:pt x="35" y="195"/>
                  </a:lnTo>
                  <a:lnTo>
                    <a:pt x="36" y="195"/>
                  </a:lnTo>
                  <a:lnTo>
                    <a:pt x="36" y="196"/>
                  </a:lnTo>
                  <a:lnTo>
                    <a:pt x="36" y="197"/>
                  </a:lnTo>
                  <a:lnTo>
                    <a:pt x="37" y="198"/>
                  </a:lnTo>
                  <a:lnTo>
                    <a:pt x="35" y="202"/>
                  </a:lnTo>
                  <a:lnTo>
                    <a:pt x="34" y="203"/>
                  </a:lnTo>
                  <a:lnTo>
                    <a:pt x="31" y="204"/>
                  </a:lnTo>
                  <a:lnTo>
                    <a:pt x="29" y="204"/>
                  </a:lnTo>
                  <a:lnTo>
                    <a:pt x="29" y="204"/>
                  </a:lnTo>
                  <a:lnTo>
                    <a:pt x="29" y="204"/>
                  </a:lnTo>
                  <a:close/>
                </a:path>
              </a:pathLst>
            </a:custGeom>
            <a:solidFill>
              <a:srgbClr val="66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5" name="Freeform 33">
              <a:extLst>
                <a:ext uri="{FF2B5EF4-FFF2-40B4-BE49-F238E27FC236}">
                  <a16:creationId xmlns:a16="http://schemas.microsoft.com/office/drawing/2014/main" id="{12C4BABD-7E28-439D-894D-3C2D70615E42}"/>
                </a:ext>
              </a:extLst>
            </p:cNvPr>
            <p:cNvSpPr>
              <a:spLocks/>
            </p:cNvSpPr>
            <p:nvPr/>
          </p:nvSpPr>
          <p:spPr bwMode="auto">
            <a:xfrm>
              <a:off x="987" y="1974"/>
              <a:ext cx="384" cy="302"/>
            </a:xfrm>
            <a:custGeom>
              <a:avLst/>
              <a:gdLst>
                <a:gd name="T0" fmla="*/ 640 w 769"/>
                <a:gd name="T1" fmla="*/ 543 h 605"/>
                <a:gd name="T2" fmla="*/ 506 w 769"/>
                <a:gd name="T3" fmla="*/ 472 h 605"/>
                <a:gd name="T4" fmla="*/ 344 w 769"/>
                <a:gd name="T5" fmla="*/ 448 h 605"/>
                <a:gd name="T6" fmla="*/ 188 w 769"/>
                <a:gd name="T7" fmla="*/ 378 h 605"/>
                <a:gd name="T8" fmla="*/ 25 w 769"/>
                <a:gd name="T9" fmla="*/ 359 h 605"/>
                <a:gd name="T10" fmla="*/ 41 w 769"/>
                <a:gd name="T11" fmla="*/ 302 h 605"/>
                <a:gd name="T12" fmla="*/ 180 w 769"/>
                <a:gd name="T13" fmla="*/ 321 h 605"/>
                <a:gd name="T14" fmla="*/ 189 w 769"/>
                <a:gd name="T15" fmla="*/ 282 h 605"/>
                <a:gd name="T16" fmla="*/ 78 w 769"/>
                <a:gd name="T17" fmla="*/ 217 h 605"/>
                <a:gd name="T18" fmla="*/ 203 w 769"/>
                <a:gd name="T19" fmla="*/ 232 h 605"/>
                <a:gd name="T20" fmla="*/ 319 w 769"/>
                <a:gd name="T21" fmla="*/ 298 h 605"/>
                <a:gd name="T22" fmla="*/ 337 w 769"/>
                <a:gd name="T23" fmla="*/ 287 h 605"/>
                <a:gd name="T24" fmla="*/ 379 w 769"/>
                <a:gd name="T25" fmla="*/ 289 h 605"/>
                <a:gd name="T26" fmla="*/ 342 w 769"/>
                <a:gd name="T27" fmla="*/ 267 h 605"/>
                <a:gd name="T28" fmla="*/ 374 w 769"/>
                <a:gd name="T29" fmla="*/ 262 h 605"/>
                <a:gd name="T30" fmla="*/ 374 w 769"/>
                <a:gd name="T31" fmla="*/ 244 h 605"/>
                <a:gd name="T32" fmla="*/ 353 w 769"/>
                <a:gd name="T33" fmla="*/ 223 h 605"/>
                <a:gd name="T34" fmla="*/ 389 w 769"/>
                <a:gd name="T35" fmla="*/ 218 h 605"/>
                <a:gd name="T36" fmla="*/ 374 w 769"/>
                <a:gd name="T37" fmla="*/ 207 h 605"/>
                <a:gd name="T38" fmla="*/ 364 w 769"/>
                <a:gd name="T39" fmla="*/ 185 h 605"/>
                <a:gd name="T40" fmla="*/ 392 w 769"/>
                <a:gd name="T41" fmla="*/ 184 h 605"/>
                <a:gd name="T42" fmla="*/ 360 w 769"/>
                <a:gd name="T43" fmla="*/ 153 h 605"/>
                <a:gd name="T44" fmla="*/ 404 w 769"/>
                <a:gd name="T45" fmla="*/ 155 h 605"/>
                <a:gd name="T46" fmla="*/ 369 w 769"/>
                <a:gd name="T47" fmla="*/ 138 h 605"/>
                <a:gd name="T48" fmla="*/ 399 w 769"/>
                <a:gd name="T49" fmla="*/ 121 h 605"/>
                <a:gd name="T50" fmla="*/ 407 w 769"/>
                <a:gd name="T51" fmla="*/ 113 h 605"/>
                <a:gd name="T52" fmla="*/ 374 w 769"/>
                <a:gd name="T53" fmla="*/ 81 h 605"/>
                <a:gd name="T54" fmla="*/ 386 w 769"/>
                <a:gd name="T55" fmla="*/ 71 h 605"/>
                <a:gd name="T56" fmla="*/ 353 w 769"/>
                <a:gd name="T57" fmla="*/ 43 h 605"/>
                <a:gd name="T58" fmla="*/ 359 w 769"/>
                <a:gd name="T59" fmla="*/ 37 h 605"/>
                <a:gd name="T60" fmla="*/ 352 w 769"/>
                <a:gd name="T61" fmla="*/ 11 h 605"/>
                <a:gd name="T62" fmla="*/ 543 w 769"/>
                <a:gd name="T63" fmla="*/ 65 h 605"/>
                <a:gd name="T64" fmla="*/ 561 w 769"/>
                <a:gd name="T65" fmla="*/ 85 h 605"/>
                <a:gd name="T66" fmla="*/ 585 w 769"/>
                <a:gd name="T67" fmla="*/ 94 h 605"/>
                <a:gd name="T68" fmla="*/ 503 w 769"/>
                <a:gd name="T69" fmla="*/ 96 h 605"/>
                <a:gd name="T70" fmla="*/ 523 w 769"/>
                <a:gd name="T71" fmla="*/ 123 h 605"/>
                <a:gd name="T72" fmla="*/ 509 w 769"/>
                <a:gd name="T73" fmla="*/ 127 h 605"/>
                <a:gd name="T74" fmla="*/ 494 w 769"/>
                <a:gd name="T75" fmla="*/ 140 h 605"/>
                <a:gd name="T76" fmla="*/ 486 w 769"/>
                <a:gd name="T77" fmla="*/ 143 h 605"/>
                <a:gd name="T78" fmla="*/ 489 w 769"/>
                <a:gd name="T79" fmla="*/ 162 h 605"/>
                <a:gd name="T80" fmla="*/ 486 w 769"/>
                <a:gd name="T81" fmla="*/ 168 h 605"/>
                <a:gd name="T82" fmla="*/ 475 w 769"/>
                <a:gd name="T83" fmla="*/ 187 h 605"/>
                <a:gd name="T84" fmla="*/ 483 w 769"/>
                <a:gd name="T85" fmla="*/ 195 h 605"/>
                <a:gd name="T86" fmla="*/ 476 w 769"/>
                <a:gd name="T87" fmla="*/ 217 h 605"/>
                <a:gd name="T88" fmla="*/ 476 w 769"/>
                <a:gd name="T89" fmla="*/ 223 h 605"/>
                <a:gd name="T90" fmla="*/ 470 w 769"/>
                <a:gd name="T91" fmla="*/ 242 h 605"/>
                <a:gd name="T92" fmla="*/ 477 w 769"/>
                <a:gd name="T93" fmla="*/ 253 h 605"/>
                <a:gd name="T94" fmla="*/ 438 w 769"/>
                <a:gd name="T95" fmla="*/ 269 h 605"/>
                <a:gd name="T96" fmla="*/ 478 w 769"/>
                <a:gd name="T97" fmla="*/ 293 h 605"/>
                <a:gd name="T98" fmla="*/ 440 w 769"/>
                <a:gd name="T99" fmla="*/ 306 h 605"/>
                <a:gd name="T100" fmla="*/ 466 w 769"/>
                <a:gd name="T101" fmla="*/ 328 h 605"/>
                <a:gd name="T102" fmla="*/ 468 w 769"/>
                <a:gd name="T103" fmla="*/ 347 h 605"/>
                <a:gd name="T104" fmla="*/ 492 w 769"/>
                <a:gd name="T105" fmla="*/ 353 h 605"/>
                <a:gd name="T106" fmla="*/ 553 w 769"/>
                <a:gd name="T107" fmla="*/ 351 h 605"/>
                <a:gd name="T108" fmla="*/ 706 w 769"/>
                <a:gd name="T109" fmla="*/ 397 h 605"/>
                <a:gd name="T110" fmla="*/ 687 w 769"/>
                <a:gd name="T111" fmla="*/ 428 h 605"/>
                <a:gd name="T112" fmla="*/ 554 w 769"/>
                <a:gd name="T113" fmla="*/ 399 h 605"/>
                <a:gd name="T114" fmla="*/ 542 w 769"/>
                <a:gd name="T115" fmla="*/ 426 h 605"/>
                <a:gd name="T116" fmla="*/ 686 w 769"/>
                <a:gd name="T117" fmla="*/ 505 h 605"/>
                <a:gd name="T118" fmla="*/ 755 w 769"/>
                <a:gd name="T119" fmla="*/ 59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9" h="605">
                  <a:moveTo>
                    <a:pt x="727" y="605"/>
                  </a:moveTo>
                  <a:lnTo>
                    <a:pt x="717" y="598"/>
                  </a:lnTo>
                  <a:lnTo>
                    <a:pt x="711" y="593"/>
                  </a:lnTo>
                  <a:lnTo>
                    <a:pt x="709" y="587"/>
                  </a:lnTo>
                  <a:lnTo>
                    <a:pt x="706" y="579"/>
                  </a:lnTo>
                  <a:lnTo>
                    <a:pt x="693" y="572"/>
                  </a:lnTo>
                  <a:lnTo>
                    <a:pt x="680" y="565"/>
                  </a:lnTo>
                  <a:lnTo>
                    <a:pt x="666" y="557"/>
                  </a:lnTo>
                  <a:lnTo>
                    <a:pt x="653" y="550"/>
                  </a:lnTo>
                  <a:lnTo>
                    <a:pt x="640" y="543"/>
                  </a:lnTo>
                  <a:lnTo>
                    <a:pt x="626" y="536"/>
                  </a:lnTo>
                  <a:lnTo>
                    <a:pt x="613" y="529"/>
                  </a:lnTo>
                  <a:lnTo>
                    <a:pt x="599" y="521"/>
                  </a:lnTo>
                  <a:lnTo>
                    <a:pt x="585" y="514"/>
                  </a:lnTo>
                  <a:lnTo>
                    <a:pt x="573" y="507"/>
                  </a:lnTo>
                  <a:lnTo>
                    <a:pt x="559" y="501"/>
                  </a:lnTo>
                  <a:lnTo>
                    <a:pt x="546" y="494"/>
                  </a:lnTo>
                  <a:lnTo>
                    <a:pt x="532" y="487"/>
                  </a:lnTo>
                  <a:lnTo>
                    <a:pt x="519" y="479"/>
                  </a:lnTo>
                  <a:lnTo>
                    <a:pt x="506" y="472"/>
                  </a:lnTo>
                  <a:lnTo>
                    <a:pt x="492" y="465"/>
                  </a:lnTo>
                  <a:lnTo>
                    <a:pt x="475" y="465"/>
                  </a:lnTo>
                  <a:lnTo>
                    <a:pt x="458" y="464"/>
                  </a:lnTo>
                  <a:lnTo>
                    <a:pt x="440" y="464"/>
                  </a:lnTo>
                  <a:lnTo>
                    <a:pt x="423" y="462"/>
                  </a:lnTo>
                  <a:lnTo>
                    <a:pt x="407" y="460"/>
                  </a:lnTo>
                  <a:lnTo>
                    <a:pt x="391" y="458"/>
                  </a:lnTo>
                  <a:lnTo>
                    <a:pt x="375" y="456"/>
                  </a:lnTo>
                  <a:lnTo>
                    <a:pt x="359" y="451"/>
                  </a:lnTo>
                  <a:lnTo>
                    <a:pt x="344" y="448"/>
                  </a:lnTo>
                  <a:lnTo>
                    <a:pt x="329" y="442"/>
                  </a:lnTo>
                  <a:lnTo>
                    <a:pt x="314" y="436"/>
                  </a:lnTo>
                  <a:lnTo>
                    <a:pt x="300" y="428"/>
                  </a:lnTo>
                  <a:lnTo>
                    <a:pt x="286" y="420"/>
                  </a:lnTo>
                  <a:lnTo>
                    <a:pt x="273" y="409"/>
                  </a:lnTo>
                  <a:lnTo>
                    <a:pt x="261" y="399"/>
                  </a:lnTo>
                  <a:lnTo>
                    <a:pt x="249" y="386"/>
                  </a:lnTo>
                  <a:lnTo>
                    <a:pt x="228" y="384"/>
                  </a:lnTo>
                  <a:lnTo>
                    <a:pt x="208" y="381"/>
                  </a:lnTo>
                  <a:lnTo>
                    <a:pt x="188" y="378"/>
                  </a:lnTo>
                  <a:lnTo>
                    <a:pt x="167" y="376"/>
                  </a:lnTo>
                  <a:lnTo>
                    <a:pt x="148" y="374"/>
                  </a:lnTo>
                  <a:lnTo>
                    <a:pt x="129" y="371"/>
                  </a:lnTo>
                  <a:lnTo>
                    <a:pt x="111" y="369"/>
                  </a:lnTo>
                  <a:lnTo>
                    <a:pt x="94" y="367"/>
                  </a:lnTo>
                  <a:lnTo>
                    <a:pt x="78" y="366"/>
                  </a:lnTo>
                  <a:lnTo>
                    <a:pt x="61" y="363"/>
                  </a:lnTo>
                  <a:lnTo>
                    <a:pt x="48" y="362"/>
                  </a:lnTo>
                  <a:lnTo>
                    <a:pt x="36" y="360"/>
                  </a:lnTo>
                  <a:lnTo>
                    <a:pt x="25" y="359"/>
                  </a:lnTo>
                  <a:lnTo>
                    <a:pt x="15" y="358"/>
                  </a:lnTo>
                  <a:lnTo>
                    <a:pt x="9" y="358"/>
                  </a:lnTo>
                  <a:lnTo>
                    <a:pt x="3" y="356"/>
                  </a:lnTo>
                  <a:lnTo>
                    <a:pt x="2" y="342"/>
                  </a:lnTo>
                  <a:lnTo>
                    <a:pt x="2" y="328"/>
                  </a:lnTo>
                  <a:lnTo>
                    <a:pt x="2" y="314"/>
                  </a:lnTo>
                  <a:lnTo>
                    <a:pt x="0" y="301"/>
                  </a:lnTo>
                  <a:lnTo>
                    <a:pt x="13" y="301"/>
                  </a:lnTo>
                  <a:lnTo>
                    <a:pt x="27" y="301"/>
                  </a:lnTo>
                  <a:lnTo>
                    <a:pt x="41" y="302"/>
                  </a:lnTo>
                  <a:lnTo>
                    <a:pt x="53" y="303"/>
                  </a:lnTo>
                  <a:lnTo>
                    <a:pt x="67" y="306"/>
                  </a:lnTo>
                  <a:lnTo>
                    <a:pt x="81" y="307"/>
                  </a:lnTo>
                  <a:lnTo>
                    <a:pt x="95" y="309"/>
                  </a:lnTo>
                  <a:lnTo>
                    <a:pt x="109" y="312"/>
                  </a:lnTo>
                  <a:lnTo>
                    <a:pt x="123" y="314"/>
                  </a:lnTo>
                  <a:lnTo>
                    <a:pt x="136" y="315"/>
                  </a:lnTo>
                  <a:lnTo>
                    <a:pt x="151" y="317"/>
                  </a:lnTo>
                  <a:lnTo>
                    <a:pt x="165" y="320"/>
                  </a:lnTo>
                  <a:lnTo>
                    <a:pt x="180" y="321"/>
                  </a:lnTo>
                  <a:lnTo>
                    <a:pt x="194" y="322"/>
                  </a:lnTo>
                  <a:lnTo>
                    <a:pt x="209" y="323"/>
                  </a:lnTo>
                  <a:lnTo>
                    <a:pt x="224" y="323"/>
                  </a:lnTo>
                  <a:lnTo>
                    <a:pt x="225" y="320"/>
                  </a:lnTo>
                  <a:lnTo>
                    <a:pt x="226" y="317"/>
                  </a:lnTo>
                  <a:lnTo>
                    <a:pt x="227" y="314"/>
                  </a:lnTo>
                  <a:lnTo>
                    <a:pt x="228" y="312"/>
                  </a:lnTo>
                  <a:lnTo>
                    <a:pt x="217" y="302"/>
                  </a:lnTo>
                  <a:lnTo>
                    <a:pt x="203" y="292"/>
                  </a:lnTo>
                  <a:lnTo>
                    <a:pt x="189" y="282"/>
                  </a:lnTo>
                  <a:lnTo>
                    <a:pt x="174" y="271"/>
                  </a:lnTo>
                  <a:lnTo>
                    <a:pt x="159" y="262"/>
                  </a:lnTo>
                  <a:lnTo>
                    <a:pt x="146" y="253"/>
                  </a:lnTo>
                  <a:lnTo>
                    <a:pt x="133" y="247"/>
                  </a:lnTo>
                  <a:lnTo>
                    <a:pt x="121" y="242"/>
                  </a:lnTo>
                  <a:lnTo>
                    <a:pt x="105" y="252"/>
                  </a:lnTo>
                  <a:lnTo>
                    <a:pt x="91" y="252"/>
                  </a:lnTo>
                  <a:lnTo>
                    <a:pt x="82" y="244"/>
                  </a:lnTo>
                  <a:lnTo>
                    <a:pt x="78" y="232"/>
                  </a:lnTo>
                  <a:lnTo>
                    <a:pt x="78" y="217"/>
                  </a:lnTo>
                  <a:lnTo>
                    <a:pt x="85" y="203"/>
                  </a:lnTo>
                  <a:lnTo>
                    <a:pt x="97" y="192"/>
                  </a:lnTo>
                  <a:lnTo>
                    <a:pt x="118" y="186"/>
                  </a:lnTo>
                  <a:lnTo>
                    <a:pt x="129" y="192"/>
                  </a:lnTo>
                  <a:lnTo>
                    <a:pt x="141" y="197"/>
                  </a:lnTo>
                  <a:lnTo>
                    <a:pt x="154" y="203"/>
                  </a:lnTo>
                  <a:lnTo>
                    <a:pt x="165" y="210"/>
                  </a:lnTo>
                  <a:lnTo>
                    <a:pt x="178" y="217"/>
                  </a:lnTo>
                  <a:lnTo>
                    <a:pt x="190" y="224"/>
                  </a:lnTo>
                  <a:lnTo>
                    <a:pt x="203" y="232"/>
                  </a:lnTo>
                  <a:lnTo>
                    <a:pt x="216" y="240"/>
                  </a:lnTo>
                  <a:lnTo>
                    <a:pt x="226" y="244"/>
                  </a:lnTo>
                  <a:lnTo>
                    <a:pt x="239" y="249"/>
                  </a:lnTo>
                  <a:lnTo>
                    <a:pt x="254" y="256"/>
                  </a:lnTo>
                  <a:lnTo>
                    <a:pt x="270" y="263"/>
                  </a:lnTo>
                  <a:lnTo>
                    <a:pt x="284" y="271"/>
                  </a:lnTo>
                  <a:lnTo>
                    <a:pt x="298" y="279"/>
                  </a:lnTo>
                  <a:lnTo>
                    <a:pt x="308" y="287"/>
                  </a:lnTo>
                  <a:lnTo>
                    <a:pt x="314" y="295"/>
                  </a:lnTo>
                  <a:lnTo>
                    <a:pt x="319" y="298"/>
                  </a:lnTo>
                  <a:lnTo>
                    <a:pt x="329" y="302"/>
                  </a:lnTo>
                  <a:lnTo>
                    <a:pt x="339" y="306"/>
                  </a:lnTo>
                  <a:lnTo>
                    <a:pt x="346" y="303"/>
                  </a:lnTo>
                  <a:lnTo>
                    <a:pt x="344" y="301"/>
                  </a:lnTo>
                  <a:lnTo>
                    <a:pt x="341" y="299"/>
                  </a:lnTo>
                  <a:lnTo>
                    <a:pt x="338" y="298"/>
                  </a:lnTo>
                  <a:lnTo>
                    <a:pt x="336" y="295"/>
                  </a:lnTo>
                  <a:lnTo>
                    <a:pt x="336" y="291"/>
                  </a:lnTo>
                  <a:lnTo>
                    <a:pt x="336" y="289"/>
                  </a:lnTo>
                  <a:lnTo>
                    <a:pt x="337" y="287"/>
                  </a:lnTo>
                  <a:lnTo>
                    <a:pt x="338" y="285"/>
                  </a:lnTo>
                  <a:lnTo>
                    <a:pt x="342" y="286"/>
                  </a:lnTo>
                  <a:lnTo>
                    <a:pt x="348" y="287"/>
                  </a:lnTo>
                  <a:lnTo>
                    <a:pt x="353" y="289"/>
                  </a:lnTo>
                  <a:lnTo>
                    <a:pt x="359" y="289"/>
                  </a:lnTo>
                  <a:lnTo>
                    <a:pt x="364" y="290"/>
                  </a:lnTo>
                  <a:lnTo>
                    <a:pt x="369" y="290"/>
                  </a:lnTo>
                  <a:lnTo>
                    <a:pt x="376" y="290"/>
                  </a:lnTo>
                  <a:lnTo>
                    <a:pt x="382" y="290"/>
                  </a:lnTo>
                  <a:lnTo>
                    <a:pt x="379" y="289"/>
                  </a:lnTo>
                  <a:lnTo>
                    <a:pt x="377" y="287"/>
                  </a:lnTo>
                  <a:lnTo>
                    <a:pt x="374" y="286"/>
                  </a:lnTo>
                  <a:lnTo>
                    <a:pt x="371" y="285"/>
                  </a:lnTo>
                  <a:lnTo>
                    <a:pt x="367" y="284"/>
                  </a:lnTo>
                  <a:lnTo>
                    <a:pt x="361" y="282"/>
                  </a:lnTo>
                  <a:lnTo>
                    <a:pt x="354" y="279"/>
                  </a:lnTo>
                  <a:lnTo>
                    <a:pt x="344" y="277"/>
                  </a:lnTo>
                  <a:lnTo>
                    <a:pt x="344" y="274"/>
                  </a:lnTo>
                  <a:lnTo>
                    <a:pt x="344" y="270"/>
                  </a:lnTo>
                  <a:lnTo>
                    <a:pt x="342" y="267"/>
                  </a:lnTo>
                  <a:lnTo>
                    <a:pt x="342" y="263"/>
                  </a:lnTo>
                  <a:lnTo>
                    <a:pt x="346" y="263"/>
                  </a:lnTo>
                  <a:lnTo>
                    <a:pt x="351" y="263"/>
                  </a:lnTo>
                  <a:lnTo>
                    <a:pt x="354" y="263"/>
                  </a:lnTo>
                  <a:lnTo>
                    <a:pt x="359" y="264"/>
                  </a:lnTo>
                  <a:lnTo>
                    <a:pt x="363" y="264"/>
                  </a:lnTo>
                  <a:lnTo>
                    <a:pt x="368" y="265"/>
                  </a:lnTo>
                  <a:lnTo>
                    <a:pt x="372" y="265"/>
                  </a:lnTo>
                  <a:lnTo>
                    <a:pt x="377" y="265"/>
                  </a:lnTo>
                  <a:lnTo>
                    <a:pt x="374" y="262"/>
                  </a:lnTo>
                  <a:lnTo>
                    <a:pt x="369" y="260"/>
                  </a:lnTo>
                  <a:lnTo>
                    <a:pt x="362" y="256"/>
                  </a:lnTo>
                  <a:lnTo>
                    <a:pt x="348" y="252"/>
                  </a:lnTo>
                  <a:lnTo>
                    <a:pt x="348" y="248"/>
                  </a:lnTo>
                  <a:lnTo>
                    <a:pt x="348" y="245"/>
                  </a:lnTo>
                  <a:lnTo>
                    <a:pt x="348" y="241"/>
                  </a:lnTo>
                  <a:lnTo>
                    <a:pt x="348" y="238"/>
                  </a:lnTo>
                  <a:lnTo>
                    <a:pt x="355" y="239"/>
                  </a:lnTo>
                  <a:lnTo>
                    <a:pt x="364" y="241"/>
                  </a:lnTo>
                  <a:lnTo>
                    <a:pt x="374" y="244"/>
                  </a:lnTo>
                  <a:lnTo>
                    <a:pt x="382" y="244"/>
                  </a:lnTo>
                  <a:lnTo>
                    <a:pt x="382" y="241"/>
                  </a:lnTo>
                  <a:lnTo>
                    <a:pt x="382" y="240"/>
                  </a:lnTo>
                  <a:lnTo>
                    <a:pt x="382" y="238"/>
                  </a:lnTo>
                  <a:lnTo>
                    <a:pt x="382" y="237"/>
                  </a:lnTo>
                  <a:lnTo>
                    <a:pt x="375" y="234"/>
                  </a:lnTo>
                  <a:lnTo>
                    <a:pt x="368" y="231"/>
                  </a:lnTo>
                  <a:lnTo>
                    <a:pt x="361" y="229"/>
                  </a:lnTo>
                  <a:lnTo>
                    <a:pt x="354" y="226"/>
                  </a:lnTo>
                  <a:lnTo>
                    <a:pt x="353" y="223"/>
                  </a:lnTo>
                  <a:lnTo>
                    <a:pt x="353" y="219"/>
                  </a:lnTo>
                  <a:lnTo>
                    <a:pt x="353" y="216"/>
                  </a:lnTo>
                  <a:lnTo>
                    <a:pt x="352" y="212"/>
                  </a:lnTo>
                  <a:lnTo>
                    <a:pt x="362" y="215"/>
                  </a:lnTo>
                  <a:lnTo>
                    <a:pt x="370" y="216"/>
                  </a:lnTo>
                  <a:lnTo>
                    <a:pt x="376" y="217"/>
                  </a:lnTo>
                  <a:lnTo>
                    <a:pt x="380" y="218"/>
                  </a:lnTo>
                  <a:lnTo>
                    <a:pt x="384" y="218"/>
                  </a:lnTo>
                  <a:lnTo>
                    <a:pt x="386" y="218"/>
                  </a:lnTo>
                  <a:lnTo>
                    <a:pt x="389" y="218"/>
                  </a:lnTo>
                  <a:lnTo>
                    <a:pt x="392" y="218"/>
                  </a:lnTo>
                  <a:lnTo>
                    <a:pt x="392" y="217"/>
                  </a:lnTo>
                  <a:lnTo>
                    <a:pt x="392" y="215"/>
                  </a:lnTo>
                  <a:lnTo>
                    <a:pt x="392" y="214"/>
                  </a:lnTo>
                  <a:lnTo>
                    <a:pt x="393" y="212"/>
                  </a:lnTo>
                  <a:lnTo>
                    <a:pt x="387" y="211"/>
                  </a:lnTo>
                  <a:lnTo>
                    <a:pt x="384" y="210"/>
                  </a:lnTo>
                  <a:lnTo>
                    <a:pt x="380" y="209"/>
                  </a:lnTo>
                  <a:lnTo>
                    <a:pt x="377" y="208"/>
                  </a:lnTo>
                  <a:lnTo>
                    <a:pt x="374" y="207"/>
                  </a:lnTo>
                  <a:lnTo>
                    <a:pt x="369" y="206"/>
                  </a:lnTo>
                  <a:lnTo>
                    <a:pt x="364" y="203"/>
                  </a:lnTo>
                  <a:lnTo>
                    <a:pt x="357" y="201"/>
                  </a:lnTo>
                  <a:lnTo>
                    <a:pt x="356" y="196"/>
                  </a:lnTo>
                  <a:lnTo>
                    <a:pt x="356" y="192"/>
                  </a:lnTo>
                  <a:lnTo>
                    <a:pt x="356" y="188"/>
                  </a:lnTo>
                  <a:lnTo>
                    <a:pt x="355" y="184"/>
                  </a:lnTo>
                  <a:lnTo>
                    <a:pt x="359" y="184"/>
                  </a:lnTo>
                  <a:lnTo>
                    <a:pt x="361" y="184"/>
                  </a:lnTo>
                  <a:lnTo>
                    <a:pt x="364" y="185"/>
                  </a:lnTo>
                  <a:lnTo>
                    <a:pt x="368" y="186"/>
                  </a:lnTo>
                  <a:lnTo>
                    <a:pt x="371" y="187"/>
                  </a:lnTo>
                  <a:lnTo>
                    <a:pt x="377" y="188"/>
                  </a:lnTo>
                  <a:lnTo>
                    <a:pt x="385" y="189"/>
                  </a:lnTo>
                  <a:lnTo>
                    <a:pt x="394" y="192"/>
                  </a:lnTo>
                  <a:lnTo>
                    <a:pt x="395" y="189"/>
                  </a:lnTo>
                  <a:lnTo>
                    <a:pt x="395" y="188"/>
                  </a:lnTo>
                  <a:lnTo>
                    <a:pt x="395" y="186"/>
                  </a:lnTo>
                  <a:lnTo>
                    <a:pt x="397" y="185"/>
                  </a:lnTo>
                  <a:lnTo>
                    <a:pt x="392" y="184"/>
                  </a:lnTo>
                  <a:lnTo>
                    <a:pt x="387" y="183"/>
                  </a:lnTo>
                  <a:lnTo>
                    <a:pt x="384" y="180"/>
                  </a:lnTo>
                  <a:lnTo>
                    <a:pt x="379" y="179"/>
                  </a:lnTo>
                  <a:lnTo>
                    <a:pt x="375" y="178"/>
                  </a:lnTo>
                  <a:lnTo>
                    <a:pt x="370" y="176"/>
                  </a:lnTo>
                  <a:lnTo>
                    <a:pt x="365" y="174"/>
                  </a:lnTo>
                  <a:lnTo>
                    <a:pt x="361" y="173"/>
                  </a:lnTo>
                  <a:lnTo>
                    <a:pt x="361" y="166"/>
                  </a:lnTo>
                  <a:lnTo>
                    <a:pt x="361" y="159"/>
                  </a:lnTo>
                  <a:lnTo>
                    <a:pt x="360" y="153"/>
                  </a:lnTo>
                  <a:lnTo>
                    <a:pt x="360" y="147"/>
                  </a:lnTo>
                  <a:lnTo>
                    <a:pt x="371" y="150"/>
                  </a:lnTo>
                  <a:lnTo>
                    <a:pt x="379" y="153"/>
                  </a:lnTo>
                  <a:lnTo>
                    <a:pt x="386" y="155"/>
                  </a:lnTo>
                  <a:lnTo>
                    <a:pt x="391" y="156"/>
                  </a:lnTo>
                  <a:lnTo>
                    <a:pt x="394" y="157"/>
                  </a:lnTo>
                  <a:lnTo>
                    <a:pt x="397" y="157"/>
                  </a:lnTo>
                  <a:lnTo>
                    <a:pt x="400" y="157"/>
                  </a:lnTo>
                  <a:lnTo>
                    <a:pt x="402" y="157"/>
                  </a:lnTo>
                  <a:lnTo>
                    <a:pt x="404" y="155"/>
                  </a:lnTo>
                  <a:lnTo>
                    <a:pt x="405" y="154"/>
                  </a:lnTo>
                  <a:lnTo>
                    <a:pt x="404" y="153"/>
                  </a:lnTo>
                  <a:lnTo>
                    <a:pt x="402" y="151"/>
                  </a:lnTo>
                  <a:lnTo>
                    <a:pt x="398" y="149"/>
                  </a:lnTo>
                  <a:lnTo>
                    <a:pt x="393" y="147"/>
                  </a:lnTo>
                  <a:lnTo>
                    <a:pt x="389" y="146"/>
                  </a:lnTo>
                  <a:lnTo>
                    <a:pt x="384" y="143"/>
                  </a:lnTo>
                  <a:lnTo>
                    <a:pt x="378" y="141"/>
                  </a:lnTo>
                  <a:lnTo>
                    <a:pt x="374" y="140"/>
                  </a:lnTo>
                  <a:lnTo>
                    <a:pt x="369" y="138"/>
                  </a:lnTo>
                  <a:lnTo>
                    <a:pt x="364" y="135"/>
                  </a:lnTo>
                  <a:lnTo>
                    <a:pt x="364" y="130"/>
                  </a:lnTo>
                  <a:lnTo>
                    <a:pt x="364" y="123"/>
                  </a:lnTo>
                  <a:lnTo>
                    <a:pt x="364" y="117"/>
                  </a:lnTo>
                  <a:lnTo>
                    <a:pt x="364" y="111"/>
                  </a:lnTo>
                  <a:lnTo>
                    <a:pt x="376" y="115"/>
                  </a:lnTo>
                  <a:lnTo>
                    <a:pt x="384" y="118"/>
                  </a:lnTo>
                  <a:lnTo>
                    <a:pt x="391" y="120"/>
                  </a:lnTo>
                  <a:lnTo>
                    <a:pt x="395" y="121"/>
                  </a:lnTo>
                  <a:lnTo>
                    <a:pt x="399" y="121"/>
                  </a:lnTo>
                  <a:lnTo>
                    <a:pt x="401" y="123"/>
                  </a:lnTo>
                  <a:lnTo>
                    <a:pt x="404" y="123"/>
                  </a:lnTo>
                  <a:lnTo>
                    <a:pt x="406" y="123"/>
                  </a:lnTo>
                  <a:lnTo>
                    <a:pt x="407" y="121"/>
                  </a:lnTo>
                  <a:lnTo>
                    <a:pt x="408" y="119"/>
                  </a:lnTo>
                  <a:lnTo>
                    <a:pt x="409" y="118"/>
                  </a:lnTo>
                  <a:lnTo>
                    <a:pt x="410" y="117"/>
                  </a:lnTo>
                  <a:lnTo>
                    <a:pt x="409" y="116"/>
                  </a:lnTo>
                  <a:lnTo>
                    <a:pt x="408" y="115"/>
                  </a:lnTo>
                  <a:lnTo>
                    <a:pt x="407" y="113"/>
                  </a:lnTo>
                  <a:lnTo>
                    <a:pt x="404" y="112"/>
                  </a:lnTo>
                  <a:lnTo>
                    <a:pt x="399" y="110"/>
                  </a:lnTo>
                  <a:lnTo>
                    <a:pt x="392" y="108"/>
                  </a:lnTo>
                  <a:lnTo>
                    <a:pt x="382" y="104"/>
                  </a:lnTo>
                  <a:lnTo>
                    <a:pt x="369" y="100"/>
                  </a:lnTo>
                  <a:lnTo>
                    <a:pt x="368" y="95"/>
                  </a:lnTo>
                  <a:lnTo>
                    <a:pt x="368" y="89"/>
                  </a:lnTo>
                  <a:lnTo>
                    <a:pt x="368" y="85"/>
                  </a:lnTo>
                  <a:lnTo>
                    <a:pt x="368" y="80"/>
                  </a:lnTo>
                  <a:lnTo>
                    <a:pt x="374" y="81"/>
                  </a:lnTo>
                  <a:lnTo>
                    <a:pt x="379" y="82"/>
                  </a:lnTo>
                  <a:lnTo>
                    <a:pt x="385" y="83"/>
                  </a:lnTo>
                  <a:lnTo>
                    <a:pt x="390" y="85"/>
                  </a:lnTo>
                  <a:lnTo>
                    <a:pt x="394" y="86"/>
                  </a:lnTo>
                  <a:lnTo>
                    <a:pt x="399" y="87"/>
                  </a:lnTo>
                  <a:lnTo>
                    <a:pt x="405" y="88"/>
                  </a:lnTo>
                  <a:lnTo>
                    <a:pt x="410" y="89"/>
                  </a:lnTo>
                  <a:lnTo>
                    <a:pt x="409" y="83"/>
                  </a:lnTo>
                  <a:lnTo>
                    <a:pt x="400" y="78"/>
                  </a:lnTo>
                  <a:lnTo>
                    <a:pt x="386" y="71"/>
                  </a:lnTo>
                  <a:lnTo>
                    <a:pt x="369" y="64"/>
                  </a:lnTo>
                  <a:lnTo>
                    <a:pt x="352" y="56"/>
                  </a:lnTo>
                  <a:lnTo>
                    <a:pt x="336" y="48"/>
                  </a:lnTo>
                  <a:lnTo>
                    <a:pt x="323" y="40"/>
                  </a:lnTo>
                  <a:lnTo>
                    <a:pt x="317" y="32"/>
                  </a:lnTo>
                  <a:lnTo>
                    <a:pt x="324" y="34"/>
                  </a:lnTo>
                  <a:lnTo>
                    <a:pt x="331" y="36"/>
                  </a:lnTo>
                  <a:lnTo>
                    <a:pt x="338" y="38"/>
                  </a:lnTo>
                  <a:lnTo>
                    <a:pt x="346" y="41"/>
                  </a:lnTo>
                  <a:lnTo>
                    <a:pt x="353" y="43"/>
                  </a:lnTo>
                  <a:lnTo>
                    <a:pt x="361" y="45"/>
                  </a:lnTo>
                  <a:lnTo>
                    <a:pt x="369" y="47"/>
                  </a:lnTo>
                  <a:lnTo>
                    <a:pt x="377" y="48"/>
                  </a:lnTo>
                  <a:lnTo>
                    <a:pt x="378" y="47"/>
                  </a:lnTo>
                  <a:lnTo>
                    <a:pt x="378" y="47"/>
                  </a:lnTo>
                  <a:lnTo>
                    <a:pt x="378" y="45"/>
                  </a:lnTo>
                  <a:lnTo>
                    <a:pt x="379" y="45"/>
                  </a:lnTo>
                  <a:lnTo>
                    <a:pt x="371" y="42"/>
                  </a:lnTo>
                  <a:lnTo>
                    <a:pt x="364" y="40"/>
                  </a:lnTo>
                  <a:lnTo>
                    <a:pt x="359" y="37"/>
                  </a:lnTo>
                  <a:lnTo>
                    <a:pt x="353" y="35"/>
                  </a:lnTo>
                  <a:lnTo>
                    <a:pt x="346" y="32"/>
                  </a:lnTo>
                  <a:lnTo>
                    <a:pt x="338" y="28"/>
                  </a:lnTo>
                  <a:lnTo>
                    <a:pt x="327" y="24"/>
                  </a:lnTo>
                  <a:lnTo>
                    <a:pt x="315" y="17"/>
                  </a:lnTo>
                  <a:lnTo>
                    <a:pt x="315" y="12"/>
                  </a:lnTo>
                  <a:lnTo>
                    <a:pt x="315" y="9"/>
                  </a:lnTo>
                  <a:lnTo>
                    <a:pt x="315" y="5"/>
                  </a:lnTo>
                  <a:lnTo>
                    <a:pt x="315" y="0"/>
                  </a:lnTo>
                  <a:lnTo>
                    <a:pt x="352" y="11"/>
                  </a:lnTo>
                  <a:lnTo>
                    <a:pt x="385" y="21"/>
                  </a:lnTo>
                  <a:lnTo>
                    <a:pt x="414" y="29"/>
                  </a:lnTo>
                  <a:lnTo>
                    <a:pt x="438" y="36"/>
                  </a:lnTo>
                  <a:lnTo>
                    <a:pt x="460" y="42"/>
                  </a:lnTo>
                  <a:lnTo>
                    <a:pt x="478" y="48"/>
                  </a:lnTo>
                  <a:lnTo>
                    <a:pt x="494" y="52"/>
                  </a:lnTo>
                  <a:lnTo>
                    <a:pt x="509" y="56"/>
                  </a:lnTo>
                  <a:lnTo>
                    <a:pt x="521" y="59"/>
                  </a:lnTo>
                  <a:lnTo>
                    <a:pt x="532" y="63"/>
                  </a:lnTo>
                  <a:lnTo>
                    <a:pt x="543" y="65"/>
                  </a:lnTo>
                  <a:lnTo>
                    <a:pt x="553" y="67"/>
                  </a:lnTo>
                  <a:lnTo>
                    <a:pt x="564" y="71"/>
                  </a:lnTo>
                  <a:lnTo>
                    <a:pt x="574" y="73"/>
                  </a:lnTo>
                  <a:lnTo>
                    <a:pt x="584" y="75"/>
                  </a:lnTo>
                  <a:lnTo>
                    <a:pt x="597" y="79"/>
                  </a:lnTo>
                  <a:lnTo>
                    <a:pt x="594" y="83"/>
                  </a:lnTo>
                  <a:lnTo>
                    <a:pt x="588" y="86"/>
                  </a:lnTo>
                  <a:lnTo>
                    <a:pt x="580" y="86"/>
                  </a:lnTo>
                  <a:lnTo>
                    <a:pt x="572" y="86"/>
                  </a:lnTo>
                  <a:lnTo>
                    <a:pt x="561" y="85"/>
                  </a:lnTo>
                  <a:lnTo>
                    <a:pt x="553" y="83"/>
                  </a:lnTo>
                  <a:lnTo>
                    <a:pt x="546" y="82"/>
                  </a:lnTo>
                  <a:lnTo>
                    <a:pt x="542" y="82"/>
                  </a:lnTo>
                  <a:lnTo>
                    <a:pt x="549" y="83"/>
                  </a:lnTo>
                  <a:lnTo>
                    <a:pt x="554" y="86"/>
                  </a:lnTo>
                  <a:lnTo>
                    <a:pt x="561" y="87"/>
                  </a:lnTo>
                  <a:lnTo>
                    <a:pt x="567" y="89"/>
                  </a:lnTo>
                  <a:lnTo>
                    <a:pt x="573" y="90"/>
                  </a:lnTo>
                  <a:lnTo>
                    <a:pt x="579" y="93"/>
                  </a:lnTo>
                  <a:lnTo>
                    <a:pt x="585" y="94"/>
                  </a:lnTo>
                  <a:lnTo>
                    <a:pt x="591" y="96"/>
                  </a:lnTo>
                  <a:lnTo>
                    <a:pt x="584" y="100"/>
                  </a:lnTo>
                  <a:lnTo>
                    <a:pt x="573" y="101"/>
                  </a:lnTo>
                  <a:lnTo>
                    <a:pt x="558" y="101"/>
                  </a:lnTo>
                  <a:lnTo>
                    <a:pt x="542" y="100"/>
                  </a:lnTo>
                  <a:lnTo>
                    <a:pt x="524" y="98"/>
                  </a:lnTo>
                  <a:lnTo>
                    <a:pt x="509" y="96"/>
                  </a:lnTo>
                  <a:lnTo>
                    <a:pt x="498" y="95"/>
                  </a:lnTo>
                  <a:lnTo>
                    <a:pt x="490" y="94"/>
                  </a:lnTo>
                  <a:lnTo>
                    <a:pt x="503" y="96"/>
                  </a:lnTo>
                  <a:lnTo>
                    <a:pt x="512" y="98"/>
                  </a:lnTo>
                  <a:lnTo>
                    <a:pt x="519" y="101"/>
                  </a:lnTo>
                  <a:lnTo>
                    <a:pt x="524" y="102"/>
                  </a:lnTo>
                  <a:lnTo>
                    <a:pt x="528" y="103"/>
                  </a:lnTo>
                  <a:lnTo>
                    <a:pt x="532" y="104"/>
                  </a:lnTo>
                  <a:lnTo>
                    <a:pt x="536" y="105"/>
                  </a:lnTo>
                  <a:lnTo>
                    <a:pt x="541" y="108"/>
                  </a:lnTo>
                  <a:lnTo>
                    <a:pt x="537" y="116"/>
                  </a:lnTo>
                  <a:lnTo>
                    <a:pt x="531" y="120"/>
                  </a:lnTo>
                  <a:lnTo>
                    <a:pt x="523" y="123"/>
                  </a:lnTo>
                  <a:lnTo>
                    <a:pt x="514" y="123"/>
                  </a:lnTo>
                  <a:lnTo>
                    <a:pt x="505" y="121"/>
                  </a:lnTo>
                  <a:lnTo>
                    <a:pt x="496" y="120"/>
                  </a:lnTo>
                  <a:lnTo>
                    <a:pt x="488" y="119"/>
                  </a:lnTo>
                  <a:lnTo>
                    <a:pt x="481" y="119"/>
                  </a:lnTo>
                  <a:lnTo>
                    <a:pt x="486" y="120"/>
                  </a:lnTo>
                  <a:lnTo>
                    <a:pt x="492" y="123"/>
                  </a:lnTo>
                  <a:lnTo>
                    <a:pt x="498" y="124"/>
                  </a:lnTo>
                  <a:lnTo>
                    <a:pt x="504" y="125"/>
                  </a:lnTo>
                  <a:lnTo>
                    <a:pt x="509" y="127"/>
                  </a:lnTo>
                  <a:lnTo>
                    <a:pt x="515" y="128"/>
                  </a:lnTo>
                  <a:lnTo>
                    <a:pt x="521" y="131"/>
                  </a:lnTo>
                  <a:lnTo>
                    <a:pt x="527" y="132"/>
                  </a:lnTo>
                  <a:lnTo>
                    <a:pt x="528" y="135"/>
                  </a:lnTo>
                  <a:lnTo>
                    <a:pt x="528" y="138"/>
                  </a:lnTo>
                  <a:lnTo>
                    <a:pt x="527" y="140"/>
                  </a:lnTo>
                  <a:lnTo>
                    <a:pt x="524" y="141"/>
                  </a:lnTo>
                  <a:lnTo>
                    <a:pt x="513" y="141"/>
                  </a:lnTo>
                  <a:lnTo>
                    <a:pt x="503" y="140"/>
                  </a:lnTo>
                  <a:lnTo>
                    <a:pt x="494" y="140"/>
                  </a:lnTo>
                  <a:lnTo>
                    <a:pt x="489" y="139"/>
                  </a:lnTo>
                  <a:lnTo>
                    <a:pt x="483" y="139"/>
                  </a:lnTo>
                  <a:lnTo>
                    <a:pt x="480" y="139"/>
                  </a:lnTo>
                  <a:lnTo>
                    <a:pt x="476" y="139"/>
                  </a:lnTo>
                  <a:lnTo>
                    <a:pt x="473" y="139"/>
                  </a:lnTo>
                  <a:lnTo>
                    <a:pt x="474" y="140"/>
                  </a:lnTo>
                  <a:lnTo>
                    <a:pt x="475" y="140"/>
                  </a:lnTo>
                  <a:lnTo>
                    <a:pt x="477" y="141"/>
                  </a:lnTo>
                  <a:lnTo>
                    <a:pt x="481" y="142"/>
                  </a:lnTo>
                  <a:lnTo>
                    <a:pt x="486" y="143"/>
                  </a:lnTo>
                  <a:lnTo>
                    <a:pt x="494" y="146"/>
                  </a:lnTo>
                  <a:lnTo>
                    <a:pt x="506" y="149"/>
                  </a:lnTo>
                  <a:lnTo>
                    <a:pt x="521" y="153"/>
                  </a:lnTo>
                  <a:lnTo>
                    <a:pt x="520" y="157"/>
                  </a:lnTo>
                  <a:lnTo>
                    <a:pt x="520" y="159"/>
                  </a:lnTo>
                  <a:lnTo>
                    <a:pt x="519" y="161"/>
                  </a:lnTo>
                  <a:lnTo>
                    <a:pt x="518" y="163"/>
                  </a:lnTo>
                  <a:lnTo>
                    <a:pt x="505" y="162"/>
                  </a:lnTo>
                  <a:lnTo>
                    <a:pt x="496" y="162"/>
                  </a:lnTo>
                  <a:lnTo>
                    <a:pt x="489" y="162"/>
                  </a:lnTo>
                  <a:lnTo>
                    <a:pt x="484" y="161"/>
                  </a:lnTo>
                  <a:lnTo>
                    <a:pt x="480" y="161"/>
                  </a:lnTo>
                  <a:lnTo>
                    <a:pt x="476" y="161"/>
                  </a:lnTo>
                  <a:lnTo>
                    <a:pt x="473" y="162"/>
                  </a:lnTo>
                  <a:lnTo>
                    <a:pt x="469" y="162"/>
                  </a:lnTo>
                  <a:lnTo>
                    <a:pt x="473" y="163"/>
                  </a:lnTo>
                  <a:lnTo>
                    <a:pt x="475" y="164"/>
                  </a:lnTo>
                  <a:lnTo>
                    <a:pt x="478" y="165"/>
                  </a:lnTo>
                  <a:lnTo>
                    <a:pt x="482" y="166"/>
                  </a:lnTo>
                  <a:lnTo>
                    <a:pt x="486" y="168"/>
                  </a:lnTo>
                  <a:lnTo>
                    <a:pt x="493" y="169"/>
                  </a:lnTo>
                  <a:lnTo>
                    <a:pt x="503" y="171"/>
                  </a:lnTo>
                  <a:lnTo>
                    <a:pt x="515" y="173"/>
                  </a:lnTo>
                  <a:lnTo>
                    <a:pt x="513" y="181"/>
                  </a:lnTo>
                  <a:lnTo>
                    <a:pt x="512" y="186"/>
                  </a:lnTo>
                  <a:lnTo>
                    <a:pt x="511" y="188"/>
                  </a:lnTo>
                  <a:lnTo>
                    <a:pt x="509" y="189"/>
                  </a:lnTo>
                  <a:lnTo>
                    <a:pt x="494" y="188"/>
                  </a:lnTo>
                  <a:lnTo>
                    <a:pt x="483" y="187"/>
                  </a:lnTo>
                  <a:lnTo>
                    <a:pt x="475" y="187"/>
                  </a:lnTo>
                  <a:lnTo>
                    <a:pt x="468" y="186"/>
                  </a:lnTo>
                  <a:lnTo>
                    <a:pt x="463" y="186"/>
                  </a:lnTo>
                  <a:lnTo>
                    <a:pt x="459" y="186"/>
                  </a:lnTo>
                  <a:lnTo>
                    <a:pt x="454" y="187"/>
                  </a:lnTo>
                  <a:lnTo>
                    <a:pt x="448" y="187"/>
                  </a:lnTo>
                  <a:lnTo>
                    <a:pt x="455" y="188"/>
                  </a:lnTo>
                  <a:lnTo>
                    <a:pt x="462" y="191"/>
                  </a:lnTo>
                  <a:lnTo>
                    <a:pt x="469" y="192"/>
                  </a:lnTo>
                  <a:lnTo>
                    <a:pt x="476" y="194"/>
                  </a:lnTo>
                  <a:lnTo>
                    <a:pt x="483" y="195"/>
                  </a:lnTo>
                  <a:lnTo>
                    <a:pt x="490" y="197"/>
                  </a:lnTo>
                  <a:lnTo>
                    <a:pt x="496" y="199"/>
                  </a:lnTo>
                  <a:lnTo>
                    <a:pt x="503" y="201"/>
                  </a:lnTo>
                  <a:lnTo>
                    <a:pt x="503" y="207"/>
                  </a:lnTo>
                  <a:lnTo>
                    <a:pt x="503" y="210"/>
                  </a:lnTo>
                  <a:lnTo>
                    <a:pt x="501" y="214"/>
                  </a:lnTo>
                  <a:lnTo>
                    <a:pt x="497" y="221"/>
                  </a:lnTo>
                  <a:lnTo>
                    <a:pt x="490" y="219"/>
                  </a:lnTo>
                  <a:lnTo>
                    <a:pt x="483" y="218"/>
                  </a:lnTo>
                  <a:lnTo>
                    <a:pt x="476" y="217"/>
                  </a:lnTo>
                  <a:lnTo>
                    <a:pt x="469" y="216"/>
                  </a:lnTo>
                  <a:lnTo>
                    <a:pt x="463" y="215"/>
                  </a:lnTo>
                  <a:lnTo>
                    <a:pt x="456" y="215"/>
                  </a:lnTo>
                  <a:lnTo>
                    <a:pt x="451" y="215"/>
                  </a:lnTo>
                  <a:lnTo>
                    <a:pt x="445" y="215"/>
                  </a:lnTo>
                  <a:lnTo>
                    <a:pt x="452" y="216"/>
                  </a:lnTo>
                  <a:lnTo>
                    <a:pt x="458" y="218"/>
                  </a:lnTo>
                  <a:lnTo>
                    <a:pt x="465" y="219"/>
                  </a:lnTo>
                  <a:lnTo>
                    <a:pt x="470" y="222"/>
                  </a:lnTo>
                  <a:lnTo>
                    <a:pt x="476" y="223"/>
                  </a:lnTo>
                  <a:lnTo>
                    <a:pt x="483" y="225"/>
                  </a:lnTo>
                  <a:lnTo>
                    <a:pt x="489" y="226"/>
                  </a:lnTo>
                  <a:lnTo>
                    <a:pt x="496" y="229"/>
                  </a:lnTo>
                  <a:lnTo>
                    <a:pt x="494" y="232"/>
                  </a:lnTo>
                  <a:lnTo>
                    <a:pt x="494" y="236"/>
                  </a:lnTo>
                  <a:lnTo>
                    <a:pt x="493" y="239"/>
                  </a:lnTo>
                  <a:lnTo>
                    <a:pt x="492" y="244"/>
                  </a:lnTo>
                  <a:lnTo>
                    <a:pt x="488" y="244"/>
                  </a:lnTo>
                  <a:lnTo>
                    <a:pt x="481" y="242"/>
                  </a:lnTo>
                  <a:lnTo>
                    <a:pt x="470" y="242"/>
                  </a:lnTo>
                  <a:lnTo>
                    <a:pt x="459" y="240"/>
                  </a:lnTo>
                  <a:lnTo>
                    <a:pt x="447" y="239"/>
                  </a:lnTo>
                  <a:lnTo>
                    <a:pt x="437" y="238"/>
                  </a:lnTo>
                  <a:lnTo>
                    <a:pt x="430" y="238"/>
                  </a:lnTo>
                  <a:lnTo>
                    <a:pt x="425" y="238"/>
                  </a:lnTo>
                  <a:lnTo>
                    <a:pt x="430" y="240"/>
                  </a:lnTo>
                  <a:lnTo>
                    <a:pt x="440" y="242"/>
                  </a:lnTo>
                  <a:lnTo>
                    <a:pt x="452" y="245"/>
                  </a:lnTo>
                  <a:lnTo>
                    <a:pt x="466" y="249"/>
                  </a:lnTo>
                  <a:lnTo>
                    <a:pt x="477" y="253"/>
                  </a:lnTo>
                  <a:lnTo>
                    <a:pt x="485" y="259"/>
                  </a:lnTo>
                  <a:lnTo>
                    <a:pt x="489" y="264"/>
                  </a:lnTo>
                  <a:lnTo>
                    <a:pt x="484" y="271"/>
                  </a:lnTo>
                  <a:lnTo>
                    <a:pt x="477" y="271"/>
                  </a:lnTo>
                  <a:lnTo>
                    <a:pt x="471" y="270"/>
                  </a:lnTo>
                  <a:lnTo>
                    <a:pt x="465" y="270"/>
                  </a:lnTo>
                  <a:lnTo>
                    <a:pt x="458" y="270"/>
                  </a:lnTo>
                  <a:lnTo>
                    <a:pt x="451" y="269"/>
                  </a:lnTo>
                  <a:lnTo>
                    <a:pt x="444" y="269"/>
                  </a:lnTo>
                  <a:lnTo>
                    <a:pt x="438" y="269"/>
                  </a:lnTo>
                  <a:lnTo>
                    <a:pt x="431" y="269"/>
                  </a:lnTo>
                  <a:lnTo>
                    <a:pt x="432" y="270"/>
                  </a:lnTo>
                  <a:lnTo>
                    <a:pt x="433" y="270"/>
                  </a:lnTo>
                  <a:lnTo>
                    <a:pt x="436" y="271"/>
                  </a:lnTo>
                  <a:lnTo>
                    <a:pt x="439" y="272"/>
                  </a:lnTo>
                  <a:lnTo>
                    <a:pt x="445" y="274"/>
                  </a:lnTo>
                  <a:lnTo>
                    <a:pt x="453" y="276"/>
                  </a:lnTo>
                  <a:lnTo>
                    <a:pt x="465" y="279"/>
                  </a:lnTo>
                  <a:lnTo>
                    <a:pt x="480" y="283"/>
                  </a:lnTo>
                  <a:lnTo>
                    <a:pt x="478" y="293"/>
                  </a:lnTo>
                  <a:lnTo>
                    <a:pt x="477" y="300"/>
                  </a:lnTo>
                  <a:lnTo>
                    <a:pt x="474" y="302"/>
                  </a:lnTo>
                  <a:lnTo>
                    <a:pt x="470" y="303"/>
                  </a:lnTo>
                  <a:lnTo>
                    <a:pt x="465" y="303"/>
                  </a:lnTo>
                  <a:lnTo>
                    <a:pt x="458" y="302"/>
                  </a:lnTo>
                  <a:lnTo>
                    <a:pt x="451" y="301"/>
                  </a:lnTo>
                  <a:lnTo>
                    <a:pt x="442" y="300"/>
                  </a:lnTo>
                  <a:lnTo>
                    <a:pt x="440" y="302"/>
                  </a:lnTo>
                  <a:lnTo>
                    <a:pt x="440" y="303"/>
                  </a:lnTo>
                  <a:lnTo>
                    <a:pt x="440" y="306"/>
                  </a:lnTo>
                  <a:lnTo>
                    <a:pt x="443" y="310"/>
                  </a:lnTo>
                  <a:lnTo>
                    <a:pt x="455" y="312"/>
                  </a:lnTo>
                  <a:lnTo>
                    <a:pt x="463" y="313"/>
                  </a:lnTo>
                  <a:lnTo>
                    <a:pt x="468" y="314"/>
                  </a:lnTo>
                  <a:lnTo>
                    <a:pt x="473" y="315"/>
                  </a:lnTo>
                  <a:lnTo>
                    <a:pt x="473" y="318"/>
                  </a:lnTo>
                  <a:lnTo>
                    <a:pt x="473" y="322"/>
                  </a:lnTo>
                  <a:lnTo>
                    <a:pt x="473" y="325"/>
                  </a:lnTo>
                  <a:lnTo>
                    <a:pt x="473" y="329"/>
                  </a:lnTo>
                  <a:lnTo>
                    <a:pt x="466" y="328"/>
                  </a:lnTo>
                  <a:lnTo>
                    <a:pt x="460" y="328"/>
                  </a:lnTo>
                  <a:lnTo>
                    <a:pt x="453" y="328"/>
                  </a:lnTo>
                  <a:lnTo>
                    <a:pt x="447" y="327"/>
                  </a:lnTo>
                  <a:lnTo>
                    <a:pt x="447" y="331"/>
                  </a:lnTo>
                  <a:lnTo>
                    <a:pt x="454" y="335"/>
                  </a:lnTo>
                  <a:lnTo>
                    <a:pt x="463" y="337"/>
                  </a:lnTo>
                  <a:lnTo>
                    <a:pt x="473" y="339"/>
                  </a:lnTo>
                  <a:lnTo>
                    <a:pt x="471" y="342"/>
                  </a:lnTo>
                  <a:lnTo>
                    <a:pt x="470" y="345"/>
                  </a:lnTo>
                  <a:lnTo>
                    <a:pt x="468" y="347"/>
                  </a:lnTo>
                  <a:lnTo>
                    <a:pt x="466" y="350"/>
                  </a:lnTo>
                  <a:lnTo>
                    <a:pt x="466" y="351"/>
                  </a:lnTo>
                  <a:lnTo>
                    <a:pt x="466" y="352"/>
                  </a:lnTo>
                  <a:lnTo>
                    <a:pt x="466" y="354"/>
                  </a:lnTo>
                  <a:lnTo>
                    <a:pt x="466" y="355"/>
                  </a:lnTo>
                  <a:lnTo>
                    <a:pt x="469" y="356"/>
                  </a:lnTo>
                  <a:lnTo>
                    <a:pt x="471" y="358"/>
                  </a:lnTo>
                  <a:lnTo>
                    <a:pt x="477" y="358"/>
                  </a:lnTo>
                  <a:lnTo>
                    <a:pt x="488" y="358"/>
                  </a:lnTo>
                  <a:lnTo>
                    <a:pt x="492" y="353"/>
                  </a:lnTo>
                  <a:lnTo>
                    <a:pt x="496" y="350"/>
                  </a:lnTo>
                  <a:lnTo>
                    <a:pt x="498" y="346"/>
                  </a:lnTo>
                  <a:lnTo>
                    <a:pt x="501" y="340"/>
                  </a:lnTo>
                  <a:lnTo>
                    <a:pt x="505" y="340"/>
                  </a:lnTo>
                  <a:lnTo>
                    <a:pt x="508" y="340"/>
                  </a:lnTo>
                  <a:lnTo>
                    <a:pt x="512" y="340"/>
                  </a:lnTo>
                  <a:lnTo>
                    <a:pt x="515" y="340"/>
                  </a:lnTo>
                  <a:lnTo>
                    <a:pt x="526" y="344"/>
                  </a:lnTo>
                  <a:lnTo>
                    <a:pt x="539" y="347"/>
                  </a:lnTo>
                  <a:lnTo>
                    <a:pt x="553" y="351"/>
                  </a:lnTo>
                  <a:lnTo>
                    <a:pt x="569" y="353"/>
                  </a:lnTo>
                  <a:lnTo>
                    <a:pt x="585" y="355"/>
                  </a:lnTo>
                  <a:lnTo>
                    <a:pt x="603" y="358"/>
                  </a:lnTo>
                  <a:lnTo>
                    <a:pt x="620" y="361"/>
                  </a:lnTo>
                  <a:lnTo>
                    <a:pt x="637" y="365"/>
                  </a:lnTo>
                  <a:lnTo>
                    <a:pt x="655" y="369"/>
                  </a:lnTo>
                  <a:lnTo>
                    <a:pt x="670" y="374"/>
                  </a:lnTo>
                  <a:lnTo>
                    <a:pt x="684" y="381"/>
                  </a:lnTo>
                  <a:lnTo>
                    <a:pt x="696" y="388"/>
                  </a:lnTo>
                  <a:lnTo>
                    <a:pt x="706" y="397"/>
                  </a:lnTo>
                  <a:lnTo>
                    <a:pt x="714" y="407"/>
                  </a:lnTo>
                  <a:lnTo>
                    <a:pt x="719" y="420"/>
                  </a:lnTo>
                  <a:lnTo>
                    <a:pt x="721" y="435"/>
                  </a:lnTo>
                  <a:lnTo>
                    <a:pt x="720" y="436"/>
                  </a:lnTo>
                  <a:lnTo>
                    <a:pt x="719" y="436"/>
                  </a:lnTo>
                  <a:lnTo>
                    <a:pt x="718" y="437"/>
                  </a:lnTo>
                  <a:lnTo>
                    <a:pt x="717" y="438"/>
                  </a:lnTo>
                  <a:lnTo>
                    <a:pt x="708" y="435"/>
                  </a:lnTo>
                  <a:lnTo>
                    <a:pt x="697" y="431"/>
                  </a:lnTo>
                  <a:lnTo>
                    <a:pt x="687" y="428"/>
                  </a:lnTo>
                  <a:lnTo>
                    <a:pt x="674" y="423"/>
                  </a:lnTo>
                  <a:lnTo>
                    <a:pt x="661" y="420"/>
                  </a:lnTo>
                  <a:lnTo>
                    <a:pt x="648" y="415"/>
                  </a:lnTo>
                  <a:lnTo>
                    <a:pt x="634" y="412"/>
                  </a:lnTo>
                  <a:lnTo>
                    <a:pt x="620" y="408"/>
                  </a:lnTo>
                  <a:lnTo>
                    <a:pt x="606" y="405"/>
                  </a:lnTo>
                  <a:lnTo>
                    <a:pt x="592" y="403"/>
                  </a:lnTo>
                  <a:lnTo>
                    <a:pt x="579" y="400"/>
                  </a:lnTo>
                  <a:lnTo>
                    <a:pt x="566" y="399"/>
                  </a:lnTo>
                  <a:lnTo>
                    <a:pt x="554" y="399"/>
                  </a:lnTo>
                  <a:lnTo>
                    <a:pt x="543" y="399"/>
                  </a:lnTo>
                  <a:lnTo>
                    <a:pt x="532" y="401"/>
                  </a:lnTo>
                  <a:lnTo>
                    <a:pt x="524" y="404"/>
                  </a:lnTo>
                  <a:lnTo>
                    <a:pt x="524" y="407"/>
                  </a:lnTo>
                  <a:lnTo>
                    <a:pt x="524" y="411"/>
                  </a:lnTo>
                  <a:lnTo>
                    <a:pt x="523" y="414"/>
                  </a:lnTo>
                  <a:lnTo>
                    <a:pt x="523" y="418"/>
                  </a:lnTo>
                  <a:lnTo>
                    <a:pt x="529" y="420"/>
                  </a:lnTo>
                  <a:lnTo>
                    <a:pt x="535" y="423"/>
                  </a:lnTo>
                  <a:lnTo>
                    <a:pt x="542" y="426"/>
                  </a:lnTo>
                  <a:lnTo>
                    <a:pt x="551" y="429"/>
                  </a:lnTo>
                  <a:lnTo>
                    <a:pt x="559" y="433"/>
                  </a:lnTo>
                  <a:lnTo>
                    <a:pt x="569" y="437"/>
                  </a:lnTo>
                  <a:lnTo>
                    <a:pt x="580" y="442"/>
                  </a:lnTo>
                  <a:lnTo>
                    <a:pt x="591" y="448"/>
                  </a:lnTo>
                  <a:lnTo>
                    <a:pt x="610" y="459"/>
                  </a:lnTo>
                  <a:lnTo>
                    <a:pt x="628" y="471"/>
                  </a:lnTo>
                  <a:lnTo>
                    <a:pt x="648" y="482"/>
                  </a:lnTo>
                  <a:lnTo>
                    <a:pt x="666" y="494"/>
                  </a:lnTo>
                  <a:lnTo>
                    <a:pt x="686" y="505"/>
                  </a:lnTo>
                  <a:lnTo>
                    <a:pt x="704" y="518"/>
                  </a:lnTo>
                  <a:lnTo>
                    <a:pt x="724" y="529"/>
                  </a:lnTo>
                  <a:lnTo>
                    <a:pt x="742" y="541"/>
                  </a:lnTo>
                  <a:lnTo>
                    <a:pt x="750" y="549"/>
                  </a:lnTo>
                  <a:lnTo>
                    <a:pt x="758" y="555"/>
                  </a:lnTo>
                  <a:lnTo>
                    <a:pt x="764" y="563"/>
                  </a:lnTo>
                  <a:lnTo>
                    <a:pt x="769" y="578"/>
                  </a:lnTo>
                  <a:lnTo>
                    <a:pt x="763" y="583"/>
                  </a:lnTo>
                  <a:lnTo>
                    <a:pt x="758" y="589"/>
                  </a:lnTo>
                  <a:lnTo>
                    <a:pt x="755" y="594"/>
                  </a:lnTo>
                  <a:lnTo>
                    <a:pt x="750" y="597"/>
                  </a:lnTo>
                  <a:lnTo>
                    <a:pt x="746" y="601"/>
                  </a:lnTo>
                  <a:lnTo>
                    <a:pt x="740" y="603"/>
                  </a:lnTo>
                  <a:lnTo>
                    <a:pt x="734" y="604"/>
                  </a:lnTo>
                  <a:lnTo>
                    <a:pt x="727" y="605"/>
                  </a:lnTo>
                  <a:lnTo>
                    <a:pt x="727" y="605"/>
                  </a:lnTo>
                  <a:lnTo>
                    <a:pt x="727" y="605"/>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6" name="Freeform 34">
              <a:extLst>
                <a:ext uri="{FF2B5EF4-FFF2-40B4-BE49-F238E27FC236}">
                  <a16:creationId xmlns:a16="http://schemas.microsoft.com/office/drawing/2014/main" id="{9050855F-3C6C-4A54-BAF9-DC110A5A1FD0}"/>
                </a:ext>
              </a:extLst>
            </p:cNvPr>
            <p:cNvSpPr>
              <a:spLocks/>
            </p:cNvSpPr>
            <p:nvPr/>
          </p:nvSpPr>
          <p:spPr bwMode="auto">
            <a:xfrm>
              <a:off x="589" y="1854"/>
              <a:ext cx="394" cy="359"/>
            </a:xfrm>
            <a:custGeom>
              <a:avLst/>
              <a:gdLst>
                <a:gd name="T0" fmla="*/ 52 w 788"/>
                <a:gd name="T1" fmla="*/ 707 h 718"/>
                <a:gd name="T2" fmla="*/ 60 w 788"/>
                <a:gd name="T3" fmla="*/ 684 h 718"/>
                <a:gd name="T4" fmla="*/ 121 w 788"/>
                <a:gd name="T5" fmla="*/ 665 h 718"/>
                <a:gd name="T6" fmla="*/ 55 w 788"/>
                <a:gd name="T7" fmla="*/ 640 h 718"/>
                <a:gd name="T8" fmla="*/ 14 w 788"/>
                <a:gd name="T9" fmla="*/ 631 h 718"/>
                <a:gd name="T10" fmla="*/ 41 w 788"/>
                <a:gd name="T11" fmla="*/ 602 h 718"/>
                <a:gd name="T12" fmla="*/ 117 w 788"/>
                <a:gd name="T13" fmla="*/ 577 h 718"/>
                <a:gd name="T14" fmla="*/ 66 w 788"/>
                <a:gd name="T15" fmla="*/ 545 h 718"/>
                <a:gd name="T16" fmla="*/ 2 w 788"/>
                <a:gd name="T17" fmla="*/ 521 h 718"/>
                <a:gd name="T18" fmla="*/ 54 w 788"/>
                <a:gd name="T19" fmla="*/ 507 h 718"/>
                <a:gd name="T20" fmla="*/ 145 w 788"/>
                <a:gd name="T21" fmla="*/ 485 h 718"/>
                <a:gd name="T22" fmla="*/ 39 w 788"/>
                <a:gd name="T23" fmla="*/ 457 h 718"/>
                <a:gd name="T24" fmla="*/ 16 w 788"/>
                <a:gd name="T25" fmla="*/ 447 h 718"/>
                <a:gd name="T26" fmla="*/ 37 w 788"/>
                <a:gd name="T27" fmla="*/ 417 h 718"/>
                <a:gd name="T28" fmla="*/ 92 w 788"/>
                <a:gd name="T29" fmla="*/ 390 h 718"/>
                <a:gd name="T30" fmla="*/ 46 w 788"/>
                <a:gd name="T31" fmla="*/ 358 h 718"/>
                <a:gd name="T32" fmla="*/ 3 w 788"/>
                <a:gd name="T33" fmla="*/ 334 h 718"/>
                <a:gd name="T34" fmla="*/ 21 w 788"/>
                <a:gd name="T35" fmla="*/ 316 h 718"/>
                <a:gd name="T36" fmla="*/ 75 w 788"/>
                <a:gd name="T37" fmla="*/ 286 h 718"/>
                <a:gd name="T38" fmla="*/ 122 w 788"/>
                <a:gd name="T39" fmla="*/ 249 h 718"/>
                <a:gd name="T40" fmla="*/ 39 w 788"/>
                <a:gd name="T41" fmla="*/ 218 h 718"/>
                <a:gd name="T42" fmla="*/ 16 w 788"/>
                <a:gd name="T43" fmla="*/ 207 h 718"/>
                <a:gd name="T44" fmla="*/ 106 w 788"/>
                <a:gd name="T45" fmla="*/ 175 h 718"/>
                <a:gd name="T46" fmla="*/ 105 w 788"/>
                <a:gd name="T47" fmla="*/ 147 h 718"/>
                <a:gd name="T48" fmla="*/ 3 w 788"/>
                <a:gd name="T49" fmla="*/ 121 h 718"/>
                <a:gd name="T50" fmla="*/ 18 w 788"/>
                <a:gd name="T51" fmla="*/ 100 h 718"/>
                <a:gd name="T52" fmla="*/ 108 w 788"/>
                <a:gd name="T53" fmla="*/ 71 h 718"/>
                <a:gd name="T54" fmla="*/ 135 w 788"/>
                <a:gd name="T55" fmla="*/ 40 h 718"/>
                <a:gd name="T56" fmla="*/ 24 w 788"/>
                <a:gd name="T57" fmla="*/ 19 h 718"/>
                <a:gd name="T58" fmla="*/ 174 w 788"/>
                <a:gd name="T59" fmla="*/ 1 h 718"/>
                <a:gd name="T60" fmla="*/ 563 w 788"/>
                <a:gd name="T61" fmla="*/ 4 h 718"/>
                <a:gd name="T62" fmla="*/ 759 w 788"/>
                <a:gd name="T63" fmla="*/ 37 h 718"/>
                <a:gd name="T64" fmla="*/ 785 w 788"/>
                <a:gd name="T65" fmla="*/ 60 h 718"/>
                <a:gd name="T66" fmla="*/ 695 w 788"/>
                <a:gd name="T67" fmla="*/ 82 h 718"/>
                <a:gd name="T68" fmla="*/ 751 w 788"/>
                <a:gd name="T69" fmla="*/ 106 h 718"/>
                <a:gd name="T70" fmla="*/ 779 w 788"/>
                <a:gd name="T71" fmla="*/ 136 h 718"/>
                <a:gd name="T72" fmla="*/ 771 w 788"/>
                <a:gd name="T73" fmla="*/ 154 h 718"/>
                <a:gd name="T74" fmla="*/ 720 w 788"/>
                <a:gd name="T75" fmla="*/ 185 h 718"/>
                <a:gd name="T76" fmla="*/ 720 w 788"/>
                <a:gd name="T77" fmla="*/ 216 h 718"/>
                <a:gd name="T78" fmla="*/ 739 w 788"/>
                <a:gd name="T79" fmla="*/ 248 h 718"/>
                <a:gd name="T80" fmla="*/ 775 w 788"/>
                <a:gd name="T81" fmla="*/ 272 h 718"/>
                <a:gd name="T82" fmla="*/ 714 w 788"/>
                <a:gd name="T83" fmla="*/ 290 h 718"/>
                <a:gd name="T84" fmla="*/ 691 w 788"/>
                <a:gd name="T85" fmla="*/ 321 h 718"/>
                <a:gd name="T86" fmla="*/ 770 w 788"/>
                <a:gd name="T87" fmla="*/ 347 h 718"/>
                <a:gd name="T88" fmla="*/ 759 w 788"/>
                <a:gd name="T89" fmla="*/ 364 h 718"/>
                <a:gd name="T90" fmla="*/ 712 w 788"/>
                <a:gd name="T91" fmla="*/ 398 h 718"/>
                <a:gd name="T92" fmla="*/ 667 w 788"/>
                <a:gd name="T93" fmla="*/ 434 h 718"/>
                <a:gd name="T94" fmla="*/ 738 w 788"/>
                <a:gd name="T95" fmla="*/ 463 h 718"/>
                <a:gd name="T96" fmla="*/ 765 w 788"/>
                <a:gd name="T97" fmla="*/ 471 h 718"/>
                <a:gd name="T98" fmla="*/ 669 w 788"/>
                <a:gd name="T99" fmla="*/ 501 h 718"/>
                <a:gd name="T100" fmla="*/ 739 w 788"/>
                <a:gd name="T101" fmla="*/ 529 h 718"/>
                <a:gd name="T102" fmla="*/ 767 w 788"/>
                <a:gd name="T103" fmla="*/ 538 h 718"/>
                <a:gd name="T104" fmla="*/ 675 w 788"/>
                <a:gd name="T105" fmla="*/ 569 h 718"/>
                <a:gd name="T106" fmla="*/ 662 w 788"/>
                <a:gd name="T107" fmla="*/ 599 h 718"/>
                <a:gd name="T108" fmla="*/ 707 w 788"/>
                <a:gd name="T109" fmla="*/ 635 h 718"/>
                <a:gd name="T110" fmla="*/ 769 w 788"/>
                <a:gd name="T111" fmla="*/ 645 h 718"/>
                <a:gd name="T112" fmla="*/ 712 w 788"/>
                <a:gd name="T113" fmla="*/ 675 h 718"/>
                <a:gd name="T114" fmla="*/ 723 w 788"/>
                <a:gd name="T115" fmla="*/ 700 h 718"/>
                <a:gd name="T116" fmla="*/ 784 w 788"/>
                <a:gd name="T117" fmla="*/ 716 h 718"/>
                <a:gd name="T118" fmla="*/ 612 w 788"/>
                <a:gd name="T119" fmla="*/ 718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8" h="718">
                  <a:moveTo>
                    <a:pt x="596" y="718"/>
                  </a:moveTo>
                  <a:lnTo>
                    <a:pt x="560" y="716"/>
                  </a:lnTo>
                  <a:lnTo>
                    <a:pt x="524" y="716"/>
                  </a:lnTo>
                  <a:lnTo>
                    <a:pt x="487" y="715"/>
                  </a:lnTo>
                  <a:lnTo>
                    <a:pt x="451" y="715"/>
                  </a:lnTo>
                  <a:lnTo>
                    <a:pt x="414" y="714"/>
                  </a:lnTo>
                  <a:lnTo>
                    <a:pt x="379" y="713"/>
                  </a:lnTo>
                  <a:lnTo>
                    <a:pt x="342" y="713"/>
                  </a:lnTo>
                  <a:lnTo>
                    <a:pt x="306" y="712"/>
                  </a:lnTo>
                  <a:lnTo>
                    <a:pt x="269" y="712"/>
                  </a:lnTo>
                  <a:lnTo>
                    <a:pt x="232" y="711"/>
                  </a:lnTo>
                  <a:lnTo>
                    <a:pt x="197" y="710"/>
                  </a:lnTo>
                  <a:lnTo>
                    <a:pt x="160" y="710"/>
                  </a:lnTo>
                  <a:lnTo>
                    <a:pt x="124" y="708"/>
                  </a:lnTo>
                  <a:lnTo>
                    <a:pt x="87" y="708"/>
                  </a:lnTo>
                  <a:lnTo>
                    <a:pt x="52" y="707"/>
                  </a:lnTo>
                  <a:lnTo>
                    <a:pt x="15" y="707"/>
                  </a:lnTo>
                  <a:lnTo>
                    <a:pt x="15" y="704"/>
                  </a:lnTo>
                  <a:lnTo>
                    <a:pt x="15" y="700"/>
                  </a:lnTo>
                  <a:lnTo>
                    <a:pt x="14" y="697"/>
                  </a:lnTo>
                  <a:lnTo>
                    <a:pt x="14" y="693"/>
                  </a:lnTo>
                  <a:lnTo>
                    <a:pt x="22" y="693"/>
                  </a:lnTo>
                  <a:lnTo>
                    <a:pt x="31" y="693"/>
                  </a:lnTo>
                  <a:lnTo>
                    <a:pt x="40" y="693"/>
                  </a:lnTo>
                  <a:lnTo>
                    <a:pt x="51" y="693"/>
                  </a:lnTo>
                  <a:lnTo>
                    <a:pt x="61" y="692"/>
                  </a:lnTo>
                  <a:lnTo>
                    <a:pt x="71" y="691"/>
                  </a:lnTo>
                  <a:lnTo>
                    <a:pt x="80" y="689"/>
                  </a:lnTo>
                  <a:lnTo>
                    <a:pt x="89" y="685"/>
                  </a:lnTo>
                  <a:lnTo>
                    <a:pt x="79" y="685"/>
                  </a:lnTo>
                  <a:lnTo>
                    <a:pt x="69" y="684"/>
                  </a:lnTo>
                  <a:lnTo>
                    <a:pt x="60" y="684"/>
                  </a:lnTo>
                  <a:lnTo>
                    <a:pt x="49" y="683"/>
                  </a:lnTo>
                  <a:lnTo>
                    <a:pt x="40" y="683"/>
                  </a:lnTo>
                  <a:lnTo>
                    <a:pt x="30" y="683"/>
                  </a:lnTo>
                  <a:lnTo>
                    <a:pt x="21" y="682"/>
                  </a:lnTo>
                  <a:lnTo>
                    <a:pt x="10" y="682"/>
                  </a:lnTo>
                  <a:lnTo>
                    <a:pt x="9" y="680"/>
                  </a:lnTo>
                  <a:lnTo>
                    <a:pt x="8" y="677"/>
                  </a:lnTo>
                  <a:lnTo>
                    <a:pt x="8" y="675"/>
                  </a:lnTo>
                  <a:lnTo>
                    <a:pt x="7" y="670"/>
                  </a:lnTo>
                  <a:lnTo>
                    <a:pt x="15" y="670"/>
                  </a:lnTo>
                  <a:lnTo>
                    <a:pt x="29" y="669"/>
                  </a:lnTo>
                  <a:lnTo>
                    <a:pt x="47" y="669"/>
                  </a:lnTo>
                  <a:lnTo>
                    <a:pt x="68" y="668"/>
                  </a:lnTo>
                  <a:lnTo>
                    <a:pt x="89" y="668"/>
                  </a:lnTo>
                  <a:lnTo>
                    <a:pt x="107" y="666"/>
                  </a:lnTo>
                  <a:lnTo>
                    <a:pt x="121" y="665"/>
                  </a:lnTo>
                  <a:lnTo>
                    <a:pt x="128" y="662"/>
                  </a:lnTo>
                  <a:lnTo>
                    <a:pt x="113" y="661"/>
                  </a:lnTo>
                  <a:lnTo>
                    <a:pt x="98" y="661"/>
                  </a:lnTo>
                  <a:lnTo>
                    <a:pt x="83" y="660"/>
                  </a:lnTo>
                  <a:lnTo>
                    <a:pt x="68" y="660"/>
                  </a:lnTo>
                  <a:lnTo>
                    <a:pt x="52" y="659"/>
                  </a:lnTo>
                  <a:lnTo>
                    <a:pt x="37" y="659"/>
                  </a:lnTo>
                  <a:lnTo>
                    <a:pt x="22" y="658"/>
                  </a:lnTo>
                  <a:lnTo>
                    <a:pt x="7" y="658"/>
                  </a:lnTo>
                  <a:lnTo>
                    <a:pt x="6" y="653"/>
                  </a:lnTo>
                  <a:lnTo>
                    <a:pt x="6" y="650"/>
                  </a:lnTo>
                  <a:lnTo>
                    <a:pt x="6" y="646"/>
                  </a:lnTo>
                  <a:lnTo>
                    <a:pt x="4" y="643"/>
                  </a:lnTo>
                  <a:lnTo>
                    <a:pt x="26" y="642"/>
                  </a:lnTo>
                  <a:lnTo>
                    <a:pt x="44" y="640"/>
                  </a:lnTo>
                  <a:lnTo>
                    <a:pt x="55" y="640"/>
                  </a:lnTo>
                  <a:lnTo>
                    <a:pt x="64" y="639"/>
                  </a:lnTo>
                  <a:lnTo>
                    <a:pt x="70" y="639"/>
                  </a:lnTo>
                  <a:lnTo>
                    <a:pt x="74" y="638"/>
                  </a:lnTo>
                  <a:lnTo>
                    <a:pt x="77" y="638"/>
                  </a:lnTo>
                  <a:lnTo>
                    <a:pt x="79" y="637"/>
                  </a:lnTo>
                  <a:lnTo>
                    <a:pt x="79" y="636"/>
                  </a:lnTo>
                  <a:lnTo>
                    <a:pt x="80" y="636"/>
                  </a:lnTo>
                  <a:lnTo>
                    <a:pt x="80" y="635"/>
                  </a:lnTo>
                  <a:lnTo>
                    <a:pt x="80" y="635"/>
                  </a:lnTo>
                  <a:lnTo>
                    <a:pt x="71" y="635"/>
                  </a:lnTo>
                  <a:lnTo>
                    <a:pt x="61" y="634"/>
                  </a:lnTo>
                  <a:lnTo>
                    <a:pt x="52" y="634"/>
                  </a:lnTo>
                  <a:lnTo>
                    <a:pt x="42" y="632"/>
                  </a:lnTo>
                  <a:lnTo>
                    <a:pt x="33" y="632"/>
                  </a:lnTo>
                  <a:lnTo>
                    <a:pt x="23" y="632"/>
                  </a:lnTo>
                  <a:lnTo>
                    <a:pt x="14" y="631"/>
                  </a:lnTo>
                  <a:lnTo>
                    <a:pt x="3" y="631"/>
                  </a:lnTo>
                  <a:lnTo>
                    <a:pt x="3" y="625"/>
                  </a:lnTo>
                  <a:lnTo>
                    <a:pt x="3" y="620"/>
                  </a:lnTo>
                  <a:lnTo>
                    <a:pt x="3" y="615"/>
                  </a:lnTo>
                  <a:lnTo>
                    <a:pt x="3" y="609"/>
                  </a:lnTo>
                  <a:lnTo>
                    <a:pt x="24" y="609"/>
                  </a:lnTo>
                  <a:lnTo>
                    <a:pt x="39" y="608"/>
                  </a:lnTo>
                  <a:lnTo>
                    <a:pt x="51" y="608"/>
                  </a:lnTo>
                  <a:lnTo>
                    <a:pt x="60" y="608"/>
                  </a:lnTo>
                  <a:lnTo>
                    <a:pt x="66" y="608"/>
                  </a:lnTo>
                  <a:lnTo>
                    <a:pt x="69" y="607"/>
                  </a:lnTo>
                  <a:lnTo>
                    <a:pt x="74" y="607"/>
                  </a:lnTo>
                  <a:lnTo>
                    <a:pt x="77" y="606"/>
                  </a:lnTo>
                  <a:lnTo>
                    <a:pt x="62" y="605"/>
                  </a:lnTo>
                  <a:lnTo>
                    <a:pt x="51" y="604"/>
                  </a:lnTo>
                  <a:lnTo>
                    <a:pt x="41" y="602"/>
                  </a:lnTo>
                  <a:lnTo>
                    <a:pt x="33" y="601"/>
                  </a:lnTo>
                  <a:lnTo>
                    <a:pt x="27" y="601"/>
                  </a:lnTo>
                  <a:lnTo>
                    <a:pt x="21" y="600"/>
                  </a:lnTo>
                  <a:lnTo>
                    <a:pt x="13" y="599"/>
                  </a:lnTo>
                  <a:lnTo>
                    <a:pt x="3" y="598"/>
                  </a:lnTo>
                  <a:lnTo>
                    <a:pt x="3" y="593"/>
                  </a:lnTo>
                  <a:lnTo>
                    <a:pt x="3" y="590"/>
                  </a:lnTo>
                  <a:lnTo>
                    <a:pt x="3" y="586"/>
                  </a:lnTo>
                  <a:lnTo>
                    <a:pt x="3" y="583"/>
                  </a:lnTo>
                  <a:lnTo>
                    <a:pt x="36" y="582"/>
                  </a:lnTo>
                  <a:lnTo>
                    <a:pt x="61" y="581"/>
                  </a:lnTo>
                  <a:lnTo>
                    <a:pt x="79" y="581"/>
                  </a:lnTo>
                  <a:lnTo>
                    <a:pt x="93" y="579"/>
                  </a:lnTo>
                  <a:lnTo>
                    <a:pt x="102" y="578"/>
                  </a:lnTo>
                  <a:lnTo>
                    <a:pt x="110" y="578"/>
                  </a:lnTo>
                  <a:lnTo>
                    <a:pt x="117" y="577"/>
                  </a:lnTo>
                  <a:lnTo>
                    <a:pt x="125" y="576"/>
                  </a:lnTo>
                  <a:lnTo>
                    <a:pt x="110" y="576"/>
                  </a:lnTo>
                  <a:lnTo>
                    <a:pt x="95" y="575"/>
                  </a:lnTo>
                  <a:lnTo>
                    <a:pt x="79" y="575"/>
                  </a:lnTo>
                  <a:lnTo>
                    <a:pt x="64" y="574"/>
                  </a:lnTo>
                  <a:lnTo>
                    <a:pt x="49" y="572"/>
                  </a:lnTo>
                  <a:lnTo>
                    <a:pt x="33" y="572"/>
                  </a:lnTo>
                  <a:lnTo>
                    <a:pt x="18" y="571"/>
                  </a:lnTo>
                  <a:lnTo>
                    <a:pt x="3" y="571"/>
                  </a:lnTo>
                  <a:lnTo>
                    <a:pt x="2" y="566"/>
                  </a:lnTo>
                  <a:lnTo>
                    <a:pt x="2" y="560"/>
                  </a:lnTo>
                  <a:lnTo>
                    <a:pt x="2" y="555"/>
                  </a:lnTo>
                  <a:lnTo>
                    <a:pt x="2" y="551"/>
                  </a:lnTo>
                  <a:lnTo>
                    <a:pt x="30" y="548"/>
                  </a:lnTo>
                  <a:lnTo>
                    <a:pt x="51" y="546"/>
                  </a:lnTo>
                  <a:lnTo>
                    <a:pt x="66" y="545"/>
                  </a:lnTo>
                  <a:lnTo>
                    <a:pt x="76" y="544"/>
                  </a:lnTo>
                  <a:lnTo>
                    <a:pt x="82" y="544"/>
                  </a:lnTo>
                  <a:lnTo>
                    <a:pt x="86" y="542"/>
                  </a:lnTo>
                  <a:lnTo>
                    <a:pt x="89" y="541"/>
                  </a:lnTo>
                  <a:lnTo>
                    <a:pt x="91" y="540"/>
                  </a:lnTo>
                  <a:lnTo>
                    <a:pt x="79" y="539"/>
                  </a:lnTo>
                  <a:lnTo>
                    <a:pt x="68" y="538"/>
                  </a:lnTo>
                  <a:lnTo>
                    <a:pt x="56" y="538"/>
                  </a:lnTo>
                  <a:lnTo>
                    <a:pt x="46" y="537"/>
                  </a:lnTo>
                  <a:lnTo>
                    <a:pt x="34" y="537"/>
                  </a:lnTo>
                  <a:lnTo>
                    <a:pt x="24" y="537"/>
                  </a:lnTo>
                  <a:lnTo>
                    <a:pt x="14" y="536"/>
                  </a:lnTo>
                  <a:lnTo>
                    <a:pt x="3" y="534"/>
                  </a:lnTo>
                  <a:lnTo>
                    <a:pt x="2" y="530"/>
                  </a:lnTo>
                  <a:lnTo>
                    <a:pt x="2" y="525"/>
                  </a:lnTo>
                  <a:lnTo>
                    <a:pt x="2" y="521"/>
                  </a:lnTo>
                  <a:lnTo>
                    <a:pt x="2" y="516"/>
                  </a:lnTo>
                  <a:lnTo>
                    <a:pt x="13" y="516"/>
                  </a:lnTo>
                  <a:lnTo>
                    <a:pt x="22" y="515"/>
                  </a:lnTo>
                  <a:lnTo>
                    <a:pt x="32" y="515"/>
                  </a:lnTo>
                  <a:lnTo>
                    <a:pt x="42" y="514"/>
                  </a:lnTo>
                  <a:lnTo>
                    <a:pt x="52" y="514"/>
                  </a:lnTo>
                  <a:lnTo>
                    <a:pt x="62" y="514"/>
                  </a:lnTo>
                  <a:lnTo>
                    <a:pt x="72" y="513"/>
                  </a:lnTo>
                  <a:lnTo>
                    <a:pt x="83" y="513"/>
                  </a:lnTo>
                  <a:lnTo>
                    <a:pt x="84" y="511"/>
                  </a:lnTo>
                  <a:lnTo>
                    <a:pt x="84" y="511"/>
                  </a:lnTo>
                  <a:lnTo>
                    <a:pt x="84" y="510"/>
                  </a:lnTo>
                  <a:lnTo>
                    <a:pt x="85" y="510"/>
                  </a:lnTo>
                  <a:lnTo>
                    <a:pt x="75" y="509"/>
                  </a:lnTo>
                  <a:lnTo>
                    <a:pt x="64" y="508"/>
                  </a:lnTo>
                  <a:lnTo>
                    <a:pt x="54" y="507"/>
                  </a:lnTo>
                  <a:lnTo>
                    <a:pt x="45" y="506"/>
                  </a:lnTo>
                  <a:lnTo>
                    <a:pt x="34" y="504"/>
                  </a:lnTo>
                  <a:lnTo>
                    <a:pt x="24" y="504"/>
                  </a:lnTo>
                  <a:lnTo>
                    <a:pt x="14" y="503"/>
                  </a:lnTo>
                  <a:lnTo>
                    <a:pt x="3" y="502"/>
                  </a:lnTo>
                  <a:lnTo>
                    <a:pt x="3" y="498"/>
                  </a:lnTo>
                  <a:lnTo>
                    <a:pt x="3" y="494"/>
                  </a:lnTo>
                  <a:lnTo>
                    <a:pt x="3" y="491"/>
                  </a:lnTo>
                  <a:lnTo>
                    <a:pt x="3" y="486"/>
                  </a:lnTo>
                  <a:lnTo>
                    <a:pt x="19" y="486"/>
                  </a:lnTo>
                  <a:lnTo>
                    <a:pt x="39" y="487"/>
                  </a:lnTo>
                  <a:lnTo>
                    <a:pt x="60" y="488"/>
                  </a:lnTo>
                  <a:lnTo>
                    <a:pt x="82" y="488"/>
                  </a:lnTo>
                  <a:lnTo>
                    <a:pt x="104" y="488"/>
                  </a:lnTo>
                  <a:lnTo>
                    <a:pt x="125" y="487"/>
                  </a:lnTo>
                  <a:lnTo>
                    <a:pt x="145" y="485"/>
                  </a:lnTo>
                  <a:lnTo>
                    <a:pt x="161" y="480"/>
                  </a:lnTo>
                  <a:lnTo>
                    <a:pt x="140" y="480"/>
                  </a:lnTo>
                  <a:lnTo>
                    <a:pt x="121" y="480"/>
                  </a:lnTo>
                  <a:lnTo>
                    <a:pt x="100" y="479"/>
                  </a:lnTo>
                  <a:lnTo>
                    <a:pt x="82" y="478"/>
                  </a:lnTo>
                  <a:lnTo>
                    <a:pt x="62" y="478"/>
                  </a:lnTo>
                  <a:lnTo>
                    <a:pt x="42" y="477"/>
                  </a:lnTo>
                  <a:lnTo>
                    <a:pt x="24" y="475"/>
                  </a:lnTo>
                  <a:lnTo>
                    <a:pt x="4" y="473"/>
                  </a:lnTo>
                  <a:lnTo>
                    <a:pt x="4" y="470"/>
                  </a:lnTo>
                  <a:lnTo>
                    <a:pt x="4" y="466"/>
                  </a:lnTo>
                  <a:lnTo>
                    <a:pt x="4" y="463"/>
                  </a:lnTo>
                  <a:lnTo>
                    <a:pt x="4" y="460"/>
                  </a:lnTo>
                  <a:lnTo>
                    <a:pt x="16" y="458"/>
                  </a:lnTo>
                  <a:lnTo>
                    <a:pt x="27" y="458"/>
                  </a:lnTo>
                  <a:lnTo>
                    <a:pt x="39" y="457"/>
                  </a:lnTo>
                  <a:lnTo>
                    <a:pt x="52" y="457"/>
                  </a:lnTo>
                  <a:lnTo>
                    <a:pt x="63" y="456"/>
                  </a:lnTo>
                  <a:lnTo>
                    <a:pt x="75" y="456"/>
                  </a:lnTo>
                  <a:lnTo>
                    <a:pt x="86" y="455"/>
                  </a:lnTo>
                  <a:lnTo>
                    <a:pt x="98" y="455"/>
                  </a:lnTo>
                  <a:lnTo>
                    <a:pt x="99" y="454"/>
                  </a:lnTo>
                  <a:lnTo>
                    <a:pt x="99" y="453"/>
                  </a:lnTo>
                  <a:lnTo>
                    <a:pt x="99" y="453"/>
                  </a:lnTo>
                  <a:lnTo>
                    <a:pt x="100" y="451"/>
                  </a:lnTo>
                  <a:lnTo>
                    <a:pt x="89" y="450"/>
                  </a:lnTo>
                  <a:lnTo>
                    <a:pt x="76" y="450"/>
                  </a:lnTo>
                  <a:lnTo>
                    <a:pt x="64" y="449"/>
                  </a:lnTo>
                  <a:lnTo>
                    <a:pt x="52" y="449"/>
                  </a:lnTo>
                  <a:lnTo>
                    <a:pt x="40" y="448"/>
                  </a:lnTo>
                  <a:lnTo>
                    <a:pt x="27" y="448"/>
                  </a:lnTo>
                  <a:lnTo>
                    <a:pt x="16" y="447"/>
                  </a:lnTo>
                  <a:lnTo>
                    <a:pt x="3" y="447"/>
                  </a:lnTo>
                  <a:lnTo>
                    <a:pt x="3" y="442"/>
                  </a:lnTo>
                  <a:lnTo>
                    <a:pt x="4" y="436"/>
                  </a:lnTo>
                  <a:lnTo>
                    <a:pt x="4" y="432"/>
                  </a:lnTo>
                  <a:lnTo>
                    <a:pt x="4" y="427"/>
                  </a:lnTo>
                  <a:lnTo>
                    <a:pt x="14" y="427"/>
                  </a:lnTo>
                  <a:lnTo>
                    <a:pt x="25" y="427"/>
                  </a:lnTo>
                  <a:lnTo>
                    <a:pt x="39" y="427"/>
                  </a:lnTo>
                  <a:lnTo>
                    <a:pt x="54" y="427"/>
                  </a:lnTo>
                  <a:lnTo>
                    <a:pt x="68" y="426"/>
                  </a:lnTo>
                  <a:lnTo>
                    <a:pt x="82" y="425"/>
                  </a:lnTo>
                  <a:lnTo>
                    <a:pt x="93" y="424"/>
                  </a:lnTo>
                  <a:lnTo>
                    <a:pt x="102" y="420"/>
                  </a:lnTo>
                  <a:lnTo>
                    <a:pt x="75" y="419"/>
                  </a:lnTo>
                  <a:lnTo>
                    <a:pt x="53" y="418"/>
                  </a:lnTo>
                  <a:lnTo>
                    <a:pt x="37" y="417"/>
                  </a:lnTo>
                  <a:lnTo>
                    <a:pt x="26" y="417"/>
                  </a:lnTo>
                  <a:lnTo>
                    <a:pt x="18" y="416"/>
                  </a:lnTo>
                  <a:lnTo>
                    <a:pt x="13" y="416"/>
                  </a:lnTo>
                  <a:lnTo>
                    <a:pt x="8" y="417"/>
                  </a:lnTo>
                  <a:lnTo>
                    <a:pt x="3" y="417"/>
                  </a:lnTo>
                  <a:lnTo>
                    <a:pt x="3" y="411"/>
                  </a:lnTo>
                  <a:lnTo>
                    <a:pt x="3" y="404"/>
                  </a:lnTo>
                  <a:lnTo>
                    <a:pt x="3" y="398"/>
                  </a:lnTo>
                  <a:lnTo>
                    <a:pt x="3" y="393"/>
                  </a:lnTo>
                  <a:lnTo>
                    <a:pt x="29" y="393"/>
                  </a:lnTo>
                  <a:lnTo>
                    <a:pt x="47" y="392"/>
                  </a:lnTo>
                  <a:lnTo>
                    <a:pt x="62" y="392"/>
                  </a:lnTo>
                  <a:lnTo>
                    <a:pt x="72" y="392"/>
                  </a:lnTo>
                  <a:lnTo>
                    <a:pt x="79" y="392"/>
                  </a:lnTo>
                  <a:lnTo>
                    <a:pt x="86" y="390"/>
                  </a:lnTo>
                  <a:lnTo>
                    <a:pt x="92" y="390"/>
                  </a:lnTo>
                  <a:lnTo>
                    <a:pt x="98" y="389"/>
                  </a:lnTo>
                  <a:lnTo>
                    <a:pt x="92" y="388"/>
                  </a:lnTo>
                  <a:lnTo>
                    <a:pt x="86" y="387"/>
                  </a:lnTo>
                  <a:lnTo>
                    <a:pt x="79" y="387"/>
                  </a:lnTo>
                  <a:lnTo>
                    <a:pt x="72" y="386"/>
                  </a:lnTo>
                  <a:lnTo>
                    <a:pt x="62" y="386"/>
                  </a:lnTo>
                  <a:lnTo>
                    <a:pt x="48" y="385"/>
                  </a:lnTo>
                  <a:lnTo>
                    <a:pt x="29" y="385"/>
                  </a:lnTo>
                  <a:lnTo>
                    <a:pt x="4" y="383"/>
                  </a:lnTo>
                  <a:lnTo>
                    <a:pt x="4" y="378"/>
                  </a:lnTo>
                  <a:lnTo>
                    <a:pt x="4" y="372"/>
                  </a:lnTo>
                  <a:lnTo>
                    <a:pt x="4" y="366"/>
                  </a:lnTo>
                  <a:lnTo>
                    <a:pt x="4" y="360"/>
                  </a:lnTo>
                  <a:lnTo>
                    <a:pt x="18" y="359"/>
                  </a:lnTo>
                  <a:lnTo>
                    <a:pt x="32" y="359"/>
                  </a:lnTo>
                  <a:lnTo>
                    <a:pt x="46" y="358"/>
                  </a:lnTo>
                  <a:lnTo>
                    <a:pt x="60" y="358"/>
                  </a:lnTo>
                  <a:lnTo>
                    <a:pt x="72" y="357"/>
                  </a:lnTo>
                  <a:lnTo>
                    <a:pt x="86" y="357"/>
                  </a:lnTo>
                  <a:lnTo>
                    <a:pt x="100" y="356"/>
                  </a:lnTo>
                  <a:lnTo>
                    <a:pt x="114" y="356"/>
                  </a:lnTo>
                  <a:lnTo>
                    <a:pt x="100" y="355"/>
                  </a:lnTo>
                  <a:lnTo>
                    <a:pt x="86" y="354"/>
                  </a:lnTo>
                  <a:lnTo>
                    <a:pt x="72" y="352"/>
                  </a:lnTo>
                  <a:lnTo>
                    <a:pt x="60" y="351"/>
                  </a:lnTo>
                  <a:lnTo>
                    <a:pt x="46" y="350"/>
                  </a:lnTo>
                  <a:lnTo>
                    <a:pt x="32" y="349"/>
                  </a:lnTo>
                  <a:lnTo>
                    <a:pt x="18" y="348"/>
                  </a:lnTo>
                  <a:lnTo>
                    <a:pt x="4" y="347"/>
                  </a:lnTo>
                  <a:lnTo>
                    <a:pt x="4" y="342"/>
                  </a:lnTo>
                  <a:lnTo>
                    <a:pt x="4" y="337"/>
                  </a:lnTo>
                  <a:lnTo>
                    <a:pt x="3" y="334"/>
                  </a:lnTo>
                  <a:lnTo>
                    <a:pt x="3" y="329"/>
                  </a:lnTo>
                  <a:lnTo>
                    <a:pt x="14" y="328"/>
                  </a:lnTo>
                  <a:lnTo>
                    <a:pt x="30" y="327"/>
                  </a:lnTo>
                  <a:lnTo>
                    <a:pt x="49" y="326"/>
                  </a:lnTo>
                  <a:lnTo>
                    <a:pt x="71" y="324"/>
                  </a:lnTo>
                  <a:lnTo>
                    <a:pt x="92" y="322"/>
                  </a:lnTo>
                  <a:lnTo>
                    <a:pt x="110" y="321"/>
                  </a:lnTo>
                  <a:lnTo>
                    <a:pt x="124" y="320"/>
                  </a:lnTo>
                  <a:lnTo>
                    <a:pt x="131" y="319"/>
                  </a:lnTo>
                  <a:lnTo>
                    <a:pt x="115" y="319"/>
                  </a:lnTo>
                  <a:lnTo>
                    <a:pt x="99" y="318"/>
                  </a:lnTo>
                  <a:lnTo>
                    <a:pt x="84" y="318"/>
                  </a:lnTo>
                  <a:lnTo>
                    <a:pt x="68" y="317"/>
                  </a:lnTo>
                  <a:lnTo>
                    <a:pt x="52" y="317"/>
                  </a:lnTo>
                  <a:lnTo>
                    <a:pt x="37" y="317"/>
                  </a:lnTo>
                  <a:lnTo>
                    <a:pt x="21" y="316"/>
                  </a:lnTo>
                  <a:lnTo>
                    <a:pt x="4" y="316"/>
                  </a:lnTo>
                  <a:lnTo>
                    <a:pt x="4" y="310"/>
                  </a:lnTo>
                  <a:lnTo>
                    <a:pt x="4" y="304"/>
                  </a:lnTo>
                  <a:lnTo>
                    <a:pt x="4" y="299"/>
                  </a:lnTo>
                  <a:lnTo>
                    <a:pt x="4" y="294"/>
                  </a:lnTo>
                  <a:lnTo>
                    <a:pt x="14" y="294"/>
                  </a:lnTo>
                  <a:lnTo>
                    <a:pt x="29" y="294"/>
                  </a:lnTo>
                  <a:lnTo>
                    <a:pt x="46" y="294"/>
                  </a:lnTo>
                  <a:lnTo>
                    <a:pt x="66" y="292"/>
                  </a:lnTo>
                  <a:lnTo>
                    <a:pt x="85" y="292"/>
                  </a:lnTo>
                  <a:lnTo>
                    <a:pt x="102" y="290"/>
                  </a:lnTo>
                  <a:lnTo>
                    <a:pt x="116" y="289"/>
                  </a:lnTo>
                  <a:lnTo>
                    <a:pt x="124" y="286"/>
                  </a:lnTo>
                  <a:lnTo>
                    <a:pt x="104" y="286"/>
                  </a:lnTo>
                  <a:lnTo>
                    <a:pt x="87" y="286"/>
                  </a:lnTo>
                  <a:lnTo>
                    <a:pt x="75" y="286"/>
                  </a:lnTo>
                  <a:lnTo>
                    <a:pt x="63" y="284"/>
                  </a:lnTo>
                  <a:lnTo>
                    <a:pt x="52" y="284"/>
                  </a:lnTo>
                  <a:lnTo>
                    <a:pt x="39" y="283"/>
                  </a:lnTo>
                  <a:lnTo>
                    <a:pt x="24" y="282"/>
                  </a:lnTo>
                  <a:lnTo>
                    <a:pt x="4" y="281"/>
                  </a:lnTo>
                  <a:lnTo>
                    <a:pt x="4" y="275"/>
                  </a:lnTo>
                  <a:lnTo>
                    <a:pt x="4" y="268"/>
                  </a:lnTo>
                  <a:lnTo>
                    <a:pt x="4" y="261"/>
                  </a:lnTo>
                  <a:lnTo>
                    <a:pt x="4" y="254"/>
                  </a:lnTo>
                  <a:lnTo>
                    <a:pt x="16" y="254"/>
                  </a:lnTo>
                  <a:lnTo>
                    <a:pt x="32" y="254"/>
                  </a:lnTo>
                  <a:lnTo>
                    <a:pt x="49" y="254"/>
                  </a:lnTo>
                  <a:lnTo>
                    <a:pt x="69" y="254"/>
                  </a:lnTo>
                  <a:lnTo>
                    <a:pt x="87" y="253"/>
                  </a:lnTo>
                  <a:lnTo>
                    <a:pt x="106" y="251"/>
                  </a:lnTo>
                  <a:lnTo>
                    <a:pt x="122" y="249"/>
                  </a:lnTo>
                  <a:lnTo>
                    <a:pt x="136" y="245"/>
                  </a:lnTo>
                  <a:lnTo>
                    <a:pt x="114" y="245"/>
                  </a:lnTo>
                  <a:lnTo>
                    <a:pt x="98" y="246"/>
                  </a:lnTo>
                  <a:lnTo>
                    <a:pt x="84" y="246"/>
                  </a:lnTo>
                  <a:lnTo>
                    <a:pt x="71" y="245"/>
                  </a:lnTo>
                  <a:lnTo>
                    <a:pt x="59" y="245"/>
                  </a:lnTo>
                  <a:lnTo>
                    <a:pt x="44" y="245"/>
                  </a:lnTo>
                  <a:lnTo>
                    <a:pt x="26" y="244"/>
                  </a:lnTo>
                  <a:lnTo>
                    <a:pt x="4" y="243"/>
                  </a:lnTo>
                  <a:lnTo>
                    <a:pt x="4" y="237"/>
                  </a:lnTo>
                  <a:lnTo>
                    <a:pt x="4" y="230"/>
                  </a:lnTo>
                  <a:lnTo>
                    <a:pt x="4" y="224"/>
                  </a:lnTo>
                  <a:lnTo>
                    <a:pt x="4" y="219"/>
                  </a:lnTo>
                  <a:lnTo>
                    <a:pt x="16" y="219"/>
                  </a:lnTo>
                  <a:lnTo>
                    <a:pt x="27" y="218"/>
                  </a:lnTo>
                  <a:lnTo>
                    <a:pt x="39" y="218"/>
                  </a:lnTo>
                  <a:lnTo>
                    <a:pt x="52" y="216"/>
                  </a:lnTo>
                  <a:lnTo>
                    <a:pt x="63" y="216"/>
                  </a:lnTo>
                  <a:lnTo>
                    <a:pt x="75" y="216"/>
                  </a:lnTo>
                  <a:lnTo>
                    <a:pt x="86" y="215"/>
                  </a:lnTo>
                  <a:lnTo>
                    <a:pt x="98" y="215"/>
                  </a:lnTo>
                  <a:lnTo>
                    <a:pt x="99" y="214"/>
                  </a:lnTo>
                  <a:lnTo>
                    <a:pt x="99" y="214"/>
                  </a:lnTo>
                  <a:lnTo>
                    <a:pt x="99" y="213"/>
                  </a:lnTo>
                  <a:lnTo>
                    <a:pt x="100" y="213"/>
                  </a:lnTo>
                  <a:lnTo>
                    <a:pt x="89" y="212"/>
                  </a:lnTo>
                  <a:lnTo>
                    <a:pt x="77" y="211"/>
                  </a:lnTo>
                  <a:lnTo>
                    <a:pt x="64" y="210"/>
                  </a:lnTo>
                  <a:lnTo>
                    <a:pt x="53" y="210"/>
                  </a:lnTo>
                  <a:lnTo>
                    <a:pt x="40" y="208"/>
                  </a:lnTo>
                  <a:lnTo>
                    <a:pt x="29" y="207"/>
                  </a:lnTo>
                  <a:lnTo>
                    <a:pt x="16" y="207"/>
                  </a:lnTo>
                  <a:lnTo>
                    <a:pt x="4" y="206"/>
                  </a:lnTo>
                  <a:lnTo>
                    <a:pt x="4" y="201"/>
                  </a:lnTo>
                  <a:lnTo>
                    <a:pt x="4" y="197"/>
                  </a:lnTo>
                  <a:lnTo>
                    <a:pt x="4" y="193"/>
                  </a:lnTo>
                  <a:lnTo>
                    <a:pt x="4" y="189"/>
                  </a:lnTo>
                  <a:lnTo>
                    <a:pt x="24" y="188"/>
                  </a:lnTo>
                  <a:lnTo>
                    <a:pt x="45" y="188"/>
                  </a:lnTo>
                  <a:lnTo>
                    <a:pt x="64" y="188"/>
                  </a:lnTo>
                  <a:lnTo>
                    <a:pt x="85" y="186"/>
                  </a:lnTo>
                  <a:lnTo>
                    <a:pt x="106" y="185"/>
                  </a:lnTo>
                  <a:lnTo>
                    <a:pt x="127" y="183"/>
                  </a:lnTo>
                  <a:lnTo>
                    <a:pt x="147" y="181"/>
                  </a:lnTo>
                  <a:lnTo>
                    <a:pt x="168" y="177"/>
                  </a:lnTo>
                  <a:lnTo>
                    <a:pt x="147" y="176"/>
                  </a:lnTo>
                  <a:lnTo>
                    <a:pt x="127" y="175"/>
                  </a:lnTo>
                  <a:lnTo>
                    <a:pt x="106" y="175"/>
                  </a:lnTo>
                  <a:lnTo>
                    <a:pt x="85" y="175"/>
                  </a:lnTo>
                  <a:lnTo>
                    <a:pt x="64" y="175"/>
                  </a:lnTo>
                  <a:lnTo>
                    <a:pt x="44" y="176"/>
                  </a:lnTo>
                  <a:lnTo>
                    <a:pt x="24" y="175"/>
                  </a:lnTo>
                  <a:lnTo>
                    <a:pt x="4" y="175"/>
                  </a:lnTo>
                  <a:lnTo>
                    <a:pt x="4" y="169"/>
                  </a:lnTo>
                  <a:lnTo>
                    <a:pt x="4" y="165"/>
                  </a:lnTo>
                  <a:lnTo>
                    <a:pt x="4" y="159"/>
                  </a:lnTo>
                  <a:lnTo>
                    <a:pt x="4" y="154"/>
                  </a:lnTo>
                  <a:lnTo>
                    <a:pt x="27" y="153"/>
                  </a:lnTo>
                  <a:lnTo>
                    <a:pt x="45" y="152"/>
                  </a:lnTo>
                  <a:lnTo>
                    <a:pt x="59" y="152"/>
                  </a:lnTo>
                  <a:lnTo>
                    <a:pt x="71" y="151"/>
                  </a:lnTo>
                  <a:lnTo>
                    <a:pt x="82" y="150"/>
                  </a:lnTo>
                  <a:lnTo>
                    <a:pt x="92" y="148"/>
                  </a:lnTo>
                  <a:lnTo>
                    <a:pt x="105" y="147"/>
                  </a:lnTo>
                  <a:lnTo>
                    <a:pt x="120" y="146"/>
                  </a:lnTo>
                  <a:lnTo>
                    <a:pt x="118" y="145"/>
                  </a:lnTo>
                  <a:lnTo>
                    <a:pt x="118" y="143"/>
                  </a:lnTo>
                  <a:lnTo>
                    <a:pt x="118" y="142"/>
                  </a:lnTo>
                  <a:lnTo>
                    <a:pt x="117" y="140"/>
                  </a:lnTo>
                  <a:lnTo>
                    <a:pt x="109" y="142"/>
                  </a:lnTo>
                  <a:lnTo>
                    <a:pt x="102" y="142"/>
                  </a:lnTo>
                  <a:lnTo>
                    <a:pt x="95" y="142"/>
                  </a:lnTo>
                  <a:lnTo>
                    <a:pt x="86" y="143"/>
                  </a:lnTo>
                  <a:lnTo>
                    <a:pt x="74" y="143"/>
                  </a:lnTo>
                  <a:lnTo>
                    <a:pt x="56" y="143"/>
                  </a:lnTo>
                  <a:lnTo>
                    <a:pt x="34" y="142"/>
                  </a:lnTo>
                  <a:lnTo>
                    <a:pt x="4" y="142"/>
                  </a:lnTo>
                  <a:lnTo>
                    <a:pt x="4" y="135"/>
                  </a:lnTo>
                  <a:lnTo>
                    <a:pt x="4" y="128"/>
                  </a:lnTo>
                  <a:lnTo>
                    <a:pt x="3" y="121"/>
                  </a:lnTo>
                  <a:lnTo>
                    <a:pt x="3" y="113"/>
                  </a:lnTo>
                  <a:lnTo>
                    <a:pt x="17" y="112"/>
                  </a:lnTo>
                  <a:lnTo>
                    <a:pt x="32" y="110"/>
                  </a:lnTo>
                  <a:lnTo>
                    <a:pt x="48" y="112"/>
                  </a:lnTo>
                  <a:lnTo>
                    <a:pt x="64" y="112"/>
                  </a:lnTo>
                  <a:lnTo>
                    <a:pt x="80" y="112"/>
                  </a:lnTo>
                  <a:lnTo>
                    <a:pt x="97" y="110"/>
                  </a:lnTo>
                  <a:lnTo>
                    <a:pt x="112" y="109"/>
                  </a:lnTo>
                  <a:lnTo>
                    <a:pt x="124" y="105"/>
                  </a:lnTo>
                  <a:lnTo>
                    <a:pt x="112" y="105"/>
                  </a:lnTo>
                  <a:lnTo>
                    <a:pt x="97" y="104"/>
                  </a:lnTo>
                  <a:lnTo>
                    <a:pt x="82" y="104"/>
                  </a:lnTo>
                  <a:lnTo>
                    <a:pt x="67" y="102"/>
                  </a:lnTo>
                  <a:lnTo>
                    <a:pt x="51" y="101"/>
                  </a:lnTo>
                  <a:lnTo>
                    <a:pt x="34" y="101"/>
                  </a:lnTo>
                  <a:lnTo>
                    <a:pt x="18" y="100"/>
                  </a:lnTo>
                  <a:lnTo>
                    <a:pt x="3" y="100"/>
                  </a:lnTo>
                  <a:lnTo>
                    <a:pt x="3" y="94"/>
                  </a:lnTo>
                  <a:lnTo>
                    <a:pt x="3" y="89"/>
                  </a:lnTo>
                  <a:lnTo>
                    <a:pt x="3" y="83"/>
                  </a:lnTo>
                  <a:lnTo>
                    <a:pt x="3" y="77"/>
                  </a:lnTo>
                  <a:lnTo>
                    <a:pt x="14" y="77"/>
                  </a:lnTo>
                  <a:lnTo>
                    <a:pt x="32" y="78"/>
                  </a:lnTo>
                  <a:lnTo>
                    <a:pt x="55" y="78"/>
                  </a:lnTo>
                  <a:lnTo>
                    <a:pt x="82" y="79"/>
                  </a:lnTo>
                  <a:lnTo>
                    <a:pt x="107" y="79"/>
                  </a:lnTo>
                  <a:lnTo>
                    <a:pt x="131" y="78"/>
                  </a:lnTo>
                  <a:lnTo>
                    <a:pt x="150" y="76"/>
                  </a:lnTo>
                  <a:lnTo>
                    <a:pt x="162" y="72"/>
                  </a:lnTo>
                  <a:lnTo>
                    <a:pt x="140" y="72"/>
                  </a:lnTo>
                  <a:lnTo>
                    <a:pt x="123" y="71"/>
                  </a:lnTo>
                  <a:lnTo>
                    <a:pt x="108" y="71"/>
                  </a:lnTo>
                  <a:lnTo>
                    <a:pt x="93" y="70"/>
                  </a:lnTo>
                  <a:lnTo>
                    <a:pt x="77" y="70"/>
                  </a:lnTo>
                  <a:lnTo>
                    <a:pt x="59" y="69"/>
                  </a:lnTo>
                  <a:lnTo>
                    <a:pt x="36" y="68"/>
                  </a:lnTo>
                  <a:lnTo>
                    <a:pt x="4" y="65"/>
                  </a:lnTo>
                  <a:lnTo>
                    <a:pt x="1" y="60"/>
                  </a:lnTo>
                  <a:lnTo>
                    <a:pt x="0" y="53"/>
                  </a:lnTo>
                  <a:lnTo>
                    <a:pt x="1" y="46"/>
                  </a:lnTo>
                  <a:lnTo>
                    <a:pt x="1" y="41"/>
                  </a:lnTo>
                  <a:lnTo>
                    <a:pt x="33" y="41"/>
                  </a:lnTo>
                  <a:lnTo>
                    <a:pt x="61" y="41"/>
                  </a:lnTo>
                  <a:lnTo>
                    <a:pt x="84" y="42"/>
                  </a:lnTo>
                  <a:lnTo>
                    <a:pt x="102" y="42"/>
                  </a:lnTo>
                  <a:lnTo>
                    <a:pt x="116" y="42"/>
                  </a:lnTo>
                  <a:lnTo>
                    <a:pt x="128" y="41"/>
                  </a:lnTo>
                  <a:lnTo>
                    <a:pt x="135" y="40"/>
                  </a:lnTo>
                  <a:lnTo>
                    <a:pt x="139" y="38"/>
                  </a:lnTo>
                  <a:lnTo>
                    <a:pt x="101" y="37"/>
                  </a:lnTo>
                  <a:lnTo>
                    <a:pt x="72" y="36"/>
                  </a:lnTo>
                  <a:lnTo>
                    <a:pt x="52" y="36"/>
                  </a:lnTo>
                  <a:lnTo>
                    <a:pt x="37" y="34"/>
                  </a:lnTo>
                  <a:lnTo>
                    <a:pt x="26" y="34"/>
                  </a:lnTo>
                  <a:lnTo>
                    <a:pt x="18" y="33"/>
                  </a:lnTo>
                  <a:lnTo>
                    <a:pt x="10" y="33"/>
                  </a:lnTo>
                  <a:lnTo>
                    <a:pt x="3" y="32"/>
                  </a:lnTo>
                  <a:lnTo>
                    <a:pt x="3" y="29"/>
                  </a:lnTo>
                  <a:lnTo>
                    <a:pt x="3" y="25"/>
                  </a:lnTo>
                  <a:lnTo>
                    <a:pt x="3" y="23"/>
                  </a:lnTo>
                  <a:lnTo>
                    <a:pt x="3" y="19"/>
                  </a:lnTo>
                  <a:lnTo>
                    <a:pt x="10" y="19"/>
                  </a:lnTo>
                  <a:lnTo>
                    <a:pt x="17" y="21"/>
                  </a:lnTo>
                  <a:lnTo>
                    <a:pt x="24" y="19"/>
                  </a:lnTo>
                  <a:lnTo>
                    <a:pt x="32" y="17"/>
                  </a:lnTo>
                  <a:lnTo>
                    <a:pt x="31" y="16"/>
                  </a:lnTo>
                  <a:lnTo>
                    <a:pt x="27" y="15"/>
                  </a:lnTo>
                  <a:lnTo>
                    <a:pt x="19" y="12"/>
                  </a:lnTo>
                  <a:lnTo>
                    <a:pt x="3" y="10"/>
                  </a:lnTo>
                  <a:lnTo>
                    <a:pt x="3" y="8"/>
                  </a:lnTo>
                  <a:lnTo>
                    <a:pt x="4" y="4"/>
                  </a:lnTo>
                  <a:lnTo>
                    <a:pt x="4" y="2"/>
                  </a:lnTo>
                  <a:lnTo>
                    <a:pt x="4" y="0"/>
                  </a:lnTo>
                  <a:lnTo>
                    <a:pt x="29" y="0"/>
                  </a:lnTo>
                  <a:lnTo>
                    <a:pt x="53" y="0"/>
                  </a:lnTo>
                  <a:lnTo>
                    <a:pt x="77" y="0"/>
                  </a:lnTo>
                  <a:lnTo>
                    <a:pt x="101" y="0"/>
                  </a:lnTo>
                  <a:lnTo>
                    <a:pt x="125" y="0"/>
                  </a:lnTo>
                  <a:lnTo>
                    <a:pt x="150" y="0"/>
                  </a:lnTo>
                  <a:lnTo>
                    <a:pt x="174" y="1"/>
                  </a:lnTo>
                  <a:lnTo>
                    <a:pt x="198" y="1"/>
                  </a:lnTo>
                  <a:lnTo>
                    <a:pt x="222" y="1"/>
                  </a:lnTo>
                  <a:lnTo>
                    <a:pt x="246" y="1"/>
                  </a:lnTo>
                  <a:lnTo>
                    <a:pt x="270" y="1"/>
                  </a:lnTo>
                  <a:lnTo>
                    <a:pt x="295" y="1"/>
                  </a:lnTo>
                  <a:lnTo>
                    <a:pt x="319" y="1"/>
                  </a:lnTo>
                  <a:lnTo>
                    <a:pt x="344" y="1"/>
                  </a:lnTo>
                  <a:lnTo>
                    <a:pt x="368" y="1"/>
                  </a:lnTo>
                  <a:lnTo>
                    <a:pt x="393" y="1"/>
                  </a:lnTo>
                  <a:lnTo>
                    <a:pt x="417" y="1"/>
                  </a:lnTo>
                  <a:lnTo>
                    <a:pt x="441" y="2"/>
                  </a:lnTo>
                  <a:lnTo>
                    <a:pt x="465" y="2"/>
                  </a:lnTo>
                  <a:lnTo>
                    <a:pt x="490" y="2"/>
                  </a:lnTo>
                  <a:lnTo>
                    <a:pt x="515" y="3"/>
                  </a:lnTo>
                  <a:lnTo>
                    <a:pt x="539" y="4"/>
                  </a:lnTo>
                  <a:lnTo>
                    <a:pt x="563" y="4"/>
                  </a:lnTo>
                  <a:lnTo>
                    <a:pt x="587" y="6"/>
                  </a:lnTo>
                  <a:lnTo>
                    <a:pt x="612" y="7"/>
                  </a:lnTo>
                  <a:lnTo>
                    <a:pt x="637" y="8"/>
                  </a:lnTo>
                  <a:lnTo>
                    <a:pt x="661" y="9"/>
                  </a:lnTo>
                  <a:lnTo>
                    <a:pt x="685" y="10"/>
                  </a:lnTo>
                  <a:lnTo>
                    <a:pt x="709" y="11"/>
                  </a:lnTo>
                  <a:lnTo>
                    <a:pt x="735" y="14"/>
                  </a:lnTo>
                  <a:lnTo>
                    <a:pt x="759" y="15"/>
                  </a:lnTo>
                  <a:lnTo>
                    <a:pt x="783" y="17"/>
                  </a:lnTo>
                  <a:lnTo>
                    <a:pt x="784" y="19"/>
                  </a:lnTo>
                  <a:lnTo>
                    <a:pt x="785" y="23"/>
                  </a:lnTo>
                  <a:lnTo>
                    <a:pt x="785" y="29"/>
                  </a:lnTo>
                  <a:lnTo>
                    <a:pt x="785" y="34"/>
                  </a:lnTo>
                  <a:lnTo>
                    <a:pt x="776" y="34"/>
                  </a:lnTo>
                  <a:lnTo>
                    <a:pt x="768" y="36"/>
                  </a:lnTo>
                  <a:lnTo>
                    <a:pt x="759" y="37"/>
                  </a:lnTo>
                  <a:lnTo>
                    <a:pt x="751" y="37"/>
                  </a:lnTo>
                  <a:lnTo>
                    <a:pt x="743" y="39"/>
                  </a:lnTo>
                  <a:lnTo>
                    <a:pt x="735" y="40"/>
                  </a:lnTo>
                  <a:lnTo>
                    <a:pt x="727" y="41"/>
                  </a:lnTo>
                  <a:lnTo>
                    <a:pt x="718" y="44"/>
                  </a:lnTo>
                  <a:lnTo>
                    <a:pt x="727" y="44"/>
                  </a:lnTo>
                  <a:lnTo>
                    <a:pt x="735" y="44"/>
                  </a:lnTo>
                  <a:lnTo>
                    <a:pt x="743" y="44"/>
                  </a:lnTo>
                  <a:lnTo>
                    <a:pt x="752" y="44"/>
                  </a:lnTo>
                  <a:lnTo>
                    <a:pt x="760" y="44"/>
                  </a:lnTo>
                  <a:lnTo>
                    <a:pt x="768" y="44"/>
                  </a:lnTo>
                  <a:lnTo>
                    <a:pt x="777" y="44"/>
                  </a:lnTo>
                  <a:lnTo>
                    <a:pt x="785" y="44"/>
                  </a:lnTo>
                  <a:lnTo>
                    <a:pt x="786" y="49"/>
                  </a:lnTo>
                  <a:lnTo>
                    <a:pt x="786" y="54"/>
                  </a:lnTo>
                  <a:lnTo>
                    <a:pt x="785" y="60"/>
                  </a:lnTo>
                  <a:lnTo>
                    <a:pt x="783" y="70"/>
                  </a:lnTo>
                  <a:lnTo>
                    <a:pt x="768" y="70"/>
                  </a:lnTo>
                  <a:lnTo>
                    <a:pt x="750" y="71"/>
                  </a:lnTo>
                  <a:lnTo>
                    <a:pt x="729" y="71"/>
                  </a:lnTo>
                  <a:lnTo>
                    <a:pt x="708" y="72"/>
                  </a:lnTo>
                  <a:lnTo>
                    <a:pt x="689" y="75"/>
                  </a:lnTo>
                  <a:lnTo>
                    <a:pt x="670" y="77"/>
                  </a:lnTo>
                  <a:lnTo>
                    <a:pt x="655" y="82"/>
                  </a:lnTo>
                  <a:lnTo>
                    <a:pt x="645" y="86"/>
                  </a:lnTo>
                  <a:lnTo>
                    <a:pt x="647" y="86"/>
                  </a:lnTo>
                  <a:lnTo>
                    <a:pt x="649" y="86"/>
                  </a:lnTo>
                  <a:lnTo>
                    <a:pt x="653" y="86"/>
                  </a:lnTo>
                  <a:lnTo>
                    <a:pt x="659" y="86"/>
                  </a:lnTo>
                  <a:lnTo>
                    <a:pt x="667" y="85"/>
                  </a:lnTo>
                  <a:lnTo>
                    <a:pt x="678" y="84"/>
                  </a:lnTo>
                  <a:lnTo>
                    <a:pt x="695" y="82"/>
                  </a:lnTo>
                  <a:lnTo>
                    <a:pt x="717" y="79"/>
                  </a:lnTo>
                  <a:lnTo>
                    <a:pt x="725" y="79"/>
                  </a:lnTo>
                  <a:lnTo>
                    <a:pt x="733" y="79"/>
                  </a:lnTo>
                  <a:lnTo>
                    <a:pt x="741" y="79"/>
                  </a:lnTo>
                  <a:lnTo>
                    <a:pt x="750" y="80"/>
                  </a:lnTo>
                  <a:lnTo>
                    <a:pt x="758" y="80"/>
                  </a:lnTo>
                  <a:lnTo>
                    <a:pt x="766" y="80"/>
                  </a:lnTo>
                  <a:lnTo>
                    <a:pt x="774" y="82"/>
                  </a:lnTo>
                  <a:lnTo>
                    <a:pt x="782" y="82"/>
                  </a:lnTo>
                  <a:lnTo>
                    <a:pt x="783" y="83"/>
                  </a:lnTo>
                  <a:lnTo>
                    <a:pt x="783" y="86"/>
                  </a:lnTo>
                  <a:lnTo>
                    <a:pt x="782" y="91"/>
                  </a:lnTo>
                  <a:lnTo>
                    <a:pt x="781" y="101"/>
                  </a:lnTo>
                  <a:lnTo>
                    <a:pt x="775" y="102"/>
                  </a:lnTo>
                  <a:lnTo>
                    <a:pt x="765" y="105"/>
                  </a:lnTo>
                  <a:lnTo>
                    <a:pt x="751" y="106"/>
                  </a:lnTo>
                  <a:lnTo>
                    <a:pt x="735" y="108"/>
                  </a:lnTo>
                  <a:lnTo>
                    <a:pt x="717" y="110"/>
                  </a:lnTo>
                  <a:lnTo>
                    <a:pt x="701" y="113"/>
                  </a:lnTo>
                  <a:lnTo>
                    <a:pt x="687" y="115"/>
                  </a:lnTo>
                  <a:lnTo>
                    <a:pt x="676" y="117"/>
                  </a:lnTo>
                  <a:lnTo>
                    <a:pt x="692" y="117"/>
                  </a:lnTo>
                  <a:lnTo>
                    <a:pt x="705" y="118"/>
                  </a:lnTo>
                  <a:lnTo>
                    <a:pt x="715" y="118"/>
                  </a:lnTo>
                  <a:lnTo>
                    <a:pt x="724" y="117"/>
                  </a:lnTo>
                  <a:lnTo>
                    <a:pt x="735" y="117"/>
                  </a:lnTo>
                  <a:lnTo>
                    <a:pt x="747" y="117"/>
                  </a:lnTo>
                  <a:lnTo>
                    <a:pt x="762" y="116"/>
                  </a:lnTo>
                  <a:lnTo>
                    <a:pt x="782" y="115"/>
                  </a:lnTo>
                  <a:lnTo>
                    <a:pt x="781" y="122"/>
                  </a:lnTo>
                  <a:lnTo>
                    <a:pt x="781" y="129"/>
                  </a:lnTo>
                  <a:lnTo>
                    <a:pt x="779" y="136"/>
                  </a:lnTo>
                  <a:lnTo>
                    <a:pt x="779" y="143"/>
                  </a:lnTo>
                  <a:lnTo>
                    <a:pt x="770" y="143"/>
                  </a:lnTo>
                  <a:lnTo>
                    <a:pt x="759" y="144"/>
                  </a:lnTo>
                  <a:lnTo>
                    <a:pt x="746" y="144"/>
                  </a:lnTo>
                  <a:lnTo>
                    <a:pt x="735" y="145"/>
                  </a:lnTo>
                  <a:lnTo>
                    <a:pt x="723" y="146"/>
                  </a:lnTo>
                  <a:lnTo>
                    <a:pt x="713" y="147"/>
                  </a:lnTo>
                  <a:lnTo>
                    <a:pt x="703" y="150"/>
                  </a:lnTo>
                  <a:lnTo>
                    <a:pt x="698" y="152"/>
                  </a:lnTo>
                  <a:lnTo>
                    <a:pt x="715" y="152"/>
                  </a:lnTo>
                  <a:lnTo>
                    <a:pt x="728" y="153"/>
                  </a:lnTo>
                  <a:lnTo>
                    <a:pt x="738" y="153"/>
                  </a:lnTo>
                  <a:lnTo>
                    <a:pt x="747" y="153"/>
                  </a:lnTo>
                  <a:lnTo>
                    <a:pt x="754" y="153"/>
                  </a:lnTo>
                  <a:lnTo>
                    <a:pt x="762" y="154"/>
                  </a:lnTo>
                  <a:lnTo>
                    <a:pt x="771" y="154"/>
                  </a:lnTo>
                  <a:lnTo>
                    <a:pt x="782" y="155"/>
                  </a:lnTo>
                  <a:lnTo>
                    <a:pt x="783" y="160"/>
                  </a:lnTo>
                  <a:lnTo>
                    <a:pt x="783" y="165"/>
                  </a:lnTo>
                  <a:lnTo>
                    <a:pt x="783" y="169"/>
                  </a:lnTo>
                  <a:lnTo>
                    <a:pt x="784" y="174"/>
                  </a:lnTo>
                  <a:lnTo>
                    <a:pt x="775" y="174"/>
                  </a:lnTo>
                  <a:lnTo>
                    <a:pt x="761" y="175"/>
                  </a:lnTo>
                  <a:lnTo>
                    <a:pt x="745" y="176"/>
                  </a:lnTo>
                  <a:lnTo>
                    <a:pt x="729" y="177"/>
                  </a:lnTo>
                  <a:lnTo>
                    <a:pt x="713" y="178"/>
                  </a:lnTo>
                  <a:lnTo>
                    <a:pt x="699" y="181"/>
                  </a:lnTo>
                  <a:lnTo>
                    <a:pt x="689" y="183"/>
                  </a:lnTo>
                  <a:lnTo>
                    <a:pt x="683" y="185"/>
                  </a:lnTo>
                  <a:lnTo>
                    <a:pt x="695" y="185"/>
                  </a:lnTo>
                  <a:lnTo>
                    <a:pt x="707" y="185"/>
                  </a:lnTo>
                  <a:lnTo>
                    <a:pt x="720" y="185"/>
                  </a:lnTo>
                  <a:lnTo>
                    <a:pt x="732" y="185"/>
                  </a:lnTo>
                  <a:lnTo>
                    <a:pt x="745" y="185"/>
                  </a:lnTo>
                  <a:lnTo>
                    <a:pt x="758" y="185"/>
                  </a:lnTo>
                  <a:lnTo>
                    <a:pt x="770" y="185"/>
                  </a:lnTo>
                  <a:lnTo>
                    <a:pt x="783" y="185"/>
                  </a:lnTo>
                  <a:lnTo>
                    <a:pt x="782" y="191"/>
                  </a:lnTo>
                  <a:lnTo>
                    <a:pt x="782" y="197"/>
                  </a:lnTo>
                  <a:lnTo>
                    <a:pt x="781" y="203"/>
                  </a:lnTo>
                  <a:lnTo>
                    <a:pt x="781" y="208"/>
                  </a:lnTo>
                  <a:lnTo>
                    <a:pt x="777" y="210"/>
                  </a:lnTo>
                  <a:lnTo>
                    <a:pt x="773" y="210"/>
                  </a:lnTo>
                  <a:lnTo>
                    <a:pt x="768" y="211"/>
                  </a:lnTo>
                  <a:lnTo>
                    <a:pt x="761" y="212"/>
                  </a:lnTo>
                  <a:lnTo>
                    <a:pt x="752" y="213"/>
                  </a:lnTo>
                  <a:lnTo>
                    <a:pt x="738" y="214"/>
                  </a:lnTo>
                  <a:lnTo>
                    <a:pt x="720" y="216"/>
                  </a:lnTo>
                  <a:lnTo>
                    <a:pt x="695" y="220"/>
                  </a:lnTo>
                  <a:lnTo>
                    <a:pt x="706" y="220"/>
                  </a:lnTo>
                  <a:lnTo>
                    <a:pt x="716" y="221"/>
                  </a:lnTo>
                  <a:lnTo>
                    <a:pt x="727" y="221"/>
                  </a:lnTo>
                  <a:lnTo>
                    <a:pt x="737" y="221"/>
                  </a:lnTo>
                  <a:lnTo>
                    <a:pt x="747" y="221"/>
                  </a:lnTo>
                  <a:lnTo>
                    <a:pt x="758" y="221"/>
                  </a:lnTo>
                  <a:lnTo>
                    <a:pt x="769" y="222"/>
                  </a:lnTo>
                  <a:lnTo>
                    <a:pt x="779" y="222"/>
                  </a:lnTo>
                  <a:lnTo>
                    <a:pt x="781" y="228"/>
                  </a:lnTo>
                  <a:lnTo>
                    <a:pt x="779" y="231"/>
                  </a:lnTo>
                  <a:lnTo>
                    <a:pt x="778" y="237"/>
                  </a:lnTo>
                  <a:lnTo>
                    <a:pt x="776" y="245"/>
                  </a:lnTo>
                  <a:lnTo>
                    <a:pt x="761" y="246"/>
                  </a:lnTo>
                  <a:lnTo>
                    <a:pt x="750" y="246"/>
                  </a:lnTo>
                  <a:lnTo>
                    <a:pt x="739" y="248"/>
                  </a:lnTo>
                  <a:lnTo>
                    <a:pt x="729" y="249"/>
                  </a:lnTo>
                  <a:lnTo>
                    <a:pt x="717" y="250"/>
                  </a:lnTo>
                  <a:lnTo>
                    <a:pt x="705" y="251"/>
                  </a:lnTo>
                  <a:lnTo>
                    <a:pt x="689" y="253"/>
                  </a:lnTo>
                  <a:lnTo>
                    <a:pt x="667" y="257"/>
                  </a:lnTo>
                  <a:lnTo>
                    <a:pt x="680" y="257"/>
                  </a:lnTo>
                  <a:lnTo>
                    <a:pt x="694" y="257"/>
                  </a:lnTo>
                  <a:lnTo>
                    <a:pt x="708" y="257"/>
                  </a:lnTo>
                  <a:lnTo>
                    <a:pt x="722" y="258"/>
                  </a:lnTo>
                  <a:lnTo>
                    <a:pt x="736" y="258"/>
                  </a:lnTo>
                  <a:lnTo>
                    <a:pt x="750" y="258"/>
                  </a:lnTo>
                  <a:lnTo>
                    <a:pt x="763" y="259"/>
                  </a:lnTo>
                  <a:lnTo>
                    <a:pt x="777" y="259"/>
                  </a:lnTo>
                  <a:lnTo>
                    <a:pt x="776" y="264"/>
                  </a:lnTo>
                  <a:lnTo>
                    <a:pt x="776" y="267"/>
                  </a:lnTo>
                  <a:lnTo>
                    <a:pt x="775" y="272"/>
                  </a:lnTo>
                  <a:lnTo>
                    <a:pt x="774" y="276"/>
                  </a:lnTo>
                  <a:lnTo>
                    <a:pt x="762" y="277"/>
                  </a:lnTo>
                  <a:lnTo>
                    <a:pt x="751" y="279"/>
                  </a:lnTo>
                  <a:lnTo>
                    <a:pt x="738" y="281"/>
                  </a:lnTo>
                  <a:lnTo>
                    <a:pt x="727" y="282"/>
                  </a:lnTo>
                  <a:lnTo>
                    <a:pt x="714" y="283"/>
                  </a:lnTo>
                  <a:lnTo>
                    <a:pt x="702" y="286"/>
                  </a:lnTo>
                  <a:lnTo>
                    <a:pt x="690" y="287"/>
                  </a:lnTo>
                  <a:lnTo>
                    <a:pt x="678" y="288"/>
                  </a:lnTo>
                  <a:lnTo>
                    <a:pt x="678" y="289"/>
                  </a:lnTo>
                  <a:lnTo>
                    <a:pt x="679" y="289"/>
                  </a:lnTo>
                  <a:lnTo>
                    <a:pt x="679" y="290"/>
                  </a:lnTo>
                  <a:lnTo>
                    <a:pt x="679" y="291"/>
                  </a:lnTo>
                  <a:lnTo>
                    <a:pt x="691" y="291"/>
                  </a:lnTo>
                  <a:lnTo>
                    <a:pt x="702" y="290"/>
                  </a:lnTo>
                  <a:lnTo>
                    <a:pt x="714" y="290"/>
                  </a:lnTo>
                  <a:lnTo>
                    <a:pt x="727" y="289"/>
                  </a:lnTo>
                  <a:lnTo>
                    <a:pt x="738" y="289"/>
                  </a:lnTo>
                  <a:lnTo>
                    <a:pt x="750" y="289"/>
                  </a:lnTo>
                  <a:lnTo>
                    <a:pt x="761" y="288"/>
                  </a:lnTo>
                  <a:lnTo>
                    <a:pt x="773" y="288"/>
                  </a:lnTo>
                  <a:lnTo>
                    <a:pt x="774" y="298"/>
                  </a:lnTo>
                  <a:lnTo>
                    <a:pt x="774" y="304"/>
                  </a:lnTo>
                  <a:lnTo>
                    <a:pt x="773" y="310"/>
                  </a:lnTo>
                  <a:lnTo>
                    <a:pt x="771" y="317"/>
                  </a:lnTo>
                  <a:lnTo>
                    <a:pt x="760" y="317"/>
                  </a:lnTo>
                  <a:lnTo>
                    <a:pt x="748" y="318"/>
                  </a:lnTo>
                  <a:lnTo>
                    <a:pt x="737" y="318"/>
                  </a:lnTo>
                  <a:lnTo>
                    <a:pt x="725" y="319"/>
                  </a:lnTo>
                  <a:lnTo>
                    <a:pt x="714" y="320"/>
                  </a:lnTo>
                  <a:lnTo>
                    <a:pt x="702" y="321"/>
                  </a:lnTo>
                  <a:lnTo>
                    <a:pt x="691" y="321"/>
                  </a:lnTo>
                  <a:lnTo>
                    <a:pt x="679" y="322"/>
                  </a:lnTo>
                  <a:lnTo>
                    <a:pt x="679" y="322"/>
                  </a:lnTo>
                  <a:lnTo>
                    <a:pt x="679" y="324"/>
                  </a:lnTo>
                  <a:lnTo>
                    <a:pt x="678" y="324"/>
                  </a:lnTo>
                  <a:lnTo>
                    <a:pt x="678" y="325"/>
                  </a:lnTo>
                  <a:lnTo>
                    <a:pt x="703" y="325"/>
                  </a:lnTo>
                  <a:lnTo>
                    <a:pt x="722" y="326"/>
                  </a:lnTo>
                  <a:lnTo>
                    <a:pt x="737" y="326"/>
                  </a:lnTo>
                  <a:lnTo>
                    <a:pt x="747" y="326"/>
                  </a:lnTo>
                  <a:lnTo>
                    <a:pt x="754" y="327"/>
                  </a:lnTo>
                  <a:lnTo>
                    <a:pt x="760" y="327"/>
                  </a:lnTo>
                  <a:lnTo>
                    <a:pt x="766" y="328"/>
                  </a:lnTo>
                  <a:lnTo>
                    <a:pt x="771" y="329"/>
                  </a:lnTo>
                  <a:lnTo>
                    <a:pt x="770" y="335"/>
                  </a:lnTo>
                  <a:lnTo>
                    <a:pt x="770" y="341"/>
                  </a:lnTo>
                  <a:lnTo>
                    <a:pt x="770" y="347"/>
                  </a:lnTo>
                  <a:lnTo>
                    <a:pt x="770" y="352"/>
                  </a:lnTo>
                  <a:lnTo>
                    <a:pt x="758" y="354"/>
                  </a:lnTo>
                  <a:lnTo>
                    <a:pt x="745" y="355"/>
                  </a:lnTo>
                  <a:lnTo>
                    <a:pt x="731" y="355"/>
                  </a:lnTo>
                  <a:lnTo>
                    <a:pt x="718" y="356"/>
                  </a:lnTo>
                  <a:lnTo>
                    <a:pt x="706" y="357"/>
                  </a:lnTo>
                  <a:lnTo>
                    <a:pt x="693" y="358"/>
                  </a:lnTo>
                  <a:lnTo>
                    <a:pt x="679" y="359"/>
                  </a:lnTo>
                  <a:lnTo>
                    <a:pt x="667" y="360"/>
                  </a:lnTo>
                  <a:lnTo>
                    <a:pt x="679" y="360"/>
                  </a:lnTo>
                  <a:lnTo>
                    <a:pt x="693" y="362"/>
                  </a:lnTo>
                  <a:lnTo>
                    <a:pt x="706" y="362"/>
                  </a:lnTo>
                  <a:lnTo>
                    <a:pt x="720" y="363"/>
                  </a:lnTo>
                  <a:lnTo>
                    <a:pt x="732" y="363"/>
                  </a:lnTo>
                  <a:lnTo>
                    <a:pt x="745" y="364"/>
                  </a:lnTo>
                  <a:lnTo>
                    <a:pt x="759" y="364"/>
                  </a:lnTo>
                  <a:lnTo>
                    <a:pt x="771" y="365"/>
                  </a:lnTo>
                  <a:lnTo>
                    <a:pt x="771" y="371"/>
                  </a:lnTo>
                  <a:lnTo>
                    <a:pt x="771" y="375"/>
                  </a:lnTo>
                  <a:lnTo>
                    <a:pt x="771" y="381"/>
                  </a:lnTo>
                  <a:lnTo>
                    <a:pt x="771" y="387"/>
                  </a:lnTo>
                  <a:lnTo>
                    <a:pt x="763" y="388"/>
                  </a:lnTo>
                  <a:lnTo>
                    <a:pt x="752" y="389"/>
                  </a:lnTo>
                  <a:lnTo>
                    <a:pt x="737" y="390"/>
                  </a:lnTo>
                  <a:lnTo>
                    <a:pt x="721" y="392"/>
                  </a:lnTo>
                  <a:lnTo>
                    <a:pt x="706" y="393"/>
                  </a:lnTo>
                  <a:lnTo>
                    <a:pt x="691" y="394"/>
                  </a:lnTo>
                  <a:lnTo>
                    <a:pt x="680" y="395"/>
                  </a:lnTo>
                  <a:lnTo>
                    <a:pt x="674" y="396"/>
                  </a:lnTo>
                  <a:lnTo>
                    <a:pt x="686" y="397"/>
                  </a:lnTo>
                  <a:lnTo>
                    <a:pt x="699" y="397"/>
                  </a:lnTo>
                  <a:lnTo>
                    <a:pt x="712" y="398"/>
                  </a:lnTo>
                  <a:lnTo>
                    <a:pt x="723" y="398"/>
                  </a:lnTo>
                  <a:lnTo>
                    <a:pt x="736" y="400"/>
                  </a:lnTo>
                  <a:lnTo>
                    <a:pt x="748" y="401"/>
                  </a:lnTo>
                  <a:lnTo>
                    <a:pt x="760" y="401"/>
                  </a:lnTo>
                  <a:lnTo>
                    <a:pt x="773" y="402"/>
                  </a:lnTo>
                  <a:lnTo>
                    <a:pt x="774" y="408"/>
                  </a:lnTo>
                  <a:lnTo>
                    <a:pt x="775" y="413"/>
                  </a:lnTo>
                  <a:lnTo>
                    <a:pt x="775" y="418"/>
                  </a:lnTo>
                  <a:lnTo>
                    <a:pt x="776" y="424"/>
                  </a:lnTo>
                  <a:lnTo>
                    <a:pt x="770" y="426"/>
                  </a:lnTo>
                  <a:lnTo>
                    <a:pt x="758" y="428"/>
                  </a:lnTo>
                  <a:lnTo>
                    <a:pt x="740" y="430"/>
                  </a:lnTo>
                  <a:lnTo>
                    <a:pt x="721" y="431"/>
                  </a:lnTo>
                  <a:lnTo>
                    <a:pt x="700" y="433"/>
                  </a:lnTo>
                  <a:lnTo>
                    <a:pt x="682" y="434"/>
                  </a:lnTo>
                  <a:lnTo>
                    <a:pt x="667" y="434"/>
                  </a:lnTo>
                  <a:lnTo>
                    <a:pt x="656" y="435"/>
                  </a:lnTo>
                  <a:lnTo>
                    <a:pt x="671" y="435"/>
                  </a:lnTo>
                  <a:lnTo>
                    <a:pt x="686" y="436"/>
                  </a:lnTo>
                  <a:lnTo>
                    <a:pt x="701" y="436"/>
                  </a:lnTo>
                  <a:lnTo>
                    <a:pt x="717" y="438"/>
                  </a:lnTo>
                  <a:lnTo>
                    <a:pt x="732" y="438"/>
                  </a:lnTo>
                  <a:lnTo>
                    <a:pt x="747" y="439"/>
                  </a:lnTo>
                  <a:lnTo>
                    <a:pt x="762" y="439"/>
                  </a:lnTo>
                  <a:lnTo>
                    <a:pt x="777" y="440"/>
                  </a:lnTo>
                  <a:lnTo>
                    <a:pt x="776" y="450"/>
                  </a:lnTo>
                  <a:lnTo>
                    <a:pt x="776" y="455"/>
                  </a:lnTo>
                  <a:lnTo>
                    <a:pt x="775" y="458"/>
                  </a:lnTo>
                  <a:lnTo>
                    <a:pt x="773" y="461"/>
                  </a:lnTo>
                  <a:lnTo>
                    <a:pt x="761" y="462"/>
                  </a:lnTo>
                  <a:lnTo>
                    <a:pt x="750" y="462"/>
                  </a:lnTo>
                  <a:lnTo>
                    <a:pt x="738" y="463"/>
                  </a:lnTo>
                  <a:lnTo>
                    <a:pt x="727" y="464"/>
                  </a:lnTo>
                  <a:lnTo>
                    <a:pt x="714" y="465"/>
                  </a:lnTo>
                  <a:lnTo>
                    <a:pt x="702" y="465"/>
                  </a:lnTo>
                  <a:lnTo>
                    <a:pt x="691" y="466"/>
                  </a:lnTo>
                  <a:lnTo>
                    <a:pt x="679" y="468"/>
                  </a:lnTo>
                  <a:lnTo>
                    <a:pt x="679" y="469"/>
                  </a:lnTo>
                  <a:lnTo>
                    <a:pt x="679" y="469"/>
                  </a:lnTo>
                  <a:lnTo>
                    <a:pt x="678" y="470"/>
                  </a:lnTo>
                  <a:lnTo>
                    <a:pt x="678" y="471"/>
                  </a:lnTo>
                  <a:lnTo>
                    <a:pt x="691" y="471"/>
                  </a:lnTo>
                  <a:lnTo>
                    <a:pt x="702" y="471"/>
                  </a:lnTo>
                  <a:lnTo>
                    <a:pt x="715" y="471"/>
                  </a:lnTo>
                  <a:lnTo>
                    <a:pt x="728" y="471"/>
                  </a:lnTo>
                  <a:lnTo>
                    <a:pt x="739" y="471"/>
                  </a:lnTo>
                  <a:lnTo>
                    <a:pt x="752" y="471"/>
                  </a:lnTo>
                  <a:lnTo>
                    <a:pt x="765" y="471"/>
                  </a:lnTo>
                  <a:lnTo>
                    <a:pt x="777" y="471"/>
                  </a:lnTo>
                  <a:lnTo>
                    <a:pt x="777" y="476"/>
                  </a:lnTo>
                  <a:lnTo>
                    <a:pt x="776" y="480"/>
                  </a:lnTo>
                  <a:lnTo>
                    <a:pt x="776" y="486"/>
                  </a:lnTo>
                  <a:lnTo>
                    <a:pt x="775" y="491"/>
                  </a:lnTo>
                  <a:lnTo>
                    <a:pt x="762" y="492"/>
                  </a:lnTo>
                  <a:lnTo>
                    <a:pt x="748" y="493"/>
                  </a:lnTo>
                  <a:lnTo>
                    <a:pt x="736" y="493"/>
                  </a:lnTo>
                  <a:lnTo>
                    <a:pt x="723" y="494"/>
                  </a:lnTo>
                  <a:lnTo>
                    <a:pt x="710" y="495"/>
                  </a:lnTo>
                  <a:lnTo>
                    <a:pt x="697" y="496"/>
                  </a:lnTo>
                  <a:lnTo>
                    <a:pt x="684" y="498"/>
                  </a:lnTo>
                  <a:lnTo>
                    <a:pt x="670" y="499"/>
                  </a:lnTo>
                  <a:lnTo>
                    <a:pt x="669" y="500"/>
                  </a:lnTo>
                  <a:lnTo>
                    <a:pt x="669" y="500"/>
                  </a:lnTo>
                  <a:lnTo>
                    <a:pt x="669" y="501"/>
                  </a:lnTo>
                  <a:lnTo>
                    <a:pt x="668" y="502"/>
                  </a:lnTo>
                  <a:lnTo>
                    <a:pt x="682" y="502"/>
                  </a:lnTo>
                  <a:lnTo>
                    <a:pt x="694" y="502"/>
                  </a:lnTo>
                  <a:lnTo>
                    <a:pt x="708" y="502"/>
                  </a:lnTo>
                  <a:lnTo>
                    <a:pt x="722" y="502"/>
                  </a:lnTo>
                  <a:lnTo>
                    <a:pt x="735" y="502"/>
                  </a:lnTo>
                  <a:lnTo>
                    <a:pt x="748" y="502"/>
                  </a:lnTo>
                  <a:lnTo>
                    <a:pt x="761" y="503"/>
                  </a:lnTo>
                  <a:lnTo>
                    <a:pt x="775" y="503"/>
                  </a:lnTo>
                  <a:lnTo>
                    <a:pt x="777" y="504"/>
                  </a:lnTo>
                  <a:lnTo>
                    <a:pt x="778" y="508"/>
                  </a:lnTo>
                  <a:lnTo>
                    <a:pt x="778" y="515"/>
                  </a:lnTo>
                  <a:lnTo>
                    <a:pt x="777" y="526"/>
                  </a:lnTo>
                  <a:lnTo>
                    <a:pt x="765" y="528"/>
                  </a:lnTo>
                  <a:lnTo>
                    <a:pt x="752" y="528"/>
                  </a:lnTo>
                  <a:lnTo>
                    <a:pt x="739" y="529"/>
                  </a:lnTo>
                  <a:lnTo>
                    <a:pt x="728" y="530"/>
                  </a:lnTo>
                  <a:lnTo>
                    <a:pt x="715" y="531"/>
                  </a:lnTo>
                  <a:lnTo>
                    <a:pt x="702" y="531"/>
                  </a:lnTo>
                  <a:lnTo>
                    <a:pt x="691" y="532"/>
                  </a:lnTo>
                  <a:lnTo>
                    <a:pt x="678" y="533"/>
                  </a:lnTo>
                  <a:lnTo>
                    <a:pt x="677" y="534"/>
                  </a:lnTo>
                  <a:lnTo>
                    <a:pt x="677" y="534"/>
                  </a:lnTo>
                  <a:lnTo>
                    <a:pt x="677" y="536"/>
                  </a:lnTo>
                  <a:lnTo>
                    <a:pt x="676" y="537"/>
                  </a:lnTo>
                  <a:lnTo>
                    <a:pt x="689" y="537"/>
                  </a:lnTo>
                  <a:lnTo>
                    <a:pt x="702" y="537"/>
                  </a:lnTo>
                  <a:lnTo>
                    <a:pt x="715" y="537"/>
                  </a:lnTo>
                  <a:lnTo>
                    <a:pt x="728" y="537"/>
                  </a:lnTo>
                  <a:lnTo>
                    <a:pt x="740" y="537"/>
                  </a:lnTo>
                  <a:lnTo>
                    <a:pt x="754" y="537"/>
                  </a:lnTo>
                  <a:lnTo>
                    <a:pt x="767" y="538"/>
                  </a:lnTo>
                  <a:lnTo>
                    <a:pt x="779" y="538"/>
                  </a:lnTo>
                  <a:lnTo>
                    <a:pt x="779" y="541"/>
                  </a:lnTo>
                  <a:lnTo>
                    <a:pt x="779" y="546"/>
                  </a:lnTo>
                  <a:lnTo>
                    <a:pt x="779" y="551"/>
                  </a:lnTo>
                  <a:lnTo>
                    <a:pt x="781" y="554"/>
                  </a:lnTo>
                  <a:lnTo>
                    <a:pt x="767" y="556"/>
                  </a:lnTo>
                  <a:lnTo>
                    <a:pt x="751" y="557"/>
                  </a:lnTo>
                  <a:lnTo>
                    <a:pt x="732" y="559"/>
                  </a:lnTo>
                  <a:lnTo>
                    <a:pt x="713" y="559"/>
                  </a:lnTo>
                  <a:lnTo>
                    <a:pt x="694" y="560"/>
                  </a:lnTo>
                  <a:lnTo>
                    <a:pt x="677" y="561"/>
                  </a:lnTo>
                  <a:lnTo>
                    <a:pt x="664" y="564"/>
                  </a:lnTo>
                  <a:lnTo>
                    <a:pt x="656" y="569"/>
                  </a:lnTo>
                  <a:lnTo>
                    <a:pt x="660" y="569"/>
                  </a:lnTo>
                  <a:lnTo>
                    <a:pt x="665" y="569"/>
                  </a:lnTo>
                  <a:lnTo>
                    <a:pt x="675" y="569"/>
                  </a:lnTo>
                  <a:lnTo>
                    <a:pt x="689" y="568"/>
                  </a:lnTo>
                  <a:lnTo>
                    <a:pt x="705" y="567"/>
                  </a:lnTo>
                  <a:lnTo>
                    <a:pt x="725" y="567"/>
                  </a:lnTo>
                  <a:lnTo>
                    <a:pt x="752" y="567"/>
                  </a:lnTo>
                  <a:lnTo>
                    <a:pt x="782" y="567"/>
                  </a:lnTo>
                  <a:lnTo>
                    <a:pt x="782" y="572"/>
                  </a:lnTo>
                  <a:lnTo>
                    <a:pt x="782" y="578"/>
                  </a:lnTo>
                  <a:lnTo>
                    <a:pt x="782" y="584"/>
                  </a:lnTo>
                  <a:lnTo>
                    <a:pt x="782" y="590"/>
                  </a:lnTo>
                  <a:lnTo>
                    <a:pt x="744" y="592"/>
                  </a:lnTo>
                  <a:lnTo>
                    <a:pt x="715" y="594"/>
                  </a:lnTo>
                  <a:lnTo>
                    <a:pt x="694" y="595"/>
                  </a:lnTo>
                  <a:lnTo>
                    <a:pt x="680" y="597"/>
                  </a:lnTo>
                  <a:lnTo>
                    <a:pt x="671" y="597"/>
                  </a:lnTo>
                  <a:lnTo>
                    <a:pt x="665" y="598"/>
                  </a:lnTo>
                  <a:lnTo>
                    <a:pt x="662" y="599"/>
                  </a:lnTo>
                  <a:lnTo>
                    <a:pt x="659" y="600"/>
                  </a:lnTo>
                  <a:lnTo>
                    <a:pt x="695" y="601"/>
                  </a:lnTo>
                  <a:lnTo>
                    <a:pt x="723" y="601"/>
                  </a:lnTo>
                  <a:lnTo>
                    <a:pt x="743" y="602"/>
                  </a:lnTo>
                  <a:lnTo>
                    <a:pt x="756" y="602"/>
                  </a:lnTo>
                  <a:lnTo>
                    <a:pt x="767" y="604"/>
                  </a:lnTo>
                  <a:lnTo>
                    <a:pt x="773" y="604"/>
                  </a:lnTo>
                  <a:lnTo>
                    <a:pt x="777" y="605"/>
                  </a:lnTo>
                  <a:lnTo>
                    <a:pt x="782" y="606"/>
                  </a:lnTo>
                  <a:lnTo>
                    <a:pt x="782" y="612"/>
                  </a:lnTo>
                  <a:lnTo>
                    <a:pt x="782" y="619"/>
                  </a:lnTo>
                  <a:lnTo>
                    <a:pt x="782" y="625"/>
                  </a:lnTo>
                  <a:lnTo>
                    <a:pt x="782" y="632"/>
                  </a:lnTo>
                  <a:lnTo>
                    <a:pt x="750" y="634"/>
                  </a:lnTo>
                  <a:lnTo>
                    <a:pt x="725" y="635"/>
                  </a:lnTo>
                  <a:lnTo>
                    <a:pt x="707" y="635"/>
                  </a:lnTo>
                  <a:lnTo>
                    <a:pt x="694" y="636"/>
                  </a:lnTo>
                  <a:lnTo>
                    <a:pt x="685" y="636"/>
                  </a:lnTo>
                  <a:lnTo>
                    <a:pt x="678" y="637"/>
                  </a:lnTo>
                  <a:lnTo>
                    <a:pt x="672" y="637"/>
                  </a:lnTo>
                  <a:lnTo>
                    <a:pt x="667" y="638"/>
                  </a:lnTo>
                  <a:lnTo>
                    <a:pt x="667" y="639"/>
                  </a:lnTo>
                  <a:lnTo>
                    <a:pt x="668" y="642"/>
                  </a:lnTo>
                  <a:lnTo>
                    <a:pt x="668" y="643"/>
                  </a:lnTo>
                  <a:lnTo>
                    <a:pt x="668" y="645"/>
                  </a:lnTo>
                  <a:lnTo>
                    <a:pt x="682" y="645"/>
                  </a:lnTo>
                  <a:lnTo>
                    <a:pt x="695" y="645"/>
                  </a:lnTo>
                  <a:lnTo>
                    <a:pt x="710" y="644"/>
                  </a:lnTo>
                  <a:lnTo>
                    <a:pt x="724" y="644"/>
                  </a:lnTo>
                  <a:lnTo>
                    <a:pt x="739" y="644"/>
                  </a:lnTo>
                  <a:lnTo>
                    <a:pt x="754" y="645"/>
                  </a:lnTo>
                  <a:lnTo>
                    <a:pt x="769" y="645"/>
                  </a:lnTo>
                  <a:lnTo>
                    <a:pt x="785" y="647"/>
                  </a:lnTo>
                  <a:lnTo>
                    <a:pt x="784" y="652"/>
                  </a:lnTo>
                  <a:lnTo>
                    <a:pt x="784" y="657"/>
                  </a:lnTo>
                  <a:lnTo>
                    <a:pt x="784" y="662"/>
                  </a:lnTo>
                  <a:lnTo>
                    <a:pt x="783" y="667"/>
                  </a:lnTo>
                  <a:lnTo>
                    <a:pt x="776" y="667"/>
                  </a:lnTo>
                  <a:lnTo>
                    <a:pt x="763" y="667"/>
                  </a:lnTo>
                  <a:lnTo>
                    <a:pt x="747" y="667"/>
                  </a:lnTo>
                  <a:lnTo>
                    <a:pt x="728" y="667"/>
                  </a:lnTo>
                  <a:lnTo>
                    <a:pt x="709" y="667"/>
                  </a:lnTo>
                  <a:lnTo>
                    <a:pt x="691" y="668"/>
                  </a:lnTo>
                  <a:lnTo>
                    <a:pt x="677" y="670"/>
                  </a:lnTo>
                  <a:lnTo>
                    <a:pt x="668" y="674"/>
                  </a:lnTo>
                  <a:lnTo>
                    <a:pt x="683" y="674"/>
                  </a:lnTo>
                  <a:lnTo>
                    <a:pt x="698" y="675"/>
                  </a:lnTo>
                  <a:lnTo>
                    <a:pt x="712" y="675"/>
                  </a:lnTo>
                  <a:lnTo>
                    <a:pt x="727" y="676"/>
                  </a:lnTo>
                  <a:lnTo>
                    <a:pt x="741" y="676"/>
                  </a:lnTo>
                  <a:lnTo>
                    <a:pt x="756" y="677"/>
                  </a:lnTo>
                  <a:lnTo>
                    <a:pt x="770" y="677"/>
                  </a:lnTo>
                  <a:lnTo>
                    <a:pt x="785" y="678"/>
                  </a:lnTo>
                  <a:lnTo>
                    <a:pt x="785" y="683"/>
                  </a:lnTo>
                  <a:lnTo>
                    <a:pt x="785" y="689"/>
                  </a:lnTo>
                  <a:lnTo>
                    <a:pt x="785" y="693"/>
                  </a:lnTo>
                  <a:lnTo>
                    <a:pt x="786" y="699"/>
                  </a:lnTo>
                  <a:lnTo>
                    <a:pt x="778" y="699"/>
                  </a:lnTo>
                  <a:lnTo>
                    <a:pt x="769" y="699"/>
                  </a:lnTo>
                  <a:lnTo>
                    <a:pt x="759" y="699"/>
                  </a:lnTo>
                  <a:lnTo>
                    <a:pt x="750" y="699"/>
                  </a:lnTo>
                  <a:lnTo>
                    <a:pt x="740" y="699"/>
                  </a:lnTo>
                  <a:lnTo>
                    <a:pt x="731" y="699"/>
                  </a:lnTo>
                  <a:lnTo>
                    <a:pt x="723" y="700"/>
                  </a:lnTo>
                  <a:lnTo>
                    <a:pt x="717" y="703"/>
                  </a:lnTo>
                  <a:lnTo>
                    <a:pt x="717" y="704"/>
                  </a:lnTo>
                  <a:lnTo>
                    <a:pt x="718" y="704"/>
                  </a:lnTo>
                  <a:lnTo>
                    <a:pt x="718" y="705"/>
                  </a:lnTo>
                  <a:lnTo>
                    <a:pt x="718" y="706"/>
                  </a:lnTo>
                  <a:lnTo>
                    <a:pt x="737" y="707"/>
                  </a:lnTo>
                  <a:lnTo>
                    <a:pt x="750" y="707"/>
                  </a:lnTo>
                  <a:lnTo>
                    <a:pt x="760" y="708"/>
                  </a:lnTo>
                  <a:lnTo>
                    <a:pt x="768" y="708"/>
                  </a:lnTo>
                  <a:lnTo>
                    <a:pt x="774" y="710"/>
                  </a:lnTo>
                  <a:lnTo>
                    <a:pt x="778" y="710"/>
                  </a:lnTo>
                  <a:lnTo>
                    <a:pt x="783" y="711"/>
                  </a:lnTo>
                  <a:lnTo>
                    <a:pt x="788" y="712"/>
                  </a:lnTo>
                  <a:lnTo>
                    <a:pt x="786" y="713"/>
                  </a:lnTo>
                  <a:lnTo>
                    <a:pt x="785" y="714"/>
                  </a:lnTo>
                  <a:lnTo>
                    <a:pt x="784" y="716"/>
                  </a:lnTo>
                  <a:lnTo>
                    <a:pt x="783" y="718"/>
                  </a:lnTo>
                  <a:lnTo>
                    <a:pt x="767" y="718"/>
                  </a:lnTo>
                  <a:lnTo>
                    <a:pt x="752" y="718"/>
                  </a:lnTo>
                  <a:lnTo>
                    <a:pt x="739" y="718"/>
                  </a:lnTo>
                  <a:lnTo>
                    <a:pt x="728" y="716"/>
                  </a:lnTo>
                  <a:lnTo>
                    <a:pt x="717" y="716"/>
                  </a:lnTo>
                  <a:lnTo>
                    <a:pt x="708" y="716"/>
                  </a:lnTo>
                  <a:lnTo>
                    <a:pt x="699" y="716"/>
                  </a:lnTo>
                  <a:lnTo>
                    <a:pt x="690" y="716"/>
                  </a:lnTo>
                  <a:lnTo>
                    <a:pt x="680" y="716"/>
                  </a:lnTo>
                  <a:lnTo>
                    <a:pt x="671" y="716"/>
                  </a:lnTo>
                  <a:lnTo>
                    <a:pt x="662" y="716"/>
                  </a:lnTo>
                  <a:lnTo>
                    <a:pt x="652" y="716"/>
                  </a:lnTo>
                  <a:lnTo>
                    <a:pt x="640" y="718"/>
                  </a:lnTo>
                  <a:lnTo>
                    <a:pt x="627" y="718"/>
                  </a:lnTo>
                  <a:lnTo>
                    <a:pt x="612" y="718"/>
                  </a:lnTo>
                  <a:lnTo>
                    <a:pt x="596" y="718"/>
                  </a:lnTo>
                  <a:lnTo>
                    <a:pt x="596" y="718"/>
                  </a:lnTo>
                  <a:lnTo>
                    <a:pt x="596" y="718"/>
                  </a:lnTo>
                  <a:close/>
                </a:path>
              </a:pathLst>
            </a:custGeom>
            <a:solidFill>
              <a:srgbClr val="B57F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7" name="Freeform 35">
              <a:extLst>
                <a:ext uri="{FF2B5EF4-FFF2-40B4-BE49-F238E27FC236}">
                  <a16:creationId xmlns:a16="http://schemas.microsoft.com/office/drawing/2014/main" id="{EEED849A-6CD7-49AF-B8FB-CCC4BB893BD3}"/>
                </a:ext>
              </a:extLst>
            </p:cNvPr>
            <p:cNvSpPr>
              <a:spLocks/>
            </p:cNvSpPr>
            <p:nvPr/>
          </p:nvSpPr>
          <p:spPr bwMode="auto">
            <a:xfrm>
              <a:off x="893" y="2192"/>
              <a:ext cx="9" cy="4"/>
            </a:xfrm>
            <a:custGeom>
              <a:avLst/>
              <a:gdLst>
                <a:gd name="T0" fmla="*/ 4 w 16"/>
                <a:gd name="T1" fmla="*/ 8 h 8"/>
                <a:gd name="T2" fmla="*/ 3 w 16"/>
                <a:gd name="T3" fmla="*/ 7 h 8"/>
                <a:gd name="T4" fmla="*/ 2 w 16"/>
                <a:gd name="T5" fmla="*/ 6 h 8"/>
                <a:gd name="T6" fmla="*/ 1 w 16"/>
                <a:gd name="T7" fmla="*/ 5 h 8"/>
                <a:gd name="T8" fmla="*/ 0 w 16"/>
                <a:gd name="T9" fmla="*/ 1 h 8"/>
                <a:gd name="T10" fmla="*/ 4 w 16"/>
                <a:gd name="T11" fmla="*/ 1 h 8"/>
                <a:gd name="T12" fmla="*/ 8 w 16"/>
                <a:gd name="T13" fmla="*/ 0 h 8"/>
                <a:gd name="T14" fmla="*/ 11 w 16"/>
                <a:gd name="T15" fmla="*/ 0 h 8"/>
                <a:gd name="T16" fmla="*/ 16 w 16"/>
                <a:gd name="T17" fmla="*/ 0 h 8"/>
                <a:gd name="T18" fmla="*/ 15 w 16"/>
                <a:gd name="T19" fmla="*/ 1 h 8"/>
                <a:gd name="T20" fmla="*/ 15 w 16"/>
                <a:gd name="T21" fmla="*/ 4 h 8"/>
                <a:gd name="T22" fmla="*/ 15 w 16"/>
                <a:gd name="T23" fmla="*/ 5 h 8"/>
                <a:gd name="T24" fmla="*/ 15 w 16"/>
                <a:gd name="T25" fmla="*/ 7 h 8"/>
                <a:gd name="T26" fmla="*/ 13 w 16"/>
                <a:gd name="T27" fmla="*/ 7 h 8"/>
                <a:gd name="T28" fmla="*/ 10 w 16"/>
                <a:gd name="T29" fmla="*/ 7 h 8"/>
                <a:gd name="T30" fmla="*/ 7 w 16"/>
                <a:gd name="T31" fmla="*/ 7 h 8"/>
                <a:gd name="T32" fmla="*/ 4 w 16"/>
                <a:gd name="T33" fmla="*/ 8 h 8"/>
                <a:gd name="T34" fmla="*/ 4 w 16"/>
                <a:gd name="T35" fmla="*/ 8 h 8"/>
                <a:gd name="T36" fmla="*/ 4 w 16"/>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8">
                  <a:moveTo>
                    <a:pt x="4" y="8"/>
                  </a:moveTo>
                  <a:lnTo>
                    <a:pt x="3" y="7"/>
                  </a:lnTo>
                  <a:lnTo>
                    <a:pt x="2" y="6"/>
                  </a:lnTo>
                  <a:lnTo>
                    <a:pt x="1" y="5"/>
                  </a:lnTo>
                  <a:lnTo>
                    <a:pt x="0" y="1"/>
                  </a:lnTo>
                  <a:lnTo>
                    <a:pt x="4" y="1"/>
                  </a:lnTo>
                  <a:lnTo>
                    <a:pt x="8" y="0"/>
                  </a:lnTo>
                  <a:lnTo>
                    <a:pt x="11" y="0"/>
                  </a:lnTo>
                  <a:lnTo>
                    <a:pt x="16" y="0"/>
                  </a:lnTo>
                  <a:lnTo>
                    <a:pt x="15" y="1"/>
                  </a:lnTo>
                  <a:lnTo>
                    <a:pt x="15" y="4"/>
                  </a:lnTo>
                  <a:lnTo>
                    <a:pt x="15" y="5"/>
                  </a:lnTo>
                  <a:lnTo>
                    <a:pt x="15" y="7"/>
                  </a:lnTo>
                  <a:lnTo>
                    <a:pt x="13" y="7"/>
                  </a:lnTo>
                  <a:lnTo>
                    <a:pt x="10" y="7"/>
                  </a:lnTo>
                  <a:lnTo>
                    <a:pt x="7" y="7"/>
                  </a:lnTo>
                  <a:lnTo>
                    <a:pt x="4" y="8"/>
                  </a:lnTo>
                  <a:lnTo>
                    <a:pt x="4" y="8"/>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8" name="Freeform 36">
              <a:extLst>
                <a:ext uri="{FF2B5EF4-FFF2-40B4-BE49-F238E27FC236}">
                  <a16:creationId xmlns:a16="http://schemas.microsoft.com/office/drawing/2014/main" id="{87CAE9DC-65D3-42F8-8D0D-A0FE51291AF8}"/>
                </a:ext>
              </a:extLst>
            </p:cNvPr>
            <p:cNvSpPr>
              <a:spLocks/>
            </p:cNvSpPr>
            <p:nvPr/>
          </p:nvSpPr>
          <p:spPr bwMode="auto">
            <a:xfrm>
              <a:off x="668" y="2184"/>
              <a:ext cx="31" cy="3"/>
            </a:xfrm>
            <a:custGeom>
              <a:avLst/>
              <a:gdLst>
                <a:gd name="T0" fmla="*/ 12 w 63"/>
                <a:gd name="T1" fmla="*/ 7 h 7"/>
                <a:gd name="T2" fmla="*/ 10 w 63"/>
                <a:gd name="T3" fmla="*/ 6 h 7"/>
                <a:gd name="T4" fmla="*/ 6 w 63"/>
                <a:gd name="T5" fmla="*/ 6 h 7"/>
                <a:gd name="T6" fmla="*/ 3 w 63"/>
                <a:gd name="T7" fmla="*/ 6 h 7"/>
                <a:gd name="T8" fmla="*/ 0 w 63"/>
                <a:gd name="T9" fmla="*/ 6 h 7"/>
                <a:gd name="T10" fmla="*/ 0 w 63"/>
                <a:gd name="T11" fmla="*/ 5 h 7"/>
                <a:gd name="T12" fmla="*/ 0 w 63"/>
                <a:gd name="T13" fmla="*/ 2 h 7"/>
                <a:gd name="T14" fmla="*/ 0 w 63"/>
                <a:gd name="T15" fmla="*/ 1 h 7"/>
                <a:gd name="T16" fmla="*/ 0 w 63"/>
                <a:gd name="T17" fmla="*/ 0 h 7"/>
                <a:gd name="T18" fmla="*/ 19 w 63"/>
                <a:gd name="T19" fmla="*/ 1 h 7"/>
                <a:gd name="T20" fmla="*/ 33 w 63"/>
                <a:gd name="T21" fmla="*/ 2 h 7"/>
                <a:gd name="T22" fmla="*/ 43 w 63"/>
                <a:gd name="T23" fmla="*/ 2 h 7"/>
                <a:gd name="T24" fmla="*/ 50 w 63"/>
                <a:gd name="T25" fmla="*/ 3 h 7"/>
                <a:gd name="T26" fmla="*/ 55 w 63"/>
                <a:gd name="T27" fmla="*/ 3 h 7"/>
                <a:gd name="T28" fmla="*/ 58 w 63"/>
                <a:gd name="T29" fmla="*/ 5 h 7"/>
                <a:gd name="T30" fmla="*/ 60 w 63"/>
                <a:gd name="T31" fmla="*/ 5 h 7"/>
                <a:gd name="T32" fmla="*/ 63 w 63"/>
                <a:gd name="T33" fmla="*/ 6 h 7"/>
                <a:gd name="T34" fmla="*/ 56 w 63"/>
                <a:gd name="T35" fmla="*/ 6 h 7"/>
                <a:gd name="T36" fmla="*/ 50 w 63"/>
                <a:gd name="T37" fmla="*/ 6 h 7"/>
                <a:gd name="T38" fmla="*/ 43 w 63"/>
                <a:gd name="T39" fmla="*/ 6 h 7"/>
                <a:gd name="T40" fmla="*/ 37 w 63"/>
                <a:gd name="T41" fmla="*/ 6 h 7"/>
                <a:gd name="T42" fmla="*/ 32 w 63"/>
                <a:gd name="T43" fmla="*/ 6 h 7"/>
                <a:gd name="T44" fmla="*/ 25 w 63"/>
                <a:gd name="T45" fmla="*/ 6 h 7"/>
                <a:gd name="T46" fmla="*/ 19 w 63"/>
                <a:gd name="T47" fmla="*/ 7 h 7"/>
                <a:gd name="T48" fmla="*/ 12 w 63"/>
                <a:gd name="T49" fmla="*/ 7 h 7"/>
                <a:gd name="T50" fmla="*/ 12 w 63"/>
                <a:gd name="T51" fmla="*/ 7 h 7"/>
                <a:gd name="T52" fmla="*/ 12 w 63"/>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7">
                  <a:moveTo>
                    <a:pt x="12" y="7"/>
                  </a:moveTo>
                  <a:lnTo>
                    <a:pt x="10" y="6"/>
                  </a:lnTo>
                  <a:lnTo>
                    <a:pt x="6" y="6"/>
                  </a:lnTo>
                  <a:lnTo>
                    <a:pt x="3" y="6"/>
                  </a:lnTo>
                  <a:lnTo>
                    <a:pt x="0" y="6"/>
                  </a:lnTo>
                  <a:lnTo>
                    <a:pt x="0" y="5"/>
                  </a:lnTo>
                  <a:lnTo>
                    <a:pt x="0" y="2"/>
                  </a:lnTo>
                  <a:lnTo>
                    <a:pt x="0" y="1"/>
                  </a:lnTo>
                  <a:lnTo>
                    <a:pt x="0" y="0"/>
                  </a:lnTo>
                  <a:lnTo>
                    <a:pt x="19" y="1"/>
                  </a:lnTo>
                  <a:lnTo>
                    <a:pt x="33" y="2"/>
                  </a:lnTo>
                  <a:lnTo>
                    <a:pt x="43" y="2"/>
                  </a:lnTo>
                  <a:lnTo>
                    <a:pt x="50" y="3"/>
                  </a:lnTo>
                  <a:lnTo>
                    <a:pt x="55" y="3"/>
                  </a:lnTo>
                  <a:lnTo>
                    <a:pt x="58" y="5"/>
                  </a:lnTo>
                  <a:lnTo>
                    <a:pt x="60" y="5"/>
                  </a:lnTo>
                  <a:lnTo>
                    <a:pt x="63" y="6"/>
                  </a:lnTo>
                  <a:lnTo>
                    <a:pt x="56" y="6"/>
                  </a:lnTo>
                  <a:lnTo>
                    <a:pt x="50" y="6"/>
                  </a:lnTo>
                  <a:lnTo>
                    <a:pt x="43" y="6"/>
                  </a:lnTo>
                  <a:lnTo>
                    <a:pt x="37" y="6"/>
                  </a:lnTo>
                  <a:lnTo>
                    <a:pt x="32" y="6"/>
                  </a:lnTo>
                  <a:lnTo>
                    <a:pt x="25" y="6"/>
                  </a:lnTo>
                  <a:lnTo>
                    <a:pt x="19" y="7"/>
                  </a:lnTo>
                  <a:lnTo>
                    <a:pt x="12" y="7"/>
                  </a:lnTo>
                  <a:lnTo>
                    <a:pt x="12" y="7"/>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9" name="Freeform 37">
              <a:extLst>
                <a:ext uri="{FF2B5EF4-FFF2-40B4-BE49-F238E27FC236}">
                  <a16:creationId xmlns:a16="http://schemas.microsoft.com/office/drawing/2014/main" id="{B30DF35F-F8BE-40E1-8000-2DC1AA848E6D}"/>
                </a:ext>
              </a:extLst>
            </p:cNvPr>
            <p:cNvSpPr>
              <a:spLocks/>
            </p:cNvSpPr>
            <p:nvPr/>
          </p:nvSpPr>
          <p:spPr bwMode="auto">
            <a:xfrm>
              <a:off x="881" y="2178"/>
              <a:ext cx="23" cy="5"/>
            </a:xfrm>
            <a:custGeom>
              <a:avLst/>
              <a:gdLst>
                <a:gd name="T0" fmla="*/ 6 w 47"/>
                <a:gd name="T1" fmla="*/ 11 h 11"/>
                <a:gd name="T2" fmla="*/ 5 w 47"/>
                <a:gd name="T3" fmla="*/ 10 h 11"/>
                <a:gd name="T4" fmla="*/ 3 w 47"/>
                <a:gd name="T5" fmla="*/ 8 h 11"/>
                <a:gd name="T6" fmla="*/ 2 w 47"/>
                <a:gd name="T7" fmla="*/ 8 h 11"/>
                <a:gd name="T8" fmla="*/ 0 w 47"/>
                <a:gd name="T9" fmla="*/ 7 h 11"/>
                <a:gd name="T10" fmla="*/ 1 w 47"/>
                <a:gd name="T11" fmla="*/ 6 h 11"/>
                <a:gd name="T12" fmla="*/ 1 w 47"/>
                <a:gd name="T13" fmla="*/ 6 h 11"/>
                <a:gd name="T14" fmla="*/ 1 w 47"/>
                <a:gd name="T15" fmla="*/ 5 h 11"/>
                <a:gd name="T16" fmla="*/ 2 w 47"/>
                <a:gd name="T17" fmla="*/ 5 h 11"/>
                <a:gd name="T18" fmla="*/ 15 w 47"/>
                <a:gd name="T19" fmla="*/ 4 h 11"/>
                <a:gd name="T20" fmla="*/ 24 w 47"/>
                <a:gd name="T21" fmla="*/ 3 h 11"/>
                <a:gd name="T22" fmla="*/ 31 w 47"/>
                <a:gd name="T23" fmla="*/ 1 h 11"/>
                <a:gd name="T24" fmla="*/ 35 w 47"/>
                <a:gd name="T25" fmla="*/ 1 h 11"/>
                <a:gd name="T26" fmla="*/ 39 w 47"/>
                <a:gd name="T27" fmla="*/ 0 h 11"/>
                <a:gd name="T28" fmla="*/ 41 w 47"/>
                <a:gd name="T29" fmla="*/ 0 h 11"/>
                <a:gd name="T30" fmla="*/ 43 w 47"/>
                <a:gd name="T31" fmla="*/ 1 h 11"/>
                <a:gd name="T32" fmla="*/ 46 w 47"/>
                <a:gd name="T33" fmla="*/ 1 h 11"/>
                <a:gd name="T34" fmla="*/ 46 w 47"/>
                <a:gd name="T35" fmla="*/ 3 h 11"/>
                <a:gd name="T36" fmla="*/ 46 w 47"/>
                <a:gd name="T37" fmla="*/ 5 h 11"/>
                <a:gd name="T38" fmla="*/ 46 w 47"/>
                <a:gd name="T39" fmla="*/ 6 h 11"/>
                <a:gd name="T40" fmla="*/ 47 w 47"/>
                <a:gd name="T41" fmla="*/ 8 h 11"/>
                <a:gd name="T42" fmla="*/ 42 w 47"/>
                <a:gd name="T43" fmla="*/ 8 h 11"/>
                <a:gd name="T44" fmla="*/ 36 w 47"/>
                <a:gd name="T45" fmla="*/ 8 h 11"/>
                <a:gd name="T46" fmla="*/ 32 w 47"/>
                <a:gd name="T47" fmla="*/ 8 h 11"/>
                <a:gd name="T48" fmla="*/ 26 w 47"/>
                <a:gd name="T49" fmla="*/ 10 h 11"/>
                <a:gd name="T50" fmla="*/ 21 w 47"/>
                <a:gd name="T51" fmla="*/ 10 h 11"/>
                <a:gd name="T52" fmla="*/ 16 w 47"/>
                <a:gd name="T53" fmla="*/ 10 h 11"/>
                <a:gd name="T54" fmla="*/ 11 w 47"/>
                <a:gd name="T55" fmla="*/ 11 h 11"/>
                <a:gd name="T56" fmla="*/ 6 w 47"/>
                <a:gd name="T57" fmla="*/ 11 h 11"/>
                <a:gd name="T58" fmla="*/ 6 w 47"/>
                <a:gd name="T59" fmla="*/ 11 h 11"/>
                <a:gd name="T60" fmla="*/ 6 w 47"/>
                <a:gd name="T6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11">
                  <a:moveTo>
                    <a:pt x="6" y="11"/>
                  </a:moveTo>
                  <a:lnTo>
                    <a:pt x="5" y="10"/>
                  </a:lnTo>
                  <a:lnTo>
                    <a:pt x="3" y="8"/>
                  </a:lnTo>
                  <a:lnTo>
                    <a:pt x="2" y="8"/>
                  </a:lnTo>
                  <a:lnTo>
                    <a:pt x="0" y="7"/>
                  </a:lnTo>
                  <a:lnTo>
                    <a:pt x="1" y="6"/>
                  </a:lnTo>
                  <a:lnTo>
                    <a:pt x="1" y="6"/>
                  </a:lnTo>
                  <a:lnTo>
                    <a:pt x="1" y="5"/>
                  </a:lnTo>
                  <a:lnTo>
                    <a:pt x="2" y="5"/>
                  </a:lnTo>
                  <a:lnTo>
                    <a:pt x="15" y="4"/>
                  </a:lnTo>
                  <a:lnTo>
                    <a:pt x="24" y="3"/>
                  </a:lnTo>
                  <a:lnTo>
                    <a:pt x="31" y="1"/>
                  </a:lnTo>
                  <a:lnTo>
                    <a:pt x="35" y="1"/>
                  </a:lnTo>
                  <a:lnTo>
                    <a:pt x="39" y="0"/>
                  </a:lnTo>
                  <a:lnTo>
                    <a:pt x="41" y="0"/>
                  </a:lnTo>
                  <a:lnTo>
                    <a:pt x="43" y="1"/>
                  </a:lnTo>
                  <a:lnTo>
                    <a:pt x="46" y="1"/>
                  </a:lnTo>
                  <a:lnTo>
                    <a:pt x="46" y="3"/>
                  </a:lnTo>
                  <a:lnTo>
                    <a:pt x="46" y="5"/>
                  </a:lnTo>
                  <a:lnTo>
                    <a:pt x="46" y="6"/>
                  </a:lnTo>
                  <a:lnTo>
                    <a:pt x="47" y="8"/>
                  </a:lnTo>
                  <a:lnTo>
                    <a:pt x="42" y="8"/>
                  </a:lnTo>
                  <a:lnTo>
                    <a:pt x="36" y="8"/>
                  </a:lnTo>
                  <a:lnTo>
                    <a:pt x="32" y="8"/>
                  </a:lnTo>
                  <a:lnTo>
                    <a:pt x="26" y="10"/>
                  </a:lnTo>
                  <a:lnTo>
                    <a:pt x="21" y="10"/>
                  </a:lnTo>
                  <a:lnTo>
                    <a:pt x="16" y="10"/>
                  </a:lnTo>
                  <a:lnTo>
                    <a:pt x="11" y="11"/>
                  </a:lnTo>
                  <a:lnTo>
                    <a:pt x="6" y="11"/>
                  </a:lnTo>
                  <a:lnTo>
                    <a:pt x="6" y="11"/>
                  </a:lnTo>
                  <a:lnTo>
                    <a:pt x="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0" name="Freeform 38">
              <a:extLst>
                <a:ext uri="{FF2B5EF4-FFF2-40B4-BE49-F238E27FC236}">
                  <a16:creationId xmlns:a16="http://schemas.microsoft.com/office/drawing/2014/main" id="{99DBF7CC-F2D0-46D8-9BA4-E0C364520C5B}"/>
                </a:ext>
              </a:extLst>
            </p:cNvPr>
            <p:cNvSpPr>
              <a:spLocks/>
            </p:cNvSpPr>
            <p:nvPr/>
          </p:nvSpPr>
          <p:spPr bwMode="auto">
            <a:xfrm>
              <a:off x="1228" y="2158"/>
              <a:ext cx="10" cy="13"/>
            </a:xfrm>
            <a:custGeom>
              <a:avLst/>
              <a:gdLst>
                <a:gd name="T0" fmla="*/ 7 w 20"/>
                <a:gd name="T1" fmla="*/ 27 h 27"/>
                <a:gd name="T2" fmla="*/ 7 w 20"/>
                <a:gd name="T3" fmla="*/ 23 h 27"/>
                <a:gd name="T4" fmla="*/ 7 w 20"/>
                <a:gd name="T5" fmla="*/ 20 h 27"/>
                <a:gd name="T6" fmla="*/ 7 w 20"/>
                <a:gd name="T7" fmla="*/ 16 h 27"/>
                <a:gd name="T8" fmla="*/ 8 w 20"/>
                <a:gd name="T9" fmla="*/ 13 h 27"/>
                <a:gd name="T10" fmla="*/ 3 w 20"/>
                <a:gd name="T11" fmla="*/ 9 h 27"/>
                <a:gd name="T12" fmla="*/ 1 w 20"/>
                <a:gd name="T13" fmla="*/ 7 h 27"/>
                <a:gd name="T14" fmla="*/ 0 w 20"/>
                <a:gd name="T15" fmla="*/ 6 h 27"/>
                <a:gd name="T16" fmla="*/ 0 w 20"/>
                <a:gd name="T17" fmla="*/ 4 h 27"/>
                <a:gd name="T18" fmla="*/ 2 w 20"/>
                <a:gd name="T19" fmla="*/ 2 h 27"/>
                <a:gd name="T20" fmla="*/ 3 w 20"/>
                <a:gd name="T21" fmla="*/ 1 h 27"/>
                <a:gd name="T22" fmla="*/ 6 w 20"/>
                <a:gd name="T23" fmla="*/ 1 h 27"/>
                <a:gd name="T24" fmla="*/ 7 w 20"/>
                <a:gd name="T25" fmla="*/ 0 h 27"/>
                <a:gd name="T26" fmla="*/ 10 w 20"/>
                <a:gd name="T27" fmla="*/ 4 h 27"/>
                <a:gd name="T28" fmla="*/ 14 w 20"/>
                <a:gd name="T29" fmla="*/ 8 h 27"/>
                <a:gd name="T30" fmla="*/ 16 w 20"/>
                <a:gd name="T31" fmla="*/ 15 h 27"/>
                <a:gd name="T32" fmla="*/ 20 w 20"/>
                <a:gd name="T33" fmla="*/ 23 h 27"/>
                <a:gd name="T34" fmla="*/ 17 w 20"/>
                <a:gd name="T35" fmla="*/ 24 h 27"/>
                <a:gd name="T36" fmla="*/ 15 w 20"/>
                <a:gd name="T37" fmla="*/ 26 h 27"/>
                <a:gd name="T38" fmla="*/ 11 w 20"/>
                <a:gd name="T39" fmla="*/ 26 h 27"/>
                <a:gd name="T40" fmla="*/ 7 w 20"/>
                <a:gd name="T41" fmla="*/ 27 h 27"/>
                <a:gd name="T42" fmla="*/ 7 w 20"/>
                <a:gd name="T43" fmla="*/ 27 h 27"/>
                <a:gd name="T44" fmla="*/ 7 w 20"/>
                <a:gd name="T4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27">
                  <a:moveTo>
                    <a:pt x="7" y="27"/>
                  </a:moveTo>
                  <a:lnTo>
                    <a:pt x="7" y="23"/>
                  </a:lnTo>
                  <a:lnTo>
                    <a:pt x="7" y="20"/>
                  </a:lnTo>
                  <a:lnTo>
                    <a:pt x="7" y="16"/>
                  </a:lnTo>
                  <a:lnTo>
                    <a:pt x="8" y="13"/>
                  </a:lnTo>
                  <a:lnTo>
                    <a:pt x="3" y="9"/>
                  </a:lnTo>
                  <a:lnTo>
                    <a:pt x="1" y="7"/>
                  </a:lnTo>
                  <a:lnTo>
                    <a:pt x="0" y="6"/>
                  </a:lnTo>
                  <a:lnTo>
                    <a:pt x="0" y="4"/>
                  </a:lnTo>
                  <a:lnTo>
                    <a:pt x="2" y="2"/>
                  </a:lnTo>
                  <a:lnTo>
                    <a:pt x="3" y="1"/>
                  </a:lnTo>
                  <a:lnTo>
                    <a:pt x="6" y="1"/>
                  </a:lnTo>
                  <a:lnTo>
                    <a:pt x="7" y="0"/>
                  </a:lnTo>
                  <a:lnTo>
                    <a:pt x="10" y="4"/>
                  </a:lnTo>
                  <a:lnTo>
                    <a:pt x="14" y="8"/>
                  </a:lnTo>
                  <a:lnTo>
                    <a:pt x="16" y="15"/>
                  </a:lnTo>
                  <a:lnTo>
                    <a:pt x="20" y="23"/>
                  </a:lnTo>
                  <a:lnTo>
                    <a:pt x="17" y="24"/>
                  </a:lnTo>
                  <a:lnTo>
                    <a:pt x="15" y="26"/>
                  </a:lnTo>
                  <a:lnTo>
                    <a:pt x="11" y="26"/>
                  </a:lnTo>
                  <a:lnTo>
                    <a:pt x="7" y="27"/>
                  </a:lnTo>
                  <a:lnTo>
                    <a:pt x="7" y="27"/>
                  </a:lnTo>
                  <a:lnTo>
                    <a:pt x="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1" name="Freeform 39">
              <a:extLst>
                <a:ext uri="{FF2B5EF4-FFF2-40B4-BE49-F238E27FC236}">
                  <a16:creationId xmlns:a16="http://schemas.microsoft.com/office/drawing/2014/main" id="{892B88EB-EDD6-4018-8361-DB48271C5188}"/>
                </a:ext>
              </a:extLst>
            </p:cNvPr>
            <p:cNvSpPr>
              <a:spLocks/>
            </p:cNvSpPr>
            <p:nvPr/>
          </p:nvSpPr>
          <p:spPr bwMode="auto">
            <a:xfrm>
              <a:off x="882" y="2156"/>
              <a:ext cx="13" cy="4"/>
            </a:xfrm>
            <a:custGeom>
              <a:avLst/>
              <a:gdLst>
                <a:gd name="T0" fmla="*/ 2 w 25"/>
                <a:gd name="T1" fmla="*/ 7 h 7"/>
                <a:gd name="T2" fmla="*/ 1 w 25"/>
                <a:gd name="T3" fmla="*/ 5 h 7"/>
                <a:gd name="T4" fmla="*/ 1 w 25"/>
                <a:gd name="T5" fmla="*/ 4 h 7"/>
                <a:gd name="T6" fmla="*/ 1 w 25"/>
                <a:gd name="T7" fmla="*/ 4 h 7"/>
                <a:gd name="T8" fmla="*/ 0 w 25"/>
                <a:gd name="T9" fmla="*/ 3 h 7"/>
                <a:gd name="T10" fmla="*/ 6 w 25"/>
                <a:gd name="T11" fmla="*/ 2 h 7"/>
                <a:gd name="T12" fmla="*/ 13 w 25"/>
                <a:gd name="T13" fmla="*/ 1 h 7"/>
                <a:gd name="T14" fmla="*/ 18 w 25"/>
                <a:gd name="T15" fmla="*/ 1 h 7"/>
                <a:gd name="T16" fmla="*/ 25 w 25"/>
                <a:gd name="T17" fmla="*/ 0 h 7"/>
                <a:gd name="T18" fmla="*/ 25 w 25"/>
                <a:gd name="T19" fmla="*/ 1 h 7"/>
                <a:gd name="T20" fmla="*/ 25 w 25"/>
                <a:gd name="T21" fmla="*/ 3 h 7"/>
                <a:gd name="T22" fmla="*/ 25 w 25"/>
                <a:gd name="T23" fmla="*/ 4 h 7"/>
                <a:gd name="T24" fmla="*/ 25 w 25"/>
                <a:gd name="T25" fmla="*/ 7 h 7"/>
                <a:gd name="T26" fmla="*/ 19 w 25"/>
                <a:gd name="T27" fmla="*/ 7 h 7"/>
                <a:gd name="T28" fmla="*/ 14 w 25"/>
                <a:gd name="T29" fmla="*/ 7 h 7"/>
                <a:gd name="T30" fmla="*/ 8 w 25"/>
                <a:gd name="T31" fmla="*/ 7 h 7"/>
                <a:gd name="T32" fmla="*/ 2 w 25"/>
                <a:gd name="T33" fmla="*/ 7 h 7"/>
                <a:gd name="T34" fmla="*/ 2 w 25"/>
                <a:gd name="T35" fmla="*/ 7 h 7"/>
                <a:gd name="T36" fmla="*/ 2 w 2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7">
                  <a:moveTo>
                    <a:pt x="2" y="7"/>
                  </a:moveTo>
                  <a:lnTo>
                    <a:pt x="1" y="5"/>
                  </a:lnTo>
                  <a:lnTo>
                    <a:pt x="1" y="4"/>
                  </a:lnTo>
                  <a:lnTo>
                    <a:pt x="1" y="4"/>
                  </a:lnTo>
                  <a:lnTo>
                    <a:pt x="0" y="3"/>
                  </a:lnTo>
                  <a:lnTo>
                    <a:pt x="6" y="2"/>
                  </a:lnTo>
                  <a:lnTo>
                    <a:pt x="13" y="1"/>
                  </a:lnTo>
                  <a:lnTo>
                    <a:pt x="18" y="1"/>
                  </a:lnTo>
                  <a:lnTo>
                    <a:pt x="25" y="0"/>
                  </a:lnTo>
                  <a:lnTo>
                    <a:pt x="25" y="1"/>
                  </a:lnTo>
                  <a:lnTo>
                    <a:pt x="25" y="3"/>
                  </a:lnTo>
                  <a:lnTo>
                    <a:pt x="25" y="4"/>
                  </a:lnTo>
                  <a:lnTo>
                    <a:pt x="25" y="7"/>
                  </a:lnTo>
                  <a:lnTo>
                    <a:pt x="19" y="7"/>
                  </a:lnTo>
                  <a:lnTo>
                    <a:pt x="14" y="7"/>
                  </a:lnTo>
                  <a:lnTo>
                    <a:pt x="8" y="7"/>
                  </a:lnTo>
                  <a:lnTo>
                    <a:pt x="2" y="7"/>
                  </a:lnTo>
                  <a:lnTo>
                    <a:pt x="2"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2" name="Freeform 40">
              <a:extLst>
                <a:ext uri="{FF2B5EF4-FFF2-40B4-BE49-F238E27FC236}">
                  <a16:creationId xmlns:a16="http://schemas.microsoft.com/office/drawing/2014/main" id="{5078A4A8-96EB-45B4-BC05-D403934BEF66}"/>
                </a:ext>
              </a:extLst>
            </p:cNvPr>
            <p:cNvSpPr>
              <a:spLocks/>
            </p:cNvSpPr>
            <p:nvPr/>
          </p:nvSpPr>
          <p:spPr bwMode="auto">
            <a:xfrm>
              <a:off x="516" y="1759"/>
              <a:ext cx="69" cy="393"/>
            </a:xfrm>
            <a:custGeom>
              <a:avLst/>
              <a:gdLst>
                <a:gd name="T0" fmla="*/ 93 w 138"/>
                <a:gd name="T1" fmla="*/ 666 h 787"/>
                <a:gd name="T2" fmla="*/ 57 w 138"/>
                <a:gd name="T3" fmla="*/ 547 h 787"/>
                <a:gd name="T4" fmla="*/ 26 w 138"/>
                <a:gd name="T5" fmla="*/ 444 h 787"/>
                <a:gd name="T6" fmla="*/ 10 w 138"/>
                <a:gd name="T7" fmla="*/ 393 h 787"/>
                <a:gd name="T8" fmla="*/ 49 w 138"/>
                <a:gd name="T9" fmla="*/ 457 h 787"/>
                <a:gd name="T10" fmla="*/ 41 w 138"/>
                <a:gd name="T11" fmla="*/ 426 h 787"/>
                <a:gd name="T12" fmla="*/ 5 w 138"/>
                <a:gd name="T13" fmla="*/ 353 h 787"/>
                <a:gd name="T14" fmla="*/ 39 w 138"/>
                <a:gd name="T15" fmla="*/ 408 h 787"/>
                <a:gd name="T16" fmla="*/ 68 w 138"/>
                <a:gd name="T17" fmla="*/ 458 h 787"/>
                <a:gd name="T18" fmla="*/ 41 w 138"/>
                <a:gd name="T19" fmla="*/ 404 h 787"/>
                <a:gd name="T20" fmla="*/ 11 w 138"/>
                <a:gd name="T21" fmla="*/ 319 h 787"/>
                <a:gd name="T22" fmla="*/ 68 w 138"/>
                <a:gd name="T23" fmla="*/ 410 h 787"/>
                <a:gd name="T24" fmla="*/ 33 w 138"/>
                <a:gd name="T25" fmla="*/ 334 h 787"/>
                <a:gd name="T26" fmla="*/ 7 w 138"/>
                <a:gd name="T27" fmla="*/ 270 h 787"/>
                <a:gd name="T28" fmla="*/ 23 w 138"/>
                <a:gd name="T29" fmla="*/ 280 h 787"/>
                <a:gd name="T30" fmla="*/ 81 w 138"/>
                <a:gd name="T31" fmla="*/ 373 h 787"/>
                <a:gd name="T32" fmla="*/ 33 w 138"/>
                <a:gd name="T33" fmla="*/ 283 h 787"/>
                <a:gd name="T34" fmla="*/ 15 w 138"/>
                <a:gd name="T35" fmla="*/ 226 h 787"/>
                <a:gd name="T36" fmla="*/ 54 w 138"/>
                <a:gd name="T37" fmla="*/ 285 h 787"/>
                <a:gd name="T38" fmla="*/ 56 w 138"/>
                <a:gd name="T39" fmla="*/ 274 h 787"/>
                <a:gd name="T40" fmla="*/ 15 w 138"/>
                <a:gd name="T41" fmla="*/ 188 h 787"/>
                <a:gd name="T42" fmla="*/ 51 w 138"/>
                <a:gd name="T43" fmla="*/ 230 h 787"/>
                <a:gd name="T44" fmla="*/ 103 w 138"/>
                <a:gd name="T45" fmla="*/ 310 h 787"/>
                <a:gd name="T46" fmla="*/ 65 w 138"/>
                <a:gd name="T47" fmla="*/ 246 h 787"/>
                <a:gd name="T48" fmla="*/ 15 w 138"/>
                <a:gd name="T49" fmla="*/ 146 h 787"/>
                <a:gd name="T50" fmla="*/ 70 w 138"/>
                <a:gd name="T51" fmla="*/ 214 h 787"/>
                <a:gd name="T52" fmla="*/ 70 w 138"/>
                <a:gd name="T53" fmla="*/ 206 h 787"/>
                <a:gd name="T54" fmla="*/ 13 w 138"/>
                <a:gd name="T55" fmla="*/ 118 h 787"/>
                <a:gd name="T56" fmla="*/ 62 w 138"/>
                <a:gd name="T57" fmla="*/ 161 h 787"/>
                <a:gd name="T58" fmla="*/ 93 w 138"/>
                <a:gd name="T59" fmla="*/ 198 h 787"/>
                <a:gd name="T60" fmla="*/ 38 w 138"/>
                <a:gd name="T61" fmla="*/ 120 h 787"/>
                <a:gd name="T62" fmla="*/ 7 w 138"/>
                <a:gd name="T63" fmla="*/ 61 h 787"/>
                <a:gd name="T64" fmla="*/ 30 w 138"/>
                <a:gd name="T65" fmla="*/ 76 h 787"/>
                <a:gd name="T66" fmla="*/ 34 w 138"/>
                <a:gd name="T67" fmla="*/ 69 h 787"/>
                <a:gd name="T68" fmla="*/ 4 w 138"/>
                <a:gd name="T69" fmla="*/ 29 h 787"/>
                <a:gd name="T70" fmla="*/ 35 w 138"/>
                <a:gd name="T71" fmla="*/ 42 h 787"/>
                <a:gd name="T72" fmla="*/ 103 w 138"/>
                <a:gd name="T73" fmla="*/ 154 h 787"/>
                <a:gd name="T74" fmla="*/ 133 w 138"/>
                <a:gd name="T75" fmla="*/ 194 h 787"/>
                <a:gd name="T76" fmla="*/ 132 w 138"/>
                <a:gd name="T77" fmla="*/ 438 h 787"/>
                <a:gd name="T78" fmla="*/ 123 w 138"/>
                <a:gd name="T79" fmla="*/ 429 h 787"/>
                <a:gd name="T80" fmla="*/ 135 w 138"/>
                <a:gd name="T81" fmla="*/ 491 h 787"/>
                <a:gd name="T82" fmla="*/ 114 w 138"/>
                <a:gd name="T83" fmla="*/ 462 h 787"/>
                <a:gd name="T84" fmla="*/ 134 w 138"/>
                <a:gd name="T85" fmla="*/ 517 h 787"/>
                <a:gd name="T86" fmla="*/ 119 w 138"/>
                <a:gd name="T87" fmla="*/ 526 h 787"/>
                <a:gd name="T88" fmla="*/ 97 w 138"/>
                <a:gd name="T89" fmla="*/ 495 h 787"/>
                <a:gd name="T90" fmla="*/ 131 w 138"/>
                <a:gd name="T91" fmla="*/ 568 h 787"/>
                <a:gd name="T92" fmla="*/ 133 w 138"/>
                <a:gd name="T93" fmla="*/ 630 h 787"/>
                <a:gd name="T94" fmla="*/ 118 w 138"/>
                <a:gd name="T95" fmla="*/ 605 h 787"/>
                <a:gd name="T96" fmla="*/ 95 w 138"/>
                <a:gd name="T97" fmla="*/ 563 h 787"/>
                <a:gd name="T98" fmla="*/ 132 w 138"/>
                <a:gd name="T99" fmla="*/ 659 h 787"/>
                <a:gd name="T100" fmla="*/ 125 w 138"/>
                <a:gd name="T101" fmla="*/ 668 h 787"/>
                <a:gd name="T102" fmla="*/ 127 w 138"/>
                <a:gd name="T103" fmla="*/ 698 h 787"/>
                <a:gd name="T104" fmla="*/ 131 w 138"/>
                <a:gd name="T105" fmla="*/ 785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787">
                  <a:moveTo>
                    <a:pt x="130" y="787"/>
                  </a:moveTo>
                  <a:lnTo>
                    <a:pt x="126" y="768"/>
                  </a:lnTo>
                  <a:lnTo>
                    <a:pt x="122" y="746"/>
                  </a:lnTo>
                  <a:lnTo>
                    <a:pt x="115" y="728"/>
                  </a:lnTo>
                  <a:lnTo>
                    <a:pt x="109" y="718"/>
                  </a:lnTo>
                  <a:lnTo>
                    <a:pt x="93" y="666"/>
                  </a:lnTo>
                  <a:lnTo>
                    <a:pt x="81" y="626"/>
                  </a:lnTo>
                  <a:lnTo>
                    <a:pt x="73" y="598"/>
                  </a:lnTo>
                  <a:lnTo>
                    <a:pt x="66" y="577"/>
                  </a:lnTo>
                  <a:lnTo>
                    <a:pt x="63" y="563"/>
                  </a:lnTo>
                  <a:lnTo>
                    <a:pt x="59" y="554"/>
                  </a:lnTo>
                  <a:lnTo>
                    <a:pt x="57" y="547"/>
                  </a:lnTo>
                  <a:lnTo>
                    <a:pt x="55" y="540"/>
                  </a:lnTo>
                  <a:lnTo>
                    <a:pt x="53" y="519"/>
                  </a:lnTo>
                  <a:lnTo>
                    <a:pt x="47" y="500"/>
                  </a:lnTo>
                  <a:lnTo>
                    <a:pt x="41" y="481"/>
                  </a:lnTo>
                  <a:lnTo>
                    <a:pt x="34" y="463"/>
                  </a:lnTo>
                  <a:lnTo>
                    <a:pt x="26" y="444"/>
                  </a:lnTo>
                  <a:lnTo>
                    <a:pt x="19" y="427"/>
                  </a:lnTo>
                  <a:lnTo>
                    <a:pt x="11" y="410"/>
                  </a:lnTo>
                  <a:lnTo>
                    <a:pt x="5" y="393"/>
                  </a:lnTo>
                  <a:lnTo>
                    <a:pt x="7" y="393"/>
                  </a:lnTo>
                  <a:lnTo>
                    <a:pt x="8" y="393"/>
                  </a:lnTo>
                  <a:lnTo>
                    <a:pt x="10" y="393"/>
                  </a:lnTo>
                  <a:lnTo>
                    <a:pt x="11" y="393"/>
                  </a:lnTo>
                  <a:lnTo>
                    <a:pt x="24" y="414"/>
                  </a:lnTo>
                  <a:lnTo>
                    <a:pt x="33" y="432"/>
                  </a:lnTo>
                  <a:lnTo>
                    <a:pt x="40" y="443"/>
                  </a:lnTo>
                  <a:lnTo>
                    <a:pt x="46" y="451"/>
                  </a:lnTo>
                  <a:lnTo>
                    <a:pt x="49" y="457"/>
                  </a:lnTo>
                  <a:lnTo>
                    <a:pt x="51" y="462"/>
                  </a:lnTo>
                  <a:lnTo>
                    <a:pt x="54" y="464"/>
                  </a:lnTo>
                  <a:lnTo>
                    <a:pt x="56" y="466"/>
                  </a:lnTo>
                  <a:lnTo>
                    <a:pt x="54" y="455"/>
                  </a:lnTo>
                  <a:lnTo>
                    <a:pt x="48" y="441"/>
                  </a:lnTo>
                  <a:lnTo>
                    <a:pt x="41" y="426"/>
                  </a:lnTo>
                  <a:lnTo>
                    <a:pt x="32" y="411"/>
                  </a:lnTo>
                  <a:lnTo>
                    <a:pt x="21" y="395"/>
                  </a:lnTo>
                  <a:lnTo>
                    <a:pt x="13" y="380"/>
                  </a:lnTo>
                  <a:lnTo>
                    <a:pt x="7" y="366"/>
                  </a:lnTo>
                  <a:lnTo>
                    <a:pt x="3" y="353"/>
                  </a:lnTo>
                  <a:lnTo>
                    <a:pt x="5" y="353"/>
                  </a:lnTo>
                  <a:lnTo>
                    <a:pt x="7" y="353"/>
                  </a:lnTo>
                  <a:lnTo>
                    <a:pt x="9" y="353"/>
                  </a:lnTo>
                  <a:lnTo>
                    <a:pt x="11" y="355"/>
                  </a:lnTo>
                  <a:lnTo>
                    <a:pt x="21" y="374"/>
                  </a:lnTo>
                  <a:lnTo>
                    <a:pt x="31" y="391"/>
                  </a:lnTo>
                  <a:lnTo>
                    <a:pt x="39" y="408"/>
                  </a:lnTo>
                  <a:lnTo>
                    <a:pt x="46" y="421"/>
                  </a:lnTo>
                  <a:lnTo>
                    <a:pt x="53" y="433"/>
                  </a:lnTo>
                  <a:lnTo>
                    <a:pt x="57" y="443"/>
                  </a:lnTo>
                  <a:lnTo>
                    <a:pt x="62" y="451"/>
                  </a:lnTo>
                  <a:lnTo>
                    <a:pt x="66" y="458"/>
                  </a:lnTo>
                  <a:lnTo>
                    <a:pt x="68" y="458"/>
                  </a:lnTo>
                  <a:lnTo>
                    <a:pt x="69" y="458"/>
                  </a:lnTo>
                  <a:lnTo>
                    <a:pt x="71" y="458"/>
                  </a:lnTo>
                  <a:lnTo>
                    <a:pt x="72" y="458"/>
                  </a:lnTo>
                  <a:lnTo>
                    <a:pt x="62" y="441"/>
                  </a:lnTo>
                  <a:lnTo>
                    <a:pt x="51" y="423"/>
                  </a:lnTo>
                  <a:lnTo>
                    <a:pt x="41" y="404"/>
                  </a:lnTo>
                  <a:lnTo>
                    <a:pt x="31" y="385"/>
                  </a:lnTo>
                  <a:lnTo>
                    <a:pt x="21" y="366"/>
                  </a:lnTo>
                  <a:lnTo>
                    <a:pt x="15" y="348"/>
                  </a:lnTo>
                  <a:lnTo>
                    <a:pt x="9" y="332"/>
                  </a:lnTo>
                  <a:lnTo>
                    <a:pt x="5" y="315"/>
                  </a:lnTo>
                  <a:lnTo>
                    <a:pt x="11" y="319"/>
                  </a:lnTo>
                  <a:lnTo>
                    <a:pt x="19" y="329"/>
                  </a:lnTo>
                  <a:lnTo>
                    <a:pt x="28" y="343"/>
                  </a:lnTo>
                  <a:lnTo>
                    <a:pt x="40" y="360"/>
                  </a:lnTo>
                  <a:lnTo>
                    <a:pt x="50" y="378"/>
                  </a:lnTo>
                  <a:lnTo>
                    <a:pt x="59" y="395"/>
                  </a:lnTo>
                  <a:lnTo>
                    <a:pt x="68" y="410"/>
                  </a:lnTo>
                  <a:lnTo>
                    <a:pt x="73" y="420"/>
                  </a:lnTo>
                  <a:lnTo>
                    <a:pt x="71" y="408"/>
                  </a:lnTo>
                  <a:lnTo>
                    <a:pt x="64" y="391"/>
                  </a:lnTo>
                  <a:lnTo>
                    <a:pt x="55" y="373"/>
                  </a:lnTo>
                  <a:lnTo>
                    <a:pt x="45" y="353"/>
                  </a:lnTo>
                  <a:lnTo>
                    <a:pt x="33" y="334"/>
                  </a:lnTo>
                  <a:lnTo>
                    <a:pt x="21" y="315"/>
                  </a:lnTo>
                  <a:lnTo>
                    <a:pt x="12" y="300"/>
                  </a:lnTo>
                  <a:lnTo>
                    <a:pt x="7" y="290"/>
                  </a:lnTo>
                  <a:lnTo>
                    <a:pt x="7" y="283"/>
                  </a:lnTo>
                  <a:lnTo>
                    <a:pt x="7" y="277"/>
                  </a:lnTo>
                  <a:lnTo>
                    <a:pt x="7" y="270"/>
                  </a:lnTo>
                  <a:lnTo>
                    <a:pt x="8" y="265"/>
                  </a:lnTo>
                  <a:lnTo>
                    <a:pt x="9" y="264"/>
                  </a:lnTo>
                  <a:lnTo>
                    <a:pt x="10" y="264"/>
                  </a:lnTo>
                  <a:lnTo>
                    <a:pt x="12" y="264"/>
                  </a:lnTo>
                  <a:lnTo>
                    <a:pt x="13" y="264"/>
                  </a:lnTo>
                  <a:lnTo>
                    <a:pt x="23" y="280"/>
                  </a:lnTo>
                  <a:lnTo>
                    <a:pt x="33" y="295"/>
                  </a:lnTo>
                  <a:lnTo>
                    <a:pt x="42" y="311"/>
                  </a:lnTo>
                  <a:lnTo>
                    <a:pt x="53" y="326"/>
                  </a:lnTo>
                  <a:lnTo>
                    <a:pt x="62" y="342"/>
                  </a:lnTo>
                  <a:lnTo>
                    <a:pt x="71" y="357"/>
                  </a:lnTo>
                  <a:lnTo>
                    <a:pt x="81" y="373"/>
                  </a:lnTo>
                  <a:lnTo>
                    <a:pt x="91" y="389"/>
                  </a:lnTo>
                  <a:lnTo>
                    <a:pt x="87" y="368"/>
                  </a:lnTo>
                  <a:lnTo>
                    <a:pt x="77" y="347"/>
                  </a:lnTo>
                  <a:lnTo>
                    <a:pt x="63" y="326"/>
                  </a:lnTo>
                  <a:lnTo>
                    <a:pt x="48" y="304"/>
                  </a:lnTo>
                  <a:lnTo>
                    <a:pt x="33" y="283"/>
                  </a:lnTo>
                  <a:lnTo>
                    <a:pt x="19" y="264"/>
                  </a:lnTo>
                  <a:lnTo>
                    <a:pt x="11" y="244"/>
                  </a:lnTo>
                  <a:lnTo>
                    <a:pt x="9" y="226"/>
                  </a:lnTo>
                  <a:lnTo>
                    <a:pt x="11" y="226"/>
                  </a:lnTo>
                  <a:lnTo>
                    <a:pt x="12" y="226"/>
                  </a:lnTo>
                  <a:lnTo>
                    <a:pt x="15" y="226"/>
                  </a:lnTo>
                  <a:lnTo>
                    <a:pt x="17" y="227"/>
                  </a:lnTo>
                  <a:lnTo>
                    <a:pt x="24" y="238"/>
                  </a:lnTo>
                  <a:lnTo>
                    <a:pt x="32" y="250"/>
                  </a:lnTo>
                  <a:lnTo>
                    <a:pt x="39" y="261"/>
                  </a:lnTo>
                  <a:lnTo>
                    <a:pt x="47" y="274"/>
                  </a:lnTo>
                  <a:lnTo>
                    <a:pt x="54" y="285"/>
                  </a:lnTo>
                  <a:lnTo>
                    <a:pt x="62" y="297"/>
                  </a:lnTo>
                  <a:lnTo>
                    <a:pt x="69" y="310"/>
                  </a:lnTo>
                  <a:lnTo>
                    <a:pt x="77" y="321"/>
                  </a:lnTo>
                  <a:lnTo>
                    <a:pt x="73" y="305"/>
                  </a:lnTo>
                  <a:lnTo>
                    <a:pt x="66" y="290"/>
                  </a:lnTo>
                  <a:lnTo>
                    <a:pt x="56" y="274"/>
                  </a:lnTo>
                  <a:lnTo>
                    <a:pt x="43" y="258"/>
                  </a:lnTo>
                  <a:lnTo>
                    <a:pt x="32" y="242"/>
                  </a:lnTo>
                  <a:lnTo>
                    <a:pt x="21" y="224"/>
                  </a:lnTo>
                  <a:lnTo>
                    <a:pt x="15" y="206"/>
                  </a:lnTo>
                  <a:lnTo>
                    <a:pt x="13" y="188"/>
                  </a:lnTo>
                  <a:lnTo>
                    <a:pt x="15" y="188"/>
                  </a:lnTo>
                  <a:lnTo>
                    <a:pt x="16" y="188"/>
                  </a:lnTo>
                  <a:lnTo>
                    <a:pt x="18" y="188"/>
                  </a:lnTo>
                  <a:lnTo>
                    <a:pt x="19" y="188"/>
                  </a:lnTo>
                  <a:lnTo>
                    <a:pt x="30" y="201"/>
                  </a:lnTo>
                  <a:lnTo>
                    <a:pt x="40" y="216"/>
                  </a:lnTo>
                  <a:lnTo>
                    <a:pt x="51" y="230"/>
                  </a:lnTo>
                  <a:lnTo>
                    <a:pt x="62" y="245"/>
                  </a:lnTo>
                  <a:lnTo>
                    <a:pt x="72" y="261"/>
                  </a:lnTo>
                  <a:lnTo>
                    <a:pt x="83" y="276"/>
                  </a:lnTo>
                  <a:lnTo>
                    <a:pt x="93" y="292"/>
                  </a:lnTo>
                  <a:lnTo>
                    <a:pt x="102" y="310"/>
                  </a:lnTo>
                  <a:lnTo>
                    <a:pt x="103" y="310"/>
                  </a:lnTo>
                  <a:lnTo>
                    <a:pt x="104" y="310"/>
                  </a:lnTo>
                  <a:lnTo>
                    <a:pt x="106" y="310"/>
                  </a:lnTo>
                  <a:lnTo>
                    <a:pt x="107" y="310"/>
                  </a:lnTo>
                  <a:lnTo>
                    <a:pt x="94" y="289"/>
                  </a:lnTo>
                  <a:lnTo>
                    <a:pt x="80" y="267"/>
                  </a:lnTo>
                  <a:lnTo>
                    <a:pt x="65" y="246"/>
                  </a:lnTo>
                  <a:lnTo>
                    <a:pt x="51" y="224"/>
                  </a:lnTo>
                  <a:lnTo>
                    <a:pt x="38" y="204"/>
                  </a:lnTo>
                  <a:lnTo>
                    <a:pt x="26" y="183"/>
                  </a:lnTo>
                  <a:lnTo>
                    <a:pt x="16" y="163"/>
                  </a:lnTo>
                  <a:lnTo>
                    <a:pt x="9" y="144"/>
                  </a:lnTo>
                  <a:lnTo>
                    <a:pt x="15" y="146"/>
                  </a:lnTo>
                  <a:lnTo>
                    <a:pt x="23" y="154"/>
                  </a:lnTo>
                  <a:lnTo>
                    <a:pt x="32" y="164"/>
                  </a:lnTo>
                  <a:lnTo>
                    <a:pt x="42" y="176"/>
                  </a:lnTo>
                  <a:lnTo>
                    <a:pt x="53" y="190"/>
                  </a:lnTo>
                  <a:lnTo>
                    <a:pt x="62" y="202"/>
                  </a:lnTo>
                  <a:lnTo>
                    <a:pt x="70" y="214"/>
                  </a:lnTo>
                  <a:lnTo>
                    <a:pt x="76" y="222"/>
                  </a:lnTo>
                  <a:lnTo>
                    <a:pt x="77" y="222"/>
                  </a:lnTo>
                  <a:lnTo>
                    <a:pt x="78" y="222"/>
                  </a:lnTo>
                  <a:lnTo>
                    <a:pt x="80" y="222"/>
                  </a:lnTo>
                  <a:lnTo>
                    <a:pt x="81" y="222"/>
                  </a:lnTo>
                  <a:lnTo>
                    <a:pt x="70" y="206"/>
                  </a:lnTo>
                  <a:lnTo>
                    <a:pt x="58" y="191"/>
                  </a:lnTo>
                  <a:lnTo>
                    <a:pt x="47" y="177"/>
                  </a:lnTo>
                  <a:lnTo>
                    <a:pt x="36" y="162"/>
                  </a:lnTo>
                  <a:lnTo>
                    <a:pt x="26" y="147"/>
                  </a:lnTo>
                  <a:lnTo>
                    <a:pt x="19" y="133"/>
                  </a:lnTo>
                  <a:lnTo>
                    <a:pt x="13" y="118"/>
                  </a:lnTo>
                  <a:lnTo>
                    <a:pt x="11" y="102"/>
                  </a:lnTo>
                  <a:lnTo>
                    <a:pt x="21" y="107"/>
                  </a:lnTo>
                  <a:lnTo>
                    <a:pt x="32" y="116"/>
                  </a:lnTo>
                  <a:lnTo>
                    <a:pt x="42" y="130"/>
                  </a:lnTo>
                  <a:lnTo>
                    <a:pt x="53" y="145"/>
                  </a:lnTo>
                  <a:lnTo>
                    <a:pt x="62" y="161"/>
                  </a:lnTo>
                  <a:lnTo>
                    <a:pt x="72" y="176"/>
                  </a:lnTo>
                  <a:lnTo>
                    <a:pt x="83" y="191"/>
                  </a:lnTo>
                  <a:lnTo>
                    <a:pt x="93" y="202"/>
                  </a:lnTo>
                  <a:lnTo>
                    <a:pt x="93" y="201"/>
                  </a:lnTo>
                  <a:lnTo>
                    <a:pt x="93" y="199"/>
                  </a:lnTo>
                  <a:lnTo>
                    <a:pt x="93" y="198"/>
                  </a:lnTo>
                  <a:lnTo>
                    <a:pt x="94" y="197"/>
                  </a:lnTo>
                  <a:lnTo>
                    <a:pt x="81" y="183"/>
                  </a:lnTo>
                  <a:lnTo>
                    <a:pt x="70" y="168"/>
                  </a:lnTo>
                  <a:lnTo>
                    <a:pt x="58" y="152"/>
                  </a:lnTo>
                  <a:lnTo>
                    <a:pt x="48" y="136"/>
                  </a:lnTo>
                  <a:lnTo>
                    <a:pt x="38" y="120"/>
                  </a:lnTo>
                  <a:lnTo>
                    <a:pt x="27" y="105"/>
                  </a:lnTo>
                  <a:lnTo>
                    <a:pt x="17" y="90"/>
                  </a:lnTo>
                  <a:lnTo>
                    <a:pt x="7" y="77"/>
                  </a:lnTo>
                  <a:lnTo>
                    <a:pt x="7" y="71"/>
                  </a:lnTo>
                  <a:lnTo>
                    <a:pt x="7" y="65"/>
                  </a:lnTo>
                  <a:lnTo>
                    <a:pt x="7" y="61"/>
                  </a:lnTo>
                  <a:lnTo>
                    <a:pt x="8" y="55"/>
                  </a:lnTo>
                  <a:lnTo>
                    <a:pt x="12" y="57"/>
                  </a:lnTo>
                  <a:lnTo>
                    <a:pt x="16" y="60"/>
                  </a:lnTo>
                  <a:lnTo>
                    <a:pt x="20" y="64"/>
                  </a:lnTo>
                  <a:lnTo>
                    <a:pt x="25" y="70"/>
                  </a:lnTo>
                  <a:lnTo>
                    <a:pt x="30" y="76"/>
                  </a:lnTo>
                  <a:lnTo>
                    <a:pt x="34" y="82"/>
                  </a:lnTo>
                  <a:lnTo>
                    <a:pt x="38" y="88"/>
                  </a:lnTo>
                  <a:lnTo>
                    <a:pt x="42" y="93"/>
                  </a:lnTo>
                  <a:lnTo>
                    <a:pt x="41" y="85"/>
                  </a:lnTo>
                  <a:lnTo>
                    <a:pt x="38" y="77"/>
                  </a:lnTo>
                  <a:lnTo>
                    <a:pt x="34" y="69"/>
                  </a:lnTo>
                  <a:lnTo>
                    <a:pt x="28" y="61"/>
                  </a:lnTo>
                  <a:lnTo>
                    <a:pt x="23" y="54"/>
                  </a:lnTo>
                  <a:lnTo>
                    <a:pt x="17" y="47"/>
                  </a:lnTo>
                  <a:lnTo>
                    <a:pt x="11" y="41"/>
                  </a:lnTo>
                  <a:lnTo>
                    <a:pt x="7" y="37"/>
                  </a:lnTo>
                  <a:lnTo>
                    <a:pt x="4" y="29"/>
                  </a:lnTo>
                  <a:lnTo>
                    <a:pt x="2" y="22"/>
                  </a:lnTo>
                  <a:lnTo>
                    <a:pt x="1" y="14"/>
                  </a:lnTo>
                  <a:lnTo>
                    <a:pt x="0" y="0"/>
                  </a:lnTo>
                  <a:lnTo>
                    <a:pt x="9" y="7"/>
                  </a:lnTo>
                  <a:lnTo>
                    <a:pt x="21" y="22"/>
                  </a:lnTo>
                  <a:lnTo>
                    <a:pt x="35" y="42"/>
                  </a:lnTo>
                  <a:lnTo>
                    <a:pt x="51" y="67"/>
                  </a:lnTo>
                  <a:lnTo>
                    <a:pt x="65" y="92"/>
                  </a:lnTo>
                  <a:lnTo>
                    <a:pt x="79" y="116"/>
                  </a:lnTo>
                  <a:lnTo>
                    <a:pt x="91" y="136"/>
                  </a:lnTo>
                  <a:lnTo>
                    <a:pt x="99" y="148"/>
                  </a:lnTo>
                  <a:lnTo>
                    <a:pt x="103" y="154"/>
                  </a:lnTo>
                  <a:lnTo>
                    <a:pt x="108" y="160"/>
                  </a:lnTo>
                  <a:lnTo>
                    <a:pt x="114" y="167"/>
                  </a:lnTo>
                  <a:lnTo>
                    <a:pt x="118" y="173"/>
                  </a:lnTo>
                  <a:lnTo>
                    <a:pt x="124" y="179"/>
                  </a:lnTo>
                  <a:lnTo>
                    <a:pt x="129" y="188"/>
                  </a:lnTo>
                  <a:lnTo>
                    <a:pt x="133" y="194"/>
                  </a:lnTo>
                  <a:lnTo>
                    <a:pt x="137" y="204"/>
                  </a:lnTo>
                  <a:lnTo>
                    <a:pt x="137" y="261"/>
                  </a:lnTo>
                  <a:lnTo>
                    <a:pt x="138" y="319"/>
                  </a:lnTo>
                  <a:lnTo>
                    <a:pt x="138" y="378"/>
                  </a:lnTo>
                  <a:lnTo>
                    <a:pt x="138" y="435"/>
                  </a:lnTo>
                  <a:lnTo>
                    <a:pt x="132" y="438"/>
                  </a:lnTo>
                  <a:lnTo>
                    <a:pt x="130" y="435"/>
                  </a:lnTo>
                  <a:lnTo>
                    <a:pt x="129" y="432"/>
                  </a:lnTo>
                  <a:lnTo>
                    <a:pt x="127" y="429"/>
                  </a:lnTo>
                  <a:lnTo>
                    <a:pt x="126" y="429"/>
                  </a:lnTo>
                  <a:lnTo>
                    <a:pt x="125" y="429"/>
                  </a:lnTo>
                  <a:lnTo>
                    <a:pt x="123" y="429"/>
                  </a:lnTo>
                  <a:lnTo>
                    <a:pt x="122" y="429"/>
                  </a:lnTo>
                  <a:lnTo>
                    <a:pt x="130" y="443"/>
                  </a:lnTo>
                  <a:lnTo>
                    <a:pt x="134" y="457"/>
                  </a:lnTo>
                  <a:lnTo>
                    <a:pt x="137" y="472"/>
                  </a:lnTo>
                  <a:lnTo>
                    <a:pt x="137" y="489"/>
                  </a:lnTo>
                  <a:lnTo>
                    <a:pt x="135" y="491"/>
                  </a:lnTo>
                  <a:lnTo>
                    <a:pt x="134" y="492"/>
                  </a:lnTo>
                  <a:lnTo>
                    <a:pt x="133" y="493"/>
                  </a:lnTo>
                  <a:lnTo>
                    <a:pt x="132" y="494"/>
                  </a:lnTo>
                  <a:lnTo>
                    <a:pt x="123" y="478"/>
                  </a:lnTo>
                  <a:lnTo>
                    <a:pt x="118" y="469"/>
                  </a:lnTo>
                  <a:lnTo>
                    <a:pt x="114" y="462"/>
                  </a:lnTo>
                  <a:lnTo>
                    <a:pt x="108" y="455"/>
                  </a:lnTo>
                  <a:lnTo>
                    <a:pt x="110" y="463"/>
                  </a:lnTo>
                  <a:lnTo>
                    <a:pt x="115" y="474"/>
                  </a:lnTo>
                  <a:lnTo>
                    <a:pt x="122" y="488"/>
                  </a:lnTo>
                  <a:lnTo>
                    <a:pt x="129" y="502"/>
                  </a:lnTo>
                  <a:lnTo>
                    <a:pt x="134" y="517"/>
                  </a:lnTo>
                  <a:lnTo>
                    <a:pt x="138" y="531"/>
                  </a:lnTo>
                  <a:lnTo>
                    <a:pt x="138" y="542"/>
                  </a:lnTo>
                  <a:lnTo>
                    <a:pt x="132" y="553"/>
                  </a:lnTo>
                  <a:lnTo>
                    <a:pt x="127" y="544"/>
                  </a:lnTo>
                  <a:lnTo>
                    <a:pt x="124" y="535"/>
                  </a:lnTo>
                  <a:lnTo>
                    <a:pt x="119" y="526"/>
                  </a:lnTo>
                  <a:lnTo>
                    <a:pt x="115" y="518"/>
                  </a:lnTo>
                  <a:lnTo>
                    <a:pt x="109" y="510"/>
                  </a:lnTo>
                  <a:lnTo>
                    <a:pt x="104" y="503"/>
                  </a:lnTo>
                  <a:lnTo>
                    <a:pt x="101" y="496"/>
                  </a:lnTo>
                  <a:lnTo>
                    <a:pt x="96" y="489"/>
                  </a:lnTo>
                  <a:lnTo>
                    <a:pt x="97" y="495"/>
                  </a:lnTo>
                  <a:lnTo>
                    <a:pt x="101" y="506"/>
                  </a:lnTo>
                  <a:lnTo>
                    <a:pt x="107" y="517"/>
                  </a:lnTo>
                  <a:lnTo>
                    <a:pt x="112" y="530"/>
                  </a:lnTo>
                  <a:lnTo>
                    <a:pt x="118" y="544"/>
                  </a:lnTo>
                  <a:lnTo>
                    <a:pt x="125" y="556"/>
                  </a:lnTo>
                  <a:lnTo>
                    <a:pt x="131" y="568"/>
                  </a:lnTo>
                  <a:lnTo>
                    <a:pt x="134" y="577"/>
                  </a:lnTo>
                  <a:lnTo>
                    <a:pt x="135" y="585"/>
                  </a:lnTo>
                  <a:lnTo>
                    <a:pt x="137" y="594"/>
                  </a:lnTo>
                  <a:lnTo>
                    <a:pt x="135" y="607"/>
                  </a:lnTo>
                  <a:lnTo>
                    <a:pt x="134" y="630"/>
                  </a:lnTo>
                  <a:lnTo>
                    <a:pt x="133" y="630"/>
                  </a:lnTo>
                  <a:lnTo>
                    <a:pt x="133" y="630"/>
                  </a:lnTo>
                  <a:lnTo>
                    <a:pt x="132" y="631"/>
                  </a:lnTo>
                  <a:lnTo>
                    <a:pt x="132" y="631"/>
                  </a:lnTo>
                  <a:lnTo>
                    <a:pt x="126" y="621"/>
                  </a:lnTo>
                  <a:lnTo>
                    <a:pt x="122" y="612"/>
                  </a:lnTo>
                  <a:lnTo>
                    <a:pt x="118" y="605"/>
                  </a:lnTo>
                  <a:lnTo>
                    <a:pt x="115" y="597"/>
                  </a:lnTo>
                  <a:lnTo>
                    <a:pt x="110" y="588"/>
                  </a:lnTo>
                  <a:lnTo>
                    <a:pt x="106" y="578"/>
                  </a:lnTo>
                  <a:lnTo>
                    <a:pt x="100" y="565"/>
                  </a:lnTo>
                  <a:lnTo>
                    <a:pt x="93" y="548"/>
                  </a:lnTo>
                  <a:lnTo>
                    <a:pt x="95" y="563"/>
                  </a:lnTo>
                  <a:lnTo>
                    <a:pt x="100" y="577"/>
                  </a:lnTo>
                  <a:lnTo>
                    <a:pt x="106" y="593"/>
                  </a:lnTo>
                  <a:lnTo>
                    <a:pt x="114" y="608"/>
                  </a:lnTo>
                  <a:lnTo>
                    <a:pt x="122" y="624"/>
                  </a:lnTo>
                  <a:lnTo>
                    <a:pt x="127" y="641"/>
                  </a:lnTo>
                  <a:lnTo>
                    <a:pt x="132" y="659"/>
                  </a:lnTo>
                  <a:lnTo>
                    <a:pt x="134" y="676"/>
                  </a:lnTo>
                  <a:lnTo>
                    <a:pt x="133" y="677"/>
                  </a:lnTo>
                  <a:lnTo>
                    <a:pt x="133" y="678"/>
                  </a:lnTo>
                  <a:lnTo>
                    <a:pt x="132" y="679"/>
                  </a:lnTo>
                  <a:lnTo>
                    <a:pt x="131" y="681"/>
                  </a:lnTo>
                  <a:lnTo>
                    <a:pt x="125" y="668"/>
                  </a:lnTo>
                  <a:lnTo>
                    <a:pt x="118" y="655"/>
                  </a:lnTo>
                  <a:lnTo>
                    <a:pt x="112" y="643"/>
                  </a:lnTo>
                  <a:lnTo>
                    <a:pt x="106" y="630"/>
                  </a:lnTo>
                  <a:lnTo>
                    <a:pt x="109" y="650"/>
                  </a:lnTo>
                  <a:lnTo>
                    <a:pt x="117" y="674"/>
                  </a:lnTo>
                  <a:lnTo>
                    <a:pt x="127" y="698"/>
                  </a:lnTo>
                  <a:lnTo>
                    <a:pt x="134" y="719"/>
                  </a:lnTo>
                  <a:lnTo>
                    <a:pt x="134" y="745"/>
                  </a:lnTo>
                  <a:lnTo>
                    <a:pt x="134" y="761"/>
                  </a:lnTo>
                  <a:lnTo>
                    <a:pt x="133" y="773"/>
                  </a:lnTo>
                  <a:lnTo>
                    <a:pt x="132" y="784"/>
                  </a:lnTo>
                  <a:lnTo>
                    <a:pt x="131" y="785"/>
                  </a:lnTo>
                  <a:lnTo>
                    <a:pt x="131" y="785"/>
                  </a:lnTo>
                  <a:lnTo>
                    <a:pt x="131" y="785"/>
                  </a:lnTo>
                  <a:lnTo>
                    <a:pt x="130" y="787"/>
                  </a:lnTo>
                  <a:lnTo>
                    <a:pt x="130" y="787"/>
                  </a:lnTo>
                  <a:lnTo>
                    <a:pt x="130" y="787"/>
                  </a:lnTo>
                  <a:close/>
                </a:path>
              </a:pathLst>
            </a:custGeom>
            <a:solidFill>
              <a:srgbClr val="B57F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3" name="Freeform 41">
              <a:extLst>
                <a:ext uri="{FF2B5EF4-FFF2-40B4-BE49-F238E27FC236}">
                  <a16:creationId xmlns:a16="http://schemas.microsoft.com/office/drawing/2014/main" id="{A9826D3A-0359-4A9B-8EBB-BB700732F722}"/>
                </a:ext>
              </a:extLst>
            </p:cNvPr>
            <p:cNvSpPr>
              <a:spLocks/>
            </p:cNvSpPr>
            <p:nvPr/>
          </p:nvSpPr>
          <p:spPr bwMode="auto">
            <a:xfrm>
              <a:off x="665" y="2145"/>
              <a:ext cx="18" cy="1"/>
            </a:xfrm>
            <a:custGeom>
              <a:avLst/>
              <a:gdLst>
                <a:gd name="T0" fmla="*/ 0 w 37"/>
                <a:gd name="T1" fmla="*/ 2 h 2"/>
                <a:gd name="T2" fmla="*/ 2 w 37"/>
                <a:gd name="T3" fmla="*/ 1 h 2"/>
                <a:gd name="T4" fmla="*/ 7 w 37"/>
                <a:gd name="T5" fmla="*/ 0 h 2"/>
                <a:gd name="T6" fmla="*/ 10 w 37"/>
                <a:gd name="T7" fmla="*/ 0 h 2"/>
                <a:gd name="T8" fmla="*/ 16 w 37"/>
                <a:gd name="T9" fmla="*/ 0 h 2"/>
                <a:gd name="T10" fmla="*/ 20 w 37"/>
                <a:gd name="T11" fmla="*/ 0 h 2"/>
                <a:gd name="T12" fmla="*/ 26 w 37"/>
                <a:gd name="T13" fmla="*/ 1 h 2"/>
                <a:gd name="T14" fmla="*/ 32 w 37"/>
                <a:gd name="T15" fmla="*/ 2 h 2"/>
                <a:gd name="T16" fmla="*/ 37 w 37"/>
                <a:gd name="T17" fmla="*/ 2 h 2"/>
                <a:gd name="T18" fmla="*/ 32 w 37"/>
                <a:gd name="T19" fmla="*/ 2 h 2"/>
                <a:gd name="T20" fmla="*/ 27 w 37"/>
                <a:gd name="T21" fmla="*/ 2 h 2"/>
                <a:gd name="T22" fmla="*/ 23 w 37"/>
                <a:gd name="T23" fmla="*/ 2 h 2"/>
                <a:gd name="T24" fmla="*/ 18 w 37"/>
                <a:gd name="T25" fmla="*/ 2 h 2"/>
                <a:gd name="T26" fmla="*/ 14 w 37"/>
                <a:gd name="T27" fmla="*/ 2 h 2"/>
                <a:gd name="T28" fmla="*/ 9 w 37"/>
                <a:gd name="T29" fmla="*/ 2 h 2"/>
                <a:gd name="T30" fmla="*/ 4 w 37"/>
                <a:gd name="T31" fmla="*/ 2 h 2"/>
                <a:gd name="T32" fmla="*/ 0 w 37"/>
                <a:gd name="T33" fmla="*/ 2 h 2"/>
                <a:gd name="T34" fmla="*/ 0 w 37"/>
                <a:gd name="T35" fmla="*/ 2 h 2"/>
                <a:gd name="T36" fmla="*/ 0 w 37"/>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2">
                  <a:moveTo>
                    <a:pt x="0" y="2"/>
                  </a:moveTo>
                  <a:lnTo>
                    <a:pt x="2" y="1"/>
                  </a:lnTo>
                  <a:lnTo>
                    <a:pt x="7" y="0"/>
                  </a:lnTo>
                  <a:lnTo>
                    <a:pt x="10" y="0"/>
                  </a:lnTo>
                  <a:lnTo>
                    <a:pt x="16" y="0"/>
                  </a:lnTo>
                  <a:lnTo>
                    <a:pt x="20" y="0"/>
                  </a:lnTo>
                  <a:lnTo>
                    <a:pt x="26" y="1"/>
                  </a:lnTo>
                  <a:lnTo>
                    <a:pt x="32" y="2"/>
                  </a:lnTo>
                  <a:lnTo>
                    <a:pt x="37" y="2"/>
                  </a:lnTo>
                  <a:lnTo>
                    <a:pt x="32" y="2"/>
                  </a:lnTo>
                  <a:lnTo>
                    <a:pt x="27" y="2"/>
                  </a:lnTo>
                  <a:lnTo>
                    <a:pt x="23" y="2"/>
                  </a:lnTo>
                  <a:lnTo>
                    <a:pt x="18" y="2"/>
                  </a:lnTo>
                  <a:lnTo>
                    <a:pt x="14" y="2"/>
                  </a:lnTo>
                  <a:lnTo>
                    <a:pt x="9" y="2"/>
                  </a:lnTo>
                  <a:lnTo>
                    <a:pt x="4" y="2"/>
                  </a:lnTo>
                  <a:lnTo>
                    <a:pt x="0" y="2"/>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4" name="Freeform 42">
              <a:extLst>
                <a:ext uri="{FF2B5EF4-FFF2-40B4-BE49-F238E27FC236}">
                  <a16:creationId xmlns:a16="http://schemas.microsoft.com/office/drawing/2014/main" id="{93851FE0-CC4D-4E8D-93A2-6B3300C32E9C}"/>
                </a:ext>
              </a:extLst>
            </p:cNvPr>
            <p:cNvSpPr>
              <a:spLocks/>
            </p:cNvSpPr>
            <p:nvPr/>
          </p:nvSpPr>
          <p:spPr bwMode="auto">
            <a:xfrm>
              <a:off x="826" y="2141"/>
              <a:ext cx="16" cy="3"/>
            </a:xfrm>
            <a:custGeom>
              <a:avLst/>
              <a:gdLst>
                <a:gd name="T0" fmla="*/ 0 w 32"/>
                <a:gd name="T1" fmla="*/ 7 h 7"/>
                <a:gd name="T2" fmla="*/ 6 w 32"/>
                <a:gd name="T3" fmla="*/ 3 h 7"/>
                <a:gd name="T4" fmla="*/ 13 w 32"/>
                <a:gd name="T5" fmla="*/ 1 h 7"/>
                <a:gd name="T6" fmla="*/ 22 w 32"/>
                <a:gd name="T7" fmla="*/ 1 h 7"/>
                <a:gd name="T8" fmla="*/ 31 w 32"/>
                <a:gd name="T9" fmla="*/ 0 h 7"/>
                <a:gd name="T10" fmla="*/ 32 w 32"/>
                <a:gd name="T11" fmla="*/ 2 h 7"/>
                <a:gd name="T12" fmla="*/ 31 w 32"/>
                <a:gd name="T13" fmla="*/ 3 h 7"/>
                <a:gd name="T14" fmla="*/ 29 w 32"/>
                <a:gd name="T15" fmla="*/ 5 h 7"/>
                <a:gd name="T16" fmla="*/ 25 w 32"/>
                <a:gd name="T17" fmla="*/ 5 h 7"/>
                <a:gd name="T18" fmla="*/ 21 w 32"/>
                <a:gd name="T19" fmla="*/ 7 h 7"/>
                <a:gd name="T20" fmla="*/ 15 w 32"/>
                <a:gd name="T21" fmla="*/ 7 h 7"/>
                <a:gd name="T22" fmla="*/ 8 w 32"/>
                <a:gd name="T23" fmla="*/ 7 h 7"/>
                <a:gd name="T24" fmla="*/ 0 w 32"/>
                <a:gd name="T25" fmla="*/ 7 h 7"/>
                <a:gd name="T26" fmla="*/ 0 w 32"/>
                <a:gd name="T27" fmla="*/ 7 h 7"/>
                <a:gd name="T28" fmla="*/ 0 w 32"/>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7">
                  <a:moveTo>
                    <a:pt x="0" y="7"/>
                  </a:moveTo>
                  <a:lnTo>
                    <a:pt x="6" y="3"/>
                  </a:lnTo>
                  <a:lnTo>
                    <a:pt x="13" y="1"/>
                  </a:lnTo>
                  <a:lnTo>
                    <a:pt x="22" y="1"/>
                  </a:lnTo>
                  <a:lnTo>
                    <a:pt x="31" y="0"/>
                  </a:lnTo>
                  <a:lnTo>
                    <a:pt x="32" y="2"/>
                  </a:lnTo>
                  <a:lnTo>
                    <a:pt x="31" y="3"/>
                  </a:lnTo>
                  <a:lnTo>
                    <a:pt x="29" y="5"/>
                  </a:lnTo>
                  <a:lnTo>
                    <a:pt x="25" y="5"/>
                  </a:lnTo>
                  <a:lnTo>
                    <a:pt x="21" y="7"/>
                  </a:lnTo>
                  <a:lnTo>
                    <a:pt x="15" y="7"/>
                  </a:lnTo>
                  <a:lnTo>
                    <a:pt x="8"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5" name="Freeform 43">
              <a:extLst>
                <a:ext uri="{FF2B5EF4-FFF2-40B4-BE49-F238E27FC236}">
                  <a16:creationId xmlns:a16="http://schemas.microsoft.com/office/drawing/2014/main" id="{242B32BE-315A-410C-921F-D7EF6E123C1D}"/>
                </a:ext>
              </a:extLst>
            </p:cNvPr>
            <p:cNvSpPr>
              <a:spLocks/>
            </p:cNvSpPr>
            <p:nvPr/>
          </p:nvSpPr>
          <p:spPr bwMode="auto">
            <a:xfrm>
              <a:off x="859" y="2135"/>
              <a:ext cx="40" cy="9"/>
            </a:xfrm>
            <a:custGeom>
              <a:avLst/>
              <a:gdLst>
                <a:gd name="T0" fmla="*/ 1 w 79"/>
                <a:gd name="T1" fmla="*/ 17 h 17"/>
                <a:gd name="T2" fmla="*/ 1 w 79"/>
                <a:gd name="T3" fmla="*/ 16 h 17"/>
                <a:gd name="T4" fmla="*/ 1 w 79"/>
                <a:gd name="T5" fmla="*/ 15 h 17"/>
                <a:gd name="T6" fmla="*/ 0 w 79"/>
                <a:gd name="T7" fmla="*/ 15 h 17"/>
                <a:gd name="T8" fmla="*/ 0 w 79"/>
                <a:gd name="T9" fmla="*/ 14 h 17"/>
                <a:gd name="T10" fmla="*/ 9 w 79"/>
                <a:gd name="T11" fmla="*/ 12 h 17"/>
                <a:gd name="T12" fmla="*/ 18 w 79"/>
                <a:gd name="T13" fmla="*/ 10 h 17"/>
                <a:gd name="T14" fmla="*/ 27 w 79"/>
                <a:gd name="T15" fmla="*/ 8 h 17"/>
                <a:gd name="T16" fmla="*/ 37 w 79"/>
                <a:gd name="T17" fmla="*/ 7 h 17"/>
                <a:gd name="T18" fmla="*/ 46 w 79"/>
                <a:gd name="T19" fmla="*/ 5 h 17"/>
                <a:gd name="T20" fmla="*/ 56 w 79"/>
                <a:gd name="T21" fmla="*/ 4 h 17"/>
                <a:gd name="T22" fmla="*/ 65 w 79"/>
                <a:gd name="T23" fmla="*/ 1 h 17"/>
                <a:gd name="T24" fmla="*/ 75 w 79"/>
                <a:gd name="T25" fmla="*/ 0 h 17"/>
                <a:gd name="T26" fmla="*/ 76 w 79"/>
                <a:gd name="T27" fmla="*/ 2 h 17"/>
                <a:gd name="T28" fmla="*/ 77 w 79"/>
                <a:gd name="T29" fmla="*/ 5 h 17"/>
                <a:gd name="T30" fmla="*/ 78 w 79"/>
                <a:gd name="T31" fmla="*/ 7 h 17"/>
                <a:gd name="T32" fmla="*/ 79 w 79"/>
                <a:gd name="T33" fmla="*/ 9 h 17"/>
                <a:gd name="T34" fmla="*/ 69 w 79"/>
                <a:gd name="T35" fmla="*/ 10 h 17"/>
                <a:gd name="T36" fmla="*/ 60 w 79"/>
                <a:gd name="T37" fmla="*/ 12 h 17"/>
                <a:gd name="T38" fmla="*/ 49 w 79"/>
                <a:gd name="T39" fmla="*/ 12 h 17"/>
                <a:gd name="T40" fmla="*/ 40 w 79"/>
                <a:gd name="T41" fmla="*/ 13 h 17"/>
                <a:gd name="T42" fmla="*/ 30 w 79"/>
                <a:gd name="T43" fmla="*/ 14 h 17"/>
                <a:gd name="T44" fmla="*/ 21 w 79"/>
                <a:gd name="T45" fmla="*/ 15 h 17"/>
                <a:gd name="T46" fmla="*/ 10 w 79"/>
                <a:gd name="T47" fmla="*/ 16 h 17"/>
                <a:gd name="T48" fmla="*/ 1 w 79"/>
                <a:gd name="T49" fmla="*/ 17 h 17"/>
                <a:gd name="T50" fmla="*/ 1 w 79"/>
                <a:gd name="T51" fmla="*/ 17 h 17"/>
                <a:gd name="T52" fmla="*/ 1 w 79"/>
                <a:gd name="T5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9" h="17">
                  <a:moveTo>
                    <a:pt x="1" y="17"/>
                  </a:moveTo>
                  <a:lnTo>
                    <a:pt x="1" y="16"/>
                  </a:lnTo>
                  <a:lnTo>
                    <a:pt x="1" y="15"/>
                  </a:lnTo>
                  <a:lnTo>
                    <a:pt x="0" y="15"/>
                  </a:lnTo>
                  <a:lnTo>
                    <a:pt x="0" y="14"/>
                  </a:lnTo>
                  <a:lnTo>
                    <a:pt x="9" y="12"/>
                  </a:lnTo>
                  <a:lnTo>
                    <a:pt x="18" y="10"/>
                  </a:lnTo>
                  <a:lnTo>
                    <a:pt x="27" y="8"/>
                  </a:lnTo>
                  <a:lnTo>
                    <a:pt x="37" y="7"/>
                  </a:lnTo>
                  <a:lnTo>
                    <a:pt x="46" y="5"/>
                  </a:lnTo>
                  <a:lnTo>
                    <a:pt x="56" y="4"/>
                  </a:lnTo>
                  <a:lnTo>
                    <a:pt x="65" y="1"/>
                  </a:lnTo>
                  <a:lnTo>
                    <a:pt x="75" y="0"/>
                  </a:lnTo>
                  <a:lnTo>
                    <a:pt x="76" y="2"/>
                  </a:lnTo>
                  <a:lnTo>
                    <a:pt x="77" y="5"/>
                  </a:lnTo>
                  <a:lnTo>
                    <a:pt x="78" y="7"/>
                  </a:lnTo>
                  <a:lnTo>
                    <a:pt x="79" y="9"/>
                  </a:lnTo>
                  <a:lnTo>
                    <a:pt x="69" y="10"/>
                  </a:lnTo>
                  <a:lnTo>
                    <a:pt x="60" y="12"/>
                  </a:lnTo>
                  <a:lnTo>
                    <a:pt x="49" y="12"/>
                  </a:lnTo>
                  <a:lnTo>
                    <a:pt x="40" y="13"/>
                  </a:lnTo>
                  <a:lnTo>
                    <a:pt x="30" y="14"/>
                  </a:lnTo>
                  <a:lnTo>
                    <a:pt x="21" y="15"/>
                  </a:lnTo>
                  <a:lnTo>
                    <a:pt x="10" y="16"/>
                  </a:lnTo>
                  <a:lnTo>
                    <a:pt x="1" y="17"/>
                  </a:lnTo>
                  <a:lnTo>
                    <a:pt x="1" y="17"/>
                  </a:lnTo>
                  <a:lnTo>
                    <a:pt x="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6" name="Freeform 44">
              <a:extLst>
                <a:ext uri="{FF2B5EF4-FFF2-40B4-BE49-F238E27FC236}">
                  <a16:creationId xmlns:a16="http://schemas.microsoft.com/office/drawing/2014/main" id="{6E4FC781-89FA-494A-83B7-3C44F23CD8EE}"/>
                </a:ext>
              </a:extLst>
            </p:cNvPr>
            <p:cNvSpPr>
              <a:spLocks/>
            </p:cNvSpPr>
            <p:nvPr/>
          </p:nvSpPr>
          <p:spPr bwMode="auto">
            <a:xfrm>
              <a:off x="646" y="2129"/>
              <a:ext cx="12" cy="3"/>
            </a:xfrm>
            <a:custGeom>
              <a:avLst/>
              <a:gdLst>
                <a:gd name="T0" fmla="*/ 8 w 23"/>
                <a:gd name="T1" fmla="*/ 3 h 4"/>
                <a:gd name="T2" fmla="*/ 6 w 23"/>
                <a:gd name="T3" fmla="*/ 2 h 4"/>
                <a:gd name="T4" fmla="*/ 3 w 23"/>
                <a:gd name="T5" fmla="*/ 1 h 4"/>
                <a:gd name="T6" fmla="*/ 2 w 23"/>
                <a:gd name="T7" fmla="*/ 1 h 4"/>
                <a:gd name="T8" fmla="*/ 0 w 23"/>
                <a:gd name="T9" fmla="*/ 0 h 4"/>
                <a:gd name="T10" fmla="*/ 6 w 23"/>
                <a:gd name="T11" fmla="*/ 0 h 4"/>
                <a:gd name="T12" fmla="*/ 10 w 23"/>
                <a:gd name="T13" fmla="*/ 0 h 4"/>
                <a:gd name="T14" fmla="*/ 16 w 23"/>
                <a:gd name="T15" fmla="*/ 0 h 4"/>
                <a:gd name="T16" fmla="*/ 21 w 23"/>
                <a:gd name="T17" fmla="*/ 0 h 4"/>
                <a:gd name="T18" fmla="*/ 22 w 23"/>
                <a:gd name="T19" fmla="*/ 1 h 4"/>
                <a:gd name="T20" fmla="*/ 22 w 23"/>
                <a:gd name="T21" fmla="*/ 2 h 4"/>
                <a:gd name="T22" fmla="*/ 22 w 23"/>
                <a:gd name="T23" fmla="*/ 3 h 4"/>
                <a:gd name="T24" fmla="*/ 23 w 23"/>
                <a:gd name="T25" fmla="*/ 4 h 4"/>
                <a:gd name="T26" fmla="*/ 19 w 23"/>
                <a:gd name="T27" fmla="*/ 4 h 4"/>
                <a:gd name="T28" fmla="*/ 16 w 23"/>
                <a:gd name="T29" fmla="*/ 3 h 4"/>
                <a:gd name="T30" fmla="*/ 11 w 23"/>
                <a:gd name="T31" fmla="*/ 3 h 4"/>
                <a:gd name="T32" fmla="*/ 8 w 23"/>
                <a:gd name="T33" fmla="*/ 3 h 4"/>
                <a:gd name="T34" fmla="*/ 8 w 23"/>
                <a:gd name="T35" fmla="*/ 3 h 4"/>
                <a:gd name="T36" fmla="*/ 8 w 23"/>
                <a:gd name="T3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4">
                  <a:moveTo>
                    <a:pt x="8" y="3"/>
                  </a:moveTo>
                  <a:lnTo>
                    <a:pt x="6" y="2"/>
                  </a:lnTo>
                  <a:lnTo>
                    <a:pt x="3" y="1"/>
                  </a:lnTo>
                  <a:lnTo>
                    <a:pt x="2" y="1"/>
                  </a:lnTo>
                  <a:lnTo>
                    <a:pt x="0" y="0"/>
                  </a:lnTo>
                  <a:lnTo>
                    <a:pt x="6" y="0"/>
                  </a:lnTo>
                  <a:lnTo>
                    <a:pt x="10" y="0"/>
                  </a:lnTo>
                  <a:lnTo>
                    <a:pt x="16" y="0"/>
                  </a:lnTo>
                  <a:lnTo>
                    <a:pt x="21" y="0"/>
                  </a:lnTo>
                  <a:lnTo>
                    <a:pt x="22" y="1"/>
                  </a:lnTo>
                  <a:lnTo>
                    <a:pt x="22" y="2"/>
                  </a:lnTo>
                  <a:lnTo>
                    <a:pt x="22" y="3"/>
                  </a:lnTo>
                  <a:lnTo>
                    <a:pt x="23" y="4"/>
                  </a:lnTo>
                  <a:lnTo>
                    <a:pt x="19" y="4"/>
                  </a:lnTo>
                  <a:lnTo>
                    <a:pt x="16" y="3"/>
                  </a:lnTo>
                  <a:lnTo>
                    <a:pt x="11" y="3"/>
                  </a:lnTo>
                  <a:lnTo>
                    <a:pt x="8" y="3"/>
                  </a:lnTo>
                  <a:lnTo>
                    <a:pt x="8" y="3"/>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7" name="Freeform 45">
              <a:extLst>
                <a:ext uri="{FF2B5EF4-FFF2-40B4-BE49-F238E27FC236}">
                  <a16:creationId xmlns:a16="http://schemas.microsoft.com/office/drawing/2014/main" id="{23F8FB43-F1AE-441D-9888-19418A1F80DC}"/>
                </a:ext>
              </a:extLst>
            </p:cNvPr>
            <p:cNvSpPr>
              <a:spLocks/>
            </p:cNvSpPr>
            <p:nvPr/>
          </p:nvSpPr>
          <p:spPr bwMode="auto">
            <a:xfrm>
              <a:off x="540" y="2057"/>
              <a:ext cx="24" cy="73"/>
            </a:xfrm>
            <a:custGeom>
              <a:avLst/>
              <a:gdLst>
                <a:gd name="T0" fmla="*/ 34 w 47"/>
                <a:gd name="T1" fmla="*/ 146 h 146"/>
                <a:gd name="T2" fmla="*/ 27 w 47"/>
                <a:gd name="T3" fmla="*/ 144 h 146"/>
                <a:gd name="T4" fmla="*/ 21 w 47"/>
                <a:gd name="T5" fmla="*/ 141 h 146"/>
                <a:gd name="T6" fmla="*/ 16 w 47"/>
                <a:gd name="T7" fmla="*/ 138 h 146"/>
                <a:gd name="T8" fmla="*/ 11 w 47"/>
                <a:gd name="T9" fmla="*/ 134 h 146"/>
                <a:gd name="T10" fmla="*/ 8 w 47"/>
                <a:gd name="T11" fmla="*/ 131 h 146"/>
                <a:gd name="T12" fmla="*/ 6 w 47"/>
                <a:gd name="T13" fmla="*/ 126 h 146"/>
                <a:gd name="T14" fmla="*/ 2 w 47"/>
                <a:gd name="T15" fmla="*/ 123 h 146"/>
                <a:gd name="T16" fmla="*/ 0 w 47"/>
                <a:gd name="T17" fmla="*/ 118 h 146"/>
                <a:gd name="T18" fmla="*/ 0 w 47"/>
                <a:gd name="T19" fmla="*/ 89 h 146"/>
                <a:gd name="T20" fmla="*/ 0 w 47"/>
                <a:gd name="T21" fmla="*/ 55 h 146"/>
                <a:gd name="T22" fmla="*/ 2 w 47"/>
                <a:gd name="T23" fmla="*/ 23 h 146"/>
                <a:gd name="T24" fmla="*/ 9 w 47"/>
                <a:gd name="T25" fmla="*/ 0 h 146"/>
                <a:gd name="T26" fmla="*/ 14 w 47"/>
                <a:gd name="T27" fmla="*/ 8 h 146"/>
                <a:gd name="T28" fmla="*/ 19 w 47"/>
                <a:gd name="T29" fmla="*/ 25 h 146"/>
                <a:gd name="T30" fmla="*/ 25 w 47"/>
                <a:gd name="T31" fmla="*/ 43 h 146"/>
                <a:gd name="T32" fmla="*/ 25 w 47"/>
                <a:gd name="T33" fmla="*/ 58 h 146"/>
                <a:gd name="T34" fmla="*/ 24 w 47"/>
                <a:gd name="T35" fmla="*/ 57 h 146"/>
                <a:gd name="T36" fmla="*/ 23 w 47"/>
                <a:gd name="T37" fmla="*/ 56 h 146"/>
                <a:gd name="T38" fmla="*/ 22 w 47"/>
                <a:gd name="T39" fmla="*/ 56 h 146"/>
                <a:gd name="T40" fmla="*/ 21 w 47"/>
                <a:gd name="T41" fmla="*/ 55 h 146"/>
                <a:gd name="T42" fmla="*/ 25 w 47"/>
                <a:gd name="T43" fmla="*/ 70 h 146"/>
                <a:gd name="T44" fmla="*/ 34 w 47"/>
                <a:gd name="T45" fmla="*/ 87 h 146"/>
                <a:gd name="T46" fmla="*/ 42 w 47"/>
                <a:gd name="T47" fmla="*/ 104 h 146"/>
                <a:gd name="T48" fmla="*/ 47 w 47"/>
                <a:gd name="T49" fmla="*/ 124 h 146"/>
                <a:gd name="T50" fmla="*/ 46 w 47"/>
                <a:gd name="T51" fmla="*/ 125 h 146"/>
                <a:gd name="T52" fmla="*/ 45 w 47"/>
                <a:gd name="T53" fmla="*/ 125 h 146"/>
                <a:gd name="T54" fmla="*/ 42 w 47"/>
                <a:gd name="T55" fmla="*/ 126 h 146"/>
                <a:gd name="T56" fmla="*/ 41 w 47"/>
                <a:gd name="T57" fmla="*/ 127 h 146"/>
                <a:gd name="T58" fmla="*/ 36 w 47"/>
                <a:gd name="T59" fmla="*/ 119 h 146"/>
                <a:gd name="T60" fmla="*/ 29 w 47"/>
                <a:gd name="T61" fmla="*/ 111 h 146"/>
                <a:gd name="T62" fmla="*/ 23 w 47"/>
                <a:gd name="T63" fmla="*/ 104 h 146"/>
                <a:gd name="T64" fmla="*/ 17 w 47"/>
                <a:gd name="T65" fmla="*/ 101 h 146"/>
                <a:gd name="T66" fmla="*/ 22 w 47"/>
                <a:gd name="T67" fmla="*/ 110 h 146"/>
                <a:gd name="T68" fmla="*/ 30 w 47"/>
                <a:gd name="T69" fmla="*/ 122 h 146"/>
                <a:gd name="T70" fmla="*/ 37 w 47"/>
                <a:gd name="T71" fmla="*/ 134 h 146"/>
                <a:gd name="T72" fmla="*/ 40 w 47"/>
                <a:gd name="T73" fmla="*/ 146 h 146"/>
                <a:gd name="T74" fmla="*/ 39 w 47"/>
                <a:gd name="T75" fmla="*/ 146 h 146"/>
                <a:gd name="T76" fmla="*/ 37 w 47"/>
                <a:gd name="T77" fmla="*/ 146 h 146"/>
                <a:gd name="T78" fmla="*/ 36 w 47"/>
                <a:gd name="T79" fmla="*/ 146 h 146"/>
                <a:gd name="T80" fmla="*/ 34 w 47"/>
                <a:gd name="T81" fmla="*/ 146 h 146"/>
                <a:gd name="T82" fmla="*/ 34 w 47"/>
                <a:gd name="T83" fmla="*/ 146 h 146"/>
                <a:gd name="T84" fmla="*/ 34 w 47"/>
                <a:gd name="T8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146">
                  <a:moveTo>
                    <a:pt x="34" y="146"/>
                  </a:moveTo>
                  <a:lnTo>
                    <a:pt x="27" y="144"/>
                  </a:lnTo>
                  <a:lnTo>
                    <a:pt x="21" y="141"/>
                  </a:lnTo>
                  <a:lnTo>
                    <a:pt x="16" y="138"/>
                  </a:lnTo>
                  <a:lnTo>
                    <a:pt x="11" y="134"/>
                  </a:lnTo>
                  <a:lnTo>
                    <a:pt x="8" y="131"/>
                  </a:lnTo>
                  <a:lnTo>
                    <a:pt x="6" y="126"/>
                  </a:lnTo>
                  <a:lnTo>
                    <a:pt x="2" y="123"/>
                  </a:lnTo>
                  <a:lnTo>
                    <a:pt x="0" y="118"/>
                  </a:lnTo>
                  <a:lnTo>
                    <a:pt x="0" y="89"/>
                  </a:lnTo>
                  <a:lnTo>
                    <a:pt x="0" y="55"/>
                  </a:lnTo>
                  <a:lnTo>
                    <a:pt x="2" y="23"/>
                  </a:lnTo>
                  <a:lnTo>
                    <a:pt x="9" y="0"/>
                  </a:lnTo>
                  <a:lnTo>
                    <a:pt x="14" y="8"/>
                  </a:lnTo>
                  <a:lnTo>
                    <a:pt x="19" y="25"/>
                  </a:lnTo>
                  <a:lnTo>
                    <a:pt x="25" y="43"/>
                  </a:lnTo>
                  <a:lnTo>
                    <a:pt x="25" y="58"/>
                  </a:lnTo>
                  <a:lnTo>
                    <a:pt x="24" y="57"/>
                  </a:lnTo>
                  <a:lnTo>
                    <a:pt x="23" y="56"/>
                  </a:lnTo>
                  <a:lnTo>
                    <a:pt x="22" y="56"/>
                  </a:lnTo>
                  <a:lnTo>
                    <a:pt x="21" y="55"/>
                  </a:lnTo>
                  <a:lnTo>
                    <a:pt x="25" y="70"/>
                  </a:lnTo>
                  <a:lnTo>
                    <a:pt x="34" y="87"/>
                  </a:lnTo>
                  <a:lnTo>
                    <a:pt x="42" y="104"/>
                  </a:lnTo>
                  <a:lnTo>
                    <a:pt x="47" y="124"/>
                  </a:lnTo>
                  <a:lnTo>
                    <a:pt x="46" y="125"/>
                  </a:lnTo>
                  <a:lnTo>
                    <a:pt x="45" y="125"/>
                  </a:lnTo>
                  <a:lnTo>
                    <a:pt x="42" y="126"/>
                  </a:lnTo>
                  <a:lnTo>
                    <a:pt x="41" y="127"/>
                  </a:lnTo>
                  <a:lnTo>
                    <a:pt x="36" y="119"/>
                  </a:lnTo>
                  <a:lnTo>
                    <a:pt x="29" y="111"/>
                  </a:lnTo>
                  <a:lnTo>
                    <a:pt x="23" y="104"/>
                  </a:lnTo>
                  <a:lnTo>
                    <a:pt x="17" y="101"/>
                  </a:lnTo>
                  <a:lnTo>
                    <a:pt x="22" y="110"/>
                  </a:lnTo>
                  <a:lnTo>
                    <a:pt x="30" y="122"/>
                  </a:lnTo>
                  <a:lnTo>
                    <a:pt x="37" y="134"/>
                  </a:lnTo>
                  <a:lnTo>
                    <a:pt x="40" y="146"/>
                  </a:lnTo>
                  <a:lnTo>
                    <a:pt x="39" y="146"/>
                  </a:lnTo>
                  <a:lnTo>
                    <a:pt x="37" y="146"/>
                  </a:lnTo>
                  <a:lnTo>
                    <a:pt x="36" y="146"/>
                  </a:lnTo>
                  <a:lnTo>
                    <a:pt x="34" y="146"/>
                  </a:lnTo>
                  <a:lnTo>
                    <a:pt x="34" y="146"/>
                  </a:lnTo>
                  <a:lnTo>
                    <a:pt x="34" y="146"/>
                  </a:lnTo>
                  <a:close/>
                </a:path>
              </a:pathLst>
            </a:custGeom>
            <a:solidFill>
              <a:srgbClr val="66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8" name="Freeform 46">
              <a:extLst>
                <a:ext uri="{FF2B5EF4-FFF2-40B4-BE49-F238E27FC236}">
                  <a16:creationId xmlns:a16="http://schemas.microsoft.com/office/drawing/2014/main" id="{99EE5335-4D7C-4BF7-B81A-8E4EAE0668AE}"/>
                </a:ext>
              </a:extLst>
            </p:cNvPr>
            <p:cNvSpPr>
              <a:spLocks/>
            </p:cNvSpPr>
            <p:nvPr/>
          </p:nvSpPr>
          <p:spPr bwMode="auto">
            <a:xfrm>
              <a:off x="1136" y="2126"/>
              <a:ext cx="9" cy="4"/>
            </a:xfrm>
            <a:custGeom>
              <a:avLst/>
              <a:gdLst>
                <a:gd name="T0" fmla="*/ 1 w 17"/>
                <a:gd name="T1" fmla="*/ 8 h 8"/>
                <a:gd name="T2" fmla="*/ 1 w 17"/>
                <a:gd name="T3" fmla="*/ 7 h 8"/>
                <a:gd name="T4" fmla="*/ 1 w 17"/>
                <a:gd name="T5" fmla="*/ 6 h 8"/>
                <a:gd name="T6" fmla="*/ 0 w 17"/>
                <a:gd name="T7" fmla="*/ 3 h 8"/>
                <a:gd name="T8" fmla="*/ 0 w 17"/>
                <a:gd name="T9" fmla="*/ 1 h 8"/>
                <a:gd name="T10" fmla="*/ 2 w 17"/>
                <a:gd name="T11" fmla="*/ 1 h 8"/>
                <a:gd name="T12" fmla="*/ 3 w 17"/>
                <a:gd name="T13" fmla="*/ 0 h 8"/>
                <a:gd name="T14" fmla="*/ 6 w 17"/>
                <a:gd name="T15" fmla="*/ 0 h 8"/>
                <a:gd name="T16" fmla="*/ 7 w 17"/>
                <a:gd name="T17" fmla="*/ 0 h 8"/>
                <a:gd name="T18" fmla="*/ 9 w 17"/>
                <a:gd name="T19" fmla="*/ 2 h 8"/>
                <a:gd name="T20" fmla="*/ 13 w 17"/>
                <a:gd name="T21" fmla="*/ 4 h 8"/>
                <a:gd name="T22" fmla="*/ 15 w 17"/>
                <a:gd name="T23" fmla="*/ 6 h 8"/>
                <a:gd name="T24" fmla="*/ 17 w 17"/>
                <a:gd name="T25" fmla="*/ 8 h 8"/>
                <a:gd name="T26" fmla="*/ 13 w 17"/>
                <a:gd name="T27" fmla="*/ 8 h 8"/>
                <a:gd name="T28" fmla="*/ 9 w 17"/>
                <a:gd name="T29" fmla="*/ 8 h 8"/>
                <a:gd name="T30" fmla="*/ 6 w 17"/>
                <a:gd name="T31" fmla="*/ 8 h 8"/>
                <a:gd name="T32" fmla="*/ 1 w 17"/>
                <a:gd name="T33" fmla="*/ 8 h 8"/>
                <a:gd name="T34" fmla="*/ 1 w 17"/>
                <a:gd name="T35" fmla="*/ 8 h 8"/>
                <a:gd name="T36" fmla="*/ 1 w 17"/>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
                  <a:moveTo>
                    <a:pt x="1" y="8"/>
                  </a:moveTo>
                  <a:lnTo>
                    <a:pt x="1" y="7"/>
                  </a:lnTo>
                  <a:lnTo>
                    <a:pt x="1" y="6"/>
                  </a:lnTo>
                  <a:lnTo>
                    <a:pt x="0" y="3"/>
                  </a:lnTo>
                  <a:lnTo>
                    <a:pt x="0" y="1"/>
                  </a:lnTo>
                  <a:lnTo>
                    <a:pt x="2" y="1"/>
                  </a:lnTo>
                  <a:lnTo>
                    <a:pt x="3" y="0"/>
                  </a:lnTo>
                  <a:lnTo>
                    <a:pt x="6" y="0"/>
                  </a:lnTo>
                  <a:lnTo>
                    <a:pt x="7" y="0"/>
                  </a:lnTo>
                  <a:lnTo>
                    <a:pt x="9" y="2"/>
                  </a:lnTo>
                  <a:lnTo>
                    <a:pt x="13" y="4"/>
                  </a:lnTo>
                  <a:lnTo>
                    <a:pt x="15" y="6"/>
                  </a:lnTo>
                  <a:lnTo>
                    <a:pt x="17" y="8"/>
                  </a:lnTo>
                  <a:lnTo>
                    <a:pt x="13" y="8"/>
                  </a:lnTo>
                  <a:lnTo>
                    <a:pt x="9" y="8"/>
                  </a:lnTo>
                  <a:lnTo>
                    <a:pt x="6" y="8"/>
                  </a:lnTo>
                  <a:lnTo>
                    <a:pt x="1" y="8"/>
                  </a:lnTo>
                  <a:lnTo>
                    <a:pt x="1" y="8"/>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9" name="Freeform 47">
              <a:extLst>
                <a:ext uri="{FF2B5EF4-FFF2-40B4-BE49-F238E27FC236}">
                  <a16:creationId xmlns:a16="http://schemas.microsoft.com/office/drawing/2014/main" id="{6632A41D-A195-471B-AE0E-FD6C9E484657}"/>
                </a:ext>
              </a:extLst>
            </p:cNvPr>
            <p:cNvSpPr>
              <a:spLocks/>
            </p:cNvSpPr>
            <p:nvPr/>
          </p:nvSpPr>
          <p:spPr bwMode="auto">
            <a:xfrm>
              <a:off x="685" y="2094"/>
              <a:ext cx="29" cy="5"/>
            </a:xfrm>
            <a:custGeom>
              <a:avLst/>
              <a:gdLst>
                <a:gd name="T0" fmla="*/ 36 w 59"/>
                <a:gd name="T1" fmla="*/ 11 h 11"/>
                <a:gd name="T2" fmla="*/ 28 w 59"/>
                <a:gd name="T3" fmla="*/ 9 h 11"/>
                <a:gd name="T4" fmla="*/ 20 w 59"/>
                <a:gd name="T5" fmla="*/ 8 h 11"/>
                <a:gd name="T6" fmla="*/ 10 w 59"/>
                <a:gd name="T7" fmla="*/ 8 h 11"/>
                <a:gd name="T8" fmla="*/ 2 w 59"/>
                <a:gd name="T9" fmla="*/ 7 h 11"/>
                <a:gd name="T10" fmla="*/ 1 w 59"/>
                <a:gd name="T11" fmla="*/ 5 h 11"/>
                <a:gd name="T12" fmla="*/ 1 w 59"/>
                <a:gd name="T13" fmla="*/ 4 h 11"/>
                <a:gd name="T14" fmla="*/ 1 w 59"/>
                <a:gd name="T15" fmla="*/ 1 h 11"/>
                <a:gd name="T16" fmla="*/ 0 w 59"/>
                <a:gd name="T17" fmla="*/ 0 h 11"/>
                <a:gd name="T18" fmla="*/ 18 w 59"/>
                <a:gd name="T19" fmla="*/ 3 h 11"/>
                <a:gd name="T20" fmla="*/ 32 w 59"/>
                <a:gd name="T21" fmla="*/ 4 h 11"/>
                <a:gd name="T22" fmla="*/ 41 w 59"/>
                <a:gd name="T23" fmla="*/ 6 h 11"/>
                <a:gd name="T24" fmla="*/ 48 w 59"/>
                <a:gd name="T25" fmla="*/ 6 h 11"/>
                <a:gd name="T26" fmla="*/ 53 w 59"/>
                <a:gd name="T27" fmla="*/ 7 h 11"/>
                <a:gd name="T28" fmla="*/ 56 w 59"/>
                <a:gd name="T29" fmla="*/ 8 h 11"/>
                <a:gd name="T30" fmla="*/ 58 w 59"/>
                <a:gd name="T31" fmla="*/ 8 h 11"/>
                <a:gd name="T32" fmla="*/ 59 w 59"/>
                <a:gd name="T33" fmla="*/ 9 h 11"/>
                <a:gd name="T34" fmla="*/ 53 w 59"/>
                <a:gd name="T35" fmla="*/ 9 h 11"/>
                <a:gd name="T36" fmla="*/ 47 w 59"/>
                <a:gd name="T37" fmla="*/ 9 h 11"/>
                <a:gd name="T38" fmla="*/ 41 w 59"/>
                <a:gd name="T39" fmla="*/ 11 h 11"/>
                <a:gd name="T40" fmla="*/ 36 w 59"/>
                <a:gd name="T41" fmla="*/ 11 h 11"/>
                <a:gd name="T42" fmla="*/ 36 w 59"/>
                <a:gd name="T43" fmla="*/ 11 h 11"/>
                <a:gd name="T44" fmla="*/ 36 w 59"/>
                <a:gd name="T4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11">
                  <a:moveTo>
                    <a:pt x="36" y="11"/>
                  </a:moveTo>
                  <a:lnTo>
                    <a:pt x="28" y="9"/>
                  </a:lnTo>
                  <a:lnTo>
                    <a:pt x="20" y="8"/>
                  </a:lnTo>
                  <a:lnTo>
                    <a:pt x="10" y="8"/>
                  </a:lnTo>
                  <a:lnTo>
                    <a:pt x="2" y="7"/>
                  </a:lnTo>
                  <a:lnTo>
                    <a:pt x="1" y="5"/>
                  </a:lnTo>
                  <a:lnTo>
                    <a:pt x="1" y="4"/>
                  </a:lnTo>
                  <a:lnTo>
                    <a:pt x="1" y="1"/>
                  </a:lnTo>
                  <a:lnTo>
                    <a:pt x="0" y="0"/>
                  </a:lnTo>
                  <a:lnTo>
                    <a:pt x="18" y="3"/>
                  </a:lnTo>
                  <a:lnTo>
                    <a:pt x="32" y="4"/>
                  </a:lnTo>
                  <a:lnTo>
                    <a:pt x="41" y="6"/>
                  </a:lnTo>
                  <a:lnTo>
                    <a:pt x="48" y="6"/>
                  </a:lnTo>
                  <a:lnTo>
                    <a:pt x="53" y="7"/>
                  </a:lnTo>
                  <a:lnTo>
                    <a:pt x="56" y="8"/>
                  </a:lnTo>
                  <a:lnTo>
                    <a:pt x="58" y="8"/>
                  </a:lnTo>
                  <a:lnTo>
                    <a:pt x="59" y="9"/>
                  </a:lnTo>
                  <a:lnTo>
                    <a:pt x="53" y="9"/>
                  </a:lnTo>
                  <a:lnTo>
                    <a:pt x="47" y="9"/>
                  </a:lnTo>
                  <a:lnTo>
                    <a:pt x="41" y="11"/>
                  </a:lnTo>
                  <a:lnTo>
                    <a:pt x="36" y="11"/>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0" name="Freeform 48">
              <a:extLst>
                <a:ext uri="{FF2B5EF4-FFF2-40B4-BE49-F238E27FC236}">
                  <a16:creationId xmlns:a16="http://schemas.microsoft.com/office/drawing/2014/main" id="{7B3D5DCB-5532-4E5C-BA5E-9F6ED7101F28}"/>
                </a:ext>
              </a:extLst>
            </p:cNvPr>
            <p:cNvSpPr>
              <a:spLocks/>
            </p:cNvSpPr>
            <p:nvPr/>
          </p:nvSpPr>
          <p:spPr bwMode="auto">
            <a:xfrm>
              <a:off x="896" y="2092"/>
              <a:ext cx="13" cy="3"/>
            </a:xfrm>
            <a:custGeom>
              <a:avLst/>
              <a:gdLst>
                <a:gd name="T0" fmla="*/ 0 w 25"/>
                <a:gd name="T1" fmla="*/ 7 h 7"/>
                <a:gd name="T2" fmla="*/ 0 w 25"/>
                <a:gd name="T3" fmla="*/ 5 h 7"/>
                <a:gd name="T4" fmla="*/ 0 w 25"/>
                <a:gd name="T5" fmla="*/ 3 h 7"/>
                <a:gd name="T6" fmla="*/ 0 w 25"/>
                <a:gd name="T7" fmla="*/ 2 h 7"/>
                <a:gd name="T8" fmla="*/ 0 w 25"/>
                <a:gd name="T9" fmla="*/ 1 h 7"/>
                <a:gd name="T10" fmla="*/ 5 w 25"/>
                <a:gd name="T11" fmla="*/ 0 h 7"/>
                <a:gd name="T12" fmla="*/ 11 w 25"/>
                <a:gd name="T13" fmla="*/ 0 h 7"/>
                <a:gd name="T14" fmla="*/ 17 w 25"/>
                <a:gd name="T15" fmla="*/ 0 h 7"/>
                <a:gd name="T16" fmla="*/ 24 w 25"/>
                <a:gd name="T17" fmla="*/ 0 h 7"/>
                <a:gd name="T18" fmla="*/ 25 w 25"/>
                <a:gd name="T19" fmla="*/ 1 h 7"/>
                <a:gd name="T20" fmla="*/ 25 w 25"/>
                <a:gd name="T21" fmla="*/ 2 h 7"/>
                <a:gd name="T22" fmla="*/ 25 w 25"/>
                <a:gd name="T23" fmla="*/ 3 h 7"/>
                <a:gd name="T24" fmla="*/ 24 w 25"/>
                <a:gd name="T25" fmla="*/ 5 h 7"/>
                <a:gd name="T26" fmla="*/ 17 w 25"/>
                <a:gd name="T27" fmla="*/ 5 h 7"/>
                <a:gd name="T28" fmla="*/ 11 w 25"/>
                <a:gd name="T29" fmla="*/ 5 h 7"/>
                <a:gd name="T30" fmla="*/ 5 w 25"/>
                <a:gd name="T31" fmla="*/ 5 h 7"/>
                <a:gd name="T32" fmla="*/ 0 w 25"/>
                <a:gd name="T33" fmla="*/ 7 h 7"/>
                <a:gd name="T34" fmla="*/ 0 w 25"/>
                <a:gd name="T35" fmla="*/ 7 h 7"/>
                <a:gd name="T36" fmla="*/ 0 w 2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7">
                  <a:moveTo>
                    <a:pt x="0" y="7"/>
                  </a:moveTo>
                  <a:lnTo>
                    <a:pt x="0" y="5"/>
                  </a:lnTo>
                  <a:lnTo>
                    <a:pt x="0" y="3"/>
                  </a:lnTo>
                  <a:lnTo>
                    <a:pt x="0" y="2"/>
                  </a:lnTo>
                  <a:lnTo>
                    <a:pt x="0" y="1"/>
                  </a:lnTo>
                  <a:lnTo>
                    <a:pt x="5" y="0"/>
                  </a:lnTo>
                  <a:lnTo>
                    <a:pt x="11" y="0"/>
                  </a:lnTo>
                  <a:lnTo>
                    <a:pt x="17" y="0"/>
                  </a:lnTo>
                  <a:lnTo>
                    <a:pt x="24" y="0"/>
                  </a:lnTo>
                  <a:lnTo>
                    <a:pt x="25" y="1"/>
                  </a:lnTo>
                  <a:lnTo>
                    <a:pt x="25" y="2"/>
                  </a:lnTo>
                  <a:lnTo>
                    <a:pt x="25" y="3"/>
                  </a:lnTo>
                  <a:lnTo>
                    <a:pt x="24" y="5"/>
                  </a:lnTo>
                  <a:lnTo>
                    <a:pt x="17" y="5"/>
                  </a:lnTo>
                  <a:lnTo>
                    <a:pt x="11" y="5"/>
                  </a:lnTo>
                  <a:lnTo>
                    <a:pt x="5" y="5"/>
                  </a:lnTo>
                  <a:lnTo>
                    <a:pt x="0" y="7"/>
                  </a:lnTo>
                  <a:lnTo>
                    <a:pt x="0"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1" name="Freeform 49">
              <a:extLst>
                <a:ext uri="{FF2B5EF4-FFF2-40B4-BE49-F238E27FC236}">
                  <a16:creationId xmlns:a16="http://schemas.microsoft.com/office/drawing/2014/main" id="{A0B06094-1B6D-4DA2-BF19-1628AFAB12FD}"/>
                </a:ext>
              </a:extLst>
            </p:cNvPr>
            <p:cNvSpPr>
              <a:spLocks/>
            </p:cNvSpPr>
            <p:nvPr/>
          </p:nvSpPr>
          <p:spPr bwMode="auto">
            <a:xfrm>
              <a:off x="866" y="2071"/>
              <a:ext cx="34" cy="4"/>
            </a:xfrm>
            <a:custGeom>
              <a:avLst/>
              <a:gdLst>
                <a:gd name="T0" fmla="*/ 0 w 68"/>
                <a:gd name="T1" fmla="*/ 8 h 8"/>
                <a:gd name="T2" fmla="*/ 6 w 68"/>
                <a:gd name="T3" fmla="*/ 7 h 8"/>
                <a:gd name="T4" fmla="*/ 10 w 68"/>
                <a:gd name="T5" fmla="*/ 6 h 8"/>
                <a:gd name="T6" fmla="*/ 16 w 68"/>
                <a:gd name="T7" fmla="*/ 5 h 8"/>
                <a:gd name="T8" fmla="*/ 20 w 68"/>
                <a:gd name="T9" fmla="*/ 3 h 8"/>
                <a:gd name="T10" fmla="*/ 27 w 68"/>
                <a:gd name="T11" fmla="*/ 2 h 8"/>
                <a:gd name="T12" fmla="*/ 37 w 68"/>
                <a:gd name="T13" fmla="*/ 2 h 8"/>
                <a:gd name="T14" fmla="*/ 49 w 68"/>
                <a:gd name="T15" fmla="*/ 1 h 8"/>
                <a:gd name="T16" fmla="*/ 65 w 68"/>
                <a:gd name="T17" fmla="*/ 0 h 8"/>
                <a:gd name="T18" fmla="*/ 67 w 68"/>
                <a:gd name="T19" fmla="*/ 1 h 8"/>
                <a:gd name="T20" fmla="*/ 68 w 68"/>
                <a:gd name="T21" fmla="*/ 2 h 8"/>
                <a:gd name="T22" fmla="*/ 67 w 68"/>
                <a:gd name="T23" fmla="*/ 3 h 8"/>
                <a:gd name="T24" fmla="*/ 65 w 68"/>
                <a:gd name="T25" fmla="*/ 6 h 8"/>
                <a:gd name="T26" fmla="*/ 57 w 68"/>
                <a:gd name="T27" fmla="*/ 7 h 8"/>
                <a:gd name="T28" fmla="*/ 48 w 68"/>
                <a:gd name="T29" fmla="*/ 7 h 8"/>
                <a:gd name="T30" fmla="*/ 40 w 68"/>
                <a:gd name="T31" fmla="*/ 8 h 8"/>
                <a:gd name="T32" fmla="*/ 31 w 68"/>
                <a:gd name="T33" fmla="*/ 8 h 8"/>
                <a:gd name="T34" fmla="*/ 23 w 68"/>
                <a:gd name="T35" fmla="*/ 8 h 8"/>
                <a:gd name="T36" fmla="*/ 15 w 68"/>
                <a:gd name="T37" fmla="*/ 8 h 8"/>
                <a:gd name="T38" fmla="*/ 8 w 68"/>
                <a:gd name="T39" fmla="*/ 8 h 8"/>
                <a:gd name="T40" fmla="*/ 0 w 68"/>
                <a:gd name="T41" fmla="*/ 8 h 8"/>
                <a:gd name="T42" fmla="*/ 0 w 68"/>
                <a:gd name="T43" fmla="*/ 8 h 8"/>
                <a:gd name="T44" fmla="*/ 0 w 68"/>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8">
                  <a:moveTo>
                    <a:pt x="0" y="8"/>
                  </a:moveTo>
                  <a:lnTo>
                    <a:pt x="6" y="7"/>
                  </a:lnTo>
                  <a:lnTo>
                    <a:pt x="10" y="6"/>
                  </a:lnTo>
                  <a:lnTo>
                    <a:pt x="16" y="5"/>
                  </a:lnTo>
                  <a:lnTo>
                    <a:pt x="20" y="3"/>
                  </a:lnTo>
                  <a:lnTo>
                    <a:pt x="27" y="2"/>
                  </a:lnTo>
                  <a:lnTo>
                    <a:pt x="37" y="2"/>
                  </a:lnTo>
                  <a:lnTo>
                    <a:pt x="49" y="1"/>
                  </a:lnTo>
                  <a:lnTo>
                    <a:pt x="65" y="0"/>
                  </a:lnTo>
                  <a:lnTo>
                    <a:pt x="67" y="1"/>
                  </a:lnTo>
                  <a:lnTo>
                    <a:pt x="68" y="2"/>
                  </a:lnTo>
                  <a:lnTo>
                    <a:pt x="67" y="3"/>
                  </a:lnTo>
                  <a:lnTo>
                    <a:pt x="65" y="6"/>
                  </a:lnTo>
                  <a:lnTo>
                    <a:pt x="57" y="7"/>
                  </a:lnTo>
                  <a:lnTo>
                    <a:pt x="48" y="7"/>
                  </a:lnTo>
                  <a:lnTo>
                    <a:pt x="40" y="8"/>
                  </a:lnTo>
                  <a:lnTo>
                    <a:pt x="31" y="8"/>
                  </a:lnTo>
                  <a:lnTo>
                    <a:pt x="23" y="8"/>
                  </a:lnTo>
                  <a:lnTo>
                    <a:pt x="15" y="8"/>
                  </a:lnTo>
                  <a:lnTo>
                    <a:pt x="8" y="8"/>
                  </a:lnTo>
                  <a:lnTo>
                    <a:pt x="0" y="8"/>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2" name="Freeform 50">
              <a:extLst>
                <a:ext uri="{FF2B5EF4-FFF2-40B4-BE49-F238E27FC236}">
                  <a16:creationId xmlns:a16="http://schemas.microsoft.com/office/drawing/2014/main" id="{DE9B0461-1C1C-4C69-A640-CD0B450BE0AB}"/>
                </a:ext>
              </a:extLst>
            </p:cNvPr>
            <p:cNvSpPr>
              <a:spLocks/>
            </p:cNvSpPr>
            <p:nvPr/>
          </p:nvSpPr>
          <p:spPr bwMode="auto">
            <a:xfrm>
              <a:off x="652" y="2065"/>
              <a:ext cx="17" cy="4"/>
            </a:xfrm>
            <a:custGeom>
              <a:avLst/>
              <a:gdLst>
                <a:gd name="T0" fmla="*/ 0 w 34"/>
                <a:gd name="T1" fmla="*/ 7 h 7"/>
                <a:gd name="T2" fmla="*/ 2 w 34"/>
                <a:gd name="T3" fmla="*/ 4 h 7"/>
                <a:gd name="T4" fmla="*/ 2 w 34"/>
                <a:gd name="T5" fmla="*/ 3 h 7"/>
                <a:gd name="T6" fmla="*/ 2 w 34"/>
                <a:gd name="T7" fmla="*/ 1 h 7"/>
                <a:gd name="T8" fmla="*/ 3 w 34"/>
                <a:gd name="T9" fmla="*/ 0 h 7"/>
                <a:gd name="T10" fmla="*/ 8 w 34"/>
                <a:gd name="T11" fmla="*/ 0 h 7"/>
                <a:gd name="T12" fmla="*/ 15 w 34"/>
                <a:gd name="T13" fmla="*/ 0 h 7"/>
                <a:gd name="T14" fmla="*/ 22 w 34"/>
                <a:gd name="T15" fmla="*/ 0 h 7"/>
                <a:gd name="T16" fmla="*/ 29 w 34"/>
                <a:gd name="T17" fmla="*/ 0 h 7"/>
                <a:gd name="T18" fmla="*/ 30 w 34"/>
                <a:gd name="T19" fmla="*/ 1 h 7"/>
                <a:gd name="T20" fmla="*/ 31 w 34"/>
                <a:gd name="T21" fmla="*/ 2 h 7"/>
                <a:gd name="T22" fmla="*/ 33 w 34"/>
                <a:gd name="T23" fmla="*/ 4 h 7"/>
                <a:gd name="T24" fmla="*/ 34 w 34"/>
                <a:gd name="T25" fmla="*/ 5 h 7"/>
                <a:gd name="T26" fmla="*/ 26 w 34"/>
                <a:gd name="T27" fmla="*/ 5 h 7"/>
                <a:gd name="T28" fmla="*/ 18 w 34"/>
                <a:gd name="T29" fmla="*/ 5 h 7"/>
                <a:gd name="T30" fmla="*/ 8 w 34"/>
                <a:gd name="T31" fmla="*/ 7 h 7"/>
                <a:gd name="T32" fmla="*/ 0 w 34"/>
                <a:gd name="T33" fmla="*/ 7 h 7"/>
                <a:gd name="T34" fmla="*/ 0 w 34"/>
                <a:gd name="T35" fmla="*/ 7 h 7"/>
                <a:gd name="T36" fmla="*/ 0 w 34"/>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7">
                  <a:moveTo>
                    <a:pt x="0" y="7"/>
                  </a:moveTo>
                  <a:lnTo>
                    <a:pt x="2" y="4"/>
                  </a:lnTo>
                  <a:lnTo>
                    <a:pt x="2" y="3"/>
                  </a:lnTo>
                  <a:lnTo>
                    <a:pt x="2" y="1"/>
                  </a:lnTo>
                  <a:lnTo>
                    <a:pt x="3" y="0"/>
                  </a:lnTo>
                  <a:lnTo>
                    <a:pt x="8" y="0"/>
                  </a:lnTo>
                  <a:lnTo>
                    <a:pt x="15" y="0"/>
                  </a:lnTo>
                  <a:lnTo>
                    <a:pt x="22" y="0"/>
                  </a:lnTo>
                  <a:lnTo>
                    <a:pt x="29" y="0"/>
                  </a:lnTo>
                  <a:lnTo>
                    <a:pt x="30" y="1"/>
                  </a:lnTo>
                  <a:lnTo>
                    <a:pt x="31" y="2"/>
                  </a:lnTo>
                  <a:lnTo>
                    <a:pt x="33" y="4"/>
                  </a:lnTo>
                  <a:lnTo>
                    <a:pt x="34" y="5"/>
                  </a:lnTo>
                  <a:lnTo>
                    <a:pt x="26" y="5"/>
                  </a:lnTo>
                  <a:lnTo>
                    <a:pt x="18" y="5"/>
                  </a:lnTo>
                  <a:lnTo>
                    <a:pt x="8"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3" name="Freeform 51">
              <a:extLst>
                <a:ext uri="{FF2B5EF4-FFF2-40B4-BE49-F238E27FC236}">
                  <a16:creationId xmlns:a16="http://schemas.microsoft.com/office/drawing/2014/main" id="{6BB2D660-042A-48E5-BC81-35C3615C8B2D}"/>
                </a:ext>
              </a:extLst>
            </p:cNvPr>
            <p:cNvSpPr>
              <a:spLocks/>
            </p:cNvSpPr>
            <p:nvPr/>
          </p:nvSpPr>
          <p:spPr bwMode="auto">
            <a:xfrm>
              <a:off x="903" y="2024"/>
              <a:ext cx="8" cy="4"/>
            </a:xfrm>
            <a:custGeom>
              <a:avLst/>
              <a:gdLst>
                <a:gd name="T0" fmla="*/ 9 w 17"/>
                <a:gd name="T1" fmla="*/ 8 h 8"/>
                <a:gd name="T2" fmla="*/ 6 w 17"/>
                <a:gd name="T3" fmla="*/ 7 h 8"/>
                <a:gd name="T4" fmla="*/ 4 w 17"/>
                <a:gd name="T5" fmla="*/ 6 h 8"/>
                <a:gd name="T6" fmla="*/ 3 w 17"/>
                <a:gd name="T7" fmla="*/ 4 h 8"/>
                <a:gd name="T8" fmla="*/ 0 w 17"/>
                <a:gd name="T9" fmla="*/ 3 h 8"/>
                <a:gd name="T10" fmla="*/ 4 w 17"/>
                <a:gd name="T11" fmla="*/ 1 h 8"/>
                <a:gd name="T12" fmla="*/ 6 w 17"/>
                <a:gd name="T13" fmla="*/ 0 h 8"/>
                <a:gd name="T14" fmla="*/ 10 w 17"/>
                <a:gd name="T15" fmla="*/ 0 h 8"/>
                <a:gd name="T16" fmla="*/ 14 w 17"/>
                <a:gd name="T17" fmla="*/ 0 h 8"/>
                <a:gd name="T18" fmla="*/ 15 w 17"/>
                <a:gd name="T19" fmla="*/ 1 h 8"/>
                <a:gd name="T20" fmla="*/ 15 w 17"/>
                <a:gd name="T21" fmla="*/ 1 h 8"/>
                <a:gd name="T22" fmla="*/ 15 w 17"/>
                <a:gd name="T23" fmla="*/ 2 h 8"/>
                <a:gd name="T24" fmla="*/ 17 w 17"/>
                <a:gd name="T25" fmla="*/ 3 h 8"/>
                <a:gd name="T26" fmla="*/ 14 w 17"/>
                <a:gd name="T27" fmla="*/ 6 h 8"/>
                <a:gd name="T28" fmla="*/ 12 w 17"/>
                <a:gd name="T29" fmla="*/ 7 h 8"/>
                <a:gd name="T30" fmla="*/ 11 w 17"/>
                <a:gd name="T31" fmla="*/ 8 h 8"/>
                <a:gd name="T32" fmla="*/ 9 w 17"/>
                <a:gd name="T33" fmla="*/ 8 h 8"/>
                <a:gd name="T34" fmla="*/ 9 w 17"/>
                <a:gd name="T35" fmla="*/ 8 h 8"/>
                <a:gd name="T36" fmla="*/ 9 w 17"/>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
                  <a:moveTo>
                    <a:pt x="9" y="8"/>
                  </a:moveTo>
                  <a:lnTo>
                    <a:pt x="6" y="7"/>
                  </a:lnTo>
                  <a:lnTo>
                    <a:pt x="4" y="6"/>
                  </a:lnTo>
                  <a:lnTo>
                    <a:pt x="3" y="4"/>
                  </a:lnTo>
                  <a:lnTo>
                    <a:pt x="0" y="3"/>
                  </a:lnTo>
                  <a:lnTo>
                    <a:pt x="4" y="1"/>
                  </a:lnTo>
                  <a:lnTo>
                    <a:pt x="6" y="0"/>
                  </a:lnTo>
                  <a:lnTo>
                    <a:pt x="10" y="0"/>
                  </a:lnTo>
                  <a:lnTo>
                    <a:pt x="14" y="0"/>
                  </a:lnTo>
                  <a:lnTo>
                    <a:pt x="15" y="1"/>
                  </a:lnTo>
                  <a:lnTo>
                    <a:pt x="15" y="1"/>
                  </a:lnTo>
                  <a:lnTo>
                    <a:pt x="15" y="2"/>
                  </a:lnTo>
                  <a:lnTo>
                    <a:pt x="17" y="3"/>
                  </a:lnTo>
                  <a:lnTo>
                    <a:pt x="14" y="6"/>
                  </a:lnTo>
                  <a:lnTo>
                    <a:pt x="12" y="7"/>
                  </a:lnTo>
                  <a:lnTo>
                    <a:pt x="11" y="8"/>
                  </a:lnTo>
                  <a:lnTo>
                    <a:pt x="9" y="8"/>
                  </a:lnTo>
                  <a:lnTo>
                    <a:pt x="9" y="8"/>
                  </a:lnTo>
                  <a:lnTo>
                    <a:pt x="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4" name="Freeform 52">
              <a:extLst>
                <a:ext uri="{FF2B5EF4-FFF2-40B4-BE49-F238E27FC236}">
                  <a16:creationId xmlns:a16="http://schemas.microsoft.com/office/drawing/2014/main" id="{470C73ED-DB2B-4852-A2CD-D38BB3BD290C}"/>
                </a:ext>
              </a:extLst>
            </p:cNvPr>
            <p:cNvSpPr>
              <a:spLocks/>
            </p:cNvSpPr>
            <p:nvPr/>
          </p:nvSpPr>
          <p:spPr bwMode="auto">
            <a:xfrm>
              <a:off x="666" y="2015"/>
              <a:ext cx="22" cy="3"/>
            </a:xfrm>
            <a:custGeom>
              <a:avLst/>
              <a:gdLst>
                <a:gd name="T0" fmla="*/ 6 w 44"/>
                <a:gd name="T1" fmla="*/ 7 h 7"/>
                <a:gd name="T2" fmla="*/ 5 w 44"/>
                <a:gd name="T3" fmla="*/ 6 h 7"/>
                <a:gd name="T4" fmla="*/ 2 w 44"/>
                <a:gd name="T5" fmla="*/ 6 h 7"/>
                <a:gd name="T6" fmla="*/ 1 w 44"/>
                <a:gd name="T7" fmla="*/ 6 h 7"/>
                <a:gd name="T8" fmla="*/ 0 w 44"/>
                <a:gd name="T9" fmla="*/ 6 h 7"/>
                <a:gd name="T10" fmla="*/ 0 w 44"/>
                <a:gd name="T11" fmla="*/ 5 h 7"/>
                <a:gd name="T12" fmla="*/ 0 w 44"/>
                <a:gd name="T13" fmla="*/ 3 h 7"/>
                <a:gd name="T14" fmla="*/ 0 w 44"/>
                <a:gd name="T15" fmla="*/ 1 h 7"/>
                <a:gd name="T16" fmla="*/ 0 w 44"/>
                <a:gd name="T17" fmla="*/ 0 h 7"/>
                <a:gd name="T18" fmla="*/ 6 w 44"/>
                <a:gd name="T19" fmla="*/ 0 h 7"/>
                <a:gd name="T20" fmla="*/ 12 w 44"/>
                <a:gd name="T21" fmla="*/ 1 h 7"/>
                <a:gd name="T22" fmla="*/ 16 w 44"/>
                <a:gd name="T23" fmla="*/ 1 h 7"/>
                <a:gd name="T24" fmla="*/ 22 w 44"/>
                <a:gd name="T25" fmla="*/ 1 h 7"/>
                <a:gd name="T26" fmla="*/ 28 w 44"/>
                <a:gd name="T27" fmla="*/ 1 h 7"/>
                <a:gd name="T28" fmla="*/ 32 w 44"/>
                <a:gd name="T29" fmla="*/ 1 h 7"/>
                <a:gd name="T30" fmla="*/ 38 w 44"/>
                <a:gd name="T31" fmla="*/ 3 h 7"/>
                <a:gd name="T32" fmla="*/ 44 w 44"/>
                <a:gd name="T33" fmla="*/ 3 h 7"/>
                <a:gd name="T34" fmla="*/ 44 w 44"/>
                <a:gd name="T35" fmla="*/ 3 h 7"/>
                <a:gd name="T36" fmla="*/ 44 w 44"/>
                <a:gd name="T37" fmla="*/ 4 h 7"/>
                <a:gd name="T38" fmla="*/ 43 w 44"/>
                <a:gd name="T39" fmla="*/ 4 h 7"/>
                <a:gd name="T40" fmla="*/ 43 w 44"/>
                <a:gd name="T41" fmla="*/ 5 h 7"/>
                <a:gd name="T42" fmla="*/ 38 w 44"/>
                <a:gd name="T43" fmla="*/ 5 h 7"/>
                <a:gd name="T44" fmla="*/ 33 w 44"/>
                <a:gd name="T45" fmla="*/ 6 h 7"/>
                <a:gd name="T46" fmla="*/ 29 w 44"/>
                <a:gd name="T47" fmla="*/ 6 h 7"/>
                <a:gd name="T48" fmla="*/ 24 w 44"/>
                <a:gd name="T49" fmla="*/ 6 h 7"/>
                <a:gd name="T50" fmla="*/ 20 w 44"/>
                <a:gd name="T51" fmla="*/ 6 h 7"/>
                <a:gd name="T52" fmla="*/ 15 w 44"/>
                <a:gd name="T53" fmla="*/ 6 h 7"/>
                <a:gd name="T54" fmla="*/ 10 w 44"/>
                <a:gd name="T55" fmla="*/ 7 h 7"/>
                <a:gd name="T56" fmla="*/ 6 w 44"/>
                <a:gd name="T57" fmla="*/ 7 h 7"/>
                <a:gd name="T58" fmla="*/ 6 w 44"/>
                <a:gd name="T59" fmla="*/ 7 h 7"/>
                <a:gd name="T60" fmla="*/ 6 w 44"/>
                <a:gd name="T6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
                  <a:moveTo>
                    <a:pt x="6" y="7"/>
                  </a:moveTo>
                  <a:lnTo>
                    <a:pt x="5" y="6"/>
                  </a:lnTo>
                  <a:lnTo>
                    <a:pt x="2" y="6"/>
                  </a:lnTo>
                  <a:lnTo>
                    <a:pt x="1" y="6"/>
                  </a:lnTo>
                  <a:lnTo>
                    <a:pt x="0" y="6"/>
                  </a:lnTo>
                  <a:lnTo>
                    <a:pt x="0" y="5"/>
                  </a:lnTo>
                  <a:lnTo>
                    <a:pt x="0" y="3"/>
                  </a:lnTo>
                  <a:lnTo>
                    <a:pt x="0" y="1"/>
                  </a:lnTo>
                  <a:lnTo>
                    <a:pt x="0" y="0"/>
                  </a:lnTo>
                  <a:lnTo>
                    <a:pt x="6" y="0"/>
                  </a:lnTo>
                  <a:lnTo>
                    <a:pt x="12" y="1"/>
                  </a:lnTo>
                  <a:lnTo>
                    <a:pt x="16" y="1"/>
                  </a:lnTo>
                  <a:lnTo>
                    <a:pt x="22" y="1"/>
                  </a:lnTo>
                  <a:lnTo>
                    <a:pt x="28" y="1"/>
                  </a:lnTo>
                  <a:lnTo>
                    <a:pt x="32" y="1"/>
                  </a:lnTo>
                  <a:lnTo>
                    <a:pt x="38" y="3"/>
                  </a:lnTo>
                  <a:lnTo>
                    <a:pt x="44" y="3"/>
                  </a:lnTo>
                  <a:lnTo>
                    <a:pt x="44" y="3"/>
                  </a:lnTo>
                  <a:lnTo>
                    <a:pt x="44" y="4"/>
                  </a:lnTo>
                  <a:lnTo>
                    <a:pt x="43" y="4"/>
                  </a:lnTo>
                  <a:lnTo>
                    <a:pt x="43" y="5"/>
                  </a:lnTo>
                  <a:lnTo>
                    <a:pt x="38" y="5"/>
                  </a:lnTo>
                  <a:lnTo>
                    <a:pt x="33" y="6"/>
                  </a:lnTo>
                  <a:lnTo>
                    <a:pt x="29" y="6"/>
                  </a:lnTo>
                  <a:lnTo>
                    <a:pt x="24" y="6"/>
                  </a:lnTo>
                  <a:lnTo>
                    <a:pt x="20" y="6"/>
                  </a:lnTo>
                  <a:lnTo>
                    <a:pt x="15" y="6"/>
                  </a:lnTo>
                  <a:lnTo>
                    <a:pt x="10" y="7"/>
                  </a:lnTo>
                  <a:lnTo>
                    <a:pt x="6" y="7"/>
                  </a:lnTo>
                  <a:lnTo>
                    <a:pt x="6" y="7"/>
                  </a:lnTo>
                  <a:lnTo>
                    <a:pt x="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5" name="Freeform 53">
              <a:extLst>
                <a:ext uri="{FF2B5EF4-FFF2-40B4-BE49-F238E27FC236}">
                  <a16:creationId xmlns:a16="http://schemas.microsoft.com/office/drawing/2014/main" id="{68CAC036-EB90-4C55-A45D-D7577733D4CB}"/>
                </a:ext>
              </a:extLst>
            </p:cNvPr>
            <p:cNvSpPr>
              <a:spLocks/>
            </p:cNvSpPr>
            <p:nvPr/>
          </p:nvSpPr>
          <p:spPr bwMode="auto">
            <a:xfrm>
              <a:off x="1067" y="1695"/>
              <a:ext cx="509" cy="321"/>
            </a:xfrm>
            <a:custGeom>
              <a:avLst/>
              <a:gdLst>
                <a:gd name="T0" fmla="*/ 358 w 1019"/>
                <a:gd name="T1" fmla="*/ 601 h 642"/>
                <a:gd name="T2" fmla="*/ 27 w 1019"/>
                <a:gd name="T3" fmla="*/ 498 h 642"/>
                <a:gd name="T4" fmla="*/ 104 w 1019"/>
                <a:gd name="T5" fmla="*/ 509 h 642"/>
                <a:gd name="T6" fmla="*/ 4 w 1019"/>
                <a:gd name="T7" fmla="*/ 456 h 642"/>
                <a:gd name="T8" fmla="*/ 63 w 1019"/>
                <a:gd name="T9" fmla="*/ 461 h 642"/>
                <a:gd name="T10" fmla="*/ 61 w 1019"/>
                <a:gd name="T11" fmla="*/ 447 h 642"/>
                <a:gd name="T12" fmla="*/ 33 w 1019"/>
                <a:gd name="T13" fmla="*/ 425 h 642"/>
                <a:gd name="T14" fmla="*/ 97 w 1019"/>
                <a:gd name="T15" fmla="*/ 435 h 642"/>
                <a:gd name="T16" fmla="*/ 26 w 1019"/>
                <a:gd name="T17" fmla="*/ 387 h 642"/>
                <a:gd name="T18" fmla="*/ 135 w 1019"/>
                <a:gd name="T19" fmla="*/ 417 h 642"/>
                <a:gd name="T20" fmla="*/ 44 w 1019"/>
                <a:gd name="T21" fmla="*/ 374 h 642"/>
                <a:gd name="T22" fmla="*/ 82 w 1019"/>
                <a:gd name="T23" fmla="*/ 367 h 642"/>
                <a:gd name="T24" fmla="*/ 249 w 1019"/>
                <a:gd name="T25" fmla="*/ 418 h 642"/>
                <a:gd name="T26" fmla="*/ 456 w 1019"/>
                <a:gd name="T27" fmla="*/ 477 h 642"/>
                <a:gd name="T28" fmla="*/ 585 w 1019"/>
                <a:gd name="T29" fmla="*/ 416 h 642"/>
                <a:gd name="T30" fmla="*/ 773 w 1019"/>
                <a:gd name="T31" fmla="*/ 148 h 642"/>
                <a:gd name="T32" fmla="*/ 975 w 1019"/>
                <a:gd name="T33" fmla="*/ 9 h 642"/>
                <a:gd name="T34" fmla="*/ 986 w 1019"/>
                <a:gd name="T35" fmla="*/ 24 h 642"/>
                <a:gd name="T36" fmla="*/ 977 w 1019"/>
                <a:gd name="T37" fmla="*/ 44 h 642"/>
                <a:gd name="T38" fmla="*/ 956 w 1019"/>
                <a:gd name="T39" fmla="*/ 60 h 642"/>
                <a:gd name="T40" fmla="*/ 948 w 1019"/>
                <a:gd name="T41" fmla="*/ 80 h 642"/>
                <a:gd name="T42" fmla="*/ 916 w 1019"/>
                <a:gd name="T43" fmla="*/ 79 h 642"/>
                <a:gd name="T44" fmla="*/ 884 w 1019"/>
                <a:gd name="T45" fmla="*/ 90 h 642"/>
                <a:gd name="T46" fmla="*/ 914 w 1019"/>
                <a:gd name="T47" fmla="*/ 122 h 642"/>
                <a:gd name="T48" fmla="*/ 864 w 1019"/>
                <a:gd name="T49" fmla="*/ 116 h 642"/>
                <a:gd name="T50" fmla="*/ 894 w 1019"/>
                <a:gd name="T51" fmla="*/ 144 h 642"/>
                <a:gd name="T52" fmla="*/ 836 w 1019"/>
                <a:gd name="T53" fmla="*/ 133 h 642"/>
                <a:gd name="T54" fmla="*/ 876 w 1019"/>
                <a:gd name="T55" fmla="*/ 165 h 642"/>
                <a:gd name="T56" fmla="*/ 831 w 1019"/>
                <a:gd name="T57" fmla="*/ 158 h 642"/>
                <a:gd name="T58" fmla="*/ 845 w 1019"/>
                <a:gd name="T59" fmla="*/ 186 h 642"/>
                <a:gd name="T60" fmla="*/ 829 w 1019"/>
                <a:gd name="T61" fmla="*/ 208 h 642"/>
                <a:gd name="T62" fmla="*/ 818 w 1019"/>
                <a:gd name="T63" fmla="*/ 212 h 642"/>
                <a:gd name="T64" fmla="*/ 779 w 1019"/>
                <a:gd name="T65" fmla="*/ 216 h 642"/>
                <a:gd name="T66" fmla="*/ 801 w 1019"/>
                <a:gd name="T67" fmla="*/ 250 h 642"/>
                <a:gd name="T68" fmla="*/ 798 w 1019"/>
                <a:gd name="T69" fmla="*/ 264 h 642"/>
                <a:gd name="T70" fmla="*/ 751 w 1019"/>
                <a:gd name="T71" fmla="*/ 267 h 642"/>
                <a:gd name="T72" fmla="*/ 755 w 1019"/>
                <a:gd name="T73" fmla="*/ 291 h 642"/>
                <a:gd name="T74" fmla="*/ 763 w 1019"/>
                <a:gd name="T75" fmla="*/ 304 h 642"/>
                <a:gd name="T76" fmla="*/ 722 w 1019"/>
                <a:gd name="T77" fmla="*/ 312 h 642"/>
                <a:gd name="T78" fmla="*/ 723 w 1019"/>
                <a:gd name="T79" fmla="*/ 340 h 642"/>
                <a:gd name="T80" fmla="*/ 708 w 1019"/>
                <a:gd name="T81" fmla="*/ 343 h 642"/>
                <a:gd name="T82" fmla="*/ 719 w 1019"/>
                <a:gd name="T83" fmla="*/ 367 h 642"/>
                <a:gd name="T84" fmla="*/ 722 w 1019"/>
                <a:gd name="T85" fmla="*/ 379 h 642"/>
                <a:gd name="T86" fmla="*/ 672 w 1019"/>
                <a:gd name="T87" fmla="*/ 380 h 642"/>
                <a:gd name="T88" fmla="*/ 689 w 1019"/>
                <a:gd name="T89" fmla="*/ 412 h 642"/>
                <a:gd name="T90" fmla="*/ 680 w 1019"/>
                <a:gd name="T91" fmla="*/ 419 h 642"/>
                <a:gd name="T92" fmla="*/ 678 w 1019"/>
                <a:gd name="T93" fmla="*/ 439 h 642"/>
                <a:gd name="T94" fmla="*/ 656 w 1019"/>
                <a:gd name="T95" fmla="*/ 443 h 642"/>
                <a:gd name="T96" fmla="*/ 652 w 1019"/>
                <a:gd name="T97" fmla="*/ 465 h 642"/>
                <a:gd name="T98" fmla="*/ 666 w 1019"/>
                <a:gd name="T99" fmla="*/ 477 h 642"/>
                <a:gd name="T100" fmla="*/ 620 w 1019"/>
                <a:gd name="T101" fmla="*/ 495 h 642"/>
                <a:gd name="T102" fmla="*/ 651 w 1019"/>
                <a:gd name="T103" fmla="*/ 518 h 642"/>
                <a:gd name="T104" fmla="*/ 612 w 1019"/>
                <a:gd name="T105" fmla="*/ 521 h 642"/>
                <a:gd name="T106" fmla="*/ 639 w 1019"/>
                <a:gd name="T107" fmla="*/ 533 h 642"/>
                <a:gd name="T108" fmla="*/ 563 w 1019"/>
                <a:gd name="T109" fmla="*/ 539 h 642"/>
                <a:gd name="T110" fmla="*/ 612 w 1019"/>
                <a:gd name="T111" fmla="*/ 555 h 642"/>
                <a:gd name="T112" fmla="*/ 557 w 1019"/>
                <a:gd name="T113" fmla="*/ 574 h 642"/>
                <a:gd name="T114" fmla="*/ 612 w 1019"/>
                <a:gd name="T115" fmla="*/ 602 h 642"/>
                <a:gd name="T116" fmla="*/ 541 w 1019"/>
                <a:gd name="T117" fmla="*/ 601 h 642"/>
                <a:gd name="T118" fmla="*/ 579 w 1019"/>
                <a:gd name="T119" fmla="*/ 629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9" h="642">
                  <a:moveTo>
                    <a:pt x="570" y="642"/>
                  </a:moveTo>
                  <a:lnTo>
                    <a:pt x="553" y="638"/>
                  </a:lnTo>
                  <a:lnTo>
                    <a:pt x="536" y="636"/>
                  </a:lnTo>
                  <a:lnTo>
                    <a:pt x="521" y="634"/>
                  </a:lnTo>
                  <a:lnTo>
                    <a:pt x="505" y="630"/>
                  </a:lnTo>
                  <a:lnTo>
                    <a:pt x="490" y="628"/>
                  </a:lnTo>
                  <a:lnTo>
                    <a:pt x="474" y="625"/>
                  </a:lnTo>
                  <a:lnTo>
                    <a:pt x="459" y="624"/>
                  </a:lnTo>
                  <a:lnTo>
                    <a:pt x="444" y="622"/>
                  </a:lnTo>
                  <a:lnTo>
                    <a:pt x="415" y="615"/>
                  </a:lnTo>
                  <a:lnTo>
                    <a:pt x="386" y="609"/>
                  </a:lnTo>
                  <a:lnTo>
                    <a:pt x="358" y="601"/>
                  </a:lnTo>
                  <a:lnTo>
                    <a:pt x="330" y="594"/>
                  </a:lnTo>
                  <a:lnTo>
                    <a:pt x="301" y="586"/>
                  </a:lnTo>
                  <a:lnTo>
                    <a:pt x="272" y="578"/>
                  </a:lnTo>
                  <a:lnTo>
                    <a:pt x="245" y="570"/>
                  </a:lnTo>
                  <a:lnTo>
                    <a:pt x="217" y="562"/>
                  </a:lnTo>
                  <a:lnTo>
                    <a:pt x="188" y="553"/>
                  </a:lnTo>
                  <a:lnTo>
                    <a:pt x="161" y="545"/>
                  </a:lnTo>
                  <a:lnTo>
                    <a:pt x="134" y="536"/>
                  </a:lnTo>
                  <a:lnTo>
                    <a:pt x="107" y="526"/>
                  </a:lnTo>
                  <a:lnTo>
                    <a:pt x="80" y="516"/>
                  </a:lnTo>
                  <a:lnTo>
                    <a:pt x="54" y="507"/>
                  </a:lnTo>
                  <a:lnTo>
                    <a:pt x="27" y="498"/>
                  </a:lnTo>
                  <a:lnTo>
                    <a:pt x="1" y="487"/>
                  </a:lnTo>
                  <a:lnTo>
                    <a:pt x="0" y="484"/>
                  </a:lnTo>
                  <a:lnTo>
                    <a:pt x="0" y="480"/>
                  </a:lnTo>
                  <a:lnTo>
                    <a:pt x="0" y="477"/>
                  </a:lnTo>
                  <a:lnTo>
                    <a:pt x="0" y="473"/>
                  </a:lnTo>
                  <a:lnTo>
                    <a:pt x="12" y="476"/>
                  </a:lnTo>
                  <a:lnTo>
                    <a:pt x="26" y="480"/>
                  </a:lnTo>
                  <a:lnTo>
                    <a:pt x="42" y="486"/>
                  </a:lnTo>
                  <a:lnTo>
                    <a:pt x="58" y="493"/>
                  </a:lnTo>
                  <a:lnTo>
                    <a:pt x="76" y="500"/>
                  </a:lnTo>
                  <a:lnTo>
                    <a:pt x="90" y="506"/>
                  </a:lnTo>
                  <a:lnTo>
                    <a:pt x="104" y="509"/>
                  </a:lnTo>
                  <a:lnTo>
                    <a:pt x="116" y="509"/>
                  </a:lnTo>
                  <a:lnTo>
                    <a:pt x="101" y="503"/>
                  </a:lnTo>
                  <a:lnTo>
                    <a:pt x="86" y="498"/>
                  </a:lnTo>
                  <a:lnTo>
                    <a:pt x="71" y="492"/>
                  </a:lnTo>
                  <a:lnTo>
                    <a:pt x="57" y="486"/>
                  </a:lnTo>
                  <a:lnTo>
                    <a:pt x="43" y="480"/>
                  </a:lnTo>
                  <a:lnTo>
                    <a:pt x="29" y="475"/>
                  </a:lnTo>
                  <a:lnTo>
                    <a:pt x="17" y="468"/>
                  </a:lnTo>
                  <a:lnTo>
                    <a:pt x="4" y="462"/>
                  </a:lnTo>
                  <a:lnTo>
                    <a:pt x="4" y="460"/>
                  </a:lnTo>
                  <a:lnTo>
                    <a:pt x="4" y="457"/>
                  </a:lnTo>
                  <a:lnTo>
                    <a:pt x="4" y="456"/>
                  </a:lnTo>
                  <a:lnTo>
                    <a:pt x="4" y="454"/>
                  </a:lnTo>
                  <a:lnTo>
                    <a:pt x="14" y="456"/>
                  </a:lnTo>
                  <a:lnTo>
                    <a:pt x="26" y="458"/>
                  </a:lnTo>
                  <a:lnTo>
                    <a:pt x="38" y="463"/>
                  </a:lnTo>
                  <a:lnTo>
                    <a:pt x="50" y="468"/>
                  </a:lnTo>
                  <a:lnTo>
                    <a:pt x="62" y="472"/>
                  </a:lnTo>
                  <a:lnTo>
                    <a:pt x="73" y="476"/>
                  </a:lnTo>
                  <a:lnTo>
                    <a:pt x="85" y="478"/>
                  </a:lnTo>
                  <a:lnTo>
                    <a:pt x="95" y="478"/>
                  </a:lnTo>
                  <a:lnTo>
                    <a:pt x="85" y="472"/>
                  </a:lnTo>
                  <a:lnTo>
                    <a:pt x="74" y="466"/>
                  </a:lnTo>
                  <a:lnTo>
                    <a:pt x="63" y="461"/>
                  </a:lnTo>
                  <a:lnTo>
                    <a:pt x="51" y="456"/>
                  </a:lnTo>
                  <a:lnTo>
                    <a:pt x="39" y="453"/>
                  </a:lnTo>
                  <a:lnTo>
                    <a:pt x="28" y="449"/>
                  </a:lnTo>
                  <a:lnTo>
                    <a:pt x="17" y="446"/>
                  </a:lnTo>
                  <a:lnTo>
                    <a:pt x="8" y="443"/>
                  </a:lnTo>
                  <a:lnTo>
                    <a:pt x="9" y="440"/>
                  </a:lnTo>
                  <a:lnTo>
                    <a:pt x="9" y="436"/>
                  </a:lnTo>
                  <a:lnTo>
                    <a:pt x="10" y="433"/>
                  </a:lnTo>
                  <a:lnTo>
                    <a:pt x="11" y="430"/>
                  </a:lnTo>
                  <a:lnTo>
                    <a:pt x="25" y="432"/>
                  </a:lnTo>
                  <a:lnTo>
                    <a:pt x="42" y="439"/>
                  </a:lnTo>
                  <a:lnTo>
                    <a:pt x="61" y="447"/>
                  </a:lnTo>
                  <a:lnTo>
                    <a:pt x="81" y="456"/>
                  </a:lnTo>
                  <a:lnTo>
                    <a:pt x="101" y="464"/>
                  </a:lnTo>
                  <a:lnTo>
                    <a:pt x="119" y="471"/>
                  </a:lnTo>
                  <a:lnTo>
                    <a:pt x="137" y="476"/>
                  </a:lnTo>
                  <a:lnTo>
                    <a:pt x="150" y="476"/>
                  </a:lnTo>
                  <a:lnTo>
                    <a:pt x="133" y="469"/>
                  </a:lnTo>
                  <a:lnTo>
                    <a:pt x="116" y="462"/>
                  </a:lnTo>
                  <a:lnTo>
                    <a:pt x="99" y="455"/>
                  </a:lnTo>
                  <a:lnTo>
                    <a:pt x="81" y="447"/>
                  </a:lnTo>
                  <a:lnTo>
                    <a:pt x="65" y="440"/>
                  </a:lnTo>
                  <a:lnTo>
                    <a:pt x="49" y="432"/>
                  </a:lnTo>
                  <a:lnTo>
                    <a:pt x="33" y="425"/>
                  </a:lnTo>
                  <a:lnTo>
                    <a:pt x="18" y="418"/>
                  </a:lnTo>
                  <a:lnTo>
                    <a:pt x="18" y="415"/>
                  </a:lnTo>
                  <a:lnTo>
                    <a:pt x="18" y="411"/>
                  </a:lnTo>
                  <a:lnTo>
                    <a:pt x="18" y="409"/>
                  </a:lnTo>
                  <a:lnTo>
                    <a:pt x="18" y="405"/>
                  </a:lnTo>
                  <a:lnTo>
                    <a:pt x="27" y="407"/>
                  </a:lnTo>
                  <a:lnTo>
                    <a:pt x="38" y="411"/>
                  </a:lnTo>
                  <a:lnTo>
                    <a:pt x="50" y="416"/>
                  </a:lnTo>
                  <a:lnTo>
                    <a:pt x="63" y="422"/>
                  </a:lnTo>
                  <a:lnTo>
                    <a:pt x="76" y="428"/>
                  </a:lnTo>
                  <a:lnTo>
                    <a:pt x="88" y="433"/>
                  </a:lnTo>
                  <a:lnTo>
                    <a:pt x="97" y="435"/>
                  </a:lnTo>
                  <a:lnTo>
                    <a:pt x="105" y="435"/>
                  </a:lnTo>
                  <a:lnTo>
                    <a:pt x="95" y="431"/>
                  </a:lnTo>
                  <a:lnTo>
                    <a:pt x="86" y="425"/>
                  </a:lnTo>
                  <a:lnTo>
                    <a:pt x="76" y="420"/>
                  </a:lnTo>
                  <a:lnTo>
                    <a:pt x="65" y="415"/>
                  </a:lnTo>
                  <a:lnTo>
                    <a:pt x="55" y="410"/>
                  </a:lnTo>
                  <a:lnTo>
                    <a:pt x="46" y="404"/>
                  </a:lnTo>
                  <a:lnTo>
                    <a:pt x="35" y="400"/>
                  </a:lnTo>
                  <a:lnTo>
                    <a:pt x="26" y="395"/>
                  </a:lnTo>
                  <a:lnTo>
                    <a:pt x="25" y="392"/>
                  </a:lnTo>
                  <a:lnTo>
                    <a:pt x="26" y="389"/>
                  </a:lnTo>
                  <a:lnTo>
                    <a:pt x="26" y="387"/>
                  </a:lnTo>
                  <a:lnTo>
                    <a:pt x="28" y="383"/>
                  </a:lnTo>
                  <a:lnTo>
                    <a:pt x="38" y="386"/>
                  </a:lnTo>
                  <a:lnTo>
                    <a:pt x="51" y="390"/>
                  </a:lnTo>
                  <a:lnTo>
                    <a:pt x="66" y="397"/>
                  </a:lnTo>
                  <a:lnTo>
                    <a:pt x="84" y="404"/>
                  </a:lnTo>
                  <a:lnTo>
                    <a:pt x="101" y="411"/>
                  </a:lnTo>
                  <a:lnTo>
                    <a:pt x="117" y="417"/>
                  </a:lnTo>
                  <a:lnTo>
                    <a:pt x="130" y="419"/>
                  </a:lnTo>
                  <a:lnTo>
                    <a:pt x="139" y="419"/>
                  </a:lnTo>
                  <a:lnTo>
                    <a:pt x="138" y="418"/>
                  </a:lnTo>
                  <a:lnTo>
                    <a:pt x="137" y="418"/>
                  </a:lnTo>
                  <a:lnTo>
                    <a:pt x="135" y="417"/>
                  </a:lnTo>
                  <a:lnTo>
                    <a:pt x="132" y="415"/>
                  </a:lnTo>
                  <a:lnTo>
                    <a:pt x="126" y="413"/>
                  </a:lnTo>
                  <a:lnTo>
                    <a:pt x="118" y="410"/>
                  </a:lnTo>
                  <a:lnTo>
                    <a:pt x="108" y="407"/>
                  </a:lnTo>
                  <a:lnTo>
                    <a:pt x="94" y="401"/>
                  </a:lnTo>
                  <a:lnTo>
                    <a:pt x="87" y="397"/>
                  </a:lnTo>
                  <a:lnTo>
                    <a:pt x="79" y="394"/>
                  </a:lnTo>
                  <a:lnTo>
                    <a:pt x="72" y="390"/>
                  </a:lnTo>
                  <a:lnTo>
                    <a:pt x="65" y="386"/>
                  </a:lnTo>
                  <a:lnTo>
                    <a:pt x="58" y="382"/>
                  </a:lnTo>
                  <a:lnTo>
                    <a:pt x="51" y="379"/>
                  </a:lnTo>
                  <a:lnTo>
                    <a:pt x="44" y="374"/>
                  </a:lnTo>
                  <a:lnTo>
                    <a:pt x="38" y="371"/>
                  </a:lnTo>
                  <a:lnTo>
                    <a:pt x="36" y="370"/>
                  </a:lnTo>
                  <a:lnTo>
                    <a:pt x="36" y="367"/>
                  </a:lnTo>
                  <a:lnTo>
                    <a:pt x="36" y="366"/>
                  </a:lnTo>
                  <a:lnTo>
                    <a:pt x="36" y="365"/>
                  </a:lnTo>
                  <a:lnTo>
                    <a:pt x="38" y="364"/>
                  </a:lnTo>
                  <a:lnTo>
                    <a:pt x="39" y="363"/>
                  </a:lnTo>
                  <a:lnTo>
                    <a:pt x="40" y="362"/>
                  </a:lnTo>
                  <a:lnTo>
                    <a:pt x="41" y="360"/>
                  </a:lnTo>
                  <a:lnTo>
                    <a:pt x="55" y="362"/>
                  </a:lnTo>
                  <a:lnTo>
                    <a:pt x="69" y="365"/>
                  </a:lnTo>
                  <a:lnTo>
                    <a:pt x="82" y="367"/>
                  </a:lnTo>
                  <a:lnTo>
                    <a:pt x="95" y="371"/>
                  </a:lnTo>
                  <a:lnTo>
                    <a:pt x="109" y="375"/>
                  </a:lnTo>
                  <a:lnTo>
                    <a:pt x="123" y="379"/>
                  </a:lnTo>
                  <a:lnTo>
                    <a:pt x="137" y="383"/>
                  </a:lnTo>
                  <a:lnTo>
                    <a:pt x="152" y="388"/>
                  </a:lnTo>
                  <a:lnTo>
                    <a:pt x="165" y="393"/>
                  </a:lnTo>
                  <a:lnTo>
                    <a:pt x="179" y="397"/>
                  </a:lnTo>
                  <a:lnTo>
                    <a:pt x="193" y="402"/>
                  </a:lnTo>
                  <a:lnTo>
                    <a:pt x="207" y="407"/>
                  </a:lnTo>
                  <a:lnTo>
                    <a:pt x="222" y="411"/>
                  </a:lnTo>
                  <a:lnTo>
                    <a:pt x="236" y="415"/>
                  </a:lnTo>
                  <a:lnTo>
                    <a:pt x="249" y="418"/>
                  </a:lnTo>
                  <a:lnTo>
                    <a:pt x="264" y="420"/>
                  </a:lnTo>
                  <a:lnTo>
                    <a:pt x="281" y="425"/>
                  </a:lnTo>
                  <a:lnTo>
                    <a:pt x="297" y="430"/>
                  </a:lnTo>
                  <a:lnTo>
                    <a:pt x="313" y="435"/>
                  </a:lnTo>
                  <a:lnTo>
                    <a:pt x="330" y="440"/>
                  </a:lnTo>
                  <a:lnTo>
                    <a:pt x="347" y="446"/>
                  </a:lnTo>
                  <a:lnTo>
                    <a:pt x="366" y="451"/>
                  </a:lnTo>
                  <a:lnTo>
                    <a:pt x="383" y="457"/>
                  </a:lnTo>
                  <a:lnTo>
                    <a:pt x="401" y="462"/>
                  </a:lnTo>
                  <a:lnTo>
                    <a:pt x="420" y="468"/>
                  </a:lnTo>
                  <a:lnTo>
                    <a:pt x="437" y="472"/>
                  </a:lnTo>
                  <a:lnTo>
                    <a:pt x="456" y="477"/>
                  </a:lnTo>
                  <a:lnTo>
                    <a:pt x="474" y="481"/>
                  </a:lnTo>
                  <a:lnTo>
                    <a:pt x="492" y="485"/>
                  </a:lnTo>
                  <a:lnTo>
                    <a:pt x="511" y="487"/>
                  </a:lnTo>
                  <a:lnTo>
                    <a:pt x="529" y="489"/>
                  </a:lnTo>
                  <a:lnTo>
                    <a:pt x="547" y="491"/>
                  </a:lnTo>
                  <a:lnTo>
                    <a:pt x="550" y="486"/>
                  </a:lnTo>
                  <a:lnTo>
                    <a:pt x="555" y="477"/>
                  </a:lnTo>
                  <a:lnTo>
                    <a:pt x="560" y="465"/>
                  </a:lnTo>
                  <a:lnTo>
                    <a:pt x="567" y="451"/>
                  </a:lnTo>
                  <a:lnTo>
                    <a:pt x="573" y="438"/>
                  </a:lnTo>
                  <a:lnTo>
                    <a:pt x="580" y="425"/>
                  </a:lnTo>
                  <a:lnTo>
                    <a:pt x="585" y="416"/>
                  </a:lnTo>
                  <a:lnTo>
                    <a:pt x="587" y="410"/>
                  </a:lnTo>
                  <a:lnTo>
                    <a:pt x="603" y="386"/>
                  </a:lnTo>
                  <a:lnTo>
                    <a:pt x="620" y="360"/>
                  </a:lnTo>
                  <a:lnTo>
                    <a:pt x="636" y="336"/>
                  </a:lnTo>
                  <a:lnTo>
                    <a:pt x="652" y="312"/>
                  </a:lnTo>
                  <a:lnTo>
                    <a:pt x="670" y="289"/>
                  </a:lnTo>
                  <a:lnTo>
                    <a:pt x="686" y="265"/>
                  </a:lnTo>
                  <a:lnTo>
                    <a:pt x="703" y="241"/>
                  </a:lnTo>
                  <a:lnTo>
                    <a:pt x="720" y="218"/>
                  </a:lnTo>
                  <a:lnTo>
                    <a:pt x="738" y="195"/>
                  </a:lnTo>
                  <a:lnTo>
                    <a:pt x="755" y="171"/>
                  </a:lnTo>
                  <a:lnTo>
                    <a:pt x="773" y="148"/>
                  </a:lnTo>
                  <a:lnTo>
                    <a:pt x="792" y="125"/>
                  </a:lnTo>
                  <a:lnTo>
                    <a:pt x="810" y="102"/>
                  </a:lnTo>
                  <a:lnTo>
                    <a:pt x="829" y="80"/>
                  </a:lnTo>
                  <a:lnTo>
                    <a:pt x="848" y="57"/>
                  </a:lnTo>
                  <a:lnTo>
                    <a:pt x="868" y="36"/>
                  </a:lnTo>
                  <a:lnTo>
                    <a:pt x="876" y="33"/>
                  </a:lnTo>
                  <a:lnTo>
                    <a:pt x="883" y="31"/>
                  </a:lnTo>
                  <a:lnTo>
                    <a:pt x="892" y="29"/>
                  </a:lnTo>
                  <a:lnTo>
                    <a:pt x="904" y="26"/>
                  </a:lnTo>
                  <a:lnTo>
                    <a:pt x="921" y="22"/>
                  </a:lnTo>
                  <a:lnTo>
                    <a:pt x="944" y="17"/>
                  </a:lnTo>
                  <a:lnTo>
                    <a:pt x="975" y="9"/>
                  </a:lnTo>
                  <a:lnTo>
                    <a:pt x="1016" y="0"/>
                  </a:lnTo>
                  <a:lnTo>
                    <a:pt x="1018" y="0"/>
                  </a:lnTo>
                  <a:lnTo>
                    <a:pt x="1018" y="1"/>
                  </a:lnTo>
                  <a:lnTo>
                    <a:pt x="1018" y="1"/>
                  </a:lnTo>
                  <a:lnTo>
                    <a:pt x="1019" y="2"/>
                  </a:lnTo>
                  <a:lnTo>
                    <a:pt x="1014" y="8"/>
                  </a:lnTo>
                  <a:lnTo>
                    <a:pt x="1008" y="14"/>
                  </a:lnTo>
                  <a:lnTo>
                    <a:pt x="1004" y="19"/>
                  </a:lnTo>
                  <a:lnTo>
                    <a:pt x="999" y="25"/>
                  </a:lnTo>
                  <a:lnTo>
                    <a:pt x="994" y="24"/>
                  </a:lnTo>
                  <a:lnTo>
                    <a:pt x="991" y="24"/>
                  </a:lnTo>
                  <a:lnTo>
                    <a:pt x="986" y="24"/>
                  </a:lnTo>
                  <a:lnTo>
                    <a:pt x="982" y="23"/>
                  </a:lnTo>
                  <a:lnTo>
                    <a:pt x="980" y="25"/>
                  </a:lnTo>
                  <a:lnTo>
                    <a:pt x="978" y="26"/>
                  </a:lnTo>
                  <a:lnTo>
                    <a:pt x="978" y="29"/>
                  </a:lnTo>
                  <a:lnTo>
                    <a:pt x="978" y="32"/>
                  </a:lnTo>
                  <a:lnTo>
                    <a:pt x="981" y="32"/>
                  </a:lnTo>
                  <a:lnTo>
                    <a:pt x="982" y="33"/>
                  </a:lnTo>
                  <a:lnTo>
                    <a:pt x="984" y="33"/>
                  </a:lnTo>
                  <a:lnTo>
                    <a:pt x="985" y="34"/>
                  </a:lnTo>
                  <a:lnTo>
                    <a:pt x="985" y="40"/>
                  </a:lnTo>
                  <a:lnTo>
                    <a:pt x="982" y="42"/>
                  </a:lnTo>
                  <a:lnTo>
                    <a:pt x="977" y="44"/>
                  </a:lnTo>
                  <a:lnTo>
                    <a:pt x="971" y="42"/>
                  </a:lnTo>
                  <a:lnTo>
                    <a:pt x="966" y="41"/>
                  </a:lnTo>
                  <a:lnTo>
                    <a:pt x="960" y="39"/>
                  </a:lnTo>
                  <a:lnTo>
                    <a:pt x="955" y="38"/>
                  </a:lnTo>
                  <a:lnTo>
                    <a:pt x="952" y="38"/>
                  </a:lnTo>
                  <a:lnTo>
                    <a:pt x="956" y="40"/>
                  </a:lnTo>
                  <a:lnTo>
                    <a:pt x="961" y="44"/>
                  </a:lnTo>
                  <a:lnTo>
                    <a:pt x="966" y="49"/>
                  </a:lnTo>
                  <a:lnTo>
                    <a:pt x="971" y="57"/>
                  </a:lnTo>
                  <a:lnTo>
                    <a:pt x="967" y="60"/>
                  </a:lnTo>
                  <a:lnTo>
                    <a:pt x="962" y="60"/>
                  </a:lnTo>
                  <a:lnTo>
                    <a:pt x="956" y="60"/>
                  </a:lnTo>
                  <a:lnTo>
                    <a:pt x="952" y="59"/>
                  </a:lnTo>
                  <a:lnTo>
                    <a:pt x="946" y="57"/>
                  </a:lnTo>
                  <a:lnTo>
                    <a:pt x="942" y="55"/>
                  </a:lnTo>
                  <a:lnTo>
                    <a:pt x="937" y="54"/>
                  </a:lnTo>
                  <a:lnTo>
                    <a:pt x="935" y="54"/>
                  </a:lnTo>
                  <a:lnTo>
                    <a:pt x="937" y="57"/>
                  </a:lnTo>
                  <a:lnTo>
                    <a:pt x="940" y="61"/>
                  </a:lnTo>
                  <a:lnTo>
                    <a:pt x="946" y="64"/>
                  </a:lnTo>
                  <a:lnTo>
                    <a:pt x="953" y="69"/>
                  </a:lnTo>
                  <a:lnTo>
                    <a:pt x="952" y="74"/>
                  </a:lnTo>
                  <a:lnTo>
                    <a:pt x="951" y="77"/>
                  </a:lnTo>
                  <a:lnTo>
                    <a:pt x="948" y="80"/>
                  </a:lnTo>
                  <a:lnTo>
                    <a:pt x="946" y="83"/>
                  </a:lnTo>
                  <a:lnTo>
                    <a:pt x="940" y="82"/>
                  </a:lnTo>
                  <a:lnTo>
                    <a:pt x="933" y="79"/>
                  </a:lnTo>
                  <a:lnTo>
                    <a:pt x="927" y="77"/>
                  </a:lnTo>
                  <a:lnTo>
                    <a:pt x="920" y="74"/>
                  </a:lnTo>
                  <a:lnTo>
                    <a:pt x="914" y="72"/>
                  </a:lnTo>
                  <a:lnTo>
                    <a:pt x="908" y="70"/>
                  </a:lnTo>
                  <a:lnTo>
                    <a:pt x="904" y="69"/>
                  </a:lnTo>
                  <a:lnTo>
                    <a:pt x="900" y="69"/>
                  </a:lnTo>
                  <a:lnTo>
                    <a:pt x="904" y="71"/>
                  </a:lnTo>
                  <a:lnTo>
                    <a:pt x="909" y="75"/>
                  </a:lnTo>
                  <a:lnTo>
                    <a:pt x="916" y="79"/>
                  </a:lnTo>
                  <a:lnTo>
                    <a:pt x="924" y="84"/>
                  </a:lnTo>
                  <a:lnTo>
                    <a:pt x="930" y="90"/>
                  </a:lnTo>
                  <a:lnTo>
                    <a:pt x="933" y="95"/>
                  </a:lnTo>
                  <a:lnTo>
                    <a:pt x="931" y="100"/>
                  </a:lnTo>
                  <a:lnTo>
                    <a:pt x="923" y="104"/>
                  </a:lnTo>
                  <a:lnTo>
                    <a:pt x="917" y="100"/>
                  </a:lnTo>
                  <a:lnTo>
                    <a:pt x="910" y="98"/>
                  </a:lnTo>
                  <a:lnTo>
                    <a:pt x="906" y="95"/>
                  </a:lnTo>
                  <a:lnTo>
                    <a:pt x="900" y="93"/>
                  </a:lnTo>
                  <a:lnTo>
                    <a:pt x="894" y="91"/>
                  </a:lnTo>
                  <a:lnTo>
                    <a:pt x="890" y="90"/>
                  </a:lnTo>
                  <a:lnTo>
                    <a:pt x="884" y="90"/>
                  </a:lnTo>
                  <a:lnTo>
                    <a:pt x="879" y="90"/>
                  </a:lnTo>
                  <a:lnTo>
                    <a:pt x="882" y="93"/>
                  </a:lnTo>
                  <a:lnTo>
                    <a:pt x="886" y="97"/>
                  </a:lnTo>
                  <a:lnTo>
                    <a:pt x="891" y="99"/>
                  </a:lnTo>
                  <a:lnTo>
                    <a:pt x="898" y="100"/>
                  </a:lnTo>
                  <a:lnTo>
                    <a:pt x="904" y="104"/>
                  </a:lnTo>
                  <a:lnTo>
                    <a:pt x="909" y="106"/>
                  </a:lnTo>
                  <a:lnTo>
                    <a:pt x="914" y="110"/>
                  </a:lnTo>
                  <a:lnTo>
                    <a:pt x="918" y="117"/>
                  </a:lnTo>
                  <a:lnTo>
                    <a:pt x="917" y="118"/>
                  </a:lnTo>
                  <a:lnTo>
                    <a:pt x="915" y="121"/>
                  </a:lnTo>
                  <a:lnTo>
                    <a:pt x="914" y="122"/>
                  </a:lnTo>
                  <a:lnTo>
                    <a:pt x="912" y="124"/>
                  </a:lnTo>
                  <a:lnTo>
                    <a:pt x="907" y="123"/>
                  </a:lnTo>
                  <a:lnTo>
                    <a:pt x="904" y="123"/>
                  </a:lnTo>
                  <a:lnTo>
                    <a:pt x="899" y="122"/>
                  </a:lnTo>
                  <a:lnTo>
                    <a:pt x="895" y="121"/>
                  </a:lnTo>
                  <a:lnTo>
                    <a:pt x="891" y="120"/>
                  </a:lnTo>
                  <a:lnTo>
                    <a:pt x="884" y="117"/>
                  </a:lnTo>
                  <a:lnTo>
                    <a:pt x="876" y="115"/>
                  </a:lnTo>
                  <a:lnTo>
                    <a:pt x="864" y="112"/>
                  </a:lnTo>
                  <a:lnTo>
                    <a:pt x="864" y="113"/>
                  </a:lnTo>
                  <a:lnTo>
                    <a:pt x="864" y="114"/>
                  </a:lnTo>
                  <a:lnTo>
                    <a:pt x="864" y="116"/>
                  </a:lnTo>
                  <a:lnTo>
                    <a:pt x="864" y="117"/>
                  </a:lnTo>
                  <a:lnTo>
                    <a:pt x="872" y="121"/>
                  </a:lnTo>
                  <a:lnTo>
                    <a:pt x="882" y="124"/>
                  </a:lnTo>
                  <a:lnTo>
                    <a:pt x="890" y="128"/>
                  </a:lnTo>
                  <a:lnTo>
                    <a:pt x="898" y="132"/>
                  </a:lnTo>
                  <a:lnTo>
                    <a:pt x="898" y="133"/>
                  </a:lnTo>
                  <a:lnTo>
                    <a:pt x="898" y="136"/>
                  </a:lnTo>
                  <a:lnTo>
                    <a:pt x="898" y="137"/>
                  </a:lnTo>
                  <a:lnTo>
                    <a:pt x="899" y="139"/>
                  </a:lnTo>
                  <a:lnTo>
                    <a:pt x="898" y="140"/>
                  </a:lnTo>
                  <a:lnTo>
                    <a:pt x="895" y="142"/>
                  </a:lnTo>
                  <a:lnTo>
                    <a:pt x="894" y="144"/>
                  </a:lnTo>
                  <a:lnTo>
                    <a:pt x="892" y="145"/>
                  </a:lnTo>
                  <a:lnTo>
                    <a:pt x="884" y="144"/>
                  </a:lnTo>
                  <a:lnTo>
                    <a:pt x="877" y="143"/>
                  </a:lnTo>
                  <a:lnTo>
                    <a:pt x="869" y="140"/>
                  </a:lnTo>
                  <a:lnTo>
                    <a:pt x="862" y="138"/>
                  </a:lnTo>
                  <a:lnTo>
                    <a:pt x="856" y="136"/>
                  </a:lnTo>
                  <a:lnTo>
                    <a:pt x="849" y="133"/>
                  </a:lnTo>
                  <a:lnTo>
                    <a:pt x="842" y="131"/>
                  </a:lnTo>
                  <a:lnTo>
                    <a:pt x="836" y="129"/>
                  </a:lnTo>
                  <a:lnTo>
                    <a:pt x="836" y="130"/>
                  </a:lnTo>
                  <a:lnTo>
                    <a:pt x="836" y="132"/>
                  </a:lnTo>
                  <a:lnTo>
                    <a:pt x="836" y="133"/>
                  </a:lnTo>
                  <a:lnTo>
                    <a:pt x="836" y="136"/>
                  </a:lnTo>
                  <a:lnTo>
                    <a:pt x="841" y="138"/>
                  </a:lnTo>
                  <a:lnTo>
                    <a:pt x="848" y="140"/>
                  </a:lnTo>
                  <a:lnTo>
                    <a:pt x="854" y="143"/>
                  </a:lnTo>
                  <a:lnTo>
                    <a:pt x="860" y="145"/>
                  </a:lnTo>
                  <a:lnTo>
                    <a:pt x="866" y="147"/>
                  </a:lnTo>
                  <a:lnTo>
                    <a:pt x="872" y="150"/>
                  </a:lnTo>
                  <a:lnTo>
                    <a:pt x="878" y="152"/>
                  </a:lnTo>
                  <a:lnTo>
                    <a:pt x="885" y="154"/>
                  </a:lnTo>
                  <a:lnTo>
                    <a:pt x="882" y="158"/>
                  </a:lnTo>
                  <a:lnTo>
                    <a:pt x="879" y="161"/>
                  </a:lnTo>
                  <a:lnTo>
                    <a:pt x="876" y="165"/>
                  </a:lnTo>
                  <a:lnTo>
                    <a:pt x="874" y="169"/>
                  </a:lnTo>
                  <a:lnTo>
                    <a:pt x="868" y="167"/>
                  </a:lnTo>
                  <a:lnTo>
                    <a:pt x="863" y="166"/>
                  </a:lnTo>
                  <a:lnTo>
                    <a:pt x="857" y="163"/>
                  </a:lnTo>
                  <a:lnTo>
                    <a:pt x="853" y="162"/>
                  </a:lnTo>
                  <a:lnTo>
                    <a:pt x="847" y="160"/>
                  </a:lnTo>
                  <a:lnTo>
                    <a:pt x="842" y="159"/>
                  </a:lnTo>
                  <a:lnTo>
                    <a:pt x="837" y="157"/>
                  </a:lnTo>
                  <a:lnTo>
                    <a:pt x="832" y="155"/>
                  </a:lnTo>
                  <a:lnTo>
                    <a:pt x="831" y="157"/>
                  </a:lnTo>
                  <a:lnTo>
                    <a:pt x="831" y="157"/>
                  </a:lnTo>
                  <a:lnTo>
                    <a:pt x="831" y="158"/>
                  </a:lnTo>
                  <a:lnTo>
                    <a:pt x="830" y="159"/>
                  </a:lnTo>
                  <a:lnTo>
                    <a:pt x="838" y="162"/>
                  </a:lnTo>
                  <a:lnTo>
                    <a:pt x="846" y="167"/>
                  </a:lnTo>
                  <a:lnTo>
                    <a:pt x="853" y="170"/>
                  </a:lnTo>
                  <a:lnTo>
                    <a:pt x="861" y="175"/>
                  </a:lnTo>
                  <a:lnTo>
                    <a:pt x="861" y="176"/>
                  </a:lnTo>
                  <a:lnTo>
                    <a:pt x="861" y="178"/>
                  </a:lnTo>
                  <a:lnTo>
                    <a:pt x="861" y="180"/>
                  </a:lnTo>
                  <a:lnTo>
                    <a:pt x="862" y="182"/>
                  </a:lnTo>
                  <a:lnTo>
                    <a:pt x="857" y="185"/>
                  </a:lnTo>
                  <a:lnTo>
                    <a:pt x="852" y="188"/>
                  </a:lnTo>
                  <a:lnTo>
                    <a:pt x="845" y="186"/>
                  </a:lnTo>
                  <a:lnTo>
                    <a:pt x="838" y="185"/>
                  </a:lnTo>
                  <a:lnTo>
                    <a:pt x="831" y="183"/>
                  </a:lnTo>
                  <a:lnTo>
                    <a:pt x="824" y="180"/>
                  </a:lnTo>
                  <a:lnTo>
                    <a:pt x="819" y="177"/>
                  </a:lnTo>
                  <a:lnTo>
                    <a:pt x="815" y="176"/>
                  </a:lnTo>
                  <a:lnTo>
                    <a:pt x="821" y="182"/>
                  </a:lnTo>
                  <a:lnTo>
                    <a:pt x="830" y="186"/>
                  </a:lnTo>
                  <a:lnTo>
                    <a:pt x="840" y="191"/>
                  </a:lnTo>
                  <a:lnTo>
                    <a:pt x="847" y="199"/>
                  </a:lnTo>
                  <a:lnTo>
                    <a:pt x="841" y="205"/>
                  </a:lnTo>
                  <a:lnTo>
                    <a:pt x="836" y="208"/>
                  </a:lnTo>
                  <a:lnTo>
                    <a:pt x="829" y="208"/>
                  </a:lnTo>
                  <a:lnTo>
                    <a:pt x="822" y="206"/>
                  </a:lnTo>
                  <a:lnTo>
                    <a:pt x="814" y="204"/>
                  </a:lnTo>
                  <a:lnTo>
                    <a:pt x="807" y="201"/>
                  </a:lnTo>
                  <a:lnTo>
                    <a:pt x="800" y="198"/>
                  </a:lnTo>
                  <a:lnTo>
                    <a:pt x="793" y="197"/>
                  </a:lnTo>
                  <a:lnTo>
                    <a:pt x="795" y="199"/>
                  </a:lnTo>
                  <a:lnTo>
                    <a:pt x="796" y="200"/>
                  </a:lnTo>
                  <a:lnTo>
                    <a:pt x="799" y="201"/>
                  </a:lnTo>
                  <a:lnTo>
                    <a:pt x="802" y="204"/>
                  </a:lnTo>
                  <a:lnTo>
                    <a:pt x="806" y="206"/>
                  </a:lnTo>
                  <a:lnTo>
                    <a:pt x="811" y="208"/>
                  </a:lnTo>
                  <a:lnTo>
                    <a:pt x="818" y="212"/>
                  </a:lnTo>
                  <a:lnTo>
                    <a:pt x="829" y="216"/>
                  </a:lnTo>
                  <a:lnTo>
                    <a:pt x="829" y="221"/>
                  </a:lnTo>
                  <a:lnTo>
                    <a:pt x="829" y="223"/>
                  </a:lnTo>
                  <a:lnTo>
                    <a:pt x="828" y="226"/>
                  </a:lnTo>
                  <a:lnTo>
                    <a:pt x="826" y="227"/>
                  </a:lnTo>
                  <a:lnTo>
                    <a:pt x="819" y="226"/>
                  </a:lnTo>
                  <a:lnTo>
                    <a:pt x="813" y="223"/>
                  </a:lnTo>
                  <a:lnTo>
                    <a:pt x="806" y="221"/>
                  </a:lnTo>
                  <a:lnTo>
                    <a:pt x="799" y="220"/>
                  </a:lnTo>
                  <a:lnTo>
                    <a:pt x="791" y="218"/>
                  </a:lnTo>
                  <a:lnTo>
                    <a:pt x="785" y="216"/>
                  </a:lnTo>
                  <a:lnTo>
                    <a:pt x="779" y="216"/>
                  </a:lnTo>
                  <a:lnTo>
                    <a:pt x="773" y="216"/>
                  </a:lnTo>
                  <a:lnTo>
                    <a:pt x="779" y="219"/>
                  </a:lnTo>
                  <a:lnTo>
                    <a:pt x="784" y="221"/>
                  </a:lnTo>
                  <a:lnTo>
                    <a:pt x="789" y="223"/>
                  </a:lnTo>
                  <a:lnTo>
                    <a:pt x="794" y="226"/>
                  </a:lnTo>
                  <a:lnTo>
                    <a:pt x="800" y="229"/>
                  </a:lnTo>
                  <a:lnTo>
                    <a:pt x="804" y="231"/>
                  </a:lnTo>
                  <a:lnTo>
                    <a:pt x="810" y="234"/>
                  </a:lnTo>
                  <a:lnTo>
                    <a:pt x="815" y="236"/>
                  </a:lnTo>
                  <a:lnTo>
                    <a:pt x="813" y="244"/>
                  </a:lnTo>
                  <a:lnTo>
                    <a:pt x="808" y="249"/>
                  </a:lnTo>
                  <a:lnTo>
                    <a:pt x="801" y="250"/>
                  </a:lnTo>
                  <a:lnTo>
                    <a:pt x="794" y="249"/>
                  </a:lnTo>
                  <a:lnTo>
                    <a:pt x="786" y="246"/>
                  </a:lnTo>
                  <a:lnTo>
                    <a:pt x="779" y="244"/>
                  </a:lnTo>
                  <a:lnTo>
                    <a:pt x="771" y="242"/>
                  </a:lnTo>
                  <a:lnTo>
                    <a:pt x="764" y="242"/>
                  </a:lnTo>
                  <a:lnTo>
                    <a:pt x="772" y="246"/>
                  </a:lnTo>
                  <a:lnTo>
                    <a:pt x="780" y="250"/>
                  </a:lnTo>
                  <a:lnTo>
                    <a:pt x="789" y="253"/>
                  </a:lnTo>
                  <a:lnTo>
                    <a:pt x="798" y="258"/>
                  </a:lnTo>
                  <a:lnTo>
                    <a:pt x="798" y="260"/>
                  </a:lnTo>
                  <a:lnTo>
                    <a:pt x="798" y="261"/>
                  </a:lnTo>
                  <a:lnTo>
                    <a:pt x="798" y="264"/>
                  </a:lnTo>
                  <a:lnTo>
                    <a:pt x="798" y="266"/>
                  </a:lnTo>
                  <a:lnTo>
                    <a:pt x="792" y="269"/>
                  </a:lnTo>
                  <a:lnTo>
                    <a:pt x="785" y="271"/>
                  </a:lnTo>
                  <a:lnTo>
                    <a:pt x="777" y="269"/>
                  </a:lnTo>
                  <a:lnTo>
                    <a:pt x="769" y="267"/>
                  </a:lnTo>
                  <a:lnTo>
                    <a:pt x="761" y="265"/>
                  </a:lnTo>
                  <a:lnTo>
                    <a:pt x="754" y="263"/>
                  </a:lnTo>
                  <a:lnTo>
                    <a:pt x="747" y="260"/>
                  </a:lnTo>
                  <a:lnTo>
                    <a:pt x="741" y="260"/>
                  </a:lnTo>
                  <a:lnTo>
                    <a:pt x="743" y="263"/>
                  </a:lnTo>
                  <a:lnTo>
                    <a:pt x="747" y="264"/>
                  </a:lnTo>
                  <a:lnTo>
                    <a:pt x="751" y="267"/>
                  </a:lnTo>
                  <a:lnTo>
                    <a:pt x="757" y="269"/>
                  </a:lnTo>
                  <a:lnTo>
                    <a:pt x="763" y="272"/>
                  </a:lnTo>
                  <a:lnTo>
                    <a:pt x="770" y="274"/>
                  </a:lnTo>
                  <a:lnTo>
                    <a:pt x="776" y="277"/>
                  </a:lnTo>
                  <a:lnTo>
                    <a:pt x="781" y="280"/>
                  </a:lnTo>
                  <a:lnTo>
                    <a:pt x="781" y="284"/>
                  </a:lnTo>
                  <a:lnTo>
                    <a:pt x="780" y="288"/>
                  </a:lnTo>
                  <a:lnTo>
                    <a:pt x="778" y="291"/>
                  </a:lnTo>
                  <a:lnTo>
                    <a:pt x="776" y="296"/>
                  </a:lnTo>
                  <a:lnTo>
                    <a:pt x="769" y="295"/>
                  </a:lnTo>
                  <a:lnTo>
                    <a:pt x="762" y="294"/>
                  </a:lnTo>
                  <a:lnTo>
                    <a:pt x="755" y="291"/>
                  </a:lnTo>
                  <a:lnTo>
                    <a:pt x="749" y="289"/>
                  </a:lnTo>
                  <a:lnTo>
                    <a:pt x="743" y="288"/>
                  </a:lnTo>
                  <a:lnTo>
                    <a:pt x="738" y="287"/>
                  </a:lnTo>
                  <a:lnTo>
                    <a:pt x="733" y="287"/>
                  </a:lnTo>
                  <a:lnTo>
                    <a:pt x="727" y="287"/>
                  </a:lnTo>
                  <a:lnTo>
                    <a:pt x="731" y="289"/>
                  </a:lnTo>
                  <a:lnTo>
                    <a:pt x="734" y="291"/>
                  </a:lnTo>
                  <a:lnTo>
                    <a:pt x="740" y="294"/>
                  </a:lnTo>
                  <a:lnTo>
                    <a:pt x="746" y="296"/>
                  </a:lnTo>
                  <a:lnTo>
                    <a:pt x="751" y="299"/>
                  </a:lnTo>
                  <a:lnTo>
                    <a:pt x="757" y="302"/>
                  </a:lnTo>
                  <a:lnTo>
                    <a:pt x="763" y="304"/>
                  </a:lnTo>
                  <a:lnTo>
                    <a:pt x="768" y="306"/>
                  </a:lnTo>
                  <a:lnTo>
                    <a:pt x="765" y="310"/>
                  </a:lnTo>
                  <a:lnTo>
                    <a:pt x="764" y="312"/>
                  </a:lnTo>
                  <a:lnTo>
                    <a:pt x="762" y="316"/>
                  </a:lnTo>
                  <a:lnTo>
                    <a:pt x="760" y="319"/>
                  </a:lnTo>
                  <a:lnTo>
                    <a:pt x="754" y="318"/>
                  </a:lnTo>
                  <a:lnTo>
                    <a:pt x="748" y="317"/>
                  </a:lnTo>
                  <a:lnTo>
                    <a:pt x="742" y="316"/>
                  </a:lnTo>
                  <a:lnTo>
                    <a:pt x="738" y="313"/>
                  </a:lnTo>
                  <a:lnTo>
                    <a:pt x="732" y="313"/>
                  </a:lnTo>
                  <a:lnTo>
                    <a:pt x="727" y="312"/>
                  </a:lnTo>
                  <a:lnTo>
                    <a:pt x="722" y="312"/>
                  </a:lnTo>
                  <a:lnTo>
                    <a:pt x="717" y="312"/>
                  </a:lnTo>
                  <a:lnTo>
                    <a:pt x="725" y="317"/>
                  </a:lnTo>
                  <a:lnTo>
                    <a:pt x="733" y="320"/>
                  </a:lnTo>
                  <a:lnTo>
                    <a:pt x="741" y="324"/>
                  </a:lnTo>
                  <a:lnTo>
                    <a:pt x="749" y="328"/>
                  </a:lnTo>
                  <a:lnTo>
                    <a:pt x="749" y="332"/>
                  </a:lnTo>
                  <a:lnTo>
                    <a:pt x="748" y="334"/>
                  </a:lnTo>
                  <a:lnTo>
                    <a:pt x="746" y="339"/>
                  </a:lnTo>
                  <a:lnTo>
                    <a:pt x="742" y="344"/>
                  </a:lnTo>
                  <a:lnTo>
                    <a:pt x="735" y="343"/>
                  </a:lnTo>
                  <a:lnTo>
                    <a:pt x="730" y="342"/>
                  </a:lnTo>
                  <a:lnTo>
                    <a:pt x="723" y="340"/>
                  </a:lnTo>
                  <a:lnTo>
                    <a:pt x="717" y="339"/>
                  </a:lnTo>
                  <a:lnTo>
                    <a:pt x="710" y="336"/>
                  </a:lnTo>
                  <a:lnTo>
                    <a:pt x="703" y="335"/>
                  </a:lnTo>
                  <a:lnTo>
                    <a:pt x="697" y="333"/>
                  </a:lnTo>
                  <a:lnTo>
                    <a:pt x="690" y="332"/>
                  </a:lnTo>
                  <a:lnTo>
                    <a:pt x="690" y="333"/>
                  </a:lnTo>
                  <a:lnTo>
                    <a:pt x="692" y="334"/>
                  </a:lnTo>
                  <a:lnTo>
                    <a:pt x="692" y="336"/>
                  </a:lnTo>
                  <a:lnTo>
                    <a:pt x="692" y="337"/>
                  </a:lnTo>
                  <a:lnTo>
                    <a:pt x="697" y="340"/>
                  </a:lnTo>
                  <a:lnTo>
                    <a:pt x="702" y="342"/>
                  </a:lnTo>
                  <a:lnTo>
                    <a:pt x="708" y="343"/>
                  </a:lnTo>
                  <a:lnTo>
                    <a:pt x="712" y="345"/>
                  </a:lnTo>
                  <a:lnTo>
                    <a:pt x="718" y="347"/>
                  </a:lnTo>
                  <a:lnTo>
                    <a:pt x="723" y="349"/>
                  </a:lnTo>
                  <a:lnTo>
                    <a:pt x="728" y="350"/>
                  </a:lnTo>
                  <a:lnTo>
                    <a:pt x="733" y="352"/>
                  </a:lnTo>
                  <a:lnTo>
                    <a:pt x="733" y="356"/>
                  </a:lnTo>
                  <a:lnTo>
                    <a:pt x="733" y="359"/>
                  </a:lnTo>
                  <a:lnTo>
                    <a:pt x="732" y="364"/>
                  </a:lnTo>
                  <a:lnTo>
                    <a:pt x="730" y="367"/>
                  </a:lnTo>
                  <a:lnTo>
                    <a:pt x="725" y="367"/>
                  </a:lnTo>
                  <a:lnTo>
                    <a:pt x="722" y="367"/>
                  </a:lnTo>
                  <a:lnTo>
                    <a:pt x="719" y="367"/>
                  </a:lnTo>
                  <a:lnTo>
                    <a:pt x="716" y="366"/>
                  </a:lnTo>
                  <a:lnTo>
                    <a:pt x="711" y="366"/>
                  </a:lnTo>
                  <a:lnTo>
                    <a:pt x="707" y="365"/>
                  </a:lnTo>
                  <a:lnTo>
                    <a:pt x="701" y="364"/>
                  </a:lnTo>
                  <a:lnTo>
                    <a:pt x="693" y="363"/>
                  </a:lnTo>
                  <a:lnTo>
                    <a:pt x="693" y="364"/>
                  </a:lnTo>
                  <a:lnTo>
                    <a:pt x="693" y="365"/>
                  </a:lnTo>
                  <a:lnTo>
                    <a:pt x="693" y="367"/>
                  </a:lnTo>
                  <a:lnTo>
                    <a:pt x="693" y="369"/>
                  </a:lnTo>
                  <a:lnTo>
                    <a:pt x="709" y="374"/>
                  </a:lnTo>
                  <a:lnTo>
                    <a:pt x="718" y="377"/>
                  </a:lnTo>
                  <a:lnTo>
                    <a:pt x="722" y="379"/>
                  </a:lnTo>
                  <a:lnTo>
                    <a:pt x="723" y="380"/>
                  </a:lnTo>
                  <a:lnTo>
                    <a:pt x="722" y="382"/>
                  </a:lnTo>
                  <a:lnTo>
                    <a:pt x="720" y="386"/>
                  </a:lnTo>
                  <a:lnTo>
                    <a:pt x="718" y="389"/>
                  </a:lnTo>
                  <a:lnTo>
                    <a:pt x="717" y="392"/>
                  </a:lnTo>
                  <a:lnTo>
                    <a:pt x="710" y="390"/>
                  </a:lnTo>
                  <a:lnTo>
                    <a:pt x="704" y="388"/>
                  </a:lnTo>
                  <a:lnTo>
                    <a:pt x="697" y="387"/>
                  </a:lnTo>
                  <a:lnTo>
                    <a:pt x="692" y="385"/>
                  </a:lnTo>
                  <a:lnTo>
                    <a:pt x="685" y="383"/>
                  </a:lnTo>
                  <a:lnTo>
                    <a:pt x="678" y="381"/>
                  </a:lnTo>
                  <a:lnTo>
                    <a:pt x="672" y="380"/>
                  </a:lnTo>
                  <a:lnTo>
                    <a:pt x="665" y="379"/>
                  </a:lnTo>
                  <a:lnTo>
                    <a:pt x="665" y="383"/>
                  </a:lnTo>
                  <a:lnTo>
                    <a:pt x="670" y="387"/>
                  </a:lnTo>
                  <a:lnTo>
                    <a:pt x="679" y="390"/>
                  </a:lnTo>
                  <a:lnTo>
                    <a:pt x="688" y="393"/>
                  </a:lnTo>
                  <a:lnTo>
                    <a:pt x="699" y="395"/>
                  </a:lnTo>
                  <a:lnTo>
                    <a:pt x="705" y="400"/>
                  </a:lnTo>
                  <a:lnTo>
                    <a:pt x="708" y="405"/>
                  </a:lnTo>
                  <a:lnTo>
                    <a:pt x="704" y="413"/>
                  </a:lnTo>
                  <a:lnTo>
                    <a:pt x="701" y="413"/>
                  </a:lnTo>
                  <a:lnTo>
                    <a:pt x="696" y="412"/>
                  </a:lnTo>
                  <a:lnTo>
                    <a:pt x="689" y="412"/>
                  </a:lnTo>
                  <a:lnTo>
                    <a:pt x="681" y="410"/>
                  </a:lnTo>
                  <a:lnTo>
                    <a:pt x="673" y="409"/>
                  </a:lnTo>
                  <a:lnTo>
                    <a:pt x="666" y="408"/>
                  </a:lnTo>
                  <a:lnTo>
                    <a:pt x="659" y="407"/>
                  </a:lnTo>
                  <a:lnTo>
                    <a:pt x="654" y="407"/>
                  </a:lnTo>
                  <a:lnTo>
                    <a:pt x="654" y="408"/>
                  </a:lnTo>
                  <a:lnTo>
                    <a:pt x="655" y="409"/>
                  </a:lnTo>
                  <a:lnTo>
                    <a:pt x="655" y="411"/>
                  </a:lnTo>
                  <a:lnTo>
                    <a:pt x="655" y="412"/>
                  </a:lnTo>
                  <a:lnTo>
                    <a:pt x="665" y="415"/>
                  </a:lnTo>
                  <a:lnTo>
                    <a:pt x="673" y="417"/>
                  </a:lnTo>
                  <a:lnTo>
                    <a:pt x="680" y="419"/>
                  </a:lnTo>
                  <a:lnTo>
                    <a:pt x="685" y="420"/>
                  </a:lnTo>
                  <a:lnTo>
                    <a:pt x="688" y="422"/>
                  </a:lnTo>
                  <a:lnTo>
                    <a:pt x="692" y="423"/>
                  </a:lnTo>
                  <a:lnTo>
                    <a:pt x="695" y="424"/>
                  </a:lnTo>
                  <a:lnTo>
                    <a:pt x="699" y="425"/>
                  </a:lnTo>
                  <a:lnTo>
                    <a:pt x="697" y="428"/>
                  </a:lnTo>
                  <a:lnTo>
                    <a:pt x="695" y="432"/>
                  </a:lnTo>
                  <a:lnTo>
                    <a:pt x="694" y="435"/>
                  </a:lnTo>
                  <a:lnTo>
                    <a:pt x="692" y="439"/>
                  </a:lnTo>
                  <a:lnTo>
                    <a:pt x="688" y="439"/>
                  </a:lnTo>
                  <a:lnTo>
                    <a:pt x="684" y="439"/>
                  </a:lnTo>
                  <a:lnTo>
                    <a:pt x="678" y="439"/>
                  </a:lnTo>
                  <a:lnTo>
                    <a:pt x="672" y="438"/>
                  </a:lnTo>
                  <a:lnTo>
                    <a:pt x="664" y="436"/>
                  </a:lnTo>
                  <a:lnTo>
                    <a:pt x="656" y="436"/>
                  </a:lnTo>
                  <a:lnTo>
                    <a:pt x="648" y="435"/>
                  </a:lnTo>
                  <a:lnTo>
                    <a:pt x="637" y="434"/>
                  </a:lnTo>
                  <a:lnTo>
                    <a:pt x="637" y="435"/>
                  </a:lnTo>
                  <a:lnTo>
                    <a:pt x="637" y="435"/>
                  </a:lnTo>
                  <a:lnTo>
                    <a:pt x="636" y="436"/>
                  </a:lnTo>
                  <a:lnTo>
                    <a:pt x="636" y="438"/>
                  </a:lnTo>
                  <a:lnTo>
                    <a:pt x="642" y="440"/>
                  </a:lnTo>
                  <a:lnTo>
                    <a:pt x="649" y="441"/>
                  </a:lnTo>
                  <a:lnTo>
                    <a:pt x="656" y="443"/>
                  </a:lnTo>
                  <a:lnTo>
                    <a:pt x="664" y="446"/>
                  </a:lnTo>
                  <a:lnTo>
                    <a:pt x="671" y="448"/>
                  </a:lnTo>
                  <a:lnTo>
                    <a:pt x="678" y="449"/>
                  </a:lnTo>
                  <a:lnTo>
                    <a:pt x="682" y="451"/>
                  </a:lnTo>
                  <a:lnTo>
                    <a:pt x="685" y="453"/>
                  </a:lnTo>
                  <a:lnTo>
                    <a:pt x="682" y="456"/>
                  </a:lnTo>
                  <a:lnTo>
                    <a:pt x="680" y="461"/>
                  </a:lnTo>
                  <a:lnTo>
                    <a:pt x="677" y="464"/>
                  </a:lnTo>
                  <a:lnTo>
                    <a:pt x="674" y="469"/>
                  </a:lnTo>
                  <a:lnTo>
                    <a:pt x="667" y="468"/>
                  </a:lnTo>
                  <a:lnTo>
                    <a:pt x="659" y="466"/>
                  </a:lnTo>
                  <a:lnTo>
                    <a:pt x="652" y="465"/>
                  </a:lnTo>
                  <a:lnTo>
                    <a:pt x="644" y="464"/>
                  </a:lnTo>
                  <a:lnTo>
                    <a:pt x="636" y="464"/>
                  </a:lnTo>
                  <a:lnTo>
                    <a:pt x="629" y="463"/>
                  </a:lnTo>
                  <a:lnTo>
                    <a:pt x="621" y="462"/>
                  </a:lnTo>
                  <a:lnTo>
                    <a:pt x="614" y="461"/>
                  </a:lnTo>
                  <a:lnTo>
                    <a:pt x="613" y="465"/>
                  </a:lnTo>
                  <a:lnTo>
                    <a:pt x="618" y="469"/>
                  </a:lnTo>
                  <a:lnTo>
                    <a:pt x="626" y="471"/>
                  </a:lnTo>
                  <a:lnTo>
                    <a:pt x="636" y="472"/>
                  </a:lnTo>
                  <a:lnTo>
                    <a:pt x="647" y="473"/>
                  </a:lnTo>
                  <a:lnTo>
                    <a:pt x="657" y="475"/>
                  </a:lnTo>
                  <a:lnTo>
                    <a:pt x="666" y="477"/>
                  </a:lnTo>
                  <a:lnTo>
                    <a:pt x="671" y="481"/>
                  </a:lnTo>
                  <a:lnTo>
                    <a:pt x="667" y="486"/>
                  </a:lnTo>
                  <a:lnTo>
                    <a:pt x="665" y="491"/>
                  </a:lnTo>
                  <a:lnTo>
                    <a:pt x="662" y="496"/>
                  </a:lnTo>
                  <a:lnTo>
                    <a:pt x="659" y="501"/>
                  </a:lnTo>
                  <a:lnTo>
                    <a:pt x="652" y="501"/>
                  </a:lnTo>
                  <a:lnTo>
                    <a:pt x="647" y="500"/>
                  </a:lnTo>
                  <a:lnTo>
                    <a:pt x="641" y="499"/>
                  </a:lnTo>
                  <a:lnTo>
                    <a:pt x="635" y="498"/>
                  </a:lnTo>
                  <a:lnTo>
                    <a:pt x="631" y="495"/>
                  </a:lnTo>
                  <a:lnTo>
                    <a:pt x="625" y="495"/>
                  </a:lnTo>
                  <a:lnTo>
                    <a:pt x="620" y="495"/>
                  </a:lnTo>
                  <a:lnTo>
                    <a:pt x="614" y="498"/>
                  </a:lnTo>
                  <a:lnTo>
                    <a:pt x="619" y="499"/>
                  </a:lnTo>
                  <a:lnTo>
                    <a:pt x="624" y="501"/>
                  </a:lnTo>
                  <a:lnTo>
                    <a:pt x="628" y="502"/>
                  </a:lnTo>
                  <a:lnTo>
                    <a:pt x="633" y="504"/>
                  </a:lnTo>
                  <a:lnTo>
                    <a:pt x="637" y="506"/>
                  </a:lnTo>
                  <a:lnTo>
                    <a:pt x="642" y="508"/>
                  </a:lnTo>
                  <a:lnTo>
                    <a:pt x="647" y="509"/>
                  </a:lnTo>
                  <a:lnTo>
                    <a:pt x="651" y="511"/>
                  </a:lnTo>
                  <a:lnTo>
                    <a:pt x="651" y="514"/>
                  </a:lnTo>
                  <a:lnTo>
                    <a:pt x="651" y="516"/>
                  </a:lnTo>
                  <a:lnTo>
                    <a:pt x="651" y="518"/>
                  </a:lnTo>
                  <a:lnTo>
                    <a:pt x="652" y="521"/>
                  </a:lnTo>
                  <a:lnTo>
                    <a:pt x="651" y="522"/>
                  </a:lnTo>
                  <a:lnTo>
                    <a:pt x="650" y="523"/>
                  </a:lnTo>
                  <a:lnTo>
                    <a:pt x="649" y="525"/>
                  </a:lnTo>
                  <a:lnTo>
                    <a:pt x="648" y="526"/>
                  </a:lnTo>
                  <a:lnTo>
                    <a:pt x="643" y="525"/>
                  </a:lnTo>
                  <a:lnTo>
                    <a:pt x="637" y="525"/>
                  </a:lnTo>
                  <a:lnTo>
                    <a:pt x="633" y="524"/>
                  </a:lnTo>
                  <a:lnTo>
                    <a:pt x="627" y="523"/>
                  </a:lnTo>
                  <a:lnTo>
                    <a:pt x="623" y="522"/>
                  </a:lnTo>
                  <a:lnTo>
                    <a:pt x="617" y="522"/>
                  </a:lnTo>
                  <a:lnTo>
                    <a:pt x="612" y="521"/>
                  </a:lnTo>
                  <a:lnTo>
                    <a:pt x="606" y="521"/>
                  </a:lnTo>
                  <a:lnTo>
                    <a:pt x="608" y="522"/>
                  </a:lnTo>
                  <a:lnTo>
                    <a:pt x="608" y="524"/>
                  </a:lnTo>
                  <a:lnTo>
                    <a:pt x="608" y="525"/>
                  </a:lnTo>
                  <a:lnTo>
                    <a:pt x="609" y="528"/>
                  </a:lnTo>
                  <a:lnTo>
                    <a:pt x="613" y="529"/>
                  </a:lnTo>
                  <a:lnTo>
                    <a:pt x="618" y="529"/>
                  </a:lnTo>
                  <a:lnTo>
                    <a:pt x="621" y="530"/>
                  </a:lnTo>
                  <a:lnTo>
                    <a:pt x="626" y="531"/>
                  </a:lnTo>
                  <a:lnTo>
                    <a:pt x="631" y="532"/>
                  </a:lnTo>
                  <a:lnTo>
                    <a:pt x="635" y="532"/>
                  </a:lnTo>
                  <a:lnTo>
                    <a:pt x="639" y="533"/>
                  </a:lnTo>
                  <a:lnTo>
                    <a:pt x="643" y="534"/>
                  </a:lnTo>
                  <a:lnTo>
                    <a:pt x="642" y="541"/>
                  </a:lnTo>
                  <a:lnTo>
                    <a:pt x="641" y="545"/>
                  </a:lnTo>
                  <a:lnTo>
                    <a:pt x="640" y="547"/>
                  </a:lnTo>
                  <a:lnTo>
                    <a:pt x="637" y="548"/>
                  </a:lnTo>
                  <a:lnTo>
                    <a:pt x="627" y="547"/>
                  </a:lnTo>
                  <a:lnTo>
                    <a:pt x="616" y="546"/>
                  </a:lnTo>
                  <a:lnTo>
                    <a:pt x="605" y="545"/>
                  </a:lnTo>
                  <a:lnTo>
                    <a:pt x="595" y="542"/>
                  </a:lnTo>
                  <a:lnTo>
                    <a:pt x="583" y="541"/>
                  </a:lnTo>
                  <a:lnTo>
                    <a:pt x="573" y="540"/>
                  </a:lnTo>
                  <a:lnTo>
                    <a:pt x="563" y="539"/>
                  </a:lnTo>
                  <a:lnTo>
                    <a:pt x="552" y="538"/>
                  </a:lnTo>
                  <a:lnTo>
                    <a:pt x="552" y="539"/>
                  </a:lnTo>
                  <a:lnTo>
                    <a:pt x="552" y="540"/>
                  </a:lnTo>
                  <a:lnTo>
                    <a:pt x="552" y="542"/>
                  </a:lnTo>
                  <a:lnTo>
                    <a:pt x="552" y="544"/>
                  </a:lnTo>
                  <a:lnTo>
                    <a:pt x="561" y="545"/>
                  </a:lnTo>
                  <a:lnTo>
                    <a:pt x="568" y="546"/>
                  </a:lnTo>
                  <a:lnTo>
                    <a:pt x="575" y="547"/>
                  </a:lnTo>
                  <a:lnTo>
                    <a:pt x="582" y="548"/>
                  </a:lnTo>
                  <a:lnTo>
                    <a:pt x="590" y="549"/>
                  </a:lnTo>
                  <a:lnTo>
                    <a:pt x="599" y="552"/>
                  </a:lnTo>
                  <a:lnTo>
                    <a:pt x="612" y="555"/>
                  </a:lnTo>
                  <a:lnTo>
                    <a:pt x="629" y="559"/>
                  </a:lnTo>
                  <a:lnTo>
                    <a:pt x="628" y="566"/>
                  </a:lnTo>
                  <a:lnTo>
                    <a:pt x="627" y="572"/>
                  </a:lnTo>
                  <a:lnTo>
                    <a:pt x="624" y="581"/>
                  </a:lnTo>
                  <a:lnTo>
                    <a:pt x="618" y="587"/>
                  </a:lnTo>
                  <a:lnTo>
                    <a:pt x="611" y="585"/>
                  </a:lnTo>
                  <a:lnTo>
                    <a:pt x="603" y="582"/>
                  </a:lnTo>
                  <a:lnTo>
                    <a:pt x="593" y="579"/>
                  </a:lnTo>
                  <a:lnTo>
                    <a:pt x="582" y="576"/>
                  </a:lnTo>
                  <a:lnTo>
                    <a:pt x="573" y="575"/>
                  </a:lnTo>
                  <a:lnTo>
                    <a:pt x="564" y="572"/>
                  </a:lnTo>
                  <a:lnTo>
                    <a:pt x="557" y="574"/>
                  </a:lnTo>
                  <a:lnTo>
                    <a:pt x="552" y="575"/>
                  </a:lnTo>
                  <a:lnTo>
                    <a:pt x="555" y="576"/>
                  </a:lnTo>
                  <a:lnTo>
                    <a:pt x="559" y="577"/>
                  </a:lnTo>
                  <a:lnTo>
                    <a:pt x="566" y="579"/>
                  </a:lnTo>
                  <a:lnTo>
                    <a:pt x="574" y="582"/>
                  </a:lnTo>
                  <a:lnTo>
                    <a:pt x="583" y="585"/>
                  </a:lnTo>
                  <a:lnTo>
                    <a:pt x="593" y="587"/>
                  </a:lnTo>
                  <a:lnTo>
                    <a:pt x="602" y="591"/>
                  </a:lnTo>
                  <a:lnTo>
                    <a:pt x="611" y="593"/>
                  </a:lnTo>
                  <a:lnTo>
                    <a:pt x="612" y="597"/>
                  </a:lnTo>
                  <a:lnTo>
                    <a:pt x="612" y="599"/>
                  </a:lnTo>
                  <a:lnTo>
                    <a:pt x="612" y="602"/>
                  </a:lnTo>
                  <a:lnTo>
                    <a:pt x="610" y="608"/>
                  </a:lnTo>
                  <a:lnTo>
                    <a:pt x="597" y="607"/>
                  </a:lnTo>
                  <a:lnTo>
                    <a:pt x="585" y="606"/>
                  </a:lnTo>
                  <a:lnTo>
                    <a:pt x="573" y="604"/>
                  </a:lnTo>
                  <a:lnTo>
                    <a:pt x="561" y="601"/>
                  </a:lnTo>
                  <a:lnTo>
                    <a:pt x="550" y="598"/>
                  </a:lnTo>
                  <a:lnTo>
                    <a:pt x="540" y="595"/>
                  </a:lnTo>
                  <a:lnTo>
                    <a:pt x="528" y="593"/>
                  </a:lnTo>
                  <a:lnTo>
                    <a:pt x="518" y="592"/>
                  </a:lnTo>
                  <a:lnTo>
                    <a:pt x="522" y="595"/>
                  </a:lnTo>
                  <a:lnTo>
                    <a:pt x="529" y="599"/>
                  </a:lnTo>
                  <a:lnTo>
                    <a:pt x="541" y="601"/>
                  </a:lnTo>
                  <a:lnTo>
                    <a:pt x="553" y="605"/>
                  </a:lnTo>
                  <a:lnTo>
                    <a:pt x="567" y="608"/>
                  </a:lnTo>
                  <a:lnTo>
                    <a:pt x="581" y="613"/>
                  </a:lnTo>
                  <a:lnTo>
                    <a:pt x="593" y="617"/>
                  </a:lnTo>
                  <a:lnTo>
                    <a:pt x="603" y="623"/>
                  </a:lnTo>
                  <a:lnTo>
                    <a:pt x="602" y="624"/>
                  </a:lnTo>
                  <a:lnTo>
                    <a:pt x="602" y="627"/>
                  </a:lnTo>
                  <a:lnTo>
                    <a:pt x="601" y="628"/>
                  </a:lnTo>
                  <a:lnTo>
                    <a:pt x="599" y="630"/>
                  </a:lnTo>
                  <a:lnTo>
                    <a:pt x="590" y="630"/>
                  </a:lnTo>
                  <a:lnTo>
                    <a:pt x="585" y="630"/>
                  </a:lnTo>
                  <a:lnTo>
                    <a:pt x="579" y="629"/>
                  </a:lnTo>
                  <a:lnTo>
                    <a:pt x="572" y="628"/>
                  </a:lnTo>
                  <a:lnTo>
                    <a:pt x="573" y="631"/>
                  </a:lnTo>
                  <a:lnTo>
                    <a:pt x="575" y="636"/>
                  </a:lnTo>
                  <a:lnTo>
                    <a:pt x="576" y="639"/>
                  </a:lnTo>
                  <a:lnTo>
                    <a:pt x="578" y="642"/>
                  </a:lnTo>
                  <a:lnTo>
                    <a:pt x="575" y="642"/>
                  </a:lnTo>
                  <a:lnTo>
                    <a:pt x="573" y="642"/>
                  </a:lnTo>
                  <a:lnTo>
                    <a:pt x="572" y="642"/>
                  </a:lnTo>
                  <a:lnTo>
                    <a:pt x="570" y="642"/>
                  </a:lnTo>
                  <a:lnTo>
                    <a:pt x="570" y="642"/>
                  </a:lnTo>
                  <a:lnTo>
                    <a:pt x="570" y="64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6" name="Freeform 54">
              <a:extLst>
                <a:ext uri="{FF2B5EF4-FFF2-40B4-BE49-F238E27FC236}">
                  <a16:creationId xmlns:a16="http://schemas.microsoft.com/office/drawing/2014/main" id="{9628D3EB-E1D7-4354-B5A1-B4E92F83EC08}"/>
                </a:ext>
              </a:extLst>
            </p:cNvPr>
            <p:cNvSpPr>
              <a:spLocks/>
            </p:cNvSpPr>
            <p:nvPr/>
          </p:nvSpPr>
          <p:spPr bwMode="auto">
            <a:xfrm>
              <a:off x="892" y="2002"/>
              <a:ext cx="20" cy="5"/>
            </a:xfrm>
            <a:custGeom>
              <a:avLst/>
              <a:gdLst>
                <a:gd name="T0" fmla="*/ 8 w 41"/>
                <a:gd name="T1" fmla="*/ 10 h 10"/>
                <a:gd name="T2" fmla="*/ 6 w 41"/>
                <a:gd name="T3" fmla="*/ 9 h 10"/>
                <a:gd name="T4" fmla="*/ 4 w 41"/>
                <a:gd name="T5" fmla="*/ 8 h 10"/>
                <a:gd name="T6" fmla="*/ 3 w 41"/>
                <a:gd name="T7" fmla="*/ 8 h 10"/>
                <a:gd name="T8" fmla="*/ 0 w 41"/>
                <a:gd name="T9" fmla="*/ 7 h 10"/>
                <a:gd name="T10" fmla="*/ 5 w 41"/>
                <a:gd name="T11" fmla="*/ 6 h 10"/>
                <a:gd name="T12" fmla="*/ 10 w 41"/>
                <a:gd name="T13" fmla="*/ 5 h 10"/>
                <a:gd name="T14" fmla="*/ 13 w 41"/>
                <a:gd name="T15" fmla="*/ 3 h 10"/>
                <a:gd name="T16" fmla="*/ 17 w 41"/>
                <a:gd name="T17" fmla="*/ 2 h 10"/>
                <a:gd name="T18" fmla="*/ 21 w 41"/>
                <a:gd name="T19" fmla="*/ 2 h 10"/>
                <a:gd name="T20" fmla="*/ 26 w 41"/>
                <a:gd name="T21" fmla="*/ 1 h 10"/>
                <a:gd name="T22" fmla="*/ 33 w 41"/>
                <a:gd name="T23" fmla="*/ 1 h 10"/>
                <a:gd name="T24" fmla="*/ 41 w 41"/>
                <a:gd name="T25" fmla="*/ 0 h 10"/>
                <a:gd name="T26" fmla="*/ 41 w 41"/>
                <a:gd name="T27" fmla="*/ 1 h 10"/>
                <a:gd name="T28" fmla="*/ 41 w 41"/>
                <a:gd name="T29" fmla="*/ 3 h 10"/>
                <a:gd name="T30" fmla="*/ 40 w 41"/>
                <a:gd name="T31" fmla="*/ 5 h 10"/>
                <a:gd name="T32" fmla="*/ 40 w 41"/>
                <a:gd name="T33" fmla="*/ 7 h 10"/>
                <a:gd name="T34" fmla="*/ 32 w 41"/>
                <a:gd name="T35" fmla="*/ 8 h 10"/>
                <a:gd name="T36" fmla="*/ 23 w 41"/>
                <a:gd name="T37" fmla="*/ 8 h 10"/>
                <a:gd name="T38" fmla="*/ 15 w 41"/>
                <a:gd name="T39" fmla="*/ 9 h 10"/>
                <a:gd name="T40" fmla="*/ 8 w 41"/>
                <a:gd name="T41" fmla="*/ 10 h 10"/>
                <a:gd name="T42" fmla="*/ 8 w 41"/>
                <a:gd name="T43" fmla="*/ 10 h 10"/>
                <a:gd name="T44" fmla="*/ 8 w 41"/>
                <a:gd name="T4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10">
                  <a:moveTo>
                    <a:pt x="8" y="10"/>
                  </a:moveTo>
                  <a:lnTo>
                    <a:pt x="6" y="9"/>
                  </a:lnTo>
                  <a:lnTo>
                    <a:pt x="4" y="8"/>
                  </a:lnTo>
                  <a:lnTo>
                    <a:pt x="3" y="8"/>
                  </a:lnTo>
                  <a:lnTo>
                    <a:pt x="0" y="7"/>
                  </a:lnTo>
                  <a:lnTo>
                    <a:pt x="5" y="6"/>
                  </a:lnTo>
                  <a:lnTo>
                    <a:pt x="10" y="5"/>
                  </a:lnTo>
                  <a:lnTo>
                    <a:pt x="13" y="3"/>
                  </a:lnTo>
                  <a:lnTo>
                    <a:pt x="17" y="2"/>
                  </a:lnTo>
                  <a:lnTo>
                    <a:pt x="21" y="2"/>
                  </a:lnTo>
                  <a:lnTo>
                    <a:pt x="26" y="1"/>
                  </a:lnTo>
                  <a:lnTo>
                    <a:pt x="33" y="1"/>
                  </a:lnTo>
                  <a:lnTo>
                    <a:pt x="41" y="0"/>
                  </a:lnTo>
                  <a:lnTo>
                    <a:pt x="41" y="1"/>
                  </a:lnTo>
                  <a:lnTo>
                    <a:pt x="41" y="3"/>
                  </a:lnTo>
                  <a:lnTo>
                    <a:pt x="40" y="5"/>
                  </a:lnTo>
                  <a:lnTo>
                    <a:pt x="40" y="7"/>
                  </a:lnTo>
                  <a:lnTo>
                    <a:pt x="32" y="8"/>
                  </a:lnTo>
                  <a:lnTo>
                    <a:pt x="23" y="8"/>
                  </a:lnTo>
                  <a:lnTo>
                    <a:pt x="15" y="9"/>
                  </a:lnTo>
                  <a:lnTo>
                    <a:pt x="8" y="10"/>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7" name="Freeform 55">
              <a:extLst>
                <a:ext uri="{FF2B5EF4-FFF2-40B4-BE49-F238E27FC236}">
                  <a16:creationId xmlns:a16="http://schemas.microsoft.com/office/drawing/2014/main" id="{744E8DF3-82C5-4EE9-9B5F-FE925B55FA4F}"/>
                </a:ext>
              </a:extLst>
            </p:cNvPr>
            <p:cNvSpPr>
              <a:spLocks/>
            </p:cNvSpPr>
            <p:nvPr/>
          </p:nvSpPr>
          <p:spPr bwMode="auto">
            <a:xfrm>
              <a:off x="663" y="1996"/>
              <a:ext cx="7" cy="5"/>
            </a:xfrm>
            <a:custGeom>
              <a:avLst/>
              <a:gdLst>
                <a:gd name="T0" fmla="*/ 1 w 14"/>
                <a:gd name="T1" fmla="*/ 10 h 10"/>
                <a:gd name="T2" fmla="*/ 1 w 14"/>
                <a:gd name="T3" fmla="*/ 7 h 10"/>
                <a:gd name="T4" fmla="*/ 1 w 14"/>
                <a:gd name="T5" fmla="*/ 6 h 10"/>
                <a:gd name="T6" fmla="*/ 0 w 14"/>
                <a:gd name="T7" fmla="*/ 4 h 10"/>
                <a:gd name="T8" fmla="*/ 0 w 14"/>
                <a:gd name="T9" fmla="*/ 3 h 10"/>
                <a:gd name="T10" fmla="*/ 1 w 14"/>
                <a:gd name="T11" fmla="*/ 2 h 10"/>
                <a:gd name="T12" fmla="*/ 3 w 14"/>
                <a:gd name="T13" fmla="*/ 2 h 10"/>
                <a:gd name="T14" fmla="*/ 3 w 14"/>
                <a:gd name="T15" fmla="*/ 0 h 10"/>
                <a:gd name="T16" fmla="*/ 4 w 14"/>
                <a:gd name="T17" fmla="*/ 0 h 10"/>
                <a:gd name="T18" fmla="*/ 6 w 14"/>
                <a:gd name="T19" fmla="*/ 2 h 10"/>
                <a:gd name="T20" fmla="*/ 8 w 14"/>
                <a:gd name="T21" fmla="*/ 3 h 10"/>
                <a:gd name="T22" fmla="*/ 12 w 14"/>
                <a:gd name="T23" fmla="*/ 5 h 10"/>
                <a:gd name="T24" fmla="*/ 14 w 14"/>
                <a:gd name="T25" fmla="*/ 6 h 10"/>
                <a:gd name="T26" fmla="*/ 12 w 14"/>
                <a:gd name="T27" fmla="*/ 8 h 10"/>
                <a:gd name="T28" fmla="*/ 8 w 14"/>
                <a:gd name="T29" fmla="*/ 10 h 10"/>
                <a:gd name="T30" fmla="*/ 5 w 14"/>
                <a:gd name="T31" fmla="*/ 10 h 10"/>
                <a:gd name="T32" fmla="*/ 1 w 14"/>
                <a:gd name="T33" fmla="*/ 10 h 10"/>
                <a:gd name="T34" fmla="*/ 1 w 14"/>
                <a:gd name="T35" fmla="*/ 10 h 10"/>
                <a:gd name="T36" fmla="*/ 1 w 14"/>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0">
                  <a:moveTo>
                    <a:pt x="1" y="10"/>
                  </a:moveTo>
                  <a:lnTo>
                    <a:pt x="1" y="7"/>
                  </a:lnTo>
                  <a:lnTo>
                    <a:pt x="1" y="6"/>
                  </a:lnTo>
                  <a:lnTo>
                    <a:pt x="0" y="4"/>
                  </a:lnTo>
                  <a:lnTo>
                    <a:pt x="0" y="3"/>
                  </a:lnTo>
                  <a:lnTo>
                    <a:pt x="1" y="2"/>
                  </a:lnTo>
                  <a:lnTo>
                    <a:pt x="3" y="2"/>
                  </a:lnTo>
                  <a:lnTo>
                    <a:pt x="3" y="0"/>
                  </a:lnTo>
                  <a:lnTo>
                    <a:pt x="4" y="0"/>
                  </a:lnTo>
                  <a:lnTo>
                    <a:pt x="6" y="2"/>
                  </a:lnTo>
                  <a:lnTo>
                    <a:pt x="8" y="3"/>
                  </a:lnTo>
                  <a:lnTo>
                    <a:pt x="12" y="5"/>
                  </a:lnTo>
                  <a:lnTo>
                    <a:pt x="14" y="6"/>
                  </a:lnTo>
                  <a:lnTo>
                    <a:pt x="12" y="8"/>
                  </a:lnTo>
                  <a:lnTo>
                    <a:pt x="8" y="10"/>
                  </a:lnTo>
                  <a:lnTo>
                    <a:pt x="5" y="10"/>
                  </a:lnTo>
                  <a:lnTo>
                    <a:pt x="1" y="10"/>
                  </a:lnTo>
                  <a:lnTo>
                    <a:pt x="1" y="10"/>
                  </a:lnTo>
                  <a:lnTo>
                    <a:pt x="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8" name="Freeform 56">
              <a:extLst>
                <a:ext uri="{FF2B5EF4-FFF2-40B4-BE49-F238E27FC236}">
                  <a16:creationId xmlns:a16="http://schemas.microsoft.com/office/drawing/2014/main" id="{2304AB2E-3CC0-4E93-9D24-312A9538A629}"/>
                </a:ext>
              </a:extLst>
            </p:cNvPr>
            <p:cNvSpPr>
              <a:spLocks/>
            </p:cNvSpPr>
            <p:nvPr/>
          </p:nvSpPr>
          <p:spPr bwMode="auto">
            <a:xfrm>
              <a:off x="855" y="1984"/>
              <a:ext cx="9" cy="4"/>
            </a:xfrm>
            <a:custGeom>
              <a:avLst/>
              <a:gdLst>
                <a:gd name="T0" fmla="*/ 4 w 16"/>
                <a:gd name="T1" fmla="*/ 9 h 9"/>
                <a:gd name="T2" fmla="*/ 3 w 16"/>
                <a:gd name="T3" fmla="*/ 8 h 9"/>
                <a:gd name="T4" fmla="*/ 2 w 16"/>
                <a:gd name="T5" fmla="*/ 7 h 9"/>
                <a:gd name="T6" fmla="*/ 1 w 16"/>
                <a:gd name="T7" fmla="*/ 7 h 9"/>
                <a:gd name="T8" fmla="*/ 0 w 16"/>
                <a:gd name="T9" fmla="*/ 6 h 9"/>
                <a:gd name="T10" fmla="*/ 1 w 16"/>
                <a:gd name="T11" fmla="*/ 5 h 9"/>
                <a:gd name="T12" fmla="*/ 3 w 16"/>
                <a:gd name="T13" fmla="*/ 4 h 9"/>
                <a:gd name="T14" fmla="*/ 8 w 16"/>
                <a:gd name="T15" fmla="*/ 2 h 9"/>
                <a:gd name="T16" fmla="*/ 16 w 16"/>
                <a:gd name="T17" fmla="*/ 0 h 9"/>
                <a:gd name="T18" fmla="*/ 15 w 16"/>
                <a:gd name="T19" fmla="*/ 1 h 9"/>
                <a:gd name="T20" fmla="*/ 15 w 16"/>
                <a:gd name="T21" fmla="*/ 4 h 9"/>
                <a:gd name="T22" fmla="*/ 15 w 16"/>
                <a:gd name="T23" fmla="*/ 5 h 9"/>
                <a:gd name="T24" fmla="*/ 14 w 16"/>
                <a:gd name="T25" fmla="*/ 7 h 9"/>
                <a:gd name="T26" fmla="*/ 11 w 16"/>
                <a:gd name="T27" fmla="*/ 7 h 9"/>
                <a:gd name="T28" fmla="*/ 9 w 16"/>
                <a:gd name="T29" fmla="*/ 8 h 9"/>
                <a:gd name="T30" fmla="*/ 7 w 16"/>
                <a:gd name="T31" fmla="*/ 8 h 9"/>
                <a:gd name="T32" fmla="*/ 4 w 16"/>
                <a:gd name="T33" fmla="*/ 9 h 9"/>
                <a:gd name="T34" fmla="*/ 4 w 16"/>
                <a:gd name="T35" fmla="*/ 9 h 9"/>
                <a:gd name="T36" fmla="*/ 4 w 16"/>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9">
                  <a:moveTo>
                    <a:pt x="4" y="9"/>
                  </a:moveTo>
                  <a:lnTo>
                    <a:pt x="3" y="8"/>
                  </a:lnTo>
                  <a:lnTo>
                    <a:pt x="2" y="7"/>
                  </a:lnTo>
                  <a:lnTo>
                    <a:pt x="1" y="7"/>
                  </a:lnTo>
                  <a:lnTo>
                    <a:pt x="0" y="6"/>
                  </a:lnTo>
                  <a:lnTo>
                    <a:pt x="1" y="5"/>
                  </a:lnTo>
                  <a:lnTo>
                    <a:pt x="3" y="4"/>
                  </a:lnTo>
                  <a:lnTo>
                    <a:pt x="8" y="2"/>
                  </a:lnTo>
                  <a:lnTo>
                    <a:pt x="16" y="0"/>
                  </a:lnTo>
                  <a:lnTo>
                    <a:pt x="15" y="1"/>
                  </a:lnTo>
                  <a:lnTo>
                    <a:pt x="15" y="4"/>
                  </a:lnTo>
                  <a:lnTo>
                    <a:pt x="15" y="5"/>
                  </a:lnTo>
                  <a:lnTo>
                    <a:pt x="14" y="7"/>
                  </a:lnTo>
                  <a:lnTo>
                    <a:pt x="11" y="7"/>
                  </a:lnTo>
                  <a:lnTo>
                    <a:pt x="9" y="8"/>
                  </a:lnTo>
                  <a:lnTo>
                    <a:pt x="7" y="8"/>
                  </a:lnTo>
                  <a:lnTo>
                    <a:pt x="4" y="9"/>
                  </a:lnTo>
                  <a:lnTo>
                    <a:pt x="4" y="9"/>
                  </a:lnTo>
                  <a:lnTo>
                    <a:pt x="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9" name="Freeform 57">
              <a:extLst>
                <a:ext uri="{FF2B5EF4-FFF2-40B4-BE49-F238E27FC236}">
                  <a16:creationId xmlns:a16="http://schemas.microsoft.com/office/drawing/2014/main" id="{4F5DD817-228E-429F-B2DA-D79159EA4833}"/>
                </a:ext>
              </a:extLst>
            </p:cNvPr>
            <p:cNvSpPr>
              <a:spLocks/>
            </p:cNvSpPr>
            <p:nvPr/>
          </p:nvSpPr>
          <p:spPr bwMode="auto">
            <a:xfrm>
              <a:off x="1292" y="1978"/>
              <a:ext cx="20" cy="9"/>
            </a:xfrm>
            <a:custGeom>
              <a:avLst/>
              <a:gdLst>
                <a:gd name="T0" fmla="*/ 29 w 39"/>
                <a:gd name="T1" fmla="*/ 17 h 17"/>
                <a:gd name="T2" fmla="*/ 17 w 39"/>
                <a:gd name="T3" fmla="*/ 14 h 17"/>
                <a:gd name="T4" fmla="*/ 9 w 39"/>
                <a:gd name="T5" fmla="*/ 10 h 17"/>
                <a:gd name="T6" fmla="*/ 3 w 39"/>
                <a:gd name="T7" fmla="*/ 5 h 17"/>
                <a:gd name="T8" fmla="*/ 0 w 39"/>
                <a:gd name="T9" fmla="*/ 0 h 17"/>
                <a:gd name="T10" fmla="*/ 13 w 39"/>
                <a:gd name="T11" fmla="*/ 3 h 17"/>
                <a:gd name="T12" fmla="*/ 22 w 39"/>
                <a:gd name="T13" fmla="*/ 5 h 17"/>
                <a:gd name="T14" fmla="*/ 28 w 39"/>
                <a:gd name="T15" fmla="*/ 8 h 17"/>
                <a:gd name="T16" fmla="*/ 32 w 39"/>
                <a:gd name="T17" fmla="*/ 9 h 17"/>
                <a:gd name="T18" fmla="*/ 36 w 39"/>
                <a:gd name="T19" fmla="*/ 10 h 17"/>
                <a:gd name="T20" fmla="*/ 37 w 39"/>
                <a:gd name="T21" fmla="*/ 11 h 17"/>
                <a:gd name="T22" fmla="*/ 38 w 39"/>
                <a:gd name="T23" fmla="*/ 12 h 17"/>
                <a:gd name="T24" fmla="*/ 39 w 39"/>
                <a:gd name="T25" fmla="*/ 14 h 17"/>
                <a:gd name="T26" fmla="*/ 38 w 39"/>
                <a:gd name="T27" fmla="*/ 16 h 17"/>
                <a:gd name="T28" fmla="*/ 36 w 39"/>
                <a:gd name="T29" fmla="*/ 17 h 17"/>
                <a:gd name="T30" fmla="*/ 33 w 39"/>
                <a:gd name="T31" fmla="*/ 17 h 17"/>
                <a:gd name="T32" fmla="*/ 29 w 39"/>
                <a:gd name="T33" fmla="*/ 17 h 17"/>
                <a:gd name="T34" fmla="*/ 29 w 39"/>
                <a:gd name="T35" fmla="*/ 17 h 17"/>
                <a:gd name="T36" fmla="*/ 29 w 3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17">
                  <a:moveTo>
                    <a:pt x="29" y="17"/>
                  </a:moveTo>
                  <a:lnTo>
                    <a:pt x="17" y="14"/>
                  </a:lnTo>
                  <a:lnTo>
                    <a:pt x="9" y="10"/>
                  </a:lnTo>
                  <a:lnTo>
                    <a:pt x="3" y="5"/>
                  </a:lnTo>
                  <a:lnTo>
                    <a:pt x="0" y="0"/>
                  </a:lnTo>
                  <a:lnTo>
                    <a:pt x="13" y="3"/>
                  </a:lnTo>
                  <a:lnTo>
                    <a:pt x="22" y="5"/>
                  </a:lnTo>
                  <a:lnTo>
                    <a:pt x="28" y="8"/>
                  </a:lnTo>
                  <a:lnTo>
                    <a:pt x="32" y="9"/>
                  </a:lnTo>
                  <a:lnTo>
                    <a:pt x="36" y="10"/>
                  </a:lnTo>
                  <a:lnTo>
                    <a:pt x="37" y="11"/>
                  </a:lnTo>
                  <a:lnTo>
                    <a:pt x="38" y="12"/>
                  </a:lnTo>
                  <a:lnTo>
                    <a:pt x="39" y="14"/>
                  </a:lnTo>
                  <a:lnTo>
                    <a:pt x="38" y="16"/>
                  </a:lnTo>
                  <a:lnTo>
                    <a:pt x="36" y="17"/>
                  </a:lnTo>
                  <a:lnTo>
                    <a:pt x="33" y="17"/>
                  </a:lnTo>
                  <a:lnTo>
                    <a:pt x="29" y="17"/>
                  </a:lnTo>
                  <a:lnTo>
                    <a:pt x="29" y="17"/>
                  </a:lnTo>
                  <a:lnTo>
                    <a:pt x="2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0" name="Freeform 58">
              <a:extLst>
                <a:ext uri="{FF2B5EF4-FFF2-40B4-BE49-F238E27FC236}">
                  <a16:creationId xmlns:a16="http://schemas.microsoft.com/office/drawing/2014/main" id="{567CC463-7652-480E-92A3-D3D9D8AEEAA1}"/>
                </a:ext>
              </a:extLst>
            </p:cNvPr>
            <p:cNvSpPr>
              <a:spLocks/>
            </p:cNvSpPr>
            <p:nvPr/>
          </p:nvSpPr>
          <p:spPr bwMode="auto">
            <a:xfrm>
              <a:off x="885" y="1981"/>
              <a:ext cx="22" cy="5"/>
            </a:xfrm>
            <a:custGeom>
              <a:avLst/>
              <a:gdLst>
                <a:gd name="T0" fmla="*/ 4 w 45"/>
                <a:gd name="T1" fmla="*/ 11 h 11"/>
                <a:gd name="T2" fmla="*/ 3 w 45"/>
                <a:gd name="T3" fmla="*/ 10 h 11"/>
                <a:gd name="T4" fmla="*/ 2 w 45"/>
                <a:gd name="T5" fmla="*/ 10 h 11"/>
                <a:gd name="T6" fmla="*/ 1 w 45"/>
                <a:gd name="T7" fmla="*/ 8 h 11"/>
                <a:gd name="T8" fmla="*/ 0 w 45"/>
                <a:gd name="T9" fmla="*/ 8 h 11"/>
                <a:gd name="T10" fmla="*/ 5 w 45"/>
                <a:gd name="T11" fmla="*/ 7 h 11"/>
                <a:gd name="T12" fmla="*/ 11 w 45"/>
                <a:gd name="T13" fmla="*/ 6 h 11"/>
                <a:gd name="T14" fmla="*/ 17 w 45"/>
                <a:gd name="T15" fmla="*/ 5 h 11"/>
                <a:gd name="T16" fmla="*/ 23 w 45"/>
                <a:gd name="T17" fmla="*/ 4 h 11"/>
                <a:gd name="T18" fmla="*/ 27 w 45"/>
                <a:gd name="T19" fmla="*/ 3 h 11"/>
                <a:gd name="T20" fmla="*/ 33 w 45"/>
                <a:gd name="T21" fmla="*/ 3 h 11"/>
                <a:gd name="T22" fmla="*/ 39 w 45"/>
                <a:gd name="T23" fmla="*/ 1 h 11"/>
                <a:gd name="T24" fmla="*/ 45 w 45"/>
                <a:gd name="T25" fmla="*/ 0 h 11"/>
                <a:gd name="T26" fmla="*/ 42 w 45"/>
                <a:gd name="T27" fmla="*/ 5 h 11"/>
                <a:gd name="T28" fmla="*/ 38 w 45"/>
                <a:gd name="T29" fmla="*/ 7 h 11"/>
                <a:gd name="T30" fmla="*/ 32 w 45"/>
                <a:gd name="T31" fmla="*/ 10 h 11"/>
                <a:gd name="T32" fmla="*/ 26 w 45"/>
                <a:gd name="T33" fmla="*/ 11 h 11"/>
                <a:gd name="T34" fmla="*/ 20 w 45"/>
                <a:gd name="T35" fmla="*/ 11 h 11"/>
                <a:gd name="T36" fmla="*/ 13 w 45"/>
                <a:gd name="T37" fmla="*/ 11 h 11"/>
                <a:gd name="T38" fmla="*/ 9 w 45"/>
                <a:gd name="T39" fmla="*/ 11 h 11"/>
                <a:gd name="T40" fmla="*/ 4 w 45"/>
                <a:gd name="T41" fmla="*/ 11 h 11"/>
                <a:gd name="T42" fmla="*/ 4 w 45"/>
                <a:gd name="T43" fmla="*/ 11 h 11"/>
                <a:gd name="T44" fmla="*/ 4 w 45"/>
                <a:gd name="T4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1">
                  <a:moveTo>
                    <a:pt x="4" y="11"/>
                  </a:moveTo>
                  <a:lnTo>
                    <a:pt x="3" y="10"/>
                  </a:lnTo>
                  <a:lnTo>
                    <a:pt x="2" y="10"/>
                  </a:lnTo>
                  <a:lnTo>
                    <a:pt x="1" y="8"/>
                  </a:lnTo>
                  <a:lnTo>
                    <a:pt x="0" y="8"/>
                  </a:lnTo>
                  <a:lnTo>
                    <a:pt x="5" y="7"/>
                  </a:lnTo>
                  <a:lnTo>
                    <a:pt x="11" y="6"/>
                  </a:lnTo>
                  <a:lnTo>
                    <a:pt x="17" y="5"/>
                  </a:lnTo>
                  <a:lnTo>
                    <a:pt x="23" y="4"/>
                  </a:lnTo>
                  <a:lnTo>
                    <a:pt x="27" y="3"/>
                  </a:lnTo>
                  <a:lnTo>
                    <a:pt x="33" y="3"/>
                  </a:lnTo>
                  <a:lnTo>
                    <a:pt x="39" y="1"/>
                  </a:lnTo>
                  <a:lnTo>
                    <a:pt x="45" y="0"/>
                  </a:lnTo>
                  <a:lnTo>
                    <a:pt x="42" y="5"/>
                  </a:lnTo>
                  <a:lnTo>
                    <a:pt x="38" y="7"/>
                  </a:lnTo>
                  <a:lnTo>
                    <a:pt x="32" y="10"/>
                  </a:lnTo>
                  <a:lnTo>
                    <a:pt x="26" y="11"/>
                  </a:lnTo>
                  <a:lnTo>
                    <a:pt x="20" y="11"/>
                  </a:lnTo>
                  <a:lnTo>
                    <a:pt x="13" y="11"/>
                  </a:lnTo>
                  <a:lnTo>
                    <a:pt x="9" y="11"/>
                  </a:lnTo>
                  <a:lnTo>
                    <a:pt x="4" y="11"/>
                  </a:lnTo>
                  <a:lnTo>
                    <a:pt x="4" y="11"/>
                  </a:lnTo>
                  <a:lnTo>
                    <a:pt x="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1" name="Freeform 59">
              <a:extLst>
                <a:ext uri="{FF2B5EF4-FFF2-40B4-BE49-F238E27FC236}">
                  <a16:creationId xmlns:a16="http://schemas.microsoft.com/office/drawing/2014/main" id="{3E2E1036-E609-4DAD-9755-F4EFD49551E7}"/>
                </a:ext>
              </a:extLst>
            </p:cNvPr>
            <p:cNvSpPr>
              <a:spLocks/>
            </p:cNvSpPr>
            <p:nvPr/>
          </p:nvSpPr>
          <p:spPr bwMode="auto">
            <a:xfrm>
              <a:off x="1310" y="1954"/>
              <a:ext cx="22" cy="9"/>
            </a:xfrm>
            <a:custGeom>
              <a:avLst/>
              <a:gdLst>
                <a:gd name="T0" fmla="*/ 28 w 44"/>
                <a:gd name="T1" fmla="*/ 19 h 19"/>
                <a:gd name="T2" fmla="*/ 21 w 44"/>
                <a:gd name="T3" fmla="*/ 16 h 19"/>
                <a:gd name="T4" fmla="*/ 14 w 44"/>
                <a:gd name="T5" fmla="*/ 13 h 19"/>
                <a:gd name="T6" fmla="*/ 7 w 44"/>
                <a:gd name="T7" fmla="*/ 11 h 19"/>
                <a:gd name="T8" fmla="*/ 0 w 44"/>
                <a:gd name="T9" fmla="*/ 8 h 19"/>
                <a:gd name="T10" fmla="*/ 0 w 44"/>
                <a:gd name="T11" fmla="*/ 6 h 19"/>
                <a:gd name="T12" fmla="*/ 0 w 44"/>
                <a:gd name="T13" fmla="*/ 4 h 19"/>
                <a:gd name="T14" fmla="*/ 0 w 44"/>
                <a:gd name="T15" fmla="*/ 3 h 19"/>
                <a:gd name="T16" fmla="*/ 0 w 44"/>
                <a:gd name="T17" fmla="*/ 0 h 19"/>
                <a:gd name="T18" fmla="*/ 4 w 44"/>
                <a:gd name="T19" fmla="*/ 1 h 19"/>
                <a:gd name="T20" fmla="*/ 9 w 44"/>
                <a:gd name="T21" fmla="*/ 3 h 19"/>
                <a:gd name="T22" fmla="*/ 15 w 44"/>
                <a:gd name="T23" fmla="*/ 4 h 19"/>
                <a:gd name="T24" fmla="*/ 22 w 44"/>
                <a:gd name="T25" fmla="*/ 6 h 19"/>
                <a:gd name="T26" fmla="*/ 29 w 44"/>
                <a:gd name="T27" fmla="*/ 8 h 19"/>
                <a:gd name="T28" fmla="*/ 35 w 44"/>
                <a:gd name="T29" fmla="*/ 11 h 19"/>
                <a:gd name="T30" fmla="*/ 41 w 44"/>
                <a:gd name="T31" fmla="*/ 14 h 19"/>
                <a:gd name="T32" fmla="*/ 44 w 44"/>
                <a:gd name="T33" fmla="*/ 19 h 19"/>
                <a:gd name="T34" fmla="*/ 40 w 44"/>
                <a:gd name="T35" fmla="*/ 19 h 19"/>
                <a:gd name="T36" fmla="*/ 36 w 44"/>
                <a:gd name="T37" fmla="*/ 19 h 19"/>
                <a:gd name="T38" fmla="*/ 33 w 44"/>
                <a:gd name="T39" fmla="*/ 19 h 19"/>
                <a:gd name="T40" fmla="*/ 28 w 44"/>
                <a:gd name="T41" fmla="*/ 19 h 19"/>
                <a:gd name="T42" fmla="*/ 28 w 44"/>
                <a:gd name="T43" fmla="*/ 19 h 19"/>
                <a:gd name="T44" fmla="*/ 28 w 44"/>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19">
                  <a:moveTo>
                    <a:pt x="28" y="19"/>
                  </a:moveTo>
                  <a:lnTo>
                    <a:pt x="21" y="16"/>
                  </a:lnTo>
                  <a:lnTo>
                    <a:pt x="14" y="13"/>
                  </a:lnTo>
                  <a:lnTo>
                    <a:pt x="7" y="11"/>
                  </a:lnTo>
                  <a:lnTo>
                    <a:pt x="0" y="8"/>
                  </a:lnTo>
                  <a:lnTo>
                    <a:pt x="0" y="6"/>
                  </a:lnTo>
                  <a:lnTo>
                    <a:pt x="0" y="4"/>
                  </a:lnTo>
                  <a:lnTo>
                    <a:pt x="0" y="3"/>
                  </a:lnTo>
                  <a:lnTo>
                    <a:pt x="0" y="0"/>
                  </a:lnTo>
                  <a:lnTo>
                    <a:pt x="4" y="1"/>
                  </a:lnTo>
                  <a:lnTo>
                    <a:pt x="9" y="3"/>
                  </a:lnTo>
                  <a:lnTo>
                    <a:pt x="15" y="4"/>
                  </a:lnTo>
                  <a:lnTo>
                    <a:pt x="22" y="6"/>
                  </a:lnTo>
                  <a:lnTo>
                    <a:pt x="29" y="8"/>
                  </a:lnTo>
                  <a:lnTo>
                    <a:pt x="35" y="11"/>
                  </a:lnTo>
                  <a:lnTo>
                    <a:pt x="41" y="14"/>
                  </a:lnTo>
                  <a:lnTo>
                    <a:pt x="44" y="19"/>
                  </a:lnTo>
                  <a:lnTo>
                    <a:pt x="40" y="19"/>
                  </a:lnTo>
                  <a:lnTo>
                    <a:pt x="36" y="19"/>
                  </a:lnTo>
                  <a:lnTo>
                    <a:pt x="33" y="19"/>
                  </a:lnTo>
                  <a:lnTo>
                    <a:pt x="28" y="19"/>
                  </a:lnTo>
                  <a:lnTo>
                    <a:pt x="28" y="19"/>
                  </a:lnTo>
                  <a:lnTo>
                    <a:pt x="2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2" name="Freeform 60">
              <a:extLst>
                <a:ext uri="{FF2B5EF4-FFF2-40B4-BE49-F238E27FC236}">
                  <a16:creationId xmlns:a16="http://schemas.microsoft.com/office/drawing/2014/main" id="{7CA3CC8E-AF44-4456-BC6A-28FB19C32815}"/>
                </a:ext>
              </a:extLst>
            </p:cNvPr>
            <p:cNvSpPr>
              <a:spLocks/>
            </p:cNvSpPr>
            <p:nvPr/>
          </p:nvSpPr>
          <p:spPr bwMode="auto">
            <a:xfrm>
              <a:off x="893" y="1947"/>
              <a:ext cx="17" cy="3"/>
            </a:xfrm>
            <a:custGeom>
              <a:avLst/>
              <a:gdLst>
                <a:gd name="T0" fmla="*/ 11 w 34"/>
                <a:gd name="T1" fmla="*/ 7 h 7"/>
                <a:gd name="T2" fmla="*/ 8 w 34"/>
                <a:gd name="T3" fmla="*/ 6 h 7"/>
                <a:gd name="T4" fmla="*/ 5 w 34"/>
                <a:gd name="T5" fmla="*/ 5 h 7"/>
                <a:gd name="T6" fmla="*/ 2 w 34"/>
                <a:gd name="T7" fmla="*/ 5 h 7"/>
                <a:gd name="T8" fmla="*/ 0 w 34"/>
                <a:gd name="T9" fmla="*/ 4 h 7"/>
                <a:gd name="T10" fmla="*/ 4 w 34"/>
                <a:gd name="T11" fmla="*/ 4 h 7"/>
                <a:gd name="T12" fmla="*/ 9 w 34"/>
                <a:gd name="T13" fmla="*/ 3 h 7"/>
                <a:gd name="T14" fmla="*/ 12 w 34"/>
                <a:gd name="T15" fmla="*/ 3 h 7"/>
                <a:gd name="T16" fmla="*/ 17 w 34"/>
                <a:gd name="T17" fmla="*/ 1 h 7"/>
                <a:gd name="T18" fmla="*/ 22 w 34"/>
                <a:gd name="T19" fmla="*/ 1 h 7"/>
                <a:gd name="T20" fmla="*/ 26 w 34"/>
                <a:gd name="T21" fmla="*/ 1 h 7"/>
                <a:gd name="T22" fmla="*/ 30 w 34"/>
                <a:gd name="T23" fmla="*/ 0 h 7"/>
                <a:gd name="T24" fmla="*/ 34 w 34"/>
                <a:gd name="T25" fmla="*/ 0 h 7"/>
                <a:gd name="T26" fmla="*/ 33 w 34"/>
                <a:gd name="T27" fmla="*/ 1 h 7"/>
                <a:gd name="T28" fmla="*/ 33 w 34"/>
                <a:gd name="T29" fmla="*/ 4 h 7"/>
                <a:gd name="T30" fmla="*/ 33 w 34"/>
                <a:gd name="T31" fmla="*/ 5 h 7"/>
                <a:gd name="T32" fmla="*/ 32 w 34"/>
                <a:gd name="T33" fmla="*/ 7 h 7"/>
                <a:gd name="T34" fmla="*/ 27 w 34"/>
                <a:gd name="T35" fmla="*/ 7 h 7"/>
                <a:gd name="T36" fmla="*/ 22 w 34"/>
                <a:gd name="T37" fmla="*/ 7 h 7"/>
                <a:gd name="T38" fmla="*/ 17 w 34"/>
                <a:gd name="T39" fmla="*/ 7 h 7"/>
                <a:gd name="T40" fmla="*/ 11 w 34"/>
                <a:gd name="T41" fmla="*/ 7 h 7"/>
                <a:gd name="T42" fmla="*/ 11 w 34"/>
                <a:gd name="T43" fmla="*/ 7 h 7"/>
                <a:gd name="T44" fmla="*/ 11 w 34"/>
                <a:gd name="T4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7">
                  <a:moveTo>
                    <a:pt x="11" y="7"/>
                  </a:moveTo>
                  <a:lnTo>
                    <a:pt x="8" y="6"/>
                  </a:lnTo>
                  <a:lnTo>
                    <a:pt x="5" y="5"/>
                  </a:lnTo>
                  <a:lnTo>
                    <a:pt x="2" y="5"/>
                  </a:lnTo>
                  <a:lnTo>
                    <a:pt x="0" y="4"/>
                  </a:lnTo>
                  <a:lnTo>
                    <a:pt x="4" y="4"/>
                  </a:lnTo>
                  <a:lnTo>
                    <a:pt x="9" y="3"/>
                  </a:lnTo>
                  <a:lnTo>
                    <a:pt x="12" y="3"/>
                  </a:lnTo>
                  <a:lnTo>
                    <a:pt x="17" y="1"/>
                  </a:lnTo>
                  <a:lnTo>
                    <a:pt x="22" y="1"/>
                  </a:lnTo>
                  <a:lnTo>
                    <a:pt x="26" y="1"/>
                  </a:lnTo>
                  <a:lnTo>
                    <a:pt x="30" y="0"/>
                  </a:lnTo>
                  <a:lnTo>
                    <a:pt x="34" y="0"/>
                  </a:lnTo>
                  <a:lnTo>
                    <a:pt x="33" y="1"/>
                  </a:lnTo>
                  <a:lnTo>
                    <a:pt x="33" y="4"/>
                  </a:lnTo>
                  <a:lnTo>
                    <a:pt x="33" y="5"/>
                  </a:lnTo>
                  <a:lnTo>
                    <a:pt x="32" y="7"/>
                  </a:lnTo>
                  <a:lnTo>
                    <a:pt x="27" y="7"/>
                  </a:lnTo>
                  <a:lnTo>
                    <a:pt x="22" y="7"/>
                  </a:lnTo>
                  <a:lnTo>
                    <a:pt x="17" y="7"/>
                  </a:lnTo>
                  <a:lnTo>
                    <a:pt x="11" y="7"/>
                  </a:lnTo>
                  <a:lnTo>
                    <a:pt x="11" y="7"/>
                  </a:lnTo>
                  <a:lnTo>
                    <a:pt x="1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3" name="Freeform 61">
              <a:extLst>
                <a:ext uri="{FF2B5EF4-FFF2-40B4-BE49-F238E27FC236}">
                  <a16:creationId xmlns:a16="http://schemas.microsoft.com/office/drawing/2014/main" id="{EB54BBF5-7F8F-471E-BE9A-A23C0FA2B2C7}"/>
                </a:ext>
              </a:extLst>
            </p:cNvPr>
            <p:cNvSpPr>
              <a:spLocks/>
            </p:cNvSpPr>
            <p:nvPr/>
          </p:nvSpPr>
          <p:spPr bwMode="auto">
            <a:xfrm>
              <a:off x="1158" y="1939"/>
              <a:ext cx="19" cy="6"/>
            </a:xfrm>
            <a:custGeom>
              <a:avLst/>
              <a:gdLst>
                <a:gd name="T0" fmla="*/ 32 w 40"/>
                <a:gd name="T1" fmla="*/ 12 h 13"/>
                <a:gd name="T2" fmla="*/ 14 w 40"/>
                <a:gd name="T3" fmla="*/ 7 h 13"/>
                <a:gd name="T4" fmla="*/ 5 w 40"/>
                <a:gd name="T5" fmla="*/ 4 h 13"/>
                <a:gd name="T6" fmla="*/ 2 w 40"/>
                <a:gd name="T7" fmla="*/ 2 h 13"/>
                <a:gd name="T8" fmla="*/ 0 w 40"/>
                <a:gd name="T9" fmla="*/ 0 h 13"/>
                <a:gd name="T10" fmla="*/ 5 w 40"/>
                <a:gd name="T11" fmla="*/ 0 h 13"/>
                <a:gd name="T12" fmla="*/ 10 w 40"/>
                <a:gd name="T13" fmla="*/ 1 h 13"/>
                <a:gd name="T14" fmla="*/ 14 w 40"/>
                <a:gd name="T15" fmla="*/ 1 h 13"/>
                <a:gd name="T16" fmla="*/ 20 w 40"/>
                <a:gd name="T17" fmla="*/ 2 h 13"/>
                <a:gd name="T18" fmla="*/ 25 w 40"/>
                <a:gd name="T19" fmla="*/ 2 h 13"/>
                <a:gd name="T20" fmla="*/ 29 w 40"/>
                <a:gd name="T21" fmla="*/ 4 h 13"/>
                <a:gd name="T22" fmla="*/ 35 w 40"/>
                <a:gd name="T23" fmla="*/ 4 h 13"/>
                <a:gd name="T24" fmla="*/ 40 w 40"/>
                <a:gd name="T25" fmla="*/ 5 h 13"/>
                <a:gd name="T26" fmla="*/ 40 w 40"/>
                <a:gd name="T27" fmla="*/ 7 h 13"/>
                <a:gd name="T28" fmla="*/ 40 w 40"/>
                <a:gd name="T29" fmla="*/ 8 h 13"/>
                <a:gd name="T30" fmla="*/ 40 w 40"/>
                <a:gd name="T31" fmla="*/ 11 h 13"/>
                <a:gd name="T32" fmla="*/ 40 w 40"/>
                <a:gd name="T33" fmla="*/ 13 h 13"/>
                <a:gd name="T34" fmla="*/ 37 w 40"/>
                <a:gd name="T35" fmla="*/ 12 h 13"/>
                <a:gd name="T36" fmla="*/ 35 w 40"/>
                <a:gd name="T37" fmla="*/ 12 h 13"/>
                <a:gd name="T38" fmla="*/ 34 w 40"/>
                <a:gd name="T39" fmla="*/ 12 h 13"/>
                <a:gd name="T40" fmla="*/ 32 w 40"/>
                <a:gd name="T41" fmla="*/ 12 h 13"/>
                <a:gd name="T42" fmla="*/ 32 w 40"/>
                <a:gd name="T43" fmla="*/ 12 h 13"/>
                <a:gd name="T44" fmla="*/ 32 w 40"/>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3">
                  <a:moveTo>
                    <a:pt x="32" y="12"/>
                  </a:moveTo>
                  <a:lnTo>
                    <a:pt x="14" y="7"/>
                  </a:lnTo>
                  <a:lnTo>
                    <a:pt x="5" y="4"/>
                  </a:lnTo>
                  <a:lnTo>
                    <a:pt x="2" y="2"/>
                  </a:lnTo>
                  <a:lnTo>
                    <a:pt x="0" y="0"/>
                  </a:lnTo>
                  <a:lnTo>
                    <a:pt x="5" y="0"/>
                  </a:lnTo>
                  <a:lnTo>
                    <a:pt x="10" y="1"/>
                  </a:lnTo>
                  <a:lnTo>
                    <a:pt x="14" y="1"/>
                  </a:lnTo>
                  <a:lnTo>
                    <a:pt x="20" y="2"/>
                  </a:lnTo>
                  <a:lnTo>
                    <a:pt x="25" y="2"/>
                  </a:lnTo>
                  <a:lnTo>
                    <a:pt x="29" y="4"/>
                  </a:lnTo>
                  <a:lnTo>
                    <a:pt x="35" y="4"/>
                  </a:lnTo>
                  <a:lnTo>
                    <a:pt x="40" y="5"/>
                  </a:lnTo>
                  <a:lnTo>
                    <a:pt x="40" y="7"/>
                  </a:lnTo>
                  <a:lnTo>
                    <a:pt x="40" y="8"/>
                  </a:lnTo>
                  <a:lnTo>
                    <a:pt x="40" y="11"/>
                  </a:lnTo>
                  <a:lnTo>
                    <a:pt x="40" y="13"/>
                  </a:lnTo>
                  <a:lnTo>
                    <a:pt x="37" y="12"/>
                  </a:lnTo>
                  <a:lnTo>
                    <a:pt x="35" y="12"/>
                  </a:lnTo>
                  <a:lnTo>
                    <a:pt x="34" y="12"/>
                  </a:lnTo>
                  <a:lnTo>
                    <a:pt x="32" y="12"/>
                  </a:lnTo>
                  <a:lnTo>
                    <a:pt x="32" y="1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4" name="Freeform 62">
              <a:extLst>
                <a:ext uri="{FF2B5EF4-FFF2-40B4-BE49-F238E27FC236}">
                  <a16:creationId xmlns:a16="http://schemas.microsoft.com/office/drawing/2014/main" id="{FCBDED18-9F0F-4A4D-B2CA-527EC8A2ED76}"/>
                </a:ext>
              </a:extLst>
            </p:cNvPr>
            <p:cNvSpPr>
              <a:spLocks/>
            </p:cNvSpPr>
            <p:nvPr/>
          </p:nvSpPr>
          <p:spPr bwMode="auto">
            <a:xfrm>
              <a:off x="692" y="1939"/>
              <a:ext cx="19" cy="4"/>
            </a:xfrm>
            <a:custGeom>
              <a:avLst/>
              <a:gdLst>
                <a:gd name="T0" fmla="*/ 0 w 38"/>
                <a:gd name="T1" fmla="*/ 7 h 7"/>
                <a:gd name="T2" fmla="*/ 2 w 38"/>
                <a:gd name="T3" fmla="*/ 5 h 7"/>
                <a:gd name="T4" fmla="*/ 6 w 38"/>
                <a:gd name="T5" fmla="*/ 3 h 7"/>
                <a:gd name="T6" fmla="*/ 10 w 38"/>
                <a:gd name="T7" fmla="*/ 1 h 7"/>
                <a:gd name="T8" fmla="*/ 15 w 38"/>
                <a:gd name="T9" fmla="*/ 0 h 7"/>
                <a:gd name="T10" fmla="*/ 21 w 38"/>
                <a:gd name="T11" fmla="*/ 0 h 7"/>
                <a:gd name="T12" fmla="*/ 26 w 38"/>
                <a:gd name="T13" fmla="*/ 0 h 7"/>
                <a:gd name="T14" fmla="*/ 32 w 38"/>
                <a:gd name="T15" fmla="*/ 1 h 7"/>
                <a:gd name="T16" fmla="*/ 37 w 38"/>
                <a:gd name="T17" fmla="*/ 1 h 7"/>
                <a:gd name="T18" fmla="*/ 37 w 38"/>
                <a:gd name="T19" fmla="*/ 3 h 7"/>
                <a:gd name="T20" fmla="*/ 37 w 38"/>
                <a:gd name="T21" fmla="*/ 4 h 7"/>
                <a:gd name="T22" fmla="*/ 37 w 38"/>
                <a:gd name="T23" fmla="*/ 6 h 7"/>
                <a:gd name="T24" fmla="*/ 38 w 38"/>
                <a:gd name="T25" fmla="*/ 7 h 7"/>
                <a:gd name="T26" fmla="*/ 33 w 38"/>
                <a:gd name="T27" fmla="*/ 7 h 7"/>
                <a:gd name="T28" fmla="*/ 29 w 38"/>
                <a:gd name="T29" fmla="*/ 7 h 7"/>
                <a:gd name="T30" fmla="*/ 24 w 38"/>
                <a:gd name="T31" fmla="*/ 7 h 7"/>
                <a:gd name="T32" fmla="*/ 20 w 38"/>
                <a:gd name="T33" fmla="*/ 7 h 7"/>
                <a:gd name="T34" fmla="*/ 14 w 38"/>
                <a:gd name="T35" fmla="*/ 7 h 7"/>
                <a:gd name="T36" fmla="*/ 9 w 38"/>
                <a:gd name="T37" fmla="*/ 7 h 7"/>
                <a:gd name="T38" fmla="*/ 5 w 38"/>
                <a:gd name="T39" fmla="*/ 7 h 7"/>
                <a:gd name="T40" fmla="*/ 0 w 38"/>
                <a:gd name="T41" fmla="*/ 7 h 7"/>
                <a:gd name="T42" fmla="*/ 0 w 38"/>
                <a:gd name="T43" fmla="*/ 7 h 7"/>
                <a:gd name="T44" fmla="*/ 0 w 38"/>
                <a:gd name="T4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7">
                  <a:moveTo>
                    <a:pt x="0" y="7"/>
                  </a:moveTo>
                  <a:lnTo>
                    <a:pt x="2" y="5"/>
                  </a:lnTo>
                  <a:lnTo>
                    <a:pt x="6" y="3"/>
                  </a:lnTo>
                  <a:lnTo>
                    <a:pt x="10" y="1"/>
                  </a:lnTo>
                  <a:lnTo>
                    <a:pt x="15" y="0"/>
                  </a:lnTo>
                  <a:lnTo>
                    <a:pt x="21" y="0"/>
                  </a:lnTo>
                  <a:lnTo>
                    <a:pt x="26" y="0"/>
                  </a:lnTo>
                  <a:lnTo>
                    <a:pt x="32" y="1"/>
                  </a:lnTo>
                  <a:lnTo>
                    <a:pt x="37" y="1"/>
                  </a:lnTo>
                  <a:lnTo>
                    <a:pt x="37" y="3"/>
                  </a:lnTo>
                  <a:lnTo>
                    <a:pt x="37" y="4"/>
                  </a:lnTo>
                  <a:lnTo>
                    <a:pt x="37" y="6"/>
                  </a:lnTo>
                  <a:lnTo>
                    <a:pt x="38" y="7"/>
                  </a:lnTo>
                  <a:lnTo>
                    <a:pt x="33" y="7"/>
                  </a:lnTo>
                  <a:lnTo>
                    <a:pt x="29" y="7"/>
                  </a:lnTo>
                  <a:lnTo>
                    <a:pt x="24" y="7"/>
                  </a:lnTo>
                  <a:lnTo>
                    <a:pt x="20" y="7"/>
                  </a:lnTo>
                  <a:lnTo>
                    <a:pt x="14" y="7"/>
                  </a:lnTo>
                  <a:lnTo>
                    <a:pt x="9" y="7"/>
                  </a:lnTo>
                  <a:lnTo>
                    <a:pt x="5"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5" name="Freeform 63">
              <a:extLst>
                <a:ext uri="{FF2B5EF4-FFF2-40B4-BE49-F238E27FC236}">
                  <a16:creationId xmlns:a16="http://schemas.microsoft.com/office/drawing/2014/main" id="{2FAF44BB-FFD8-4811-9ED6-A8176AA42B39}"/>
                </a:ext>
              </a:extLst>
            </p:cNvPr>
            <p:cNvSpPr>
              <a:spLocks/>
            </p:cNvSpPr>
            <p:nvPr/>
          </p:nvSpPr>
          <p:spPr bwMode="auto">
            <a:xfrm>
              <a:off x="1229" y="1903"/>
              <a:ext cx="103" cy="30"/>
            </a:xfrm>
            <a:custGeom>
              <a:avLst/>
              <a:gdLst>
                <a:gd name="T0" fmla="*/ 195 w 207"/>
                <a:gd name="T1" fmla="*/ 60 h 60"/>
                <a:gd name="T2" fmla="*/ 183 w 207"/>
                <a:gd name="T3" fmla="*/ 56 h 60"/>
                <a:gd name="T4" fmla="*/ 172 w 207"/>
                <a:gd name="T5" fmla="*/ 54 h 60"/>
                <a:gd name="T6" fmla="*/ 159 w 207"/>
                <a:gd name="T7" fmla="*/ 51 h 60"/>
                <a:gd name="T8" fmla="*/ 146 w 207"/>
                <a:gd name="T9" fmla="*/ 47 h 60"/>
                <a:gd name="T10" fmla="*/ 133 w 207"/>
                <a:gd name="T11" fmla="*/ 44 h 60"/>
                <a:gd name="T12" fmla="*/ 120 w 207"/>
                <a:gd name="T13" fmla="*/ 41 h 60"/>
                <a:gd name="T14" fmla="*/ 107 w 207"/>
                <a:gd name="T15" fmla="*/ 38 h 60"/>
                <a:gd name="T16" fmla="*/ 93 w 207"/>
                <a:gd name="T17" fmla="*/ 34 h 60"/>
                <a:gd name="T18" fmla="*/ 81 w 207"/>
                <a:gd name="T19" fmla="*/ 31 h 60"/>
                <a:gd name="T20" fmla="*/ 68 w 207"/>
                <a:gd name="T21" fmla="*/ 28 h 60"/>
                <a:gd name="T22" fmla="*/ 55 w 207"/>
                <a:gd name="T23" fmla="*/ 24 h 60"/>
                <a:gd name="T24" fmla="*/ 43 w 207"/>
                <a:gd name="T25" fmla="*/ 21 h 60"/>
                <a:gd name="T26" fmla="*/ 31 w 207"/>
                <a:gd name="T27" fmla="*/ 16 h 60"/>
                <a:gd name="T28" fmla="*/ 20 w 207"/>
                <a:gd name="T29" fmla="*/ 13 h 60"/>
                <a:gd name="T30" fmla="*/ 9 w 207"/>
                <a:gd name="T31" fmla="*/ 9 h 60"/>
                <a:gd name="T32" fmla="*/ 0 w 207"/>
                <a:gd name="T33" fmla="*/ 5 h 60"/>
                <a:gd name="T34" fmla="*/ 5 w 207"/>
                <a:gd name="T35" fmla="*/ 5 h 60"/>
                <a:gd name="T36" fmla="*/ 12 w 207"/>
                <a:gd name="T37" fmla="*/ 6 h 60"/>
                <a:gd name="T38" fmla="*/ 23 w 207"/>
                <a:gd name="T39" fmla="*/ 7 h 60"/>
                <a:gd name="T40" fmla="*/ 37 w 207"/>
                <a:gd name="T41" fmla="*/ 8 h 60"/>
                <a:gd name="T42" fmla="*/ 55 w 207"/>
                <a:gd name="T43" fmla="*/ 11 h 60"/>
                <a:gd name="T44" fmla="*/ 77 w 207"/>
                <a:gd name="T45" fmla="*/ 14 h 60"/>
                <a:gd name="T46" fmla="*/ 103 w 207"/>
                <a:gd name="T47" fmla="*/ 16 h 60"/>
                <a:gd name="T48" fmla="*/ 134 w 207"/>
                <a:gd name="T49" fmla="*/ 19 h 60"/>
                <a:gd name="T50" fmla="*/ 143 w 207"/>
                <a:gd name="T51" fmla="*/ 29 h 60"/>
                <a:gd name="T52" fmla="*/ 149 w 207"/>
                <a:gd name="T53" fmla="*/ 33 h 60"/>
                <a:gd name="T54" fmla="*/ 152 w 207"/>
                <a:gd name="T55" fmla="*/ 37 h 60"/>
                <a:gd name="T56" fmla="*/ 156 w 207"/>
                <a:gd name="T57" fmla="*/ 38 h 60"/>
                <a:gd name="T58" fmla="*/ 153 w 207"/>
                <a:gd name="T59" fmla="*/ 30 h 60"/>
                <a:gd name="T60" fmla="*/ 150 w 207"/>
                <a:gd name="T61" fmla="*/ 23 h 60"/>
                <a:gd name="T62" fmla="*/ 148 w 207"/>
                <a:gd name="T63" fmla="*/ 17 h 60"/>
                <a:gd name="T64" fmla="*/ 148 w 207"/>
                <a:gd name="T65" fmla="*/ 13 h 60"/>
                <a:gd name="T66" fmla="*/ 150 w 207"/>
                <a:gd name="T67" fmla="*/ 11 h 60"/>
                <a:gd name="T68" fmla="*/ 151 w 207"/>
                <a:gd name="T69" fmla="*/ 11 h 60"/>
                <a:gd name="T70" fmla="*/ 153 w 207"/>
                <a:gd name="T71" fmla="*/ 11 h 60"/>
                <a:gd name="T72" fmla="*/ 156 w 207"/>
                <a:gd name="T73" fmla="*/ 11 h 60"/>
                <a:gd name="T74" fmla="*/ 159 w 207"/>
                <a:gd name="T75" fmla="*/ 16 h 60"/>
                <a:gd name="T76" fmla="*/ 161 w 207"/>
                <a:gd name="T77" fmla="*/ 22 h 60"/>
                <a:gd name="T78" fmla="*/ 166 w 207"/>
                <a:gd name="T79" fmla="*/ 26 h 60"/>
                <a:gd name="T80" fmla="*/ 175 w 207"/>
                <a:gd name="T81" fmla="*/ 30 h 60"/>
                <a:gd name="T82" fmla="*/ 173 w 207"/>
                <a:gd name="T83" fmla="*/ 22 h 60"/>
                <a:gd name="T84" fmla="*/ 171 w 207"/>
                <a:gd name="T85" fmla="*/ 14 h 60"/>
                <a:gd name="T86" fmla="*/ 168 w 207"/>
                <a:gd name="T87" fmla="*/ 8 h 60"/>
                <a:gd name="T88" fmla="*/ 167 w 207"/>
                <a:gd name="T89" fmla="*/ 1 h 60"/>
                <a:gd name="T90" fmla="*/ 169 w 207"/>
                <a:gd name="T91" fmla="*/ 0 h 60"/>
                <a:gd name="T92" fmla="*/ 173 w 207"/>
                <a:gd name="T93" fmla="*/ 0 h 60"/>
                <a:gd name="T94" fmla="*/ 176 w 207"/>
                <a:gd name="T95" fmla="*/ 0 h 60"/>
                <a:gd name="T96" fmla="*/ 179 w 207"/>
                <a:gd name="T97" fmla="*/ 0 h 60"/>
                <a:gd name="T98" fmla="*/ 186 w 207"/>
                <a:gd name="T99" fmla="*/ 10 h 60"/>
                <a:gd name="T100" fmla="*/ 196 w 207"/>
                <a:gd name="T101" fmla="*/ 28 h 60"/>
                <a:gd name="T102" fmla="*/ 205 w 207"/>
                <a:gd name="T103" fmla="*/ 45 h 60"/>
                <a:gd name="T104" fmla="*/ 207 w 207"/>
                <a:gd name="T105" fmla="*/ 60 h 60"/>
                <a:gd name="T106" fmla="*/ 204 w 207"/>
                <a:gd name="T107" fmla="*/ 60 h 60"/>
                <a:gd name="T108" fmla="*/ 200 w 207"/>
                <a:gd name="T109" fmla="*/ 60 h 60"/>
                <a:gd name="T110" fmla="*/ 197 w 207"/>
                <a:gd name="T111" fmla="*/ 60 h 60"/>
                <a:gd name="T112" fmla="*/ 195 w 207"/>
                <a:gd name="T113" fmla="*/ 60 h 60"/>
                <a:gd name="T114" fmla="*/ 195 w 207"/>
                <a:gd name="T115" fmla="*/ 60 h 60"/>
                <a:gd name="T116" fmla="*/ 195 w 207"/>
                <a:gd name="T1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 h="60">
                  <a:moveTo>
                    <a:pt x="195" y="60"/>
                  </a:moveTo>
                  <a:lnTo>
                    <a:pt x="183" y="56"/>
                  </a:lnTo>
                  <a:lnTo>
                    <a:pt x="172" y="54"/>
                  </a:lnTo>
                  <a:lnTo>
                    <a:pt x="159" y="51"/>
                  </a:lnTo>
                  <a:lnTo>
                    <a:pt x="146" y="47"/>
                  </a:lnTo>
                  <a:lnTo>
                    <a:pt x="133" y="44"/>
                  </a:lnTo>
                  <a:lnTo>
                    <a:pt x="120" y="41"/>
                  </a:lnTo>
                  <a:lnTo>
                    <a:pt x="107" y="38"/>
                  </a:lnTo>
                  <a:lnTo>
                    <a:pt x="93" y="34"/>
                  </a:lnTo>
                  <a:lnTo>
                    <a:pt x="81" y="31"/>
                  </a:lnTo>
                  <a:lnTo>
                    <a:pt x="68" y="28"/>
                  </a:lnTo>
                  <a:lnTo>
                    <a:pt x="55" y="24"/>
                  </a:lnTo>
                  <a:lnTo>
                    <a:pt x="43" y="21"/>
                  </a:lnTo>
                  <a:lnTo>
                    <a:pt x="31" y="16"/>
                  </a:lnTo>
                  <a:lnTo>
                    <a:pt x="20" y="13"/>
                  </a:lnTo>
                  <a:lnTo>
                    <a:pt x="9" y="9"/>
                  </a:lnTo>
                  <a:lnTo>
                    <a:pt x="0" y="5"/>
                  </a:lnTo>
                  <a:lnTo>
                    <a:pt x="5" y="5"/>
                  </a:lnTo>
                  <a:lnTo>
                    <a:pt x="12" y="6"/>
                  </a:lnTo>
                  <a:lnTo>
                    <a:pt x="23" y="7"/>
                  </a:lnTo>
                  <a:lnTo>
                    <a:pt x="37" y="8"/>
                  </a:lnTo>
                  <a:lnTo>
                    <a:pt x="55" y="11"/>
                  </a:lnTo>
                  <a:lnTo>
                    <a:pt x="77" y="14"/>
                  </a:lnTo>
                  <a:lnTo>
                    <a:pt x="103" y="16"/>
                  </a:lnTo>
                  <a:lnTo>
                    <a:pt x="134" y="19"/>
                  </a:lnTo>
                  <a:lnTo>
                    <a:pt x="143" y="29"/>
                  </a:lnTo>
                  <a:lnTo>
                    <a:pt x="149" y="33"/>
                  </a:lnTo>
                  <a:lnTo>
                    <a:pt x="152" y="37"/>
                  </a:lnTo>
                  <a:lnTo>
                    <a:pt x="156" y="38"/>
                  </a:lnTo>
                  <a:lnTo>
                    <a:pt x="153" y="30"/>
                  </a:lnTo>
                  <a:lnTo>
                    <a:pt x="150" y="23"/>
                  </a:lnTo>
                  <a:lnTo>
                    <a:pt x="148" y="17"/>
                  </a:lnTo>
                  <a:lnTo>
                    <a:pt x="148" y="13"/>
                  </a:lnTo>
                  <a:lnTo>
                    <a:pt x="150" y="11"/>
                  </a:lnTo>
                  <a:lnTo>
                    <a:pt x="151" y="11"/>
                  </a:lnTo>
                  <a:lnTo>
                    <a:pt x="153" y="11"/>
                  </a:lnTo>
                  <a:lnTo>
                    <a:pt x="156" y="11"/>
                  </a:lnTo>
                  <a:lnTo>
                    <a:pt x="159" y="16"/>
                  </a:lnTo>
                  <a:lnTo>
                    <a:pt x="161" y="22"/>
                  </a:lnTo>
                  <a:lnTo>
                    <a:pt x="166" y="26"/>
                  </a:lnTo>
                  <a:lnTo>
                    <a:pt x="175" y="30"/>
                  </a:lnTo>
                  <a:lnTo>
                    <a:pt x="173" y="22"/>
                  </a:lnTo>
                  <a:lnTo>
                    <a:pt x="171" y="14"/>
                  </a:lnTo>
                  <a:lnTo>
                    <a:pt x="168" y="8"/>
                  </a:lnTo>
                  <a:lnTo>
                    <a:pt x="167" y="1"/>
                  </a:lnTo>
                  <a:lnTo>
                    <a:pt x="169" y="0"/>
                  </a:lnTo>
                  <a:lnTo>
                    <a:pt x="173" y="0"/>
                  </a:lnTo>
                  <a:lnTo>
                    <a:pt x="176" y="0"/>
                  </a:lnTo>
                  <a:lnTo>
                    <a:pt x="179" y="0"/>
                  </a:lnTo>
                  <a:lnTo>
                    <a:pt x="186" y="10"/>
                  </a:lnTo>
                  <a:lnTo>
                    <a:pt x="196" y="28"/>
                  </a:lnTo>
                  <a:lnTo>
                    <a:pt x="205" y="45"/>
                  </a:lnTo>
                  <a:lnTo>
                    <a:pt x="207" y="60"/>
                  </a:lnTo>
                  <a:lnTo>
                    <a:pt x="204" y="60"/>
                  </a:lnTo>
                  <a:lnTo>
                    <a:pt x="200" y="60"/>
                  </a:lnTo>
                  <a:lnTo>
                    <a:pt x="197" y="60"/>
                  </a:lnTo>
                  <a:lnTo>
                    <a:pt x="195" y="60"/>
                  </a:lnTo>
                  <a:lnTo>
                    <a:pt x="195" y="60"/>
                  </a:lnTo>
                  <a:lnTo>
                    <a:pt x="195" y="6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6" name="Freeform 64">
              <a:extLst>
                <a:ext uri="{FF2B5EF4-FFF2-40B4-BE49-F238E27FC236}">
                  <a16:creationId xmlns:a16="http://schemas.microsoft.com/office/drawing/2014/main" id="{88AE7425-E21C-421B-B9B4-A6936A6BA26A}"/>
                </a:ext>
              </a:extLst>
            </p:cNvPr>
            <p:cNvSpPr>
              <a:spLocks/>
            </p:cNvSpPr>
            <p:nvPr/>
          </p:nvSpPr>
          <p:spPr bwMode="auto">
            <a:xfrm>
              <a:off x="665" y="1922"/>
              <a:ext cx="11" cy="5"/>
            </a:xfrm>
            <a:custGeom>
              <a:avLst/>
              <a:gdLst>
                <a:gd name="T0" fmla="*/ 2 w 22"/>
                <a:gd name="T1" fmla="*/ 8 h 9"/>
                <a:gd name="T2" fmla="*/ 1 w 22"/>
                <a:gd name="T3" fmla="*/ 7 h 9"/>
                <a:gd name="T4" fmla="*/ 0 w 22"/>
                <a:gd name="T5" fmla="*/ 6 h 9"/>
                <a:gd name="T6" fmla="*/ 0 w 22"/>
                <a:gd name="T7" fmla="*/ 5 h 9"/>
                <a:gd name="T8" fmla="*/ 0 w 22"/>
                <a:gd name="T9" fmla="*/ 1 h 9"/>
                <a:gd name="T10" fmla="*/ 5 w 22"/>
                <a:gd name="T11" fmla="*/ 0 h 9"/>
                <a:gd name="T12" fmla="*/ 10 w 22"/>
                <a:gd name="T13" fmla="*/ 0 h 9"/>
                <a:gd name="T14" fmla="*/ 15 w 22"/>
                <a:gd name="T15" fmla="*/ 1 h 9"/>
                <a:gd name="T16" fmla="*/ 20 w 22"/>
                <a:gd name="T17" fmla="*/ 3 h 9"/>
                <a:gd name="T18" fmla="*/ 20 w 22"/>
                <a:gd name="T19" fmla="*/ 5 h 9"/>
                <a:gd name="T20" fmla="*/ 20 w 22"/>
                <a:gd name="T21" fmla="*/ 6 h 9"/>
                <a:gd name="T22" fmla="*/ 20 w 22"/>
                <a:gd name="T23" fmla="*/ 8 h 9"/>
                <a:gd name="T24" fmla="*/ 22 w 22"/>
                <a:gd name="T25" fmla="*/ 9 h 9"/>
                <a:gd name="T26" fmla="*/ 17 w 22"/>
                <a:gd name="T27" fmla="*/ 9 h 9"/>
                <a:gd name="T28" fmla="*/ 12 w 22"/>
                <a:gd name="T29" fmla="*/ 8 h 9"/>
                <a:gd name="T30" fmla="*/ 7 w 22"/>
                <a:gd name="T31" fmla="*/ 8 h 9"/>
                <a:gd name="T32" fmla="*/ 2 w 22"/>
                <a:gd name="T33" fmla="*/ 8 h 9"/>
                <a:gd name="T34" fmla="*/ 2 w 22"/>
                <a:gd name="T35" fmla="*/ 8 h 9"/>
                <a:gd name="T36" fmla="*/ 2 w 22"/>
                <a:gd name="T3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9">
                  <a:moveTo>
                    <a:pt x="2" y="8"/>
                  </a:moveTo>
                  <a:lnTo>
                    <a:pt x="1" y="7"/>
                  </a:lnTo>
                  <a:lnTo>
                    <a:pt x="0" y="6"/>
                  </a:lnTo>
                  <a:lnTo>
                    <a:pt x="0" y="5"/>
                  </a:lnTo>
                  <a:lnTo>
                    <a:pt x="0" y="1"/>
                  </a:lnTo>
                  <a:lnTo>
                    <a:pt x="5" y="0"/>
                  </a:lnTo>
                  <a:lnTo>
                    <a:pt x="10" y="0"/>
                  </a:lnTo>
                  <a:lnTo>
                    <a:pt x="15" y="1"/>
                  </a:lnTo>
                  <a:lnTo>
                    <a:pt x="20" y="3"/>
                  </a:lnTo>
                  <a:lnTo>
                    <a:pt x="20" y="5"/>
                  </a:lnTo>
                  <a:lnTo>
                    <a:pt x="20" y="6"/>
                  </a:lnTo>
                  <a:lnTo>
                    <a:pt x="20" y="8"/>
                  </a:lnTo>
                  <a:lnTo>
                    <a:pt x="22" y="9"/>
                  </a:lnTo>
                  <a:lnTo>
                    <a:pt x="17" y="9"/>
                  </a:lnTo>
                  <a:lnTo>
                    <a:pt x="12" y="8"/>
                  </a:lnTo>
                  <a:lnTo>
                    <a:pt x="7" y="8"/>
                  </a:lnTo>
                  <a:lnTo>
                    <a:pt x="2" y="8"/>
                  </a:lnTo>
                  <a:lnTo>
                    <a:pt x="2"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7" name="Freeform 65">
              <a:extLst>
                <a:ext uri="{FF2B5EF4-FFF2-40B4-BE49-F238E27FC236}">
                  <a16:creationId xmlns:a16="http://schemas.microsoft.com/office/drawing/2014/main" id="{E3C89C49-4D39-4A86-A525-2D6EE846B0E2}"/>
                </a:ext>
              </a:extLst>
            </p:cNvPr>
            <p:cNvSpPr>
              <a:spLocks/>
            </p:cNvSpPr>
            <p:nvPr/>
          </p:nvSpPr>
          <p:spPr bwMode="auto">
            <a:xfrm>
              <a:off x="1323" y="1741"/>
              <a:ext cx="146" cy="184"/>
            </a:xfrm>
            <a:custGeom>
              <a:avLst/>
              <a:gdLst>
                <a:gd name="T0" fmla="*/ 22 w 291"/>
                <a:gd name="T1" fmla="*/ 351 h 368"/>
                <a:gd name="T2" fmla="*/ 5 w 291"/>
                <a:gd name="T3" fmla="*/ 319 h 368"/>
                <a:gd name="T4" fmla="*/ 2 w 291"/>
                <a:gd name="T5" fmla="*/ 304 h 368"/>
                <a:gd name="T6" fmla="*/ 7 w 291"/>
                <a:gd name="T7" fmla="*/ 304 h 368"/>
                <a:gd name="T8" fmla="*/ 14 w 291"/>
                <a:gd name="T9" fmla="*/ 311 h 368"/>
                <a:gd name="T10" fmla="*/ 24 w 291"/>
                <a:gd name="T11" fmla="*/ 324 h 368"/>
                <a:gd name="T12" fmla="*/ 30 w 291"/>
                <a:gd name="T13" fmla="*/ 330 h 368"/>
                <a:gd name="T14" fmla="*/ 33 w 291"/>
                <a:gd name="T15" fmla="*/ 330 h 368"/>
                <a:gd name="T16" fmla="*/ 25 w 291"/>
                <a:gd name="T17" fmla="*/ 316 h 368"/>
                <a:gd name="T18" fmla="*/ 14 w 291"/>
                <a:gd name="T19" fmla="*/ 294 h 368"/>
                <a:gd name="T20" fmla="*/ 17 w 291"/>
                <a:gd name="T21" fmla="*/ 280 h 368"/>
                <a:gd name="T22" fmla="*/ 21 w 291"/>
                <a:gd name="T23" fmla="*/ 280 h 368"/>
                <a:gd name="T24" fmla="*/ 28 w 291"/>
                <a:gd name="T25" fmla="*/ 286 h 368"/>
                <a:gd name="T26" fmla="*/ 38 w 291"/>
                <a:gd name="T27" fmla="*/ 300 h 368"/>
                <a:gd name="T28" fmla="*/ 40 w 291"/>
                <a:gd name="T29" fmla="*/ 291 h 368"/>
                <a:gd name="T30" fmla="*/ 30 w 291"/>
                <a:gd name="T31" fmla="*/ 273 h 368"/>
                <a:gd name="T32" fmla="*/ 31 w 291"/>
                <a:gd name="T33" fmla="*/ 265 h 368"/>
                <a:gd name="T34" fmla="*/ 36 w 291"/>
                <a:gd name="T35" fmla="*/ 265 h 368"/>
                <a:gd name="T36" fmla="*/ 41 w 291"/>
                <a:gd name="T37" fmla="*/ 271 h 368"/>
                <a:gd name="T38" fmla="*/ 52 w 291"/>
                <a:gd name="T39" fmla="*/ 283 h 368"/>
                <a:gd name="T40" fmla="*/ 58 w 291"/>
                <a:gd name="T41" fmla="*/ 278 h 368"/>
                <a:gd name="T42" fmla="*/ 49 w 291"/>
                <a:gd name="T43" fmla="*/ 267 h 368"/>
                <a:gd name="T44" fmla="*/ 54 w 291"/>
                <a:gd name="T45" fmla="*/ 262 h 368"/>
                <a:gd name="T46" fmla="*/ 64 w 291"/>
                <a:gd name="T47" fmla="*/ 264 h 368"/>
                <a:gd name="T48" fmla="*/ 69 w 291"/>
                <a:gd name="T49" fmla="*/ 263 h 368"/>
                <a:gd name="T50" fmla="*/ 69 w 291"/>
                <a:gd name="T51" fmla="*/ 256 h 368"/>
                <a:gd name="T52" fmla="*/ 83 w 291"/>
                <a:gd name="T53" fmla="*/ 245 h 368"/>
                <a:gd name="T54" fmla="*/ 107 w 291"/>
                <a:gd name="T55" fmla="*/ 222 h 368"/>
                <a:gd name="T56" fmla="*/ 127 w 291"/>
                <a:gd name="T57" fmla="*/ 192 h 368"/>
                <a:gd name="T58" fmla="*/ 142 w 291"/>
                <a:gd name="T59" fmla="*/ 164 h 368"/>
                <a:gd name="T60" fmla="*/ 158 w 291"/>
                <a:gd name="T61" fmla="*/ 136 h 368"/>
                <a:gd name="T62" fmla="*/ 193 w 291"/>
                <a:gd name="T63" fmla="*/ 89 h 368"/>
                <a:gd name="T64" fmla="*/ 238 w 291"/>
                <a:gd name="T65" fmla="*/ 37 h 368"/>
                <a:gd name="T66" fmla="*/ 279 w 291"/>
                <a:gd name="T67" fmla="*/ 3 h 368"/>
                <a:gd name="T68" fmla="*/ 279 w 291"/>
                <a:gd name="T69" fmla="*/ 16 h 368"/>
                <a:gd name="T70" fmla="*/ 253 w 291"/>
                <a:gd name="T71" fmla="*/ 47 h 368"/>
                <a:gd name="T72" fmla="*/ 229 w 291"/>
                <a:gd name="T73" fmla="*/ 79 h 368"/>
                <a:gd name="T74" fmla="*/ 205 w 291"/>
                <a:gd name="T75" fmla="*/ 111 h 368"/>
                <a:gd name="T76" fmla="*/ 181 w 291"/>
                <a:gd name="T77" fmla="*/ 142 h 368"/>
                <a:gd name="T78" fmla="*/ 158 w 291"/>
                <a:gd name="T79" fmla="*/ 174 h 368"/>
                <a:gd name="T80" fmla="*/ 135 w 291"/>
                <a:gd name="T81" fmla="*/ 206 h 368"/>
                <a:gd name="T82" fmla="*/ 113 w 291"/>
                <a:gd name="T83" fmla="*/ 238 h 368"/>
                <a:gd name="T84" fmla="*/ 98 w 291"/>
                <a:gd name="T85" fmla="*/ 263 h 368"/>
                <a:gd name="T86" fmla="*/ 79 w 291"/>
                <a:gd name="T87" fmla="*/ 296 h 368"/>
                <a:gd name="T88" fmla="*/ 56 w 291"/>
                <a:gd name="T89" fmla="*/ 336 h 368"/>
                <a:gd name="T90" fmla="*/ 37 w 291"/>
                <a:gd name="T91" fmla="*/ 364 h 368"/>
                <a:gd name="T92" fmla="*/ 32 w 291"/>
                <a:gd name="T93"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68">
                  <a:moveTo>
                    <a:pt x="32" y="368"/>
                  </a:moveTo>
                  <a:lnTo>
                    <a:pt x="22" y="351"/>
                  </a:lnTo>
                  <a:lnTo>
                    <a:pt x="13" y="334"/>
                  </a:lnTo>
                  <a:lnTo>
                    <a:pt x="5" y="319"/>
                  </a:lnTo>
                  <a:lnTo>
                    <a:pt x="0" y="304"/>
                  </a:lnTo>
                  <a:lnTo>
                    <a:pt x="2" y="304"/>
                  </a:lnTo>
                  <a:lnTo>
                    <a:pt x="5" y="304"/>
                  </a:lnTo>
                  <a:lnTo>
                    <a:pt x="7" y="304"/>
                  </a:lnTo>
                  <a:lnTo>
                    <a:pt x="9" y="304"/>
                  </a:lnTo>
                  <a:lnTo>
                    <a:pt x="14" y="311"/>
                  </a:lnTo>
                  <a:lnTo>
                    <a:pt x="18" y="317"/>
                  </a:lnTo>
                  <a:lnTo>
                    <a:pt x="24" y="324"/>
                  </a:lnTo>
                  <a:lnTo>
                    <a:pt x="29" y="331"/>
                  </a:lnTo>
                  <a:lnTo>
                    <a:pt x="30" y="330"/>
                  </a:lnTo>
                  <a:lnTo>
                    <a:pt x="32" y="330"/>
                  </a:lnTo>
                  <a:lnTo>
                    <a:pt x="33" y="330"/>
                  </a:lnTo>
                  <a:lnTo>
                    <a:pt x="35" y="330"/>
                  </a:lnTo>
                  <a:lnTo>
                    <a:pt x="25" y="316"/>
                  </a:lnTo>
                  <a:lnTo>
                    <a:pt x="18" y="304"/>
                  </a:lnTo>
                  <a:lnTo>
                    <a:pt x="14" y="294"/>
                  </a:lnTo>
                  <a:lnTo>
                    <a:pt x="15" y="281"/>
                  </a:lnTo>
                  <a:lnTo>
                    <a:pt x="17" y="280"/>
                  </a:lnTo>
                  <a:lnTo>
                    <a:pt x="18" y="280"/>
                  </a:lnTo>
                  <a:lnTo>
                    <a:pt x="21" y="280"/>
                  </a:lnTo>
                  <a:lnTo>
                    <a:pt x="23" y="280"/>
                  </a:lnTo>
                  <a:lnTo>
                    <a:pt x="28" y="286"/>
                  </a:lnTo>
                  <a:lnTo>
                    <a:pt x="33" y="293"/>
                  </a:lnTo>
                  <a:lnTo>
                    <a:pt x="38" y="300"/>
                  </a:lnTo>
                  <a:lnTo>
                    <a:pt x="43" y="306"/>
                  </a:lnTo>
                  <a:lnTo>
                    <a:pt x="40" y="291"/>
                  </a:lnTo>
                  <a:lnTo>
                    <a:pt x="35" y="282"/>
                  </a:lnTo>
                  <a:lnTo>
                    <a:pt x="30" y="273"/>
                  </a:lnTo>
                  <a:lnTo>
                    <a:pt x="29" y="265"/>
                  </a:lnTo>
                  <a:lnTo>
                    <a:pt x="31" y="265"/>
                  </a:lnTo>
                  <a:lnTo>
                    <a:pt x="33" y="265"/>
                  </a:lnTo>
                  <a:lnTo>
                    <a:pt x="36" y="265"/>
                  </a:lnTo>
                  <a:lnTo>
                    <a:pt x="38" y="265"/>
                  </a:lnTo>
                  <a:lnTo>
                    <a:pt x="41" y="271"/>
                  </a:lnTo>
                  <a:lnTo>
                    <a:pt x="46" y="278"/>
                  </a:lnTo>
                  <a:lnTo>
                    <a:pt x="52" y="283"/>
                  </a:lnTo>
                  <a:lnTo>
                    <a:pt x="61" y="287"/>
                  </a:lnTo>
                  <a:lnTo>
                    <a:pt x="58" y="278"/>
                  </a:lnTo>
                  <a:lnTo>
                    <a:pt x="54" y="272"/>
                  </a:lnTo>
                  <a:lnTo>
                    <a:pt x="49" y="267"/>
                  </a:lnTo>
                  <a:lnTo>
                    <a:pt x="49" y="260"/>
                  </a:lnTo>
                  <a:lnTo>
                    <a:pt x="54" y="262"/>
                  </a:lnTo>
                  <a:lnTo>
                    <a:pt x="60" y="263"/>
                  </a:lnTo>
                  <a:lnTo>
                    <a:pt x="64" y="264"/>
                  </a:lnTo>
                  <a:lnTo>
                    <a:pt x="69" y="265"/>
                  </a:lnTo>
                  <a:lnTo>
                    <a:pt x="69" y="263"/>
                  </a:lnTo>
                  <a:lnTo>
                    <a:pt x="69" y="259"/>
                  </a:lnTo>
                  <a:lnTo>
                    <a:pt x="69" y="256"/>
                  </a:lnTo>
                  <a:lnTo>
                    <a:pt x="70" y="253"/>
                  </a:lnTo>
                  <a:lnTo>
                    <a:pt x="83" y="245"/>
                  </a:lnTo>
                  <a:lnTo>
                    <a:pt x="96" y="235"/>
                  </a:lnTo>
                  <a:lnTo>
                    <a:pt x="107" y="222"/>
                  </a:lnTo>
                  <a:lnTo>
                    <a:pt x="117" y="207"/>
                  </a:lnTo>
                  <a:lnTo>
                    <a:pt x="127" y="192"/>
                  </a:lnTo>
                  <a:lnTo>
                    <a:pt x="135" y="177"/>
                  </a:lnTo>
                  <a:lnTo>
                    <a:pt x="142" y="164"/>
                  </a:lnTo>
                  <a:lnTo>
                    <a:pt x="147" y="150"/>
                  </a:lnTo>
                  <a:lnTo>
                    <a:pt x="158" y="136"/>
                  </a:lnTo>
                  <a:lnTo>
                    <a:pt x="174" y="114"/>
                  </a:lnTo>
                  <a:lnTo>
                    <a:pt x="193" y="89"/>
                  </a:lnTo>
                  <a:lnTo>
                    <a:pt x="216" y="62"/>
                  </a:lnTo>
                  <a:lnTo>
                    <a:pt x="238" y="37"/>
                  </a:lnTo>
                  <a:lnTo>
                    <a:pt x="260" y="17"/>
                  </a:lnTo>
                  <a:lnTo>
                    <a:pt x="279" y="3"/>
                  </a:lnTo>
                  <a:lnTo>
                    <a:pt x="291" y="0"/>
                  </a:lnTo>
                  <a:lnTo>
                    <a:pt x="279" y="16"/>
                  </a:lnTo>
                  <a:lnTo>
                    <a:pt x="266" y="32"/>
                  </a:lnTo>
                  <a:lnTo>
                    <a:pt x="253" y="47"/>
                  </a:lnTo>
                  <a:lnTo>
                    <a:pt x="242" y="63"/>
                  </a:lnTo>
                  <a:lnTo>
                    <a:pt x="229" y="79"/>
                  </a:lnTo>
                  <a:lnTo>
                    <a:pt x="216" y="94"/>
                  </a:lnTo>
                  <a:lnTo>
                    <a:pt x="205" y="111"/>
                  </a:lnTo>
                  <a:lnTo>
                    <a:pt x="193" y="126"/>
                  </a:lnTo>
                  <a:lnTo>
                    <a:pt x="181" y="142"/>
                  </a:lnTo>
                  <a:lnTo>
                    <a:pt x="169" y="158"/>
                  </a:lnTo>
                  <a:lnTo>
                    <a:pt x="158" y="174"/>
                  </a:lnTo>
                  <a:lnTo>
                    <a:pt x="146" y="190"/>
                  </a:lnTo>
                  <a:lnTo>
                    <a:pt x="135" y="206"/>
                  </a:lnTo>
                  <a:lnTo>
                    <a:pt x="123" y="222"/>
                  </a:lnTo>
                  <a:lnTo>
                    <a:pt x="113" y="238"/>
                  </a:lnTo>
                  <a:lnTo>
                    <a:pt x="101" y="256"/>
                  </a:lnTo>
                  <a:lnTo>
                    <a:pt x="98" y="263"/>
                  </a:lnTo>
                  <a:lnTo>
                    <a:pt x="90" y="278"/>
                  </a:lnTo>
                  <a:lnTo>
                    <a:pt x="79" y="296"/>
                  </a:lnTo>
                  <a:lnTo>
                    <a:pt x="68" y="317"/>
                  </a:lnTo>
                  <a:lnTo>
                    <a:pt x="56" y="336"/>
                  </a:lnTo>
                  <a:lnTo>
                    <a:pt x="45" y="354"/>
                  </a:lnTo>
                  <a:lnTo>
                    <a:pt x="37" y="364"/>
                  </a:lnTo>
                  <a:lnTo>
                    <a:pt x="32" y="368"/>
                  </a:lnTo>
                  <a:lnTo>
                    <a:pt x="32" y="368"/>
                  </a:lnTo>
                  <a:lnTo>
                    <a:pt x="32" y="36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8" name="Freeform 66">
              <a:extLst>
                <a:ext uri="{FF2B5EF4-FFF2-40B4-BE49-F238E27FC236}">
                  <a16:creationId xmlns:a16="http://schemas.microsoft.com/office/drawing/2014/main" id="{28326BE1-6319-4327-B975-E5091E440507}"/>
                </a:ext>
              </a:extLst>
            </p:cNvPr>
            <p:cNvSpPr>
              <a:spLocks/>
            </p:cNvSpPr>
            <p:nvPr/>
          </p:nvSpPr>
          <p:spPr bwMode="auto">
            <a:xfrm>
              <a:off x="1034" y="1820"/>
              <a:ext cx="47" cy="103"/>
            </a:xfrm>
            <a:custGeom>
              <a:avLst/>
              <a:gdLst>
                <a:gd name="T0" fmla="*/ 44 w 94"/>
                <a:gd name="T1" fmla="*/ 191 h 205"/>
                <a:gd name="T2" fmla="*/ 28 w 94"/>
                <a:gd name="T3" fmla="*/ 160 h 205"/>
                <a:gd name="T4" fmla="*/ 13 w 94"/>
                <a:gd name="T5" fmla="*/ 128 h 205"/>
                <a:gd name="T6" fmla="*/ 2 w 94"/>
                <a:gd name="T7" fmla="*/ 99 h 205"/>
                <a:gd name="T8" fmla="*/ 2 w 94"/>
                <a:gd name="T9" fmla="*/ 88 h 205"/>
                <a:gd name="T10" fmla="*/ 6 w 94"/>
                <a:gd name="T11" fmla="*/ 89 h 205"/>
                <a:gd name="T12" fmla="*/ 16 w 94"/>
                <a:gd name="T13" fmla="*/ 108 h 205"/>
                <a:gd name="T14" fmla="*/ 23 w 94"/>
                <a:gd name="T15" fmla="*/ 124 h 205"/>
                <a:gd name="T16" fmla="*/ 26 w 94"/>
                <a:gd name="T17" fmla="*/ 128 h 205"/>
                <a:gd name="T18" fmla="*/ 30 w 94"/>
                <a:gd name="T19" fmla="*/ 128 h 205"/>
                <a:gd name="T20" fmla="*/ 19 w 94"/>
                <a:gd name="T21" fmla="*/ 108 h 205"/>
                <a:gd name="T22" fmla="*/ 7 w 94"/>
                <a:gd name="T23" fmla="*/ 70 h 205"/>
                <a:gd name="T24" fmla="*/ 10 w 94"/>
                <a:gd name="T25" fmla="*/ 55 h 205"/>
                <a:gd name="T26" fmla="*/ 22 w 94"/>
                <a:gd name="T27" fmla="*/ 71 h 205"/>
                <a:gd name="T28" fmla="*/ 34 w 94"/>
                <a:gd name="T29" fmla="*/ 93 h 205"/>
                <a:gd name="T30" fmla="*/ 45 w 94"/>
                <a:gd name="T31" fmla="*/ 114 h 205"/>
                <a:gd name="T32" fmla="*/ 48 w 94"/>
                <a:gd name="T33" fmla="*/ 109 h 205"/>
                <a:gd name="T34" fmla="*/ 38 w 94"/>
                <a:gd name="T35" fmla="*/ 83 h 205"/>
                <a:gd name="T36" fmla="*/ 24 w 94"/>
                <a:gd name="T37" fmla="*/ 55 h 205"/>
                <a:gd name="T38" fmla="*/ 11 w 94"/>
                <a:gd name="T39" fmla="*/ 29 h 205"/>
                <a:gd name="T40" fmla="*/ 15 w 94"/>
                <a:gd name="T41" fmla="*/ 21 h 205"/>
                <a:gd name="T42" fmla="*/ 26 w 94"/>
                <a:gd name="T43" fmla="*/ 37 h 205"/>
                <a:gd name="T44" fmla="*/ 39 w 94"/>
                <a:gd name="T45" fmla="*/ 59 h 205"/>
                <a:gd name="T46" fmla="*/ 54 w 94"/>
                <a:gd name="T47" fmla="*/ 81 h 205"/>
                <a:gd name="T48" fmla="*/ 63 w 94"/>
                <a:gd name="T49" fmla="*/ 89 h 205"/>
                <a:gd name="T50" fmla="*/ 63 w 94"/>
                <a:gd name="T51" fmla="*/ 88 h 205"/>
                <a:gd name="T52" fmla="*/ 56 w 94"/>
                <a:gd name="T53" fmla="*/ 78 h 205"/>
                <a:gd name="T54" fmla="*/ 41 w 94"/>
                <a:gd name="T55" fmla="*/ 56 h 205"/>
                <a:gd name="T56" fmla="*/ 30 w 94"/>
                <a:gd name="T57" fmla="*/ 32 h 205"/>
                <a:gd name="T58" fmla="*/ 21 w 94"/>
                <a:gd name="T59" fmla="*/ 9 h 205"/>
                <a:gd name="T60" fmla="*/ 18 w 94"/>
                <a:gd name="T61" fmla="*/ 0 h 205"/>
                <a:gd name="T62" fmla="*/ 22 w 94"/>
                <a:gd name="T63" fmla="*/ 0 h 205"/>
                <a:gd name="T64" fmla="*/ 32 w 94"/>
                <a:gd name="T65" fmla="*/ 12 h 205"/>
                <a:gd name="T66" fmla="*/ 49 w 94"/>
                <a:gd name="T67" fmla="*/ 35 h 205"/>
                <a:gd name="T68" fmla="*/ 67 w 94"/>
                <a:gd name="T69" fmla="*/ 58 h 205"/>
                <a:gd name="T70" fmla="*/ 85 w 94"/>
                <a:gd name="T71" fmla="*/ 82 h 205"/>
                <a:gd name="T72" fmla="*/ 93 w 94"/>
                <a:gd name="T73" fmla="*/ 98 h 205"/>
                <a:gd name="T74" fmla="*/ 87 w 94"/>
                <a:gd name="T75" fmla="*/ 114 h 205"/>
                <a:gd name="T76" fmla="*/ 77 w 94"/>
                <a:gd name="T77" fmla="*/ 142 h 205"/>
                <a:gd name="T78" fmla="*/ 62 w 94"/>
                <a:gd name="T79" fmla="*/ 180 h 205"/>
                <a:gd name="T80" fmla="*/ 53 w 94"/>
                <a:gd name="T81" fmla="*/ 204 h 205"/>
                <a:gd name="T82" fmla="*/ 51 w 94"/>
                <a:gd name="T83" fmla="*/ 205 h 205"/>
                <a:gd name="T84" fmla="*/ 49 w 94"/>
                <a:gd name="T8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 h="205">
                  <a:moveTo>
                    <a:pt x="49" y="205"/>
                  </a:moveTo>
                  <a:lnTo>
                    <a:pt x="44" y="191"/>
                  </a:lnTo>
                  <a:lnTo>
                    <a:pt x="36" y="176"/>
                  </a:lnTo>
                  <a:lnTo>
                    <a:pt x="28" y="160"/>
                  </a:lnTo>
                  <a:lnTo>
                    <a:pt x="21" y="144"/>
                  </a:lnTo>
                  <a:lnTo>
                    <a:pt x="13" y="128"/>
                  </a:lnTo>
                  <a:lnTo>
                    <a:pt x="7" y="113"/>
                  </a:lnTo>
                  <a:lnTo>
                    <a:pt x="2" y="99"/>
                  </a:lnTo>
                  <a:lnTo>
                    <a:pt x="0" y="86"/>
                  </a:lnTo>
                  <a:lnTo>
                    <a:pt x="2" y="88"/>
                  </a:lnTo>
                  <a:lnTo>
                    <a:pt x="3" y="88"/>
                  </a:lnTo>
                  <a:lnTo>
                    <a:pt x="6" y="89"/>
                  </a:lnTo>
                  <a:lnTo>
                    <a:pt x="7" y="89"/>
                  </a:lnTo>
                  <a:lnTo>
                    <a:pt x="16" y="108"/>
                  </a:lnTo>
                  <a:lnTo>
                    <a:pt x="21" y="120"/>
                  </a:lnTo>
                  <a:lnTo>
                    <a:pt x="23" y="124"/>
                  </a:lnTo>
                  <a:lnTo>
                    <a:pt x="25" y="128"/>
                  </a:lnTo>
                  <a:lnTo>
                    <a:pt x="26" y="128"/>
                  </a:lnTo>
                  <a:lnTo>
                    <a:pt x="28" y="128"/>
                  </a:lnTo>
                  <a:lnTo>
                    <a:pt x="30" y="128"/>
                  </a:lnTo>
                  <a:lnTo>
                    <a:pt x="31" y="128"/>
                  </a:lnTo>
                  <a:lnTo>
                    <a:pt x="19" y="108"/>
                  </a:lnTo>
                  <a:lnTo>
                    <a:pt x="11" y="89"/>
                  </a:lnTo>
                  <a:lnTo>
                    <a:pt x="7" y="70"/>
                  </a:lnTo>
                  <a:lnTo>
                    <a:pt x="6" y="52"/>
                  </a:lnTo>
                  <a:lnTo>
                    <a:pt x="10" y="55"/>
                  </a:lnTo>
                  <a:lnTo>
                    <a:pt x="16" y="62"/>
                  </a:lnTo>
                  <a:lnTo>
                    <a:pt x="22" y="71"/>
                  </a:lnTo>
                  <a:lnTo>
                    <a:pt x="28" y="82"/>
                  </a:lnTo>
                  <a:lnTo>
                    <a:pt x="34" y="93"/>
                  </a:lnTo>
                  <a:lnTo>
                    <a:pt x="40" y="105"/>
                  </a:lnTo>
                  <a:lnTo>
                    <a:pt x="45" y="114"/>
                  </a:lnTo>
                  <a:lnTo>
                    <a:pt x="49" y="122"/>
                  </a:lnTo>
                  <a:lnTo>
                    <a:pt x="48" y="109"/>
                  </a:lnTo>
                  <a:lnTo>
                    <a:pt x="44" y="97"/>
                  </a:lnTo>
                  <a:lnTo>
                    <a:pt x="38" y="83"/>
                  </a:lnTo>
                  <a:lnTo>
                    <a:pt x="31" y="69"/>
                  </a:lnTo>
                  <a:lnTo>
                    <a:pt x="24" y="55"/>
                  </a:lnTo>
                  <a:lnTo>
                    <a:pt x="17" y="41"/>
                  </a:lnTo>
                  <a:lnTo>
                    <a:pt x="11" y="29"/>
                  </a:lnTo>
                  <a:lnTo>
                    <a:pt x="8" y="17"/>
                  </a:lnTo>
                  <a:lnTo>
                    <a:pt x="15" y="21"/>
                  </a:lnTo>
                  <a:lnTo>
                    <a:pt x="21" y="28"/>
                  </a:lnTo>
                  <a:lnTo>
                    <a:pt x="26" y="37"/>
                  </a:lnTo>
                  <a:lnTo>
                    <a:pt x="33" y="47"/>
                  </a:lnTo>
                  <a:lnTo>
                    <a:pt x="39" y="59"/>
                  </a:lnTo>
                  <a:lnTo>
                    <a:pt x="46" y="70"/>
                  </a:lnTo>
                  <a:lnTo>
                    <a:pt x="54" y="81"/>
                  </a:lnTo>
                  <a:lnTo>
                    <a:pt x="62" y="90"/>
                  </a:lnTo>
                  <a:lnTo>
                    <a:pt x="63" y="89"/>
                  </a:lnTo>
                  <a:lnTo>
                    <a:pt x="63" y="88"/>
                  </a:lnTo>
                  <a:lnTo>
                    <a:pt x="63" y="88"/>
                  </a:lnTo>
                  <a:lnTo>
                    <a:pt x="64" y="86"/>
                  </a:lnTo>
                  <a:lnTo>
                    <a:pt x="56" y="78"/>
                  </a:lnTo>
                  <a:lnTo>
                    <a:pt x="48" y="68"/>
                  </a:lnTo>
                  <a:lnTo>
                    <a:pt x="41" y="56"/>
                  </a:lnTo>
                  <a:lnTo>
                    <a:pt x="36" y="44"/>
                  </a:lnTo>
                  <a:lnTo>
                    <a:pt x="30" y="32"/>
                  </a:lnTo>
                  <a:lnTo>
                    <a:pt x="25" y="20"/>
                  </a:lnTo>
                  <a:lnTo>
                    <a:pt x="21" y="9"/>
                  </a:lnTo>
                  <a:lnTo>
                    <a:pt x="17" y="1"/>
                  </a:lnTo>
                  <a:lnTo>
                    <a:pt x="18" y="0"/>
                  </a:lnTo>
                  <a:lnTo>
                    <a:pt x="19" y="0"/>
                  </a:lnTo>
                  <a:lnTo>
                    <a:pt x="22" y="0"/>
                  </a:lnTo>
                  <a:lnTo>
                    <a:pt x="23" y="0"/>
                  </a:lnTo>
                  <a:lnTo>
                    <a:pt x="32" y="12"/>
                  </a:lnTo>
                  <a:lnTo>
                    <a:pt x="40" y="23"/>
                  </a:lnTo>
                  <a:lnTo>
                    <a:pt x="49" y="35"/>
                  </a:lnTo>
                  <a:lnTo>
                    <a:pt x="59" y="46"/>
                  </a:lnTo>
                  <a:lnTo>
                    <a:pt x="67" y="58"/>
                  </a:lnTo>
                  <a:lnTo>
                    <a:pt x="76" y="69"/>
                  </a:lnTo>
                  <a:lnTo>
                    <a:pt x="85" y="82"/>
                  </a:lnTo>
                  <a:lnTo>
                    <a:pt x="94" y="93"/>
                  </a:lnTo>
                  <a:lnTo>
                    <a:pt x="93" y="98"/>
                  </a:lnTo>
                  <a:lnTo>
                    <a:pt x="91" y="105"/>
                  </a:lnTo>
                  <a:lnTo>
                    <a:pt x="87" y="114"/>
                  </a:lnTo>
                  <a:lnTo>
                    <a:pt x="83" y="127"/>
                  </a:lnTo>
                  <a:lnTo>
                    <a:pt x="77" y="142"/>
                  </a:lnTo>
                  <a:lnTo>
                    <a:pt x="70" y="159"/>
                  </a:lnTo>
                  <a:lnTo>
                    <a:pt x="62" y="180"/>
                  </a:lnTo>
                  <a:lnTo>
                    <a:pt x="54" y="204"/>
                  </a:lnTo>
                  <a:lnTo>
                    <a:pt x="53" y="204"/>
                  </a:lnTo>
                  <a:lnTo>
                    <a:pt x="52" y="204"/>
                  </a:lnTo>
                  <a:lnTo>
                    <a:pt x="51" y="205"/>
                  </a:lnTo>
                  <a:lnTo>
                    <a:pt x="49" y="205"/>
                  </a:lnTo>
                  <a:lnTo>
                    <a:pt x="49" y="205"/>
                  </a:lnTo>
                  <a:lnTo>
                    <a:pt x="49" y="20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9" name="Freeform 67">
              <a:extLst>
                <a:ext uri="{FF2B5EF4-FFF2-40B4-BE49-F238E27FC236}">
                  <a16:creationId xmlns:a16="http://schemas.microsoft.com/office/drawing/2014/main" id="{F9E7DD01-3689-4E86-9D34-AB0BC3F6F38E}"/>
                </a:ext>
              </a:extLst>
            </p:cNvPr>
            <p:cNvSpPr>
              <a:spLocks/>
            </p:cNvSpPr>
            <p:nvPr/>
          </p:nvSpPr>
          <p:spPr bwMode="auto">
            <a:xfrm>
              <a:off x="887" y="1914"/>
              <a:ext cx="24" cy="4"/>
            </a:xfrm>
            <a:custGeom>
              <a:avLst/>
              <a:gdLst>
                <a:gd name="T0" fmla="*/ 0 w 49"/>
                <a:gd name="T1" fmla="*/ 9 h 9"/>
                <a:gd name="T2" fmla="*/ 6 w 49"/>
                <a:gd name="T3" fmla="*/ 8 h 9"/>
                <a:gd name="T4" fmla="*/ 12 w 49"/>
                <a:gd name="T5" fmla="*/ 7 h 9"/>
                <a:gd name="T6" fmla="*/ 17 w 49"/>
                <a:gd name="T7" fmla="*/ 5 h 9"/>
                <a:gd name="T8" fmla="*/ 23 w 49"/>
                <a:gd name="T9" fmla="*/ 4 h 9"/>
                <a:gd name="T10" fmla="*/ 30 w 49"/>
                <a:gd name="T11" fmla="*/ 3 h 9"/>
                <a:gd name="T12" fmla="*/ 36 w 49"/>
                <a:gd name="T13" fmla="*/ 2 h 9"/>
                <a:gd name="T14" fmla="*/ 42 w 49"/>
                <a:gd name="T15" fmla="*/ 1 h 9"/>
                <a:gd name="T16" fmla="*/ 49 w 49"/>
                <a:gd name="T17" fmla="*/ 0 h 9"/>
                <a:gd name="T18" fmla="*/ 47 w 49"/>
                <a:gd name="T19" fmla="*/ 1 h 9"/>
                <a:gd name="T20" fmla="*/ 47 w 49"/>
                <a:gd name="T21" fmla="*/ 2 h 9"/>
                <a:gd name="T22" fmla="*/ 47 w 49"/>
                <a:gd name="T23" fmla="*/ 4 h 9"/>
                <a:gd name="T24" fmla="*/ 46 w 49"/>
                <a:gd name="T25" fmla="*/ 5 h 9"/>
                <a:gd name="T26" fmla="*/ 39 w 49"/>
                <a:gd name="T27" fmla="*/ 7 h 9"/>
                <a:gd name="T28" fmla="*/ 34 w 49"/>
                <a:gd name="T29" fmla="*/ 8 h 9"/>
                <a:gd name="T30" fmla="*/ 27 w 49"/>
                <a:gd name="T31" fmla="*/ 8 h 9"/>
                <a:gd name="T32" fmla="*/ 22 w 49"/>
                <a:gd name="T33" fmla="*/ 9 h 9"/>
                <a:gd name="T34" fmla="*/ 16 w 49"/>
                <a:gd name="T35" fmla="*/ 9 h 9"/>
                <a:gd name="T36" fmla="*/ 11 w 49"/>
                <a:gd name="T37" fmla="*/ 9 h 9"/>
                <a:gd name="T38" fmla="*/ 6 w 49"/>
                <a:gd name="T39" fmla="*/ 9 h 9"/>
                <a:gd name="T40" fmla="*/ 0 w 49"/>
                <a:gd name="T41" fmla="*/ 9 h 9"/>
                <a:gd name="T42" fmla="*/ 0 w 49"/>
                <a:gd name="T43" fmla="*/ 9 h 9"/>
                <a:gd name="T44" fmla="*/ 0 w 49"/>
                <a:gd name="T4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9">
                  <a:moveTo>
                    <a:pt x="0" y="9"/>
                  </a:moveTo>
                  <a:lnTo>
                    <a:pt x="6" y="8"/>
                  </a:lnTo>
                  <a:lnTo>
                    <a:pt x="12" y="7"/>
                  </a:lnTo>
                  <a:lnTo>
                    <a:pt x="17" y="5"/>
                  </a:lnTo>
                  <a:lnTo>
                    <a:pt x="23" y="4"/>
                  </a:lnTo>
                  <a:lnTo>
                    <a:pt x="30" y="3"/>
                  </a:lnTo>
                  <a:lnTo>
                    <a:pt x="36" y="2"/>
                  </a:lnTo>
                  <a:lnTo>
                    <a:pt x="42" y="1"/>
                  </a:lnTo>
                  <a:lnTo>
                    <a:pt x="49" y="0"/>
                  </a:lnTo>
                  <a:lnTo>
                    <a:pt x="47" y="1"/>
                  </a:lnTo>
                  <a:lnTo>
                    <a:pt x="47" y="2"/>
                  </a:lnTo>
                  <a:lnTo>
                    <a:pt x="47" y="4"/>
                  </a:lnTo>
                  <a:lnTo>
                    <a:pt x="46" y="5"/>
                  </a:lnTo>
                  <a:lnTo>
                    <a:pt x="39" y="7"/>
                  </a:lnTo>
                  <a:lnTo>
                    <a:pt x="34" y="8"/>
                  </a:lnTo>
                  <a:lnTo>
                    <a:pt x="27" y="8"/>
                  </a:lnTo>
                  <a:lnTo>
                    <a:pt x="22" y="9"/>
                  </a:lnTo>
                  <a:lnTo>
                    <a:pt x="16" y="9"/>
                  </a:lnTo>
                  <a:lnTo>
                    <a:pt x="11" y="9"/>
                  </a:lnTo>
                  <a:lnTo>
                    <a:pt x="6" y="9"/>
                  </a:lnTo>
                  <a:lnTo>
                    <a:pt x="0" y="9"/>
                  </a:lnTo>
                  <a:lnTo>
                    <a:pt x="0"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0" name="Freeform 68">
              <a:extLst>
                <a:ext uri="{FF2B5EF4-FFF2-40B4-BE49-F238E27FC236}">
                  <a16:creationId xmlns:a16="http://schemas.microsoft.com/office/drawing/2014/main" id="{CAAA18EB-ECA8-409C-9070-B2641231C675}"/>
                </a:ext>
              </a:extLst>
            </p:cNvPr>
            <p:cNvSpPr>
              <a:spLocks/>
            </p:cNvSpPr>
            <p:nvPr/>
          </p:nvSpPr>
          <p:spPr bwMode="auto">
            <a:xfrm>
              <a:off x="1152" y="1906"/>
              <a:ext cx="11" cy="7"/>
            </a:xfrm>
            <a:custGeom>
              <a:avLst/>
              <a:gdLst>
                <a:gd name="T0" fmla="*/ 11 w 23"/>
                <a:gd name="T1" fmla="*/ 14 h 14"/>
                <a:gd name="T2" fmla="*/ 8 w 23"/>
                <a:gd name="T3" fmla="*/ 12 h 14"/>
                <a:gd name="T4" fmla="*/ 6 w 23"/>
                <a:gd name="T5" fmla="*/ 10 h 14"/>
                <a:gd name="T6" fmla="*/ 2 w 23"/>
                <a:gd name="T7" fmla="*/ 9 h 14"/>
                <a:gd name="T8" fmla="*/ 0 w 23"/>
                <a:gd name="T9" fmla="*/ 6 h 14"/>
                <a:gd name="T10" fmla="*/ 0 w 23"/>
                <a:gd name="T11" fmla="*/ 4 h 14"/>
                <a:gd name="T12" fmla="*/ 0 w 23"/>
                <a:gd name="T13" fmla="*/ 3 h 14"/>
                <a:gd name="T14" fmla="*/ 0 w 23"/>
                <a:gd name="T15" fmla="*/ 1 h 14"/>
                <a:gd name="T16" fmla="*/ 0 w 23"/>
                <a:gd name="T17" fmla="*/ 0 h 14"/>
                <a:gd name="T18" fmla="*/ 11 w 23"/>
                <a:gd name="T19" fmla="*/ 3 h 14"/>
                <a:gd name="T20" fmla="*/ 18 w 23"/>
                <a:gd name="T21" fmla="*/ 5 h 14"/>
                <a:gd name="T22" fmla="*/ 22 w 23"/>
                <a:gd name="T23" fmla="*/ 8 h 14"/>
                <a:gd name="T24" fmla="*/ 23 w 23"/>
                <a:gd name="T25" fmla="*/ 9 h 14"/>
                <a:gd name="T26" fmla="*/ 20 w 23"/>
                <a:gd name="T27" fmla="*/ 12 h 14"/>
                <a:gd name="T28" fmla="*/ 17 w 23"/>
                <a:gd name="T29" fmla="*/ 13 h 14"/>
                <a:gd name="T30" fmla="*/ 15 w 23"/>
                <a:gd name="T31" fmla="*/ 14 h 14"/>
                <a:gd name="T32" fmla="*/ 11 w 23"/>
                <a:gd name="T33" fmla="*/ 14 h 14"/>
                <a:gd name="T34" fmla="*/ 11 w 23"/>
                <a:gd name="T35" fmla="*/ 14 h 14"/>
                <a:gd name="T36" fmla="*/ 11 w 23"/>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4">
                  <a:moveTo>
                    <a:pt x="11" y="14"/>
                  </a:moveTo>
                  <a:lnTo>
                    <a:pt x="8" y="12"/>
                  </a:lnTo>
                  <a:lnTo>
                    <a:pt x="6" y="10"/>
                  </a:lnTo>
                  <a:lnTo>
                    <a:pt x="2" y="9"/>
                  </a:lnTo>
                  <a:lnTo>
                    <a:pt x="0" y="6"/>
                  </a:lnTo>
                  <a:lnTo>
                    <a:pt x="0" y="4"/>
                  </a:lnTo>
                  <a:lnTo>
                    <a:pt x="0" y="3"/>
                  </a:lnTo>
                  <a:lnTo>
                    <a:pt x="0" y="1"/>
                  </a:lnTo>
                  <a:lnTo>
                    <a:pt x="0" y="0"/>
                  </a:lnTo>
                  <a:lnTo>
                    <a:pt x="11" y="3"/>
                  </a:lnTo>
                  <a:lnTo>
                    <a:pt x="18" y="5"/>
                  </a:lnTo>
                  <a:lnTo>
                    <a:pt x="22" y="8"/>
                  </a:lnTo>
                  <a:lnTo>
                    <a:pt x="23" y="9"/>
                  </a:lnTo>
                  <a:lnTo>
                    <a:pt x="20" y="12"/>
                  </a:lnTo>
                  <a:lnTo>
                    <a:pt x="17" y="13"/>
                  </a:lnTo>
                  <a:lnTo>
                    <a:pt x="15" y="14"/>
                  </a:lnTo>
                  <a:lnTo>
                    <a:pt x="11" y="14"/>
                  </a:lnTo>
                  <a:lnTo>
                    <a:pt x="11" y="14"/>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1" name="Freeform 69">
              <a:extLst>
                <a:ext uri="{FF2B5EF4-FFF2-40B4-BE49-F238E27FC236}">
                  <a16:creationId xmlns:a16="http://schemas.microsoft.com/office/drawing/2014/main" id="{27D3601A-81A7-42FF-B0AB-8AF546883F18}"/>
                </a:ext>
              </a:extLst>
            </p:cNvPr>
            <p:cNvSpPr>
              <a:spLocks/>
            </p:cNvSpPr>
            <p:nvPr/>
          </p:nvSpPr>
          <p:spPr bwMode="auto">
            <a:xfrm>
              <a:off x="808" y="1610"/>
              <a:ext cx="519" cy="294"/>
            </a:xfrm>
            <a:custGeom>
              <a:avLst/>
              <a:gdLst>
                <a:gd name="T0" fmla="*/ 885 w 1039"/>
                <a:gd name="T1" fmla="*/ 572 h 589"/>
                <a:gd name="T2" fmla="*/ 847 w 1039"/>
                <a:gd name="T3" fmla="*/ 568 h 589"/>
                <a:gd name="T4" fmla="*/ 812 w 1039"/>
                <a:gd name="T5" fmla="*/ 551 h 589"/>
                <a:gd name="T6" fmla="*/ 803 w 1039"/>
                <a:gd name="T7" fmla="*/ 563 h 589"/>
                <a:gd name="T8" fmla="*/ 766 w 1039"/>
                <a:gd name="T9" fmla="*/ 546 h 589"/>
                <a:gd name="T10" fmla="*/ 738 w 1039"/>
                <a:gd name="T11" fmla="*/ 536 h 589"/>
                <a:gd name="T12" fmla="*/ 692 w 1039"/>
                <a:gd name="T13" fmla="*/ 495 h 589"/>
                <a:gd name="T14" fmla="*/ 657 w 1039"/>
                <a:gd name="T15" fmla="*/ 461 h 589"/>
                <a:gd name="T16" fmla="*/ 620 w 1039"/>
                <a:gd name="T17" fmla="*/ 429 h 589"/>
                <a:gd name="T18" fmla="*/ 585 w 1039"/>
                <a:gd name="T19" fmla="*/ 417 h 589"/>
                <a:gd name="T20" fmla="*/ 553 w 1039"/>
                <a:gd name="T21" fmla="*/ 371 h 589"/>
                <a:gd name="T22" fmla="*/ 523 w 1039"/>
                <a:gd name="T23" fmla="*/ 330 h 589"/>
                <a:gd name="T24" fmla="*/ 491 w 1039"/>
                <a:gd name="T25" fmla="*/ 288 h 589"/>
                <a:gd name="T26" fmla="*/ 468 w 1039"/>
                <a:gd name="T27" fmla="*/ 302 h 589"/>
                <a:gd name="T28" fmla="*/ 430 w 1039"/>
                <a:gd name="T29" fmla="*/ 251 h 589"/>
                <a:gd name="T30" fmla="*/ 419 w 1039"/>
                <a:gd name="T31" fmla="*/ 260 h 589"/>
                <a:gd name="T32" fmla="*/ 417 w 1039"/>
                <a:gd name="T33" fmla="*/ 294 h 589"/>
                <a:gd name="T34" fmla="*/ 388 w 1039"/>
                <a:gd name="T35" fmla="*/ 270 h 589"/>
                <a:gd name="T36" fmla="*/ 353 w 1039"/>
                <a:gd name="T37" fmla="*/ 249 h 589"/>
                <a:gd name="T38" fmla="*/ 326 w 1039"/>
                <a:gd name="T39" fmla="*/ 232 h 589"/>
                <a:gd name="T40" fmla="*/ 315 w 1039"/>
                <a:gd name="T41" fmla="*/ 255 h 589"/>
                <a:gd name="T42" fmla="*/ 289 w 1039"/>
                <a:gd name="T43" fmla="*/ 256 h 589"/>
                <a:gd name="T44" fmla="*/ 257 w 1039"/>
                <a:gd name="T45" fmla="*/ 254 h 589"/>
                <a:gd name="T46" fmla="*/ 228 w 1039"/>
                <a:gd name="T47" fmla="*/ 257 h 589"/>
                <a:gd name="T48" fmla="*/ 205 w 1039"/>
                <a:gd name="T49" fmla="*/ 248 h 589"/>
                <a:gd name="T50" fmla="*/ 423 w 1039"/>
                <a:gd name="T51" fmla="*/ 156 h 589"/>
                <a:gd name="T52" fmla="*/ 566 w 1039"/>
                <a:gd name="T53" fmla="*/ 147 h 589"/>
                <a:gd name="T54" fmla="*/ 732 w 1039"/>
                <a:gd name="T55" fmla="*/ 235 h 589"/>
                <a:gd name="T56" fmla="*/ 736 w 1039"/>
                <a:gd name="T57" fmla="*/ 223 h 589"/>
                <a:gd name="T58" fmla="*/ 704 w 1039"/>
                <a:gd name="T59" fmla="*/ 187 h 589"/>
                <a:gd name="T60" fmla="*/ 692 w 1039"/>
                <a:gd name="T61" fmla="*/ 163 h 589"/>
                <a:gd name="T62" fmla="*/ 667 w 1039"/>
                <a:gd name="T63" fmla="*/ 163 h 589"/>
                <a:gd name="T64" fmla="*/ 628 w 1039"/>
                <a:gd name="T65" fmla="*/ 160 h 589"/>
                <a:gd name="T66" fmla="*/ 605 w 1039"/>
                <a:gd name="T67" fmla="*/ 136 h 589"/>
                <a:gd name="T68" fmla="*/ 582 w 1039"/>
                <a:gd name="T69" fmla="*/ 114 h 589"/>
                <a:gd name="T70" fmla="*/ 557 w 1039"/>
                <a:gd name="T71" fmla="*/ 112 h 589"/>
                <a:gd name="T72" fmla="*/ 521 w 1039"/>
                <a:gd name="T73" fmla="*/ 118 h 589"/>
                <a:gd name="T74" fmla="*/ 489 w 1039"/>
                <a:gd name="T75" fmla="*/ 118 h 589"/>
                <a:gd name="T76" fmla="*/ 453 w 1039"/>
                <a:gd name="T77" fmla="*/ 109 h 589"/>
                <a:gd name="T78" fmla="*/ 418 w 1039"/>
                <a:gd name="T79" fmla="*/ 125 h 589"/>
                <a:gd name="T80" fmla="*/ 378 w 1039"/>
                <a:gd name="T81" fmla="*/ 158 h 589"/>
                <a:gd name="T82" fmla="*/ 343 w 1039"/>
                <a:gd name="T83" fmla="*/ 165 h 589"/>
                <a:gd name="T84" fmla="*/ 314 w 1039"/>
                <a:gd name="T85" fmla="*/ 160 h 589"/>
                <a:gd name="T86" fmla="*/ 276 w 1039"/>
                <a:gd name="T87" fmla="*/ 172 h 589"/>
                <a:gd name="T88" fmla="*/ 234 w 1039"/>
                <a:gd name="T89" fmla="*/ 220 h 589"/>
                <a:gd name="T90" fmla="*/ 219 w 1039"/>
                <a:gd name="T91" fmla="*/ 219 h 589"/>
                <a:gd name="T92" fmla="*/ 186 w 1039"/>
                <a:gd name="T93" fmla="*/ 223 h 589"/>
                <a:gd name="T94" fmla="*/ 144 w 1039"/>
                <a:gd name="T95" fmla="*/ 247 h 589"/>
                <a:gd name="T96" fmla="*/ 113 w 1039"/>
                <a:gd name="T97" fmla="*/ 263 h 589"/>
                <a:gd name="T98" fmla="*/ 90 w 1039"/>
                <a:gd name="T99" fmla="*/ 254 h 589"/>
                <a:gd name="T100" fmla="*/ 0 w 1039"/>
                <a:gd name="T101" fmla="*/ 33 h 589"/>
                <a:gd name="T102" fmla="*/ 178 w 1039"/>
                <a:gd name="T103" fmla="*/ 0 h 589"/>
                <a:gd name="T104" fmla="*/ 398 w 1039"/>
                <a:gd name="T105" fmla="*/ 4 h 589"/>
                <a:gd name="T106" fmla="*/ 634 w 1039"/>
                <a:gd name="T107" fmla="*/ 88 h 589"/>
                <a:gd name="T108" fmla="*/ 771 w 1039"/>
                <a:gd name="T109" fmla="*/ 163 h 589"/>
                <a:gd name="T110" fmla="*/ 800 w 1039"/>
                <a:gd name="T111" fmla="*/ 238 h 589"/>
                <a:gd name="T112" fmla="*/ 903 w 1039"/>
                <a:gd name="T113" fmla="*/ 417 h 589"/>
                <a:gd name="T114" fmla="*/ 1007 w 1039"/>
                <a:gd name="T115" fmla="*/ 511 h 589"/>
                <a:gd name="T116" fmla="*/ 1032 w 1039"/>
                <a:gd name="T117" fmla="*/ 530 h 589"/>
                <a:gd name="T118" fmla="*/ 973 w 1039"/>
                <a:gd name="T119" fmla="*/ 526 h 589"/>
                <a:gd name="T120" fmla="*/ 984 w 1039"/>
                <a:gd name="T121" fmla="*/ 557 h 589"/>
                <a:gd name="T122" fmla="*/ 991 w 1039"/>
                <a:gd name="T123" fmla="*/ 580 h 589"/>
                <a:gd name="T124" fmla="*/ 956 w 1039"/>
                <a:gd name="T125" fmla="*/ 584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9" h="589">
                  <a:moveTo>
                    <a:pt x="935" y="589"/>
                  </a:moveTo>
                  <a:lnTo>
                    <a:pt x="930" y="586"/>
                  </a:lnTo>
                  <a:lnTo>
                    <a:pt x="923" y="583"/>
                  </a:lnTo>
                  <a:lnTo>
                    <a:pt x="917" y="580"/>
                  </a:lnTo>
                  <a:lnTo>
                    <a:pt x="911" y="578"/>
                  </a:lnTo>
                  <a:lnTo>
                    <a:pt x="904" y="574"/>
                  </a:lnTo>
                  <a:lnTo>
                    <a:pt x="899" y="572"/>
                  </a:lnTo>
                  <a:lnTo>
                    <a:pt x="893" y="568"/>
                  </a:lnTo>
                  <a:lnTo>
                    <a:pt x="887" y="566"/>
                  </a:lnTo>
                  <a:lnTo>
                    <a:pt x="886" y="567"/>
                  </a:lnTo>
                  <a:lnTo>
                    <a:pt x="886" y="568"/>
                  </a:lnTo>
                  <a:lnTo>
                    <a:pt x="886" y="571"/>
                  </a:lnTo>
                  <a:lnTo>
                    <a:pt x="885" y="572"/>
                  </a:lnTo>
                  <a:lnTo>
                    <a:pt x="889" y="573"/>
                  </a:lnTo>
                  <a:lnTo>
                    <a:pt x="895" y="575"/>
                  </a:lnTo>
                  <a:lnTo>
                    <a:pt x="901" y="579"/>
                  </a:lnTo>
                  <a:lnTo>
                    <a:pt x="908" y="584"/>
                  </a:lnTo>
                  <a:lnTo>
                    <a:pt x="902" y="587"/>
                  </a:lnTo>
                  <a:lnTo>
                    <a:pt x="895" y="587"/>
                  </a:lnTo>
                  <a:lnTo>
                    <a:pt x="886" y="584"/>
                  </a:lnTo>
                  <a:lnTo>
                    <a:pt x="876" y="580"/>
                  </a:lnTo>
                  <a:lnTo>
                    <a:pt x="865" y="575"/>
                  </a:lnTo>
                  <a:lnTo>
                    <a:pt x="857" y="571"/>
                  </a:lnTo>
                  <a:lnTo>
                    <a:pt x="850" y="567"/>
                  </a:lnTo>
                  <a:lnTo>
                    <a:pt x="846" y="566"/>
                  </a:lnTo>
                  <a:lnTo>
                    <a:pt x="847" y="568"/>
                  </a:lnTo>
                  <a:lnTo>
                    <a:pt x="848" y="571"/>
                  </a:lnTo>
                  <a:lnTo>
                    <a:pt x="848" y="573"/>
                  </a:lnTo>
                  <a:lnTo>
                    <a:pt x="849" y="575"/>
                  </a:lnTo>
                  <a:lnTo>
                    <a:pt x="848" y="575"/>
                  </a:lnTo>
                  <a:lnTo>
                    <a:pt x="848" y="576"/>
                  </a:lnTo>
                  <a:lnTo>
                    <a:pt x="847" y="576"/>
                  </a:lnTo>
                  <a:lnTo>
                    <a:pt x="846" y="578"/>
                  </a:lnTo>
                  <a:lnTo>
                    <a:pt x="836" y="573"/>
                  </a:lnTo>
                  <a:lnTo>
                    <a:pt x="829" y="569"/>
                  </a:lnTo>
                  <a:lnTo>
                    <a:pt x="824" y="565"/>
                  </a:lnTo>
                  <a:lnTo>
                    <a:pt x="819" y="561"/>
                  </a:lnTo>
                  <a:lnTo>
                    <a:pt x="816" y="557"/>
                  </a:lnTo>
                  <a:lnTo>
                    <a:pt x="812" y="551"/>
                  </a:lnTo>
                  <a:lnTo>
                    <a:pt x="809" y="545"/>
                  </a:lnTo>
                  <a:lnTo>
                    <a:pt x="805" y="538"/>
                  </a:lnTo>
                  <a:lnTo>
                    <a:pt x="804" y="538"/>
                  </a:lnTo>
                  <a:lnTo>
                    <a:pt x="802" y="538"/>
                  </a:lnTo>
                  <a:lnTo>
                    <a:pt x="801" y="538"/>
                  </a:lnTo>
                  <a:lnTo>
                    <a:pt x="800" y="538"/>
                  </a:lnTo>
                  <a:lnTo>
                    <a:pt x="802" y="545"/>
                  </a:lnTo>
                  <a:lnTo>
                    <a:pt x="804" y="551"/>
                  </a:lnTo>
                  <a:lnTo>
                    <a:pt x="804" y="556"/>
                  </a:lnTo>
                  <a:lnTo>
                    <a:pt x="804" y="561"/>
                  </a:lnTo>
                  <a:lnTo>
                    <a:pt x="803" y="563"/>
                  </a:lnTo>
                  <a:lnTo>
                    <a:pt x="803" y="563"/>
                  </a:lnTo>
                  <a:lnTo>
                    <a:pt x="803" y="563"/>
                  </a:lnTo>
                  <a:lnTo>
                    <a:pt x="802" y="564"/>
                  </a:lnTo>
                  <a:lnTo>
                    <a:pt x="794" y="556"/>
                  </a:lnTo>
                  <a:lnTo>
                    <a:pt x="787" y="548"/>
                  </a:lnTo>
                  <a:lnTo>
                    <a:pt x="779" y="540"/>
                  </a:lnTo>
                  <a:lnTo>
                    <a:pt x="771" y="533"/>
                  </a:lnTo>
                  <a:lnTo>
                    <a:pt x="771" y="535"/>
                  </a:lnTo>
                  <a:lnTo>
                    <a:pt x="771" y="538"/>
                  </a:lnTo>
                  <a:lnTo>
                    <a:pt x="771" y="542"/>
                  </a:lnTo>
                  <a:lnTo>
                    <a:pt x="771" y="544"/>
                  </a:lnTo>
                  <a:lnTo>
                    <a:pt x="770" y="545"/>
                  </a:lnTo>
                  <a:lnTo>
                    <a:pt x="768" y="545"/>
                  </a:lnTo>
                  <a:lnTo>
                    <a:pt x="767" y="545"/>
                  </a:lnTo>
                  <a:lnTo>
                    <a:pt x="766" y="546"/>
                  </a:lnTo>
                  <a:lnTo>
                    <a:pt x="756" y="535"/>
                  </a:lnTo>
                  <a:lnTo>
                    <a:pt x="749" y="525"/>
                  </a:lnTo>
                  <a:lnTo>
                    <a:pt x="742" y="515"/>
                  </a:lnTo>
                  <a:lnTo>
                    <a:pt x="735" y="508"/>
                  </a:lnTo>
                  <a:lnTo>
                    <a:pt x="736" y="516"/>
                  </a:lnTo>
                  <a:lnTo>
                    <a:pt x="738" y="522"/>
                  </a:lnTo>
                  <a:lnTo>
                    <a:pt x="742" y="529"/>
                  </a:lnTo>
                  <a:lnTo>
                    <a:pt x="748" y="538"/>
                  </a:lnTo>
                  <a:lnTo>
                    <a:pt x="747" y="540"/>
                  </a:lnTo>
                  <a:lnTo>
                    <a:pt x="747" y="540"/>
                  </a:lnTo>
                  <a:lnTo>
                    <a:pt x="745" y="541"/>
                  </a:lnTo>
                  <a:lnTo>
                    <a:pt x="744" y="542"/>
                  </a:lnTo>
                  <a:lnTo>
                    <a:pt x="738" y="536"/>
                  </a:lnTo>
                  <a:lnTo>
                    <a:pt x="732" y="530"/>
                  </a:lnTo>
                  <a:lnTo>
                    <a:pt x="727" y="522"/>
                  </a:lnTo>
                  <a:lnTo>
                    <a:pt x="721" y="514"/>
                  </a:lnTo>
                  <a:lnTo>
                    <a:pt x="717" y="506"/>
                  </a:lnTo>
                  <a:lnTo>
                    <a:pt x="713" y="499"/>
                  </a:lnTo>
                  <a:lnTo>
                    <a:pt x="710" y="492"/>
                  </a:lnTo>
                  <a:lnTo>
                    <a:pt x="707" y="488"/>
                  </a:lnTo>
                  <a:lnTo>
                    <a:pt x="709" y="496"/>
                  </a:lnTo>
                  <a:lnTo>
                    <a:pt x="712" y="506"/>
                  </a:lnTo>
                  <a:lnTo>
                    <a:pt x="713" y="516"/>
                  </a:lnTo>
                  <a:lnTo>
                    <a:pt x="712" y="525"/>
                  </a:lnTo>
                  <a:lnTo>
                    <a:pt x="699" y="511"/>
                  </a:lnTo>
                  <a:lnTo>
                    <a:pt x="692" y="495"/>
                  </a:lnTo>
                  <a:lnTo>
                    <a:pt x="687" y="480"/>
                  </a:lnTo>
                  <a:lnTo>
                    <a:pt x="679" y="468"/>
                  </a:lnTo>
                  <a:lnTo>
                    <a:pt x="680" y="476"/>
                  </a:lnTo>
                  <a:lnTo>
                    <a:pt x="681" y="483"/>
                  </a:lnTo>
                  <a:lnTo>
                    <a:pt x="684" y="492"/>
                  </a:lnTo>
                  <a:lnTo>
                    <a:pt x="688" y="503"/>
                  </a:lnTo>
                  <a:lnTo>
                    <a:pt x="687" y="504"/>
                  </a:lnTo>
                  <a:lnTo>
                    <a:pt x="687" y="504"/>
                  </a:lnTo>
                  <a:lnTo>
                    <a:pt x="685" y="504"/>
                  </a:lnTo>
                  <a:lnTo>
                    <a:pt x="684" y="505"/>
                  </a:lnTo>
                  <a:lnTo>
                    <a:pt x="672" y="491"/>
                  </a:lnTo>
                  <a:lnTo>
                    <a:pt x="664" y="476"/>
                  </a:lnTo>
                  <a:lnTo>
                    <a:pt x="657" y="461"/>
                  </a:lnTo>
                  <a:lnTo>
                    <a:pt x="651" y="446"/>
                  </a:lnTo>
                  <a:lnTo>
                    <a:pt x="651" y="455"/>
                  </a:lnTo>
                  <a:lnTo>
                    <a:pt x="651" y="462"/>
                  </a:lnTo>
                  <a:lnTo>
                    <a:pt x="652" y="468"/>
                  </a:lnTo>
                  <a:lnTo>
                    <a:pt x="654" y="476"/>
                  </a:lnTo>
                  <a:lnTo>
                    <a:pt x="653" y="476"/>
                  </a:lnTo>
                  <a:lnTo>
                    <a:pt x="653" y="477"/>
                  </a:lnTo>
                  <a:lnTo>
                    <a:pt x="652" y="477"/>
                  </a:lnTo>
                  <a:lnTo>
                    <a:pt x="651" y="478"/>
                  </a:lnTo>
                  <a:lnTo>
                    <a:pt x="639" y="465"/>
                  </a:lnTo>
                  <a:lnTo>
                    <a:pt x="633" y="451"/>
                  </a:lnTo>
                  <a:lnTo>
                    <a:pt x="627" y="438"/>
                  </a:lnTo>
                  <a:lnTo>
                    <a:pt x="620" y="429"/>
                  </a:lnTo>
                  <a:lnTo>
                    <a:pt x="619" y="438"/>
                  </a:lnTo>
                  <a:lnTo>
                    <a:pt x="619" y="443"/>
                  </a:lnTo>
                  <a:lnTo>
                    <a:pt x="619" y="445"/>
                  </a:lnTo>
                  <a:lnTo>
                    <a:pt x="618" y="446"/>
                  </a:lnTo>
                  <a:lnTo>
                    <a:pt x="609" y="432"/>
                  </a:lnTo>
                  <a:lnTo>
                    <a:pt x="604" y="416"/>
                  </a:lnTo>
                  <a:lnTo>
                    <a:pt x="599" y="404"/>
                  </a:lnTo>
                  <a:lnTo>
                    <a:pt x="596" y="398"/>
                  </a:lnTo>
                  <a:lnTo>
                    <a:pt x="595" y="404"/>
                  </a:lnTo>
                  <a:lnTo>
                    <a:pt x="595" y="410"/>
                  </a:lnTo>
                  <a:lnTo>
                    <a:pt x="595" y="416"/>
                  </a:lnTo>
                  <a:lnTo>
                    <a:pt x="595" y="423"/>
                  </a:lnTo>
                  <a:lnTo>
                    <a:pt x="585" y="417"/>
                  </a:lnTo>
                  <a:lnTo>
                    <a:pt x="577" y="397"/>
                  </a:lnTo>
                  <a:lnTo>
                    <a:pt x="573" y="374"/>
                  </a:lnTo>
                  <a:lnTo>
                    <a:pt x="570" y="360"/>
                  </a:lnTo>
                  <a:lnTo>
                    <a:pt x="569" y="360"/>
                  </a:lnTo>
                  <a:lnTo>
                    <a:pt x="567" y="360"/>
                  </a:lnTo>
                  <a:lnTo>
                    <a:pt x="566" y="360"/>
                  </a:lnTo>
                  <a:lnTo>
                    <a:pt x="565" y="360"/>
                  </a:lnTo>
                  <a:lnTo>
                    <a:pt x="566" y="369"/>
                  </a:lnTo>
                  <a:lnTo>
                    <a:pt x="567" y="378"/>
                  </a:lnTo>
                  <a:lnTo>
                    <a:pt x="568" y="389"/>
                  </a:lnTo>
                  <a:lnTo>
                    <a:pt x="569" y="398"/>
                  </a:lnTo>
                  <a:lnTo>
                    <a:pt x="561" y="391"/>
                  </a:lnTo>
                  <a:lnTo>
                    <a:pt x="553" y="371"/>
                  </a:lnTo>
                  <a:lnTo>
                    <a:pt x="547" y="351"/>
                  </a:lnTo>
                  <a:lnTo>
                    <a:pt x="545" y="339"/>
                  </a:lnTo>
                  <a:lnTo>
                    <a:pt x="544" y="340"/>
                  </a:lnTo>
                  <a:lnTo>
                    <a:pt x="542" y="340"/>
                  </a:lnTo>
                  <a:lnTo>
                    <a:pt x="540" y="340"/>
                  </a:lnTo>
                  <a:lnTo>
                    <a:pt x="539" y="341"/>
                  </a:lnTo>
                  <a:lnTo>
                    <a:pt x="540" y="348"/>
                  </a:lnTo>
                  <a:lnTo>
                    <a:pt x="544" y="360"/>
                  </a:lnTo>
                  <a:lnTo>
                    <a:pt x="546" y="374"/>
                  </a:lnTo>
                  <a:lnTo>
                    <a:pt x="544" y="382"/>
                  </a:lnTo>
                  <a:lnTo>
                    <a:pt x="535" y="369"/>
                  </a:lnTo>
                  <a:lnTo>
                    <a:pt x="528" y="351"/>
                  </a:lnTo>
                  <a:lnTo>
                    <a:pt x="523" y="330"/>
                  </a:lnTo>
                  <a:lnTo>
                    <a:pt x="520" y="316"/>
                  </a:lnTo>
                  <a:lnTo>
                    <a:pt x="519" y="316"/>
                  </a:lnTo>
                  <a:lnTo>
                    <a:pt x="516" y="316"/>
                  </a:lnTo>
                  <a:lnTo>
                    <a:pt x="515" y="317"/>
                  </a:lnTo>
                  <a:lnTo>
                    <a:pt x="513" y="317"/>
                  </a:lnTo>
                  <a:lnTo>
                    <a:pt x="514" y="326"/>
                  </a:lnTo>
                  <a:lnTo>
                    <a:pt x="515" y="336"/>
                  </a:lnTo>
                  <a:lnTo>
                    <a:pt x="517" y="344"/>
                  </a:lnTo>
                  <a:lnTo>
                    <a:pt x="519" y="353"/>
                  </a:lnTo>
                  <a:lnTo>
                    <a:pt x="509" y="346"/>
                  </a:lnTo>
                  <a:lnTo>
                    <a:pt x="501" y="324"/>
                  </a:lnTo>
                  <a:lnTo>
                    <a:pt x="493" y="301"/>
                  </a:lnTo>
                  <a:lnTo>
                    <a:pt x="491" y="288"/>
                  </a:lnTo>
                  <a:lnTo>
                    <a:pt x="489" y="289"/>
                  </a:lnTo>
                  <a:lnTo>
                    <a:pt x="485" y="289"/>
                  </a:lnTo>
                  <a:lnTo>
                    <a:pt x="483" y="291"/>
                  </a:lnTo>
                  <a:lnTo>
                    <a:pt x="479" y="292"/>
                  </a:lnTo>
                  <a:lnTo>
                    <a:pt x="471" y="280"/>
                  </a:lnTo>
                  <a:lnTo>
                    <a:pt x="467" y="271"/>
                  </a:lnTo>
                  <a:lnTo>
                    <a:pt x="462" y="263"/>
                  </a:lnTo>
                  <a:lnTo>
                    <a:pt x="455" y="260"/>
                  </a:lnTo>
                  <a:lnTo>
                    <a:pt x="459" y="269"/>
                  </a:lnTo>
                  <a:lnTo>
                    <a:pt x="463" y="283"/>
                  </a:lnTo>
                  <a:lnTo>
                    <a:pt x="467" y="294"/>
                  </a:lnTo>
                  <a:lnTo>
                    <a:pt x="469" y="302"/>
                  </a:lnTo>
                  <a:lnTo>
                    <a:pt x="468" y="302"/>
                  </a:lnTo>
                  <a:lnTo>
                    <a:pt x="468" y="303"/>
                  </a:lnTo>
                  <a:lnTo>
                    <a:pt x="467" y="303"/>
                  </a:lnTo>
                  <a:lnTo>
                    <a:pt x="466" y="304"/>
                  </a:lnTo>
                  <a:lnTo>
                    <a:pt x="455" y="292"/>
                  </a:lnTo>
                  <a:lnTo>
                    <a:pt x="447" y="277"/>
                  </a:lnTo>
                  <a:lnTo>
                    <a:pt x="443" y="262"/>
                  </a:lnTo>
                  <a:lnTo>
                    <a:pt x="438" y="249"/>
                  </a:lnTo>
                  <a:lnTo>
                    <a:pt x="437" y="249"/>
                  </a:lnTo>
                  <a:lnTo>
                    <a:pt x="434" y="249"/>
                  </a:lnTo>
                  <a:lnTo>
                    <a:pt x="433" y="249"/>
                  </a:lnTo>
                  <a:lnTo>
                    <a:pt x="431" y="249"/>
                  </a:lnTo>
                  <a:lnTo>
                    <a:pt x="430" y="250"/>
                  </a:lnTo>
                  <a:lnTo>
                    <a:pt x="430" y="251"/>
                  </a:lnTo>
                  <a:lnTo>
                    <a:pt x="430" y="253"/>
                  </a:lnTo>
                  <a:lnTo>
                    <a:pt x="429" y="254"/>
                  </a:lnTo>
                  <a:lnTo>
                    <a:pt x="431" y="258"/>
                  </a:lnTo>
                  <a:lnTo>
                    <a:pt x="434" y="263"/>
                  </a:lnTo>
                  <a:lnTo>
                    <a:pt x="437" y="271"/>
                  </a:lnTo>
                  <a:lnTo>
                    <a:pt x="439" y="280"/>
                  </a:lnTo>
                  <a:lnTo>
                    <a:pt x="437" y="279"/>
                  </a:lnTo>
                  <a:lnTo>
                    <a:pt x="434" y="279"/>
                  </a:lnTo>
                  <a:lnTo>
                    <a:pt x="431" y="279"/>
                  </a:lnTo>
                  <a:lnTo>
                    <a:pt x="429" y="279"/>
                  </a:lnTo>
                  <a:lnTo>
                    <a:pt x="426" y="272"/>
                  </a:lnTo>
                  <a:lnTo>
                    <a:pt x="423" y="266"/>
                  </a:lnTo>
                  <a:lnTo>
                    <a:pt x="419" y="260"/>
                  </a:lnTo>
                  <a:lnTo>
                    <a:pt x="416" y="254"/>
                  </a:lnTo>
                  <a:lnTo>
                    <a:pt x="413" y="254"/>
                  </a:lnTo>
                  <a:lnTo>
                    <a:pt x="410" y="254"/>
                  </a:lnTo>
                  <a:lnTo>
                    <a:pt x="408" y="255"/>
                  </a:lnTo>
                  <a:lnTo>
                    <a:pt x="407" y="257"/>
                  </a:lnTo>
                  <a:lnTo>
                    <a:pt x="411" y="263"/>
                  </a:lnTo>
                  <a:lnTo>
                    <a:pt x="416" y="271"/>
                  </a:lnTo>
                  <a:lnTo>
                    <a:pt x="421" y="280"/>
                  </a:lnTo>
                  <a:lnTo>
                    <a:pt x="422" y="291"/>
                  </a:lnTo>
                  <a:lnTo>
                    <a:pt x="421" y="292"/>
                  </a:lnTo>
                  <a:lnTo>
                    <a:pt x="419" y="292"/>
                  </a:lnTo>
                  <a:lnTo>
                    <a:pt x="418" y="293"/>
                  </a:lnTo>
                  <a:lnTo>
                    <a:pt x="417" y="294"/>
                  </a:lnTo>
                  <a:lnTo>
                    <a:pt x="411" y="287"/>
                  </a:lnTo>
                  <a:lnTo>
                    <a:pt x="403" y="276"/>
                  </a:lnTo>
                  <a:lnTo>
                    <a:pt x="395" y="263"/>
                  </a:lnTo>
                  <a:lnTo>
                    <a:pt x="388" y="254"/>
                  </a:lnTo>
                  <a:lnTo>
                    <a:pt x="386" y="254"/>
                  </a:lnTo>
                  <a:lnTo>
                    <a:pt x="384" y="254"/>
                  </a:lnTo>
                  <a:lnTo>
                    <a:pt x="383" y="254"/>
                  </a:lnTo>
                  <a:lnTo>
                    <a:pt x="380" y="254"/>
                  </a:lnTo>
                  <a:lnTo>
                    <a:pt x="383" y="257"/>
                  </a:lnTo>
                  <a:lnTo>
                    <a:pt x="385" y="262"/>
                  </a:lnTo>
                  <a:lnTo>
                    <a:pt x="387" y="265"/>
                  </a:lnTo>
                  <a:lnTo>
                    <a:pt x="390" y="270"/>
                  </a:lnTo>
                  <a:lnTo>
                    <a:pt x="388" y="270"/>
                  </a:lnTo>
                  <a:lnTo>
                    <a:pt x="386" y="271"/>
                  </a:lnTo>
                  <a:lnTo>
                    <a:pt x="385" y="271"/>
                  </a:lnTo>
                  <a:lnTo>
                    <a:pt x="384" y="272"/>
                  </a:lnTo>
                  <a:lnTo>
                    <a:pt x="379" y="268"/>
                  </a:lnTo>
                  <a:lnTo>
                    <a:pt x="375" y="262"/>
                  </a:lnTo>
                  <a:lnTo>
                    <a:pt x="370" y="256"/>
                  </a:lnTo>
                  <a:lnTo>
                    <a:pt x="365" y="250"/>
                  </a:lnTo>
                  <a:lnTo>
                    <a:pt x="360" y="246"/>
                  </a:lnTo>
                  <a:lnTo>
                    <a:pt x="355" y="241"/>
                  </a:lnTo>
                  <a:lnTo>
                    <a:pt x="350" y="238"/>
                  </a:lnTo>
                  <a:lnTo>
                    <a:pt x="347" y="236"/>
                  </a:lnTo>
                  <a:lnTo>
                    <a:pt x="348" y="243"/>
                  </a:lnTo>
                  <a:lnTo>
                    <a:pt x="353" y="249"/>
                  </a:lnTo>
                  <a:lnTo>
                    <a:pt x="357" y="256"/>
                  </a:lnTo>
                  <a:lnTo>
                    <a:pt x="363" y="265"/>
                  </a:lnTo>
                  <a:lnTo>
                    <a:pt x="362" y="266"/>
                  </a:lnTo>
                  <a:lnTo>
                    <a:pt x="361" y="266"/>
                  </a:lnTo>
                  <a:lnTo>
                    <a:pt x="360" y="268"/>
                  </a:lnTo>
                  <a:lnTo>
                    <a:pt x="358" y="269"/>
                  </a:lnTo>
                  <a:lnTo>
                    <a:pt x="354" y="263"/>
                  </a:lnTo>
                  <a:lnTo>
                    <a:pt x="349" y="257"/>
                  </a:lnTo>
                  <a:lnTo>
                    <a:pt x="345" y="251"/>
                  </a:lnTo>
                  <a:lnTo>
                    <a:pt x="340" y="246"/>
                  </a:lnTo>
                  <a:lnTo>
                    <a:pt x="335" y="240"/>
                  </a:lnTo>
                  <a:lnTo>
                    <a:pt x="331" y="235"/>
                  </a:lnTo>
                  <a:lnTo>
                    <a:pt x="326" y="232"/>
                  </a:lnTo>
                  <a:lnTo>
                    <a:pt x="322" y="231"/>
                  </a:lnTo>
                  <a:lnTo>
                    <a:pt x="322" y="233"/>
                  </a:lnTo>
                  <a:lnTo>
                    <a:pt x="322" y="235"/>
                  </a:lnTo>
                  <a:lnTo>
                    <a:pt x="320" y="238"/>
                  </a:lnTo>
                  <a:lnTo>
                    <a:pt x="320" y="240"/>
                  </a:lnTo>
                  <a:lnTo>
                    <a:pt x="324" y="245"/>
                  </a:lnTo>
                  <a:lnTo>
                    <a:pt x="330" y="249"/>
                  </a:lnTo>
                  <a:lnTo>
                    <a:pt x="334" y="256"/>
                  </a:lnTo>
                  <a:lnTo>
                    <a:pt x="338" y="265"/>
                  </a:lnTo>
                  <a:lnTo>
                    <a:pt x="333" y="266"/>
                  </a:lnTo>
                  <a:lnTo>
                    <a:pt x="327" y="264"/>
                  </a:lnTo>
                  <a:lnTo>
                    <a:pt x="322" y="261"/>
                  </a:lnTo>
                  <a:lnTo>
                    <a:pt x="315" y="255"/>
                  </a:lnTo>
                  <a:lnTo>
                    <a:pt x="309" y="249"/>
                  </a:lnTo>
                  <a:lnTo>
                    <a:pt x="302" y="243"/>
                  </a:lnTo>
                  <a:lnTo>
                    <a:pt x="296" y="240"/>
                  </a:lnTo>
                  <a:lnTo>
                    <a:pt x="291" y="238"/>
                  </a:lnTo>
                  <a:lnTo>
                    <a:pt x="293" y="242"/>
                  </a:lnTo>
                  <a:lnTo>
                    <a:pt x="296" y="247"/>
                  </a:lnTo>
                  <a:lnTo>
                    <a:pt x="301" y="253"/>
                  </a:lnTo>
                  <a:lnTo>
                    <a:pt x="305" y="260"/>
                  </a:lnTo>
                  <a:lnTo>
                    <a:pt x="304" y="261"/>
                  </a:lnTo>
                  <a:lnTo>
                    <a:pt x="302" y="261"/>
                  </a:lnTo>
                  <a:lnTo>
                    <a:pt x="301" y="262"/>
                  </a:lnTo>
                  <a:lnTo>
                    <a:pt x="299" y="263"/>
                  </a:lnTo>
                  <a:lnTo>
                    <a:pt x="289" y="256"/>
                  </a:lnTo>
                  <a:lnTo>
                    <a:pt x="280" y="250"/>
                  </a:lnTo>
                  <a:lnTo>
                    <a:pt x="273" y="247"/>
                  </a:lnTo>
                  <a:lnTo>
                    <a:pt x="265" y="249"/>
                  </a:lnTo>
                  <a:lnTo>
                    <a:pt x="266" y="250"/>
                  </a:lnTo>
                  <a:lnTo>
                    <a:pt x="269" y="253"/>
                  </a:lnTo>
                  <a:lnTo>
                    <a:pt x="270" y="254"/>
                  </a:lnTo>
                  <a:lnTo>
                    <a:pt x="271" y="256"/>
                  </a:lnTo>
                  <a:lnTo>
                    <a:pt x="269" y="258"/>
                  </a:lnTo>
                  <a:lnTo>
                    <a:pt x="267" y="260"/>
                  </a:lnTo>
                  <a:lnTo>
                    <a:pt x="265" y="260"/>
                  </a:lnTo>
                  <a:lnTo>
                    <a:pt x="262" y="260"/>
                  </a:lnTo>
                  <a:lnTo>
                    <a:pt x="259" y="256"/>
                  </a:lnTo>
                  <a:lnTo>
                    <a:pt x="257" y="254"/>
                  </a:lnTo>
                  <a:lnTo>
                    <a:pt x="255" y="250"/>
                  </a:lnTo>
                  <a:lnTo>
                    <a:pt x="253" y="248"/>
                  </a:lnTo>
                  <a:lnTo>
                    <a:pt x="249" y="248"/>
                  </a:lnTo>
                  <a:lnTo>
                    <a:pt x="246" y="248"/>
                  </a:lnTo>
                  <a:lnTo>
                    <a:pt x="242" y="248"/>
                  </a:lnTo>
                  <a:lnTo>
                    <a:pt x="240" y="248"/>
                  </a:lnTo>
                  <a:lnTo>
                    <a:pt x="239" y="250"/>
                  </a:lnTo>
                  <a:lnTo>
                    <a:pt x="239" y="253"/>
                  </a:lnTo>
                  <a:lnTo>
                    <a:pt x="238" y="255"/>
                  </a:lnTo>
                  <a:lnTo>
                    <a:pt x="236" y="257"/>
                  </a:lnTo>
                  <a:lnTo>
                    <a:pt x="234" y="257"/>
                  </a:lnTo>
                  <a:lnTo>
                    <a:pt x="232" y="257"/>
                  </a:lnTo>
                  <a:lnTo>
                    <a:pt x="228" y="257"/>
                  </a:lnTo>
                  <a:lnTo>
                    <a:pt x="226" y="258"/>
                  </a:lnTo>
                  <a:lnTo>
                    <a:pt x="226" y="257"/>
                  </a:lnTo>
                  <a:lnTo>
                    <a:pt x="226" y="256"/>
                  </a:lnTo>
                  <a:lnTo>
                    <a:pt x="225" y="256"/>
                  </a:lnTo>
                  <a:lnTo>
                    <a:pt x="225" y="255"/>
                  </a:lnTo>
                  <a:lnTo>
                    <a:pt x="220" y="255"/>
                  </a:lnTo>
                  <a:lnTo>
                    <a:pt x="217" y="254"/>
                  </a:lnTo>
                  <a:lnTo>
                    <a:pt x="212" y="254"/>
                  </a:lnTo>
                  <a:lnTo>
                    <a:pt x="208" y="254"/>
                  </a:lnTo>
                  <a:lnTo>
                    <a:pt x="206" y="253"/>
                  </a:lnTo>
                  <a:lnTo>
                    <a:pt x="206" y="250"/>
                  </a:lnTo>
                  <a:lnTo>
                    <a:pt x="206" y="249"/>
                  </a:lnTo>
                  <a:lnTo>
                    <a:pt x="205" y="248"/>
                  </a:lnTo>
                  <a:lnTo>
                    <a:pt x="221" y="242"/>
                  </a:lnTo>
                  <a:lnTo>
                    <a:pt x="238" y="235"/>
                  </a:lnTo>
                  <a:lnTo>
                    <a:pt x="254" y="228"/>
                  </a:lnTo>
                  <a:lnTo>
                    <a:pt x="271" y="220"/>
                  </a:lnTo>
                  <a:lnTo>
                    <a:pt x="287" y="212"/>
                  </a:lnTo>
                  <a:lnTo>
                    <a:pt x="304" y="204"/>
                  </a:lnTo>
                  <a:lnTo>
                    <a:pt x="320" y="196"/>
                  </a:lnTo>
                  <a:lnTo>
                    <a:pt x="338" y="188"/>
                  </a:lnTo>
                  <a:lnTo>
                    <a:pt x="355" y="181"/>
                  </a:lnTo>
                  <a:lnTo>
                    <a:pt x="372" y="173"/>
                  </a:lnTo>
                  <a:lnTo>
                    <a:pt x="388" y="167"/>
                  </a:lnTo>
                  <a:lnTo>
                    <a:pt x="406" y="160"/>
                  </a:lnTo>
                  <a:lnTo>
                    <a:pt x="423" y="156"/>
                  </a:lnTo>
                  <a:lnTo>
                    <a:pt x="440" y="151"/>
                  </a:lnTo>
                  <a:lnTo>
                    <a:pt x="456" y="148"/>
                  </a:lnTo>
                  <a:lnTo>
                    <a:pt x="474" y="145"/>
                  </a:lnTo>
                  <a:lnTo>
                    <a:pt x="483" y="149"/>
                  </a:lnTo>
                  <a:lnTo>
                    <a:pt x="491" y="152"/>
                  </a:lnTo>
                  <a:lnTo>
                    <a:pt x="499" y="155"/>
                  </a:lnTo>
                  <a:lnTo>
                    <a:pt x="507" y="156"/>
                  </a:lnTo>
                  <a:lnTo>
                    <a:pt x="515" y="156"/>
                  </a:lnTo>
                  <a:lnTo>
                    <a:pt x="523" y="154"/>
                  </a:lnTo>
                  <a:lnTo>
                    <a:pt x="532" y="148"/>
                  </a:lnTo>
                  <a:lnTo>
                    <a:pt x="542" y="140"/>
                  </a:lnTo>
                  <a:lnTo>
                    <a:pt x="553" y="142"/>
                  </a:lnTo>
                  <a:lnTo>
                    <a:pt x="566" y="147"/>
                  </a:lnTo>
                  <a:lnTo>
                    <a:pt x="577" y="152"/>
                  </a:lnTo>
                  <a:lnTo>
                    <a:pt x="590" y="158"/>
                  </a:lnTo>
                  <a:lnTo>
                    <a:pt x="603" y="166"/>
                  </a:lnTo>
                  <a:lnTo>
                    <a:pt x="616" y="174"/>
                  </a:lnTo>
                  <a:lnTo>
                    <a:pt x="629" y="182"/>
                  </a:lnTo>
                  <a:lnTo>
                    <a:pt x="642" y="192"/>
                  </a:lnTo>
                  <a:lnTo>
                    <a:pt x="654" y="200"/>
                  </a:lnTo>
                  <a:lnTo>
                    <a:pt x="668" y="209"/>
                  </a:lnTo>
                  <a:lnTo>
                    <a:pt x="681" y="216"/>
                  </a:lnTo>
                  <a:lnTo>
                    <a:pt x="694" y="223"/>
                  </a:lnTo>
                  <a:lnTo>
                    <a:pt x="706" y="228"/>
                  </a:lnTo>
                  <a:lnTo>
                    <a:pt x="719" y="233"/>
                  </a:lnTo>
                  <a:lnTo>
                    <a:pt x="732" y="235"/>
                  </a:lnTo>
                  <a:lnTo>
                    <a:pt x="743" y="236"/>
                  </a:lnTo>
                  <a:lnTo>
                    <a:pt x="749" y="227"/>
                  </a:lnTo>
                  <a:lnTo>
                    <a:pt x="752" y="217"/>
                  </a:lnTo>
                  <a:lnTo>
                    <a:pt x="755" y="205"/>
                  </a:lnTo>
                  <a:lnTo>
                    <a:pt x="755" y="196"/>
                  </a:lnTo>
                  <a:lnTo>
                    <a:pt x="752" y="196"/>
                  </a:lnTo>
                  <a:lnTo>
                    <a:pt x="750" y="196"/>
                  </a:lnTo>
                  <a:lnTo>
                    <a:pt x="747" y="196"/>
                  </a:lnTo>
                  <a:lnTo>
                    <a:pt x="744" y="197"/>
                  </a:lnTo>
                  <a:lnTo>
                    <a:pt x="742" y="203"/>
                  </a:lnTo>
                  <a:lnTo>
                    <a:pt x="740" y="210"/>
                  </a:lnTo>
                  <a:lnTo>
                    <a:pt x="738" y="216"/>
                  </a:lnTo>
                  <a:lnTo>
                    <a:pt x="736" y="223"/>
                  </a:lnTo>
                  <a:lnTo>
                    <a:pt x="725" y="218"/>
                  </a:lnTo>
                  <a:lnTo>
                    <a:pt x="723" y="209"/>
                  </a:lnTo>
                  <a:lnTo>
                    <a:pt x="726" y="198"/>
                  </a:lnTo>
                  <a:lnTo>
                    <a:pt x="727" y="189"/>
                  </a:lnTo>
                  <a:lnTo>
                    <a:pt x="721" y="194"/>
                  </a:lnTo>
                  <a:lnTo>
                    <a:pt x="719" y="201"/>
                  </a:lnTo>
                  <a:lnTo>
                    <a:pt x="714" y="207"/>
                  </a:lnTo>
                  <a:lnTo>
                    <a:pt x="706" y="210"/>
                  </a:lnTo>
                  <a:lnTo>
                    <a:pt x="707" y="202"/>
                  </a:lnTo>
                  <a:lnTo>
                    <a:pt x="709" y="194"/>
                  </a:lnTo>
                  <a:lnTo>
                    <a:pt x="710" y="188"/>
                  </a:lnTo>
                  <a:lnTo>
                    <a:pt x="710" y="182"/>
                  </a:lnTo>
                  <a:lnTo>
                    <a:pt x="704" y="187"/>
                  </a:lnTo>
                  <a:lnTo>
                    <a:pt x="700" y="192"/>
                  </a:lnTo>
                  <a:lnTo>
                    <a:pt x="697" y="196"/>
                  </a:lnTo>
                  <a:lnTo>
                    <a:pt x="692" y="201"/>
                  </a:lnTo>
                  <a:lnTo>
                    <a:pt x="690" y="200"/>
                  </a:lnTo>
                  <a:lnTo>
                    <a:pt x="688" y="197"/>
                  </a:lnTo>
                  <a:lnTo>
                    <a:pt x="685" y="196"/>
                  </a:lnTo>
                  <a:lnTo>
                    <a:pt x="683" y="195"/>
                  </a:lnTo>
                  <a:lnTo>
                    <a:pt x="684" y="189"/>
                  </a:lnTo>
                  <a:lnTo>
                    <a:pt x="689" y="180"/>
                  </a:lnTo>
                  <a:lnTo>
                    <a:pt x="692" y="171"/>
                  </a:lnTo>
                  <a:lnTo>
                    <a:pt x="694" y="164"/>
                  </a:lnTo>
                  <a:lnTo>
                    <a:pt x="692" y="163"/>
                  </a:lnTo>
                  <a:lnTo>
                    <a:pt x="692" y="163"/>
                  </a:lnTo>
                  <a:lnTo>
                    <a:pt x="691" y="163"/>
                  </a:lnTo>
                  <a:lnTo>
                    <a:pt x="690" y="162"/>
                  </a:lnTo>
                  <a:lnTo>
                    <a:pt x="688" y="165"/>
                  </a:lnTo>
                  <a:lnTo>
                    <a:pt x="684" y="169"/>
                  </a:lnTo>
                  <a:lnTo>
                    <a:pt x="681" y="175"/>
                  </a:lnTo>
                  <a:lnTo>
                    <a:pt x="675" y="188"/>
                  </a:lnTo>
                  <a:lnTo>
                    <a:pt x="672" y="187"/>
                  </a:lnTo>
                  <a:lnTo>
                    <a:pt x="668" y="187"/>
                  </a:lnTo>
                  <a:lnTo>
                    <a:pt x="665" y="186"/>
                  </a:lnTo>
                  <a:lnTo>
                    <a:pt x="661" y="186"/>
                  </a:lnTo>
                  <a:lnTo>
                    <a:pt x="662" y="177"/>
                  </a:lnTo>
                  <a:lnTo>
                    <a:pt x="665" y="169"/>
                  </a:lnTo>
                  <a:lnTo>
                    <a:pt x="667" y="163"/>
                  </a:lnTo>
                  <a:lnTo>
                    <a:pt x="669" y="155"/>
                  </a:lnTo>
                  <a:lnTo>
                    <a:pt x="661" y="155"/>
                  </a:lnTo>
                  <a:lnTo>
                    <a:pt x="658" y="159"/>
                  </a:lnTo>
                  <a:lnTo>
                    <a:pt x="656" y="167"/>
                  </a:lnTo>
                  <a:lnTo>
                    <a:pt x="652" y="177"/>
                  </a:lnTo>
                  <a:lnTo>
                    <a:pt x="637" y="173"/>
                  </a:lnTo>
                  <a:lnTo>
                    <a:pt x="635" y="165"/>
                  </a:lnTo>
                  <a:lnTo>
                    <a:pt x="639" y="154"/>
                  </a:lnTo>
                  <a:lnTo>
                    <a:pt x="642" y="143"/>
                  </a:lnTo>
                  <a:lnTo>
                    <a:pt x="634" y="144"/>
                  </a:lnTo>
                  <a:lnTo>
                    <a:pt x="630" y="147"/>
                  </a:lnTo>
                  <a:lnTo>
                    <a:pt x="629" y="152"/>
                  </a:lnTo>
                  <a:lnTo>
                    <a:pt x="628" y="160"/>
                  </a:lnTo>
                  <a:lnTo>
                    <a:pt x="622" y="160"/>
                  </a:lnTo>
                  <a:lnTo>
                    <a:pt x="619" y="160"/>
                  </a:lnTo>
                  <a:lnTo>
                    <a:pt x="616" y="159"/>
                  </a:lnTo>
                  <a:lnTo>
                    <a:pt x="613" y="158"/>
                  </a:lnTo>
                  <a:lnTo>
                    <a:pt x="612" y="151"/>
                  </a:lnTo>
                  <a:lnTo>
                    <a:pt x="612" y="147"/>
                  </a:lnTo>
                  <a:lnTo>
                    <a:pt x="612" y="141"/>
                  </a:lnTo>
                  <a:lnTo>
                    <a:pt x="613" y="132"/>
                  </a:lnTo>
                  <a:lnTo>
                    <a:pt x="612" y="130"/>
                  </a:lnTo>
                  <a:lnTo>
                    <a:pt x="609" y="130"/>
                  </a:lnTo>
                  <a:lnTo>
                    <a:pt x="608" y="130"/>
                  </a:lnTo>
                  <a:lnTo>
                    <a:pt x="607" y="130"/>
                  </a:lnTo>
                  <a:lnTo>
                    <a:pt x="605" y="136"/>
                  </a:lnTo>
                  <a:lnTo>
                    <a:pt x="604" y="140"/>
                  </a:lnTo>
                  <a:lnTo>
                    <a:pt x="603" y="143"/>
                  </a:lnTo>
                  <a:lnTo>
                    <a:pt x="600" y="147"/>
                  </a:lnTo>
                  <a:lnTo>
                    <a:pt x="595" y="145"/>
                  </a:lnTo>
                  <a:lnTo>
                    <a:pt x="589" y="144"/>
                  </a:lnTo>
                  <a:lnTo>
                    <a:pt x="584" y="143"/>
                  </a:lnTo>
                  <a:lnTo>
                    <a:pt x="581" y="141"/>
                  </a:lnTo>
                  <a:lnTo>
                    <a:pt x="582" y="134"/>
                  </a:lnTo>
                  <a:lnTo>
                    <a:pt x="583" y="127"/>
                  </a:lnTo>
                  <a:lnTo>
                    <a:pt x="584" y="120"/>
                  </a:lnTo>
                  <a:lnTo>
                    <a:pt x="585" y="113"/>
                  </a:lnTo>
                  <a:lnTo>
                    <a:pt x="584" y="114"/>
                  </a:lnTo>
                  <a:lnTo>
                    <a:pt x="582" y="114"/>
                  </a:lnTo>
                  <a:lnTo>
                    <a:pt x="581" y="114"/>
                  </a:lnTo>
                  <a:lnTo>
                    <a:pt x="578" y="116"/>
                  </a:lnTo>
                  <a:lnTo>
                    <a:pt x="576" y="119"/>
                  </a:lnTo>
                  <a:lnTo>
                    <a:pt x="574" y="124"/>
                  </a:lnTo>
                  <a:lnTo>
                    <a:pt x="573" y="127"/>
                  </a:lnTo>
                  <a:lnTo>
                    <a:pt x="570" y="132"/>
                  </a:lnTo>
                  <a:lnTo>
                    <a:pt x="566" y="132"/>
                  </a:lnTo>
                  <a:lnTo>
                    <a:pt x="562" y="132"/>
                  </a:lnTo>
                  <a:lnTo>
                    <a:pt x="560" y="130"/>
                  </a:lnTo>
                  <a:lnTo>
                    <a:pt x="557" y="128"/>
                  </a:lnTo>
                  <a:lnTo>
                    <a:pt x="557" y="122"/>
                  </a:lnTo>
                  <a:lnTo>
                    <a:pt x="557" y="118"/>
                  </a:lnTo>
                  <a:lnTo>
                    <a:pt x="557" y="112"/>
                  </a:lnTo>
                  <a:lnTo>
                    <a:pt x="557" y="107"/>
                  </a:lnTo>
                  <a:lnTo>
                    <a:pt x="550" y="112"/>
                  </a:lnTo>
                  <a:lnTo>
                    <a:pt x="544" y="119"/>
                  </a:lnTo>
                  <a:lnTo>
                    <a:pt x="538" y="124"/>
                  </a:lnTo>
                  <a:lnTo>
                    <a:pt x="530" y="127"/>
                  </a:lnTo>
                  <a:lnTo>
                    <a:pt x="529" y="125"/>
                  </a:lnTo>
                  <a:lnTo>
                    <a:pt x="528" y="122"/>
                  </a:lnTo>
                  <a:lnTo>
                    <a:pt x="528" y="120"/>
                  </a:lnTo>
                  <a:lnTo>
                    <a:pt x="527" y="118"/>
                  </a:lnTo>
                  <a:lnTo>
                    <a:pt x="525" y="118"/>
                  </a:lnTo>
                  <a:lnTo>
                    <a:pt x="524" y="118"/>
                  </a:lnTo>
                  <a:lnTo>
                    <a:pt x="522" y="118"/>
                  </a:lnTo>
                  <a:lnTo>
                    <a:pt x="521" y="118"/>
                  </a:lnTo>
                  <a:lnTo>
                    <a:pt x="517" y="124"/>
                  </a:lnTo>
                  <a:lnTo>
                    <a:pt x="514" y="130"/>
                  </a:lnTo>
                  <a:lnTo>
                    <a:pt x="510" y="137"/>
                  </a:lnTo>
                  <a:lnTo>
                    <a:pt x="508" y="143"/>
                  </a:lnTo>
                  <a:lnTo>
                    <a:pt x="504" y="143"/>
                  </a:lnTo>
                  <a:lnTo>
                    <a:pt x="500" y="142"/>
                  </a:lnTo>
                  <a:lnTo>
                    <a:pt x="497" y="142"/>
                  </a:lnTo>
                  <a:lnTo>
                    <a:pt x="492" y="142"/>
                  </a:lnTo>
                  <a:lnTo>
                    <a:pt x="492" y="136"/>
                  </a:lnTo>
                  <a:lnTo>
                    <a:pt x="492" y="129"/>
                  </a:lnTo>
                  <a:lnTo>
                    <a:pt x="491" y="124"/>
                  </a:lnTo>
                  <a:lnTo>
                    <a:pt x="491" y="118"/>
                  </a:lnTo>
                  <a:lnTo>
                    <a:pt x="489" y="118"/>
                  </a:lnTo>
                  <a:lnTo>
                    <a:pt x="487" y="118"/>
                  </a:lnTo>
                  <a:lnTo>
                    <a:pt x="485" y="119"/>
                  </a:lnTo>
                  <a:lnTo>
                    <a:pt x="483" y="119"/>
                  </a:lnTo>
                  <a:lnTo>
                    <a:pt x="479" y="128"/>
                  </a:lnTo>
                  <a:lnTo>
                    <a:pt x="476" y="132"/>
                  </a:lnTo>
                  <a:lnTo>
                    <a:pt x="470" y="132"/>
                  </a:lnTo>
                  <a:lnTo>
                    <a:pt x="461" y="130"/>
                  </a:lnTo>
                  <a:lnTo>
                    <a:pt x="459" y="119"/>
                  </a:lnTo>
                  <a:lnTo>
                    <a:pt x="457" y="112"/>
                  </a:lnTo>
                  <a:lnTo>
                    <a:pt x="456" y="109"/>
                  </a:lnTo>
                  <a:lnTo>
                    <a:pt x="454" y="107"/>
                  </a:lnTo>
                  <a:lnTo>
                    <a:pt x="453" y="109"/>
                  </a:lnTo>
                  <a:lnTo>
                    <a:pt x="453" y="109"/>
                  </a:lnTo>
                  <a:lnTo>
                    <a:pt x="452" y="109"/>
                  </a:lnTo>
                  <a:lnTo>
                    <a:pt x="451" y="110"/>
                  </a:lnTo>
                  <a:lnTo>
                    <a:pt x="449" y="116"/>
                  </a:lnTo>
                  <a:lnTo>
                    <a:pt x="448" y="122"/>
                  </a:lnTo>
                  <a:lnTo>
                    <a:pt x="447" y="128"/>
                  </a:lnTo>
                  <a:lnTo>
                    <a:pt x="446" y="135"/>
                  </a:lnTo>
                  <a:lnTo>
                    <a:pt x="439" y="136"/>
                  </a:lnTo>
                  <a:lnTo>
                    <a:pt x="432" y="137"/>
                  </a:lnTo>
                  <a:lnTo>
                    <a:pt x="425" y="140"/>
                  </a:lnTo>
                  <a:lnTo>
                    <a:pt x="418" y="141"/>
                  </a:lnTo>
                  <a:lnTo>
                    <a:pt x="418" y="135"/>
                  </a:lnTo>
                  <a:lnTo>
                    <a:pt x="418" y="129"/>
                  </a:lnTo>
                  <a:lnTo>
                    <a:pt x="418" y="125"/>
                  </a:lnTo>
                  <a:lnTo>
                    <a:pt x="418" y="119"/>
                  </a:lnTo>
                  <a:lnTo>
                    <a:pt x="417" y="119"/>
                  </a:lnTo>
                  <a:lnTo>
                    <a:pt x="416" y="119"/>
                  </a:lnTo>
                  <a:lnTo>
                    <a:pt x="414" y="119"/>
                  </a:lnTo>
                  <a:lnTo>
                    <a:pt x="413" y="119"/>
                  </a:lnTo>
                  <a:lnTo>
                    <a:pt x="410" y="129"/>
                  </a:lnTo>
                  <a:lnTo>
                    <a:pt x="408" y="136"/>
                  </a:lnTo>
                  <a:lnTo>
                    <a:pt x="405" y="142"/>
                  </a:lnTo>
                  <a:lnTo>
                    <a:pt x="402" y="147"/>
                  </a:lnTo>
                  <a:lnTo>
                    <a:pt x="399" y="150"/>
                  </a:lnTo>
                  <a:lnTo>
                    <a:pt x="393" y="152"/>
                  </a:lnTo>
                  <a:lnTo>
                    <a:pt x="387" y="155"/>
                  </a:lnTo>
                  <a:lnTo>
                    <a:pt x="378" y="158"/>
                  </a:lnTo>
                  <a:lnTo>
                    <a:pt x="377" y="151"/>
                  </a:lnTo>
                  <a:lnTo>
                    <a:pt x="377" y="144"/>
                  </a:lnTo>
                  <a:lnTo>
                    <a:pt x="377" y="137"/>
                  </a:lnTo>
                  <a:lnTo>
                    <a:pt x="376" y="130"/>
                  </a:lnTo>
                  <a:lnTo>
                    <a:pt x="369" y="134"/>
                  </a:lnTo>
                  <a:lnTo>
                    <a:pt x="367" y="143"/>
                  </a:lnTo>
                  <a:lnTo>
                    <a:pt x="364" y="156"/>
                  </a:lnTo>
                  <a:lnTo>
                    <a:pt x="358" y="167"/>
                  </a:lnTo>
                  <a:lnTo>
                    <a:pt x="355" y="169"/>
                  </a:lnTo>
                  <a:lnTo>
                    <a:pt x="352" y="170"/>
                  </a:lnTo>
                  <a:lnTo>
                    <a:pt x="347" y="172"/>
                  </a:lnTo>
                  <a:lnTo>
                    <a:pt x="343" y="173"/>
                  </a:lnTo>
                  <a:lnTo>
                    <a:pt x="343" y="165"/>
                  </a:lnTo>
                  <a:lnTo>
                    <a:pt x="345" y="157"/>
                  </a:lnTo>
                  <a:lnTo>
                    <a:pt x="345" y="149"/>
                  </a:lnTo>
                  <a:lnTo>
                    <a:pt x="346" y="141"/>
                  </a:lnTo>
                  <a:lnTo>
                    <a:pt x="343" y="142"/>
                  </a:lnTo>
                  <a:lnTo>
                    <a:pt x="341" y="142"/>
                  </a:lnTo>
                  <a:lnTo>
                    <a:pt x="338" y="142"/>
                  </a:lnTo>
                  <a:lnTo>
                    <a:pt x="335" y="143"/>
                  </a:lnTo>
                  <a:lnTo>
                    <a:pt x="334" y="158"/>
                  </a:lnTo>
                  <a:lnTo>
                    <a:pt x="331" y="171"/>
                  </a:lnTo>
                  <a:lnTo>
                    <a:pt x="323" y="181"/>
                  </a:lnTo>
                  <a:lnTo>
                    <a:pt x="308" y="188"/>
                  </a:lnTo>
                  <a:lnTo>
                    <a:pt x="311" y="171"/>
                  </a:lnTo>
                  <a:lnTo>
                    <a:pt x="314" y="160"/>
                  </a:lnTo>
                  <a:lnTo>
                    <a:pt x="315" y="152"/>
                  </a:lnTo>
                  <a:lnTo>
                    <a:pt x="315" y="144"/>
                  </a:lnTo>
                  <a:lnTo>
                    <a:pt x="314" y="143"/>
                  </a:lnTo>
                  <a:lnTo>
                    <a:pt x="311" y="142"/>
                  </a:lnTo>
                  <a:lnTo>
                    <a:pt x="309" y="142"/>
                  </a:lnTo>
                  <a:lnTo>
                    <a:pt x="304" y="141"/>
                  </a:lnTo>
                  <a:lnTo>
                    <a:pt x="303" y="160"/>
                  </a:lnTo>
                  <a:lnTo>
                    <a:pt x="299" y="177"/>
                  </a:lnTo>
                  <a:lnTo>
                    <a:pt x="289" y="192"/>
                  </a:lnTo>
                  <a:lnTo>
                    <a:pt x="273" y="203"/>
                  </a:lnTo>
                  <a:lnTo>
                    <a:pt x="273" y="196"/>
                  </a:lnTo>
                  <a:lnTo>
                    <a:pt x="274" y="186"/>
                  </a:lnTo>
                  <a:lnTo>
                    <a:pt x="276" y="172"/>
                  </a:lnTo>
                  <a:lnTo>
                    <a:pt x="276" y="155"/>
                  </a:lnTo>
                  <a:lnTo>
                    <a:pt x="274" y="154"/>
                  </a:lnTo>
                  <a:lnTo>
                    <a:pt x="273" y="154"/>
                  </a:lnTo>
                  <a:lnTo>
                    <a:pt x="271" y="154"/>
                  </a:lnTo>
                  <a:lnTo>
                    <a:pt x="269" y="156"/>
                  </a:lnTo>
                  <a:lnTo>
                    <a:pt x="267" y="166"/>
                  </a:lnTo>
                  <a:lnTo>
                    <a:pt x="266" y="177"/>
                  </a:lnTo>
                  <a:lnTo>
                    <a:pt x="264" y="186"/>
                  </a:lnTo>
                  <a:lnTo>
                    <a:pt x="262" y="194"/>
                  </a:lnTo>
                  <a:lnTo>
                    <a:pt x="257" y="202"/>
                  </a:lnTo>
                  <a:lnTo>
                    <a:pt x="251" y="209"/>
                  </a:lnTo>
                  <a:lnTo>
                    <a:pt x="244" y="215"/>
                  </a:lnTo>
                  <a:lnTo>
                    <a:pt x="234" y="220"/>
                  </a:lnTo>
                  <a:lnTo>
                    <a:pt x="235" y="207"/>
                  </a:lnTo>
                  <a:lnTo>
                    <a:pt x="235" y="193"/>
                  </a:lnTo>
                  <a:lnTo>
                    <a:pt x="235" y="180"/>
                  </a:lnTo>
                  <a:lnTo>
                    <a:pt x="236" y="166"/>
                  </a:lnTo>
                  <a:lnTo>
                    <a:pt x="234" y="166"/>
                  </a:lnTo>
                  <a:lnTo>
                    <a:pt x="232" y="166"/>
                  </a:lnTo>
                  <a:lnTo>
                    <a:pt x="231" y="167"/>
                  </a:lnTo>
                  <a:lnTo>
                    <a:pt x="228" y="167"/>
                  </a:lnTo>
                  <a:lnTo>
                    <a:pt x="227" y="178"/>
                  </a:lnTo>
                  <a:lnTo>
                    <a:pt x="227" y="188"/>
                  </a:lnTo>
                  <a:lnTo>
                    <a:pt x="226" y="200"/>
                  </a:lnTo>
                  <a:lnTo>
                    <a:pt x="224" y="210"/>
                  </a:lnTo>
                  <a:lnTo>
                    <a:pt x="219" y="219"/>
                  </a:lnTo>
                  <a:lnTo>
                    <a:pt x="213" y="227"/>
                  </a:lnTo>
                  <a:lnTo>
                    <a:pt x="205" y="233"/>
                  </a:lnTo>
                  <a:lnTo>
                    <a:pt x="194" y="236"/>
                  </a:lnTo>
                  <a:lnTo>
                    <a:pt x="195" y="223"/>
                  </a:lnTo>
                  <a:lnTo>
                    <a:pt x="196" y="209"/>
                  </a:lnTo>
                  <a:lnTo>
                    <a:pt x="198" y="195"/>
                  </a:lnTo>
                  <a:lnTo>
                    <a:pt x="200" y="182"/>
                  </a:lnTo>
                  <a:lnTo>
                    <a:pt x="198" y="182"/>
                  </a:lnTo>
                  <a:lnTo>
                    <a:pt x="196" y="182"/>
                  </a:lnTo>
                  <a:lnTo>
                    <a:pt x="195" y="183"/>
                  </a:lnTo>
                  <a:lnTo>
                    <a:pt x="193" y="183"/>
                  </a:lnTo>
                  <a:lnTo>
                    <a:pt x="189" y="203"/>
                  </a:lnTo>
                  <a:lnTo>
                    <a:pt x="186" y="223"/>
                  </a:lnTo>
                  <a:lnTo>
                    <a:pt x="176" y="240"/>
                  </a:lnTo>
                  <a:lnTo>
                    <a:pt x="160" y="248"/>
                  </a:lnTo>
                  <a:lnTo>
                    <a:pt x="162" y="231"/>
                  </a:lnTo>
                  <a:lnTo>
                    <a:pt x="162" y="213"/>
                  </a:lnTo>
                  <a:lnTo>
                    <a:pt x="162" y="198"/>
                  </a:lnTo>
                  <a:lnTo>
                    <a:pt x="160" y="183"/>
                  </a:lnTo>
                  <a:lnTo>
                    <a:pt x="159" y="183"/>
                  </a:lnTo>
                  <a:lnTo>
                    <a:pt x="157" y="183"/>
                  </a:lnTo>
                  <a:lnTo>
                    <a:pt x="156" y="183"/>
                  </a:lnTo>
                  <a:lnTo>
                    <a:pt x="153" y="183"/>
                  </a:lnTo>
                  <a:lnTo>
                    <a:pt x="153" y="203"/>
                  </a:lnTo>
                  <a:lnTo>
                    <a:pt x="151" y="226"/>
                  </a:lnTo>
                  <a:lnTo>
                    <a:pt x="144" y="247"/>
                  </a:lnTo>
                  <a:lnTo>
                    <a:pt x="127" y="257"/>
                  </a:lnTo>
                  <a:lnTo>
                    <a:pt x="128" y="239"/>
                  </a:lnTo>
                  <a:lnTo>
                    <a:pt x="129" y="220"/>
                  </a:lnTo>
                  <a:lnTo>
                    <a:pt x="130" y="202"/>
                  </a:lnTo>
                  <a:lnTo>
                    <a:pt x="132" y="183"/>
                  </a:lnTo>
                  <a:lnTo>
                    <a:pt x="130" y="185"/>
                  </a:lnTo>
                  <a:lnTo>
                    <a:pt x="128" y="185"/>
                  </a:lnTo>
                  <a:lnTo>
                    <a:pt x="127" y="185"/>
                  </a:lnTo>
                  <a:lnTo>
                    <a:pt x="125" y="186"/>
                  </a:lnTo>
                  <a:lnTo>
                    <a:pt x="121" y="205"/>
                  </a:lnTo>
                  <a:lnTo>
                    <a:pt x="119" y="224"/>
                  </a:lnTo>
                  <a:lnTo>
                    <a:pt x="115" y="243"/>
                  </a:lnTo>
                  <a:lnTo>
                    <a:pt x="113" y="263"/>
                  </a:lnTo>
                  <a:lnTo>
                    <a:pt x="111" y="264"/>
                  </a:lnTo>
                  <a:lnTo>
                    <a:pt x="109" y="264"/>
                  </a:lnTo>
                  <a:lnTo>
                    <a:pt x="105" y="264"/>
                  </a:lnTo>
                  <a:lnTo>
                    <a:pt x="103" y="265"/>
                  </a:lnTo>
                  <a:lnTo>
                    <a:pt x="104" y="253"/>
                  </a:lnTo>
                  <a:lnTo>
                    <a:pt x="105" y="239"/>
                  </a:lnTo>
                  <a:lnTo>
                    <a:pt x="106" y="226"/>
                  </a:lnTo>
                  <a:lnTo>
                    <a:pt x="107" y="212"/>
                  </a:lnTo>
                  <a:lnTo>
                    <a:pt x="100" y="215"/>
                  </a:lnTo>
                  <a:lnTo>
                    <a:pt x="96" y="227"/>
                  </a:lnTo>
                  <a:lnTo>
                    <a:pt x="92" y="242"/>
                  </a:lnTo>
                  <a:lnTo>
                    <a:pt x="91" y="254"/>
                  </a:lnTo>
                  <a:lnTo>
                    <a:pt x="90" y="254"/>
                  </a:lnTo>
                  <a:lnTo>
                    <a:pt x="88" y="254"/>
                  </a:lnTo>
                  <a:lnTo>
                    <a:pt x="87" y="255"/>
                  </a:lnTo>
                  <a:lnTo>
                    <a:pt x="84" y="255"/>
                  </a:lnTo>
                  <a:lnTo>
                    <a:pt x="82" y="227"/>
                  </a:lnTo>
                  <a:lnTo>
                    <a:pt x="76" y="197"/>
                  </a:lnTo>
                  <a:lnTo>
                    <a:pt x="68" y="167"/>
                  </a:lnTo>
                  <a:lnTo>
                    <a:pt x="58" y="139"/>
                  </a:lnTo>
                  <a:lnTo>
                    <a:pt x="45" y="110"/>
                  </a:lnTo>
                  <a:lnTo>
                    <a:pt x="31" y="83"/>
                  </a:lnTo>
                  <a:lnTo>
                    <a:pt x="16" y="59"/>
                  </a:lnTo>
                  <a:lnTo>
                    <a:pt x="0" y="38"/>
                  </a:lnTo>
                  <a:lnTo>
                    <a:pt x="0" y="36"/>
                  </a:lnTo>
                  <a:lnTo>
                    <a:pt x="0" y="33"/>
                  </a:lnTo>
                  <a:lnTo>
                    <a:pt x="0" y="30"/>
                  </a:lnTo>
                  <a:lnTo>
                    <a:pt x="0" y="28"/>
                  </a:lnTo>
                  <a:lnTo>
                    <a:pt x="14" y="22"/>
                  </a:lnTo>
                  <a:lnTo>
                    <a:pt x="28" y="16"/>
                  </a:lnTo>
                  <a:lnTo>
                    <a:pt x="43" y="13"/>
                  </a:lnTo>
                  <a:lnTo>
                    <a:pt x="59" y="10"/>
                  </a:lnTo>
                  <a:lnTo>
                    <a:pt x="75" y="6"/>
                  </a:lnTo>
                  <a:lnTo>
                    <a:pt x="92" y="4"/>
                  </a:lnTo>
                  <a:lnTo>
                    <a:pt x="109" y="3"/>
                  </a:lnTo>
                  <a:lnTo>
                    <a:pt x="126" y="1"/>
                  </a:lnTo>
                  <a:lnTo>
                    <a:pt x="143" y="0"/>
                  </a:lnTo>
                  <a:lnTo>
                    <a:pt x="160" y="0"/>
                  </a:lnTo>
                  <a:lnTo>
                    <a:pt x="178" y="0"/>
                  </a:lnTo>
                  <a:lnTo>
                    <a:pt x="195" y="0"/>
                  </a:lnTo>
                  <a:lnTo>
                    <a:pt x="211" y="0"/>
                  </a:lnTo>
                  <a:lnTo>
                    <a:pt x="227" y="0"/>
                  </a:lnTo>
                  <a:lnTo>
                    <a:pt x="243" y="0"/>
                  </a:lnTo>
                  <a:lnTo>
                    <a:pt x="258" y="0"/>
                  </a:lnTo>
                  <a:lnTo>
                    <a:pt x="276" y="0"/>
                  </a:lnTo>
                  <a:lnTo>
                    <a:pt x="293" y="1"/>
                  </a:lnTo>
                  <a:lnTo>
                    <a:pt x="310" y="1"/>
                  </a:lnTo>
                  <a:lnTo>
                    <a:pt x="327" y="1"/>
                  </a:lnTo>
                  <a:lnTo>
                    <a:pt x="345" y="1"/>
                  </a:lnTo>
                  <a:lnTo>
                    <a:pt x="362" y="3"/>
                  </a:lnTo>
                  <a:lnTo>
                    <a:pt x="379" y="3"/>
                  </a:lnTo>
                  <a:lnTo>
                    <a:pt x="398" y="4"/>
                  </a:lnTo>
                  <a:lnTo>
                    <a:pt x="415" y="5"/>
                  </a:lnTo>
                  <a:lnTo>
                    <a:pt x="432" y="7"/>
                  </a:lnTo>
                  <a:lnTo>
                    <a:pt x="449" y="8"/>
                  </a:lnTo>
                  <a:lnTo>
                    <a:pt x="468" y="12"/>
                  </a:lnTo>
                  <a:lnTo>
                    <a:pt x="485" y="14"/>
                  </a:lnTo>
                  <a:lnTo>
                    <a:pt x="502" y="18"/>
                  </a:lnTo>
                  <a:lnTo>
                    <a:pt x="520" y="22"/>
                  </a:lnTo>
                  <a:lnTo>
                    <a:pt x="537" y="27"/>
                  </a:lnTo>
                  <a:lnTo>
                    <a:pt x="548" y="35"/>
                  </a:lnTo>
                  <a:lnTo>
                    <a:pt x="567" y="46"/>
                  </a:lnTo>
                  <a:lnTo>
                    <a:pt x="588" y="59"/>
                  </a:lnTo>
                  <a:lnTo>
                    <a:pt x="611" y="74"/>
                  </a:lnTo>
                  <a:lnTo>
                    <a:pt x="634" y="88"/>
                  </a:lnTo>
                  <a:lnTo>
                    <a:pt x="654" y="99"/>
                  </a:lnTo>
                  <a:lnTo>
                    <a:pt x="671" y="109"/>
                  </a:lnTo>
                  <a:lnTo>
                    <a:pt x="681" y="114"/>
                  </a:lnTo>
                  <a:lnTo>
                    <a:pt x="689" y="120"/>
                  </a:lnTo>
                  <a:lnTo>
                    <a:pt x="697" y="127"/>
                  </a:lnTo>
                  <a:lnTo>
                    <a:pt x="706" y="133"/>
                  </a:lnTo>
                  <a:lnTo>
                    <a:pt x="714" y="139"/>
                  </a:lnTo>
                  <a:lnTo>
                    <a:pt x="723" y="145"/>
                  </a:lnTo>
                  <a:lnTo>
                    <a:pt x="734" y="151"/>
                  </a:lnTo>
                  <a:lnTo>
                    <a:pt x="744" y="158"/>
                  </a:lnTo>
                  <a:lnTo>
                    <a:pt x="755" y="165"/>
                  </a:lnTo>
                  <a:lnTo>
                    <a:pt x="764" y="164"/>
                  </a:lnTo>
                  <a:lnTo>
                    <a:pt x="771" y="163"/>
                  </a:lnTo>
                  <a:lnTo>
                    <a:pt x="775" y="164"/>
                  </a:lnTo>
                  <a:lnTo>
                    <a:pt x="783" y="165"/>
                  </a:lnTo>
                  <a:lnTo>
                    <a:pt x="786" y="172"/>
                  </a:lnTo>
                  <a:lnTo>
                    <a:pt x="789" y="180"/>
                  </a:lnTo>
                  <a:lnTo>
                    <a:pt x="793" y="189"/>
                  </a:lnTo>
                  <a:lnTo>
                    <a:pt x="798" y="200"/>
                  </a:lnTo>
                  <a:lnTo>
                    <a:pt x="804" y="198"/>
                  </a:lnTo>
                  <a:lnTo>
                    <a:pt x="810" y="198"/>
                  </a:lnTo>
                  <a:lnTo>
                    <a:pt x="816" y="198"/>
                  </a:lnTo>
                  <a:lnTo>
                    <a:pt x="821" y="198"/>
                  </a:lnTo>
                  <a:lnTo>
                    <a:pt x="812" y="212"/>
                  </a:lnTo>
                  <a:lnTo>
                    <a:pt x="804" y="225"/>
                  </a:lnTo>
                  <a:lnTo>
                    <a:pt x="800" y="238"/>
                  </a:lnTo>
                  <a:lnTo>
                    <a:pt x="796" y="255"/>
                  </a:lnTo>
                  <a:lnTo>
                    <a:pt x="800" y="257"/>
                  </a:lnTo>
                  <a:lnTo>
                    <a:pt x="803" y="258"/>
                  </a:lnTo>
                  <a:lnTo>
                    <a:pt x="811" y="258"/>
                  </a:lnTo>
                  <a:lnTo>
                    <a:pt x="825" y="260"/>
                  </a:lnTo>
                  <a:lnTo>
                    <a:pt x="827" y="285"/>
                  </a:lnTo>
                  <a:lnTo>
                    <a:pt x="832" y="307"/>
                  </a:lnTo>
                  <a:lnTo>
                    <a:pt x="839" y="326"/>
                  </a:lnTo>
                  <a:lnTo>
                    <a:pt x="848" y="344"/>
                  </a:lnTo>
                  <a:lnTo>
                    <a:pt x="858" y="360"/>
                  </a:lnTo>
                  <a:lnTo>
                    <a:pt x="872" y="377"/>
                  </a:lnTo>
                  <a:lnTo>
                    <a:pt x="886" y="395"/>
                  </a:lnTo>
                  <a:lnTo>
                    <a:pt x="903" y="417"/>
                  </a:lnTo>
                  <a:lnTo>
                    <a:pt x="932" y="439"/>
                  </a:lnTo>
                  <a:lnTo>
                    <a:pt x="957" y="459"/>
                  </a:lnTo>
                  <a:lnTo>
                    <a:pt x="980" y="476"/>
                  </a:lnTo>
                  <a:lnTo>
                    <a:pt x="1000" y="490"/>
                  </a:lnTo>
                  <a:lnTo>
                    <a:pt x="1016" y="503"/>
                  </a:lnTo>
                  <a:lnTo>
                    <a:pt x="1028" y="512"/>
                  </a:lnTo>
                  <a:lnTo>
                    <a:pt x="1036" y="518"/>
                  </a:lnTo>
                  <a:lnTo>
                    <a:pt x="1039" y="521"/>
                  </a:lnTo>
                  <a:lnTo>
                    <a:pt x="1031" y="520"/>
                  </a:lnTo>
                  <a:lnTo>
                    <a:pt x="1024" y="519"/>
                  </a:lnTo>
                  <a:lnTo>
                    <a:pt x="1018" y="516"/>
                  </a:lnTo>
                  <a:lnTo>
                    <a:pt x="1013" y="513"/>
                  </a:lnTo>
                  <a:lnTo>
                    <a:pt x="1007" y="511"/>
                  </a:lnTo>
                  <a:lnTo>
                    <a:pt x="1001" y="508"/>
                  </a:lnTo>
                  <a:lnTo>
                    <a:pt x="996" y="507"/>
                  </a:lnTo>
                  <a:lnTo>
                    <a:pt x="992" y="506"/>
                  </a:lnTo>
                  <a:lnTo>
                    <a:pt x="991" y="506"/>
                  </a:lnTo>
                  <a:lnTo>
                    <a:pt x="991" y="507"/>
                  </a:lnTo>
                  <a:lnTo>
                    <a:pt x="991" y="507"/>
                  </a:lnTo>
                  <a:lnTo>
                    <a:pt x="990" y="508"/>
                  </a:lnTo>
                  <a:lnTo>
                    <a:pt x="1003" y="515"/>
                  </a:lnTo>
                  <a:lnTo>
                    <a:pt x="1014" y="520"/>
                  </a:lnTo>
                  <a:lnTo>
                    <a:pt x="1021" y="525"/>
                  </a:lnTo>
                  <a:lnTo>
                    <a:pt x="1026" y="527"/>
                  </a:lnTo>
                  <a:lnTo>
                    <a:pt x="1030" y="529"/>
                  </a:lnTo>
                  <a:lnTo>
                    <a:pt x="1032" y="530"/>
                  </a:lnTo>
                  <a:lnTo>
                    <a:pt x="1033" y="533"/>
                  </a:lnTo>
                  <a:lnTo>
                    <a:pt x="1034" y="534"/>
                  </a:lnTo>
                  <a:lnTo>
                    <a:pt x="1033" y="536"/>
                  </a:lnTo>
                  <a:lnTo>
                    <a:pt x="1031" y="538"/>
                  </a:lnTo>
                  <a:lnTo>
                    <a:pt x="1030" y="541"/>
                  </a:lnTo>
                  <a:lnTo>
                    <a:pt x="1029" y="543"/>
                  </a:lnTo>
                  <a:lnTo>
                    <a:pt x="1019" y="542"/>
                  </a:lnTo>
                  <a:lnTo>
                    <a:pt x="1010" y="540"/>
                  </a:lnTo>
                  <a:lnTo>
                    <a:pt x="1002" y="536"/>
                  </a:lnTo>
                  <a:lnTo>
                    <a:pt x="994" y="534"/>
                  </a:lnTo>
                  <a:lnTo>
                    <a:pt x="987" y="530"/>
                  </a:lnTo>
                  <a:lnTo>
                    <a:pt x="980" y="528"/>
                  </a:lnTo>
                  <a:lnTo>
                    <a:pt x="973" y="526"/>
                  </a:lnTo>
                  <a:lnTo>
                    <a:pt x="966" y="525"/>
                  </a:lnTo>
                  <a:lnTo>
                    <a:pt x="969" y="527"/>
                  </a:lnTo>
                  <a:lnTo>
                    <a:pt x="975" y="530"/>
                  </a:lnTo>
                  <a:lnTo>
                    <a:pt x="981" y="534"/>
                  </a:lnTo>
                  <a:lnTo>
                    <a:pt x="990" y="537"/>
                  </a:lnTo>
                  <a:lnTo>
                    <a:pt x="998" y="542"/>
                  </a:lnTo>
                  <a:lnTo>
                    <a:pt x="1006" y="545"/>
                  </a:lnTo>
                  <a:lnTo>
                    <a:pt x="1014" y="549"/>
                  </a:lnTo>
                  <a:lnTo>
                    <a:pt x="1019" y="551"/>
                  </a:lnTo>
                  <a:lnTo>
                    <a:pt x="1015" y="559"/>
                  </a:lnTo>
                  <a:lnTo>
                    <a:pt x="1007" y="561"/>
                  </a:lnTo>
                  <a:lnTo>
                    <a:pt x="996" y="560"/>
                  </a:lnTo>
                  <a:lnTo>
                    <a:pt x="984" y="557"/>
                  </a:lnTo>
                  <a:lnTo>
                    <a:pt x="971" y="552"/>
                  </a:lnTo>
                  <a:lnTo>
                    <a:pt x="960" y="548"/>
                  </a:lnTo>
                  <a:lnTo>
                    <a:pt x="950" y="544"/>
                  </a:lnTo>
                  <a:lnTo>
                    <a:pt x="943" y="544"/>
                  </a:lnTo>
                  <a:lnTo>
                    <a:pt x="950" y="548"/>
                  </a:lnTo>
                  <a:lnTo>
                    <a:pt x="957" y="551"/>
                  </a:lnTo>
                  <a:lnTo>
                    <a:pt x="964" y="554"/>
                  </a:lnTo>
                  <a:lnTo>
                    <a:pt x="971" y="558"/>
                  </a:lnTo>
                  <a:lnTo>
                    <a:pt x="978" y="561"/>
                  </a:lnTo>
                  <a:lnTo>
                    <a:pt x="985" y="565"/>
                  </a:lnTo>
                  <a:lnTo>
                    <a:pt x="993" y="568"/>
                  </a:lnTo>
                  <a:lnTo>
                    <a:pt x="1001" y="573"/>
                  </a:lnTo>
                  <a:lnTo>
                    <a:pt x="991" y="580"/>
                  </a:lnTo>
                  <a:lnTo>
                    <a:pt x="978" y="581"/>
                  </a:lnTo>
                  <a:lnTo>
                    <a:pt x="965" y="579"/>
                  </a:lnTo>
                  <a:lnTo>
                    <a:pt x="953" y="573"/>
                  </a:lnTo>
                  <a:lnTo>
                    <a:pt x="940" y="567"/>
                  </a:lnTo>
                  <a:lnTo>
                    <a:pt x="928" y="561"/>
                  </a:lnTo>
                  <a:lnTo>
                    <a:pt x="920" y="558"/>
                  </a:lnTo>
                  <a:lnTo>
                    <a:pt x="915" y="558"/>
                  </a:lnTo>
                  <a:lnTo>
                    <a:pt x="917" y="560"/>
                  </a:lnTo>
                  <a:lnTo>
                    <a:pt x="924" y="564"/>
                  </a:lnTo>
                  <a:lnTo>
                    <a:pt x="931" y="568"/>
                  </a:lnTo>
                  <a:lnTo>
                    <a:pt x="940" y="574"/>
                  </a:lnTo>
                  <a:lnTo>
                    <a:pt x="949" y="580"/>
                  </a:lnTo>
                  <a:lnTo>
                    <a:pt x="956" y="584"/>
                  </a:lnTo>
                  <a:lnTo>
                    <a:pt x="962" y="588"/>
                  </a:lnTo>
                  <a:lnTo>
                    <a:pt x="963" y="589"/>
                  </a:lnTo>
                  <a:lnTo>
                    <a:pt x="955" y="589"/>
                  </a:lnTo>
                  <a:lnTo>
                    <a:pt x="948" y="589"/>
                  </a:lnTo>
                  <a:lnTo>
                    <a:pt x="941" y="589"/>
                  </a:lnTo>
                  <a:lnTo>
                    <a:pt x="935" y="589"/>
                  </a:lnTo>
                  <a:lnTo>
                    <a:pt x="935" y="589"/>
                  </a:lnTo>
                  <a:lnTo>
                    <a:pt x="935" y="589"/>
                  </a:lnTo>
                  <a:close/>
                </a:path>
              </a:pathLst>
            </a:custGeom>
            <a:solidFill>
              <a:srgbClr val="66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2" name="Freeform 70">
              <a:extLst>
                <a:ext uri="{FF2B5EF4-FFF2-40B4-BE49-F238E27FC236}">
                  <a16:creationId xmlns:a16="http://schemas.microsoft.com/office/drawing/2014/main" id="{098DC43D-0809-4C3C-903B-7EF7F77A37CE}"/>
                </a:ext>
              </a:extLst>
            </p:cNvPr>
            <p:cNvSpPr>
              <a:spLocks/>
            </p:cNvSpPr>
            <p:nvPr/>
          </p:nvSpPr>
          <p:spPr bwMode="auto">
            <a:xfrm>
              <a:off x="1053" y="1817"/>
              <a:ext cx="168" cy="86"/>
            </a:xfrm>
            <a:custGeom>
              <a:avLst/>
              <a:gdLst>
                <a:gd name="T0" fmla="*/ 313 w 336"/>
                <a:gd name="T1" fmla="*/ 168 h 173"/>
                <a:gd name="T2" fmla="*/ 282 w 336"/>
                <a:gd name="T3" fmla="*/ 160 h 173"/>
                <a:gd name="T4" fmla="*/ 251 w 336"/>
                <a:gd name="T5" fmla="*/ 151 h 173"/>
                <a:gd name="T6" fmla="*/ 220 w 336"/>
                <a:gd name="T7" fmla="*/ 142 h 173"/>
                <a:gd name="T8" fmla="*/ 189 w 336"/>
                <a:gd name="T9" fmla="*/ 134 h 173"/>
                <a:gd name="T10" fmla="*/ 158 w 336"/>
                <a:gd name="T11" fmla="*/ 125 h 173"/>
                <a:gd name="T12" fmla="*/ 127 w 336"/>
                <a:gd name="T13" fmla="*/ 115 h 173"/>
                <a:gd name="T14" fmla="*/ 95 w 336"/>
                <a:gd name="T15" fmla="*/ 107 h 173"/>
                <a:gd name="T16" fmla="*/ 69 w 336"/>
                <a:gd name="T17" fmla="*/ 91 h 173"/>
                <a:gd name="T18" fmla="*/ 45 w 336"/>
                <a:gd name="T19" fmla="*/ 65 h 173"/>
                <a:gd name="T20" fmla="*/ 21 w 336"/>
                <a:gd name="T21" fmla="*/ 37 h 173"/>
                <a:gd name="T22" fmla="*/ 3 w 336"/>
                <a:gd name="T23" fmla="*/ 10 h 173"/>
                <a:gd name="T24" fmla="*/ 11 w 336"/>
                <a:gd name="T25" fmla="*/ 2 h 173"/>
                <a:gd name="T26" fmla="*/ 30 w 336"/>
                <a:gd name="T27" fmla="*/ 14 h 173"/>
                <a:gd name="T28" fmla="*/ 44 w 336"/>
                <a:gd name="T29" fmla="*/ 31 h 173"/>
                <a:gd name="T30" fmla="*/ 59 w 336"/>
                <a:gd name="T31" fmla="*/ 52 h 173"/>
                <a:gd name="T32" fmla="*/ 63 w 336"/>
                <a:gd name="T33" fmla="*/ 50 h 173"/>
                <a:gd name="T34" fmla="*/ 46 w 336"/>
                <a:gd name="T35" fmla="*/ 21 h 173"/>
                <a:gd name="T36" fmla="*/ 51 w 336"/>
                <a:gd name="T37" fmla="*/ 12 h 173"/>
                <a:gd name="T38" fmla="*/ 68 w 336"/>
                <a:gd name="T39" fmla="*/ 30 h 173"/>
                <a:gd name="T40" fmla="*/ 85 w 336"/>
                <a:gd name="T41" fmla="*/ 58 h 173"/>
                <a:gd name="T42" fmla="*/ 101 w 336"/>
                <a:gd name="T43" fmla="*/ 82 h 173"/>
                <a:gd name="T44" fmla="*/ 108 w 336"/>
                <a:gd name="T45" fmla="*/ 80 h 173"/>
                <a:gd name="T46" fmla="*/ 97 w 336"/>
                <a:gd name="T47" fmla="*/ 58 h 173"/>
                <a:gd name="T48" fmla="*/ 80 w 336"/>
                <a:gd name="T49" fmla="*/ 35 h 173"/>
                <a:gd name="T50" fmla="*/ 69 w 336"/>
                <a:gd name="T51" fmla="*/ 16 h 173"/>
                <a:gd name="T52" fmla="*/ 70 w 336"/>
                <a:gd name="T53" fmla="*/ 8 h 173"/>
                <a:gd name="T54" fmla="*/ 74 w 336"/>
                <a:gd name="T55" fmla="*/ 8 h 173"/>
                <a:gd name="T56" fmla="*/ 80 w 336"/>
                <a:gd name="T57" fmla="*/ 13 h 173"/>
                <a:gd name="T58" fmla="*/ 90 w 336"/>
                <a:gd name="T59" fmla="*/ 23 h 173"/>
                <a:gd name="T60" fmla="*/ 104 w 336"/>
                <a:gd name="T61" fmla="*/ 40 h 173"/>
                <a:gd name="T62" fmla="*/ 129 w 336"/>
                <a:gd name="T63" fmla="*/ 72 h 173"/>
                <a:gd name="T64" fmla="*/ 147 w 336"/>
                <a:gd name="T65" fmla="*/ 95 h 173"/>
                <a:gd name="T66" fmla="*/ 147 w 336"/>
                <a:gd name="T67" fmla="*/ 91 h 173"/>
                <a:gd name="T68" fmla="*/ 137 w 336"/>
                <a:gd name="T69" fmla="*/ 75 h 173"/>
                <a:gd name="T70" fmla="*/ 128 w 336"/>
                <a:gd name="T71" fmla="*/ 62 h 173"/>
                <a:gd name="T72" fmla="*/ 128 w 336"/>
                <a:gd name="T73" fmla="*/ 58 h 173"/>
                <a:gd name="T74" fmla="*/ 129 w 336"/>
                <a:gd name="T75" fmla="*/ 57 h 173"/>
                <a:gd name="T76" fmla="*/ 143 w 336"/>
                <a:gd name="T77" fmla="*/ 70 h 173"/>
                <a:gd name="T78" fmla="*/ 160 w 336"/>
                <a:gd name="T79" fmla="*/ 90 h 173"/>
                <a:gd name="T80" fmla="*/ 169 w 336"/>
                <a:gd name="T81" fmla="*/ 99 h 173"/>
                <a:gd name="T82" fmla="*/ 174 w 336"/>
                <a:gd name="T83" fmla="*/ 103 h 173"/>
                <a:gd name="T84" fmla="*/ 176 w 336"/>
                <a:gd name="T85" fmla="*/ 103 h 173"/>
                <a:gd name="T86" fmla="*/ 176 w 336"/>
                <a:gd name="T87" fmla="*/ 99 h 173"/>
                <a:gd name="T88" fmla="*/ 178 w 336"/>
                <a:gd name="T89" fmla="*/ 99 h 173"/>
                <a:gd name="T90" fmla="*/ 184 w 336"/>
                <a:gd name="T91" fmla="*/ 99 h 173"/>
                <a:gd name="T92" fmla="*/ 204 w 336"/>
                <a:gd name="T93" fmla="*/ 112 h 173"/>
                <a:gd name="T94" fmla="*/ 237 w 336"/>
                <a:gd name="T95" fmla="*/ 133 h 173"/>
                <a:gd name="T96" fmla="*/ 274 w 336"/>
                <a:gd name="T97" fmla="*/ 149 h 173"/>
                <a:gd name="T98" fmla="*/ 314 w 336"/>
                <a:gd name="T99" fmla="*/ 164 h 173"/>
                <a:gd name="T100" fmla="*/ 335 w 336"/>
                <a:gd name="T101" fmla="*/ 172 h 173"/>
                <a:gd name="T102" fmla="*/ 332 w 336"/>
                <a:gd name="T103" fmla="*/ 173 h 173"/>
                <a:gd name="T104" fmla="*/ 328 w 336"/>
                <a:gd name="T105"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6" h="173">
                  <a:moveTo>
                    <a:pt x="328" y="173"/>
                  </a:moveTo>
                  <a:lnTo>
                    <a:pt x="313" y="168"/>
                  </a:lnTo>
                  <a:lnTo>
                    <a:pt x="297" y="164"/>
                  </a:lnTo>
                  <a:lnTo>
                    <a:pt x="282" y="160"/>
                  </a:lnTo>
                  <a:lnTo>
                    <a:pt x="266" y="156"/>
                  </a:lnTo>
                  <a:lnTo>
                    <a:pt x="251" y="151"/>
                  </a:lnTo>
                  <a:lnTo>
                    <a:pt x="235" y="146"/>
                  </a:lnTo>
                  <a:lnTo>
                    <a:pt x="220" y="142"/>
                  </a:lnTo>
                  <a:lnTo>
                    <a:pt x="204" y="137"/>
                  </a:lnTo>
                  <a:lnTo>
                    <a:pt x="189" y="134"/>
                  </a:lnTo>
                  <a:lnTo>
                    <a:pt x="173" y="129"/>
                  </a:lnTo>
                  <a:lnTo>
                    <a:pt x="158" y="125"/>
                  </a:lnTo>
                  <a:lnTo>
                    <a:pt x="142" y="120"/>
                  </a:lnTo>
                  <a:lnTo>
                    <a:pt x="127" y="115"/>
                  </a:lnTo>
                  <a:lnTo>
                    <a:pt x="110" y="112"/>
                  </a:lnTo>
                  <a:lnTo>
                    <a:pt x="95" y="107"/>
                  </a:lnTo>
                  <a:lnTo>
                    <a:pt x="79" y="103"/>
                  </a:lnTo>
                  <a:lnTo>
                    <a:pt x="69" y="91"/>
                  </a:lnTo>
                  <a:lnTo>
                    <a:pt x="57" y="78"/>
                  </a:lnTo>
                  <a:lnTo>
                    <a:pt x="45" y="65"/>
                  </a:lnTo>
                  <a:lnTo>
                    <a:pt x="32" y="51"/>
                  </a:lnTo>
                  <a:lnTo>
                    <a:pt x="21" y="37"/>
                  </a:lnTo>
                  <a:lnTo>
                    <a:pt x="10" y="23"/>
                  </a:lnTo>
                  <a:lnTo>
                    <a:pt x="3" y="10"/>
                  </a:lnTo>
                  <a:lnTo>
                    <a:pt x="0" y="0"/>
                  </a:lnTo>
                  <a:lnTo>
                    <a:pt x="11" y="2"/>
                  </a:lnTo>
                  <a:lnTo>
                    <a:pt x="22" y="7"/>
                  </a:lnTo>
                  <a:lnTo>
                    <a:pt x="30" y="14"/>
                  </a:lnTo>
                  <a:lnTo>
                    <a:pt x="37" y="21"/>
                  </a:lnTo>
                  <a:lnTo>
                    <a:pt x="44" y="31"/>
                  </a:lnTo>
                  <a:lnTo>
                    <a:pt x="51" y="40"/>
                  </a:lnTo>
                  <a:lnTo>
                    <a:pt x="59" y="52"/>
                  </a:lnTo>
                  <a:lnTo>
                    <a:pt x="67" y="63"/>
                  </a:lnTo>
                  <a:lnTo>
                    <a:pt x="63" y="50"/>
                  </a:lnTo>
                  <a:lnTo>
                    <a:pt x="55" y="35"/>
                  </a:lnTo>
                  <a:lnTo>
                    <a:pt x="46" y="21"/>
                  </a:lnTo>
                  <a:lnTo>
                    <a:pt x="40" y="8"/>
                  </a:lnTo>
                  <a:lnTo>
                    <a:pt x="51" y="12"/>
                  </a:lnTo>
                  <a:lnTo>
                    <a:pt x="60" y="19"/>
                  </a:lnTo>
                  <a:lnTo>
                    <a:pt x="68" y="30"/>
                  </a:lnTo>
                  <a:lnTo>
                    <a:pt x="77" y="44"/>
                  </a:lnTo>
                  <a:lnTo>
                    <a:pt x="85" y="58"/>
                  </a:lnTo>
                  <a:lnTo>
                    <a:pt x="93" y="70"/>
                  </a:lnTo>
                  <a:lnTo>
                    <a:pt x="101" y="82"/>
                  </a:lnTo>
                  <a:lnTo>
                    <a:pt x="110" y="90"/>
                  </a:lnTo>
                  <a:lnTo>
                    <a:pt x="108" y="80"/>
                  </a:lnTo>
                  <a:lnTo>
                    <a:pt x="104" y="68"/>
                  </a:lnTo>
                  <a:lnTo>
                    <a:pt x="97" y="58"/>
                  </a:lnTo>
                  <a:lnTo>
                    <a:pt x="89" y="46"/>
                  </a:lnTo>
                  <a:lnTo>
                    <a:pt x="80" y="35"/>
                  </a:lnTo>
                  <a:lnTo>
                    <a:pt x="74" y="25"/>
                  </a:lnTo>
                  <a:lnTo>
                    <a:pt x="69" y="16"/>
                  </a:lnTo>
                  <a:lnTo>
                    <a:pt x="69" y="8"/>
                  </a:lnTo>
                  <a:lnTo>
                    <a:pt x="70" y="8"/>
                  </a:lnTo>
                  <a:lnTo>
                    <a:pt x="72" y="8"/>
                  </a:lnTo>
                  <a:lnTo>
                    <a:pt x="74" y="8"/>
                  </a:lnTo>
                  <a:lnTo>
                    <a:pt x="75" y="8"/>
                  </a:lnTo>
                  <a:lnTo>
                    <a:pt x="80" y="13"/>
                  </a:lnTo>
                  <a:lnTo>
                    <a:pt x="85" y="17"/>
                  </a:lnTo>
                  <a:lnTo>
                    <a:pt x="90" y="23"/>
                  </a:lnTo>
                  <a:lnTo>
                    <a:pt x="95" y="30"/>
                  </a:lnTo>
                  <a:lnTo>
                    <a:pt x="104" y="40"/>
                  </a:lnTo>
                  <a:lnTo>
                    <a:pt x="114" y="53"/>
                  </a:lnTo>
                  <a:lnTo>
                    <a:pt x="129" y="72"/>
                  </a:lnTo>
                  <a:lnTo>
                    <a:pt x="147" y="96"/>
                  </a:lnTo>
                  <a:lnTo>
                    <a:pt x="147" y="95"/>
                  </a:lnTo>
                  <a:lnTo>
                    <a:pt x="147" y="92"/>
                  </a:lnTo>
                  <a:lnTo>
                    <a:pt x="147" y="91"/>
                  </a:lnTo>
                  <a:lnTo>
                    <a:pt x="148" y="90"/>
                  </a:lnTo>
                  <a:lnTo>
                    <a:pt x="137" y="75"/>
                  </a:lnTo>
                  <a:lnTo>
                    <a:pt x="130" y="67"/>
                  </a:lnTo>
                  <a:lnTo>
                    <a:pt x="128" y="62"/>
                  </a:lnTo>
                  <a:lnTo>
                    <a:pt x="127" y="59"/>
                  </a:lnTo>
                  <a:lnTo>
                    <a:pt x="128" y="58"/>
                  </a:lnTo>
                  <a:lnTo>
                    <a:pt x="129" y="57"/>
                  </a:lnTo>
                  <a:lnTo>
                    <a:pt x="129" y="57"/>
                  </a:lnTo>
                  <a:lnTo>
                    <a:pt x="130" y="55"/>
                  </a:lnTo>
                  <a:lnTo>
                    <a:pt x="143" y="70"/>
                  </a:lnTo>
                  <a:lnTo>
                    <a:pt x="153" y="82"/>
                  </a:lnTo>
                  <a:lnTo>
                    <a:pt x="160" y="90"/>
                  </a:lnTo>
                  <a:lnTo>
                    <a:pt x="166" y="95"/>
                  </a:lnTo>
                  <a:lnTo>
                    <a:pt x="169" y="99"/>
                  </a:lnTo>
                  <a:lnTo>
                    <a:pt x="171" y="101"/>
                  </a:lnTo>
                  <a:lnTo>
                    <a:pt x="174" y="103"/>
                  </a:lnTo>
                  <a:lnTo>
                    <a:pt x="176" y="104"/>
                  </a:lnTo>
                  <a:lnTo>
                    <a:pt x="176" y="103"/>
                  </a:lnTo>
                  <a:lnTo>
                    <a:pt x="176" y="100"/>
                  </a:lnTo>
                  <a:lnTo>
                    <a:pt x="176" y="99"/>
                  </a:lnTo>
                  <a:lnTo>
                    <a:pt x="176" y="98"/>
                  </a:lnTo>
                  <a:lnTo>
                    <a:pt x="178" y="99"/>
                  </a:lnTo>
                  <a:lnTo>
                    <a:pt x="181" y="99"/>
                  </a:lnTo>
                  <a:lnTo>
                    <a:pt x="184" y="99"/>
                  </a:lnTo>
                  <a:lnTo>
                    <a:pt x="186" y="100"/>
                  </a:lnTo>
                  <a:lnTo>
                    <a:pt x="204" y="112"/>
                  </a:lnTo>
                  <a:lnTo>
                    <a:pt x="220" y="122"/>
                  </a:lnTo>
                  <a:lnTo>
                    <a:pt x="237" y="133"/>
                  </a:lnTo>
                  <a:lnTo>
                    <a:pt x="256" y="141"/>
                  </a:lnTo>
                  <a:lnTo>
                    <a:pt x="274" y="149"/>
                  </a:lnTo>
                  <a:lnTo>
                    <a:pt x="294" y="156"/>
                  </a:lnTo>
                  <a:lnTo>
                    <a:pt x="314" y="164"/>
                  </a:lnTo>
                  <a:lnTo>
                    <a:pt x="336" y="171"/>
                  </a:lnTo>
                  <a:lnTo>
                    <a:pt x="335" y="172"/>
                  </a:lnTo>
                  <a:lnTo>
                    <a:pt x="334" y="173"/>
                  </a:lnTo>
                  <a:lnTo>
                    <a:pt x="332" y="173"/>
                  </a:lnTo>
                  <a:lnTo>
                    <a:pt x="328" y="173"/>
                  </a:lnTo>
                  <a:lnTo>
                    <a:pt x="328" y="173"/>
                  </a:lnTo>
                  <a:lnTo>
                    <a:pt x="328" y="17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3" name="Freeform 71">
              <a:extLst>
                <a:ext uri="{FF2B5EF4-FFF2-40B4-BE49-F238E27FC236}">
                  <a16:creationId xmlns:a16="http://schemas.microsoft.com/office/drawing/2014/main" id="{075884B7-E79A-49C8-985D-7584C7DDFF24}"/>
                </a:ext>
              </a:extLst>
            </p:cNvPr>
            <p:cNvSpPr>
              <a:spLocks/>
            </p:cNvSpPr>
            <p:nvPr/>
          </p:nvSpPr>
          <p:spPr bwMode="auto">
            <a:xfrm>
              <a:off x="871" y="1894"/>
              <a:ext cx="25" cy="3"/>
            </a:xfrm>
            <a:custGeom>
              <a:avLst/>
              <a:gdLst>
                <a:gd name="T0" fmla="*/ 5 w 49"/>
                <a:gd name="T1" fmla="*/ 6 h 6"/>
                <a:gd name="T2" fmla="*/ 3 w 49"/>
                <a:gd name="T3" fmla="*/ 5 h 6"/>
                <a:gd name="T4" fmla="*/ 2 w 49"/>
                <a:gd name="T5" fmla="*/ 4 h 6"/>
                <a:gd name="T6" fmla="*/ 1 w 49"/>
                <a:gd name="T7" fmla="*/ 4 h 6"/>
                <a:gd name="T8" fmla="*/ 0 w 49"/>
                <a:gd name="T9" fmla="*/ 3 h 6"/>
                <a:gd name="T10" fmla="*/ 7 w 49"/>
                <a:gd name="T11" fmla="*/ 1 h 6"/>
                <a:gd name="T12" fmla="*/ 13 w 49"/>
                <a:gd name="T13" fmla="*/ 1 h 6"/>
                <a:gd name="T14" fmla="*/ 18 w 49"/>
                <a:gd name="T15" fmla="*/ 1 h 6"/>
                <a:gd name="T16" fmla="*/ 23 w 49"/>
                <a:gd name="T17" fmla="*/ 0 h 6"/>
                <a:gd name="T18" fmla="*/ 28 w 49"/>
                <a:gd name="T19" fmla="*/ 0 h 6"/>
                <a:gd name="T20" fmla="*/ 33 w 49"/>
                <a:gd name="T21" fmla="*/ 0 h 6"/>
                <a:gd name="T22" fmla="*/ 40 w 49"/>
                <a:gd name="T23" fmla="*/ 1 h 6"/>
                <a:gd name="T24" fmla="*/ 49 w 49"/>
                <a:gd name="T25" fmla="*/ 1 h 6"/>
                <a:gd name="T26" fmla="*/ 46 w 49"/>
                <a:gd name="T27" fmla="*/ 4 h 6"/>
                <a:gd name="T28" fmla="*/ 40 w 49"/>
                <a:gd name="T29" fmla="*/ 5 h 6"/>
                <a:gd name="T30" fmla="*/ 35 w 49"/>
                <a:gd name="T31" fmla="*/ 6 h 6"/>
                <a:gd name="T32" fmla="*/ 28 w 49"/>
                <a:gd name="T33" fmla="*/ 6 h 6"/>
                <a:gd name="T34" fmla="*/ 20 w 49"/>
                <a:gd name="T35" fmla="*/ 6 h 6"/>
                <a:gd name="T36" fmla="*/ 14 w 49"/>
                <a:gd name="T37" fmla="*/ 6 h 6"/>
                <a:gd name="T38" fmla="*/ 8 w 49"/>
                <a:gd name="T39" fmla="*/ 6 h 6"/>
                <a:gd name="T40" fmla="*/ 5 w 49"/>
                <a:gd name="T41" fmla="*/ 6 h 6"/>
                <a:gd name="T42" fmla="*/ 5 w 49"/>
                <a:gd name="T43" fmla="*/ 6 h 6"/>
                <a:gd name="T44" fmla="*/ 5 w 49"/>
                <a:gd name="T4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6">
                  <a:moveTo>
                    <a:pt x="5" y="6"/>
                  </a:moveTo>
                  <a:lnTo>
                    <a:pt x="3" y="5"/>
                  </a:lnTo>
                  <a:lnTo>
                    <a:pt x="2" y="4"/>
                  </a:lnTo>
                  <a:lnTo>
                    <a:pt x="1" y="4"/>
                  </a:lnTo>
                  <a:lnTo>
                    <a:pt x="0" y="3"/>
                  </a:lnTo>
                  <a:lnTo>
                    <a:pt x="7" y="1"/>
                  </a:lnTo>
                  <a:lnTo>
                    <a:pt x="13" y="1"/>
                  </a:lnTo>
                  <a:lnTo>
                    <a:pt x="18" y="1"/>
                  </a:lnTo>
                  <a:lnTo>
                    <a:pt x="23" y="0"/>
                  </a:lnTo>
                  <a:lnTo>
                    <a:pt x="28" y="0"/>
                  </a:lnTo>
                  <a:lnTo>
                    <a:pt x="33" y="0"/>
                  </a:lnTo>
                  <a:lnTo>
                    <a:pt x="40" y="1"/>
                  </a:lnTo>
                  <a:lnTo>
                    <a:pt x="49" y="1"/>
                  </a:lnTo>
                  <a:lnTo>
                    <a:pt x="46" y="4"/>
                  </a:lnTo>
                  <a:lnTo>
                    <a:pt x="40" y="5"/>
                  </a:lnTo>
                  <a:lnTo>
                    <a:pt x="35" y="6"/>
                  </a:lnTo>
                  <a:lnTo>
                    <a:pt x="28" y="6"/>
                  </a:lnTo>
                  <a:lnTo>
                    <a:pt x="20" y="6"/>
                  </a:lnTo>
                  <a:lnTo>
                    <a:pt x="14" y="6"/>
                  </a:lnTo>
                  <a:lnTo>
                    <a:pt x="8" y="6"/>
                  </a:lnTo>
                  <a:lnTo>
                    <a:pt x="5" y="6"/>
                  </a:lnTo>
                  <a:lnTo>
                    <a:pt x="5" y="6"/>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4" name="Freeform 72">
              <a:extLst>
                <a:ext uri="{FF2B5EF4-FFF2-40B4-BE49-F238E27FC236}">
                  <a16:creationId xmlns:a16="http://schemas.microsoft.com/office/drawing/2014/main" id="{A5F6EB55-F817-4FFA-9370-67303D82B387}"/>
                </a:ext>
              </a:extLst>
            </p:cNvPr>
            <p:cNvSpPr>
              <a:spLocks/>
            </p:cNvSpPr>
            <p:nvPr/>
          </p:nvSpPr>
          <p:spPr bwMode="auto">
            <a:xfrm>
              <a:off x="686" y="1889"/>
              <a:ext cx="36" cy="4"/>
            </a:xfrm>
            <a:custGeom>
              <a:avLst/>
              <a:gdLst>
                <a:gd name="T0" fmla="*/ 48 w 73"/>
                <a:gd name="T1" fmla="*/ 7 h 7"/>
                <a:gd name="T2" fmla="*/ 42 w 73"/>
                <a:gd name="T3" fmla="*/ 7 h 7"/>
                <a:gd name="T4" fmla="*/ 36 w 73"/>
                <a:gd name="T5" fmla="*/ 7 h 7"/>
                <a:gd name="T6" fmla="*/ 30 w 73"/>
                <a:gd name="T7" fmla="*/ 7 h 7"/>
                <a:gd name="T8" fmla="*/ 25 w 73"/>
                <a:gd name="T9" fmla="*/ 7 h 7"/>
                <a:gd name="T10" fmla="*/ 18 w 73"/>
                <a:gd name="T11" fmla="*/ 7 h 7"/>
                <a:gd name="T12" fmla="*/ 12 w 73"/>
                <a:gd name="T13" fmla="*/ 7 h 7"/>
                <a:gd name="T14" fmla="*/ 6 w 73"/>
                <a:gd name="T15" fmla="*/ 7 h 7"/>
                <a:gd name="T16" fmla="*/ 0 w 73"/>
                <a:gd name="T17" fmla="*/ 7 h 7"/>
                <a:gd name="T18" fmla="*/ 1 w 73"/>
                <a:gd name="T19" fmla="*/ 5 h 7"/>
                <a:gd name="T20" fmla="*/ 3 w 73"/>
                <a:gd name="T21" fmla="*/ 4 h 7"/>
                <a:gd name="T22" fmla="*/ 3 w 73"/>
                <a:gd name="T23" fmla="*/ 1 h 7"/>
                <a:gd name="T24" fmla="*/ 4 w 73"/>
                <a:gd name="T25" fmla="*/ 0 h 7"/>
                <a:gd name="T26" fmla="*/ 20 w 73"/>
                <a:gd name="T27" fmla="*/ 0 h 7"/>
                <a:gd name="T28" fmla="*/ 33 w 73"/>
                <a:gd name="T29" fmla="*/ 1 h 7"/>
                <a:gd name="T30" fmla="*/ 42 w 73"/>
                <a:gd name="T31" fmla="*/ 1 h 7"/>
                <a:gd name="T32" fmla="*/ 50 w 73"/>
                <a:gd name="T33" fmla="*/ 1 h 7"/>
                <a:gd name="T34" fmla="*/ 56 w 73"/>
                <a:gd name="T35" fmla="*/ 2 h 7"/>
                <a:gd name="T36" fmla="*/ 61 w 73"/>
                <a:gd name="T37" fmla="*/ 2 h 7"/>
                <a:gd name="T38" fmla="*/ 66 w 73"/>
                <a:gd name="T39" fmla="*/ 4 h 7"/>
                <a:gd name="T40" fmla="*/ 73 w 73"/>
                <a:gd name="T41" fmla="*/ 5 h 7"/>
                <a:gd name="T42" fmla="*/ 66 w 73"/>
                <a:gd name="T43" fmla="*/ 7 h 7"/>
                <a:gd name="T44" fmla="*/ 59 w 73"/>
                <a:gd name="T45" fmla="*/ 7 h 7"/>
                <a:gd name="T46" fmla="*/ 52 w 73"/>
                <a:gd name="T47" fmla="*/ 7 h 7"/>
                <a:gd name="T48" fmla="*/ 48 w 73"/>
                <a:gd name="T49" fmla="*/ 7 h 7"/>
                <a:gd name="T50" fmla="*/ 48 w 73"/>
                <a:gd name="T51" fmla="*/ 7 h 7"/>
                <a:gd name="T52" fmla="*/ 48 w 73"/>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7">
                  <a:moveTo>
                    <a:pt x="48" y="7"/>
                  </a:moveTo>
                  <a:lnTo>
                    <a:pt x="42" y="7"/>
                  </a:lnTo>
                  <a:lnTo>
                    <a:pt x="36" y="7"/>
                  </a:lnTo>
                  <a:lnTo>
                    <a:pt x="30" y="7"/>
                  </a:lnTo>
                  <a:lnTo>
                    <a:pt x="25" y="7"/>
                  </a:lnTo>
                  <a:lnTo>
                    <a:pt x="18" y="7"/>
                  </a:lnTo>
                  <a:lnTo>
                    <a:pt x="12" y="7"/>
                  </a:lnTo>
                  <a:lnTo>
                    <a:pt x="6" y="7"/>
                  </a:lnTo>
                  <a:lnTo>
                    <a:pt x="0" y="7"/>
                  </a:lnTo>
                  <a:lnTo>
                    <a:pt x="1" y="5"/>
                  </a:lnTo>
                  <a:lnTo>
                    <a:pt x="3" y="4"/>
                  </a:lnTo>
                  <a:lnTo>
                    <a:pt x="3" y="1"/>
                  </a:lnTo>
                  <a:lnTo>
                    <a:pt x="4" y="0"/>
                  </a:lnTo>
                  <a:lnTo>
                    <a:pt x="20" y="0"/>
                  </a:lnTo>
                  <a:lnTo>
                    <a:pt x="33" y="1"/>
                  </a:lnTo>
                  <a:lnTo>
                    <a:pt x="42" y="1"/>
                  </a:lnTo>
                  <a:lnTo>
                    <a:pt x="50" y="1"/>
                  </a:lnTo>
                  <a:lnTo>
                    <a:pt x="56" y="2"/>
                  </a:lnTo>
                  <a:lnTo>
                    <a:pt x="61" y="2"/>
                  </a:lnTo>
                  <a:lnTo>
                    <a:pt x="66" y="4"/>
                  </a:lnTo>
                  <a:lnTo>
                    <a:pt x="73" y="5"/>
                  </a:lnTo>
                  <a:lnTo>
                    <a:pt x="66" y="7"/>
                  </a:lnTo>
                  <a:lnTo>
                    <a:pt x="59" y="7"/>
                  </a:lnTo>
                  <a:lnTo>
                    <a:pt x="52" y="7"/>
                  </a:lnTo>
                  <a:lnTo>
                    <a:pt x="48" y="7"/>
                  </a:lnTo>
                  <a:lnTo>
                    <a:pt x="48" y="7"/>
                  </a:lnTo>
                  <a:lnTo>
                    <a:pt x="4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5" name="Freeform 73">
              <a:extLst>
                <a:ext uri="{FF2B5EF4-FFF2-40B4-BE49-F238E27FC236}">
                  <a16:creationId xmlns:a16="http://schemas.microsoft.com/office/drawing/2014/main" id="{FBB4AF57-7C07-4BC2-8024-13B7FF1ABBB6}"/>
                </a:ext>
              </a:extLst>
            </p:cNvPr>
            <p:cNvSpPr>
              <a:spLocks/>
            </p:cNvSpPr>
            <p:nvPr/>
          </p:nvSpPr>
          <p:spPr bwMode="auto">
            <a:xfrm>
              <a:off x="916" y="1875"/>
              <a:ext cx="11" cy="3"/>
            </a:xfrm>
            <a:custGeom>
              <a:avLst/>
              <a:gdLst>
                <a:gd name="T0" fmla="*/ 0 w 23"/>
                <a:gd name="T1" fmla="*/ 6 h 6"/>
                <a:gd name="T2" fmla="*/ 4 w 23"/>
                <a:gd name="T3" fmla="*/ 5 h 6"/>
                <a:gd name="T4" fmla="*/ 10 w 23"/>
                <a:gd name="T5" fmla="*/ 3 h 6"/>
                <a:gd name="T6" fmla="*/ 16 w 23"/>
                <a:gd name="T7" fmla="*/ 1 h 6"/>
                <a:gd name="T8" fmla="*/ 23 w 23"/>
                <a:gd name="T9" fmla="*/ 0 h 6"/>
                <a:gd name="T10" fmla="*/ 23 w 23"/>
                <a:gd name="T11" fmla="*/ 1 h 6"/>
                <a:gd name="T12" fmla="*/ 23 w 23"/>
                <a:gd name="T13" fmla="*/ 3 h 6"/>
                <a:gd name="T14" fmla="*/ 23 w 23"/>
                <a:gd name="T15" fmla="*/ 5 h 6"/>
                <a:gd name="T16" fmla="*/ 23 w 23"/>
                <a:gd name="T17" fmla="*/ 6 h 6"/>
                <a:gd name="T18" fmla="*/ 17 w 23"/>
                <a:gd name="T19" fmla="*/ 6 h 6"/>
                <a:gd name="T20" fmla="*/ 11 w 23"/>
                <a:gd name="T21" fmla="*/ 6 h 6"/>
                <a:gd name="T22" fmla="*/ 6 w 23"/>
                <a:gd name="T23" fmla="*/ 6 h 6"/>
                <a:gd name="T24" fmla="*/ 0 w 23"/>
                <a:gd name="T25" fmla="*/ 6 h 6"/>
                <a:gd name="T26" fmla="*/ 0 w 23"/>
                <a:gd name="T27" fmla="*/ 6 h 6"/>
                <a:gd name="T28" fmla="*/ 0 w 23"/>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6">
                  <a:moveTo>
                    <a:pt x="0" y="6"/>
                  </a:moveTo>
                  <a:lnTo>
                    <a:pt x="4" y="5"/>
                  </a:lnTo>
                  <a:lnTo>
                    <a:pt x="10" y="3"/>
                  </a:lnTo>
                  <a:lnTo>
                    <a:pt x="16" y="1"/>
                  </a:lnTo>
                  <a:lnTo>
                    <a:pt x="23" y="0"/>
                  </a:lnTo>
                  <a:lnTo>
                    <a:pt x="23" y="1"/>
                  </a:lnTo>
                  <a:lnTo>
                    <a:pt x="23" y="3"/>
                  </a:lnTo>
                  <a:lnTo>
                    <a:pt x="23" y="5"/>
                  </a:lnTo>
                  <a:lnTo>
                    <a:pt x="23" y="6"/>
                  </a:lnTo>
                  <a:lnTo>
                    <a:pt x="17" y="6"/>
                  </a:lnTo>
                  <a:lnTo>
                    <a:pt x="11" y="6"/>
                  </a:lnTo>
                  <a:lnTo>
                    <a:pt x="6" y="6"/>
                  </a:lnTo>
                  <a:lnTo>
                    <a:pt x="0" y="6"/>
                  </a:lnTo>
                  <a:lnTo>
                    <a:pt x="0"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6" name="Freeform 74">
              <a:extLst>
                <a:ext uri="{FF2B5EF4-FFF2-40B4-BE49-F238E27FC236}">
                  <a16:creationId xmlns:a16="http://schemas.microsoft.com/office/drawing/2014/main" id="{331D0F19-F1B7-4797-9F17-67B5979B3E23}"/>
                </a:ext>
              </a:extLst>
            </p:cNvPr>
            <p:cNvSpPr>
              <a:spLocks/>
            </p:cNvSpPr>
            <p:nvPr/>
          </p:nvSpPr>
          <p:spPr bwMode="auto">
            <a:xfrm>
              <a:off x="675" y="1870"/>
              <a:ext cx="7" cy="3"/>
            </a:xfrm>
            <a:custGeom>
              <a:avLst/>
              <a:gdLst>
                <a:gd name="T0" fmla="*/ 0 w 15"/>
                <a:gd name="T1" fmla="*/ 7 h 7"/>
                <a:gd name="T2" fmla="*/ 0 w 15"/>
                <a:gd name="T3" fmla="*/ 5 h 7"/>
                <a:gd name="T4" fmla="*/ 0 w 15"/>
                <a:gd name="T5" fmla="*/ 4 h 7"/>
                <a:gd name="T6" fmla="*/ 0 w 15"/>
                <a:gd name="T7" fmla="*/ 1 h 7"/>
                <a:gd name="T8" fmla="*/ 0 w 15"/>
                <a:gd name="T9" fmla="*/ 0 h 7"/>
                <a:gd name="T10" fmla="*/ 4 w 15"/>
                <a:gd name="T11" fmla="*/ 0 h 7"/>
                <a:gd name="T12" fmla="*/ 7 w 15"/>
                <a:gd name="T13" fmla="*/ 0 h 7"/>
                <a:gd name="T14" fmla="*/ 11 w 15"/>
                <a:gd name="T15" fmla="*/ 1 h 7"/>
                <a:gd name="T16" fmla="*/ 14 w 15"/>
                <a:gd name="T17" fmla="*/ 1 h 7"/>
                <a:gd name="T18" fmla="*/ 14 w 15"/>
                <a:gd name="T19" fmla="*/ 2 h 7"/>
                <a:gd name="T20" fmla="*/ 15 w 15"/>
                <a:gd name="T21" fmla="*/ 4 h 7"/>
                <a:gd name="T22" fmla="*/ 15 w 15"/>
                <a:gd name="T23" fmla="*/ 6 h 7"/>
                <a:gd name="T24" fmla="*/ 15 w 15"/>
                <a:gd name="T25" fmla="*/ 7 h 7"/>
                <a:gd name="T26" fmla="*/ 12 w 15"/>
                <a:gd name="T27" fmla="*/ 7 h 7"/>
                <a:gd name="T28" fmla="*/ 8 w 15"/>
                <a:gd name="T29" fmla="*/ 7 h 7"/>
                <a:gd name="T30" fmla="*/ 4 w 15"/>
                <a:gd name="T31" fmla="*/ 7 h 7"/>
                <a:gd name="T32" fmla="*/ 0 w 15"/>
                <a:gd name="T33" fmla="*/ 7 h 7"/>
                <a:gd name="T34" fmla="*/ 0 w 15"/>
                <a:gd name="T35" fmla="*/ 7 h 7"/>
                <a:gd name="T36" fmla="*/ 0 w 1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0" y="7"/>
                  </a:moveTo>
                  <a:lnTo>
                    <a:pt x="0" y="5"/>
                  </a:lnTo>
                  <a:lnTo>
                    <a:pt x="0" y="4"/>
                  </a:lnTo>
                  <a:lnTo>
                    <a:pt x="0" y="1"/>
                  </a:lnTo>
                  <a:lnTo>
                    <a:pt x="0" y="0"/>
                  </a:lnTo>
                  <a:lnTo>
                    <a:pt x="4" y="0"/>
                  </a:lnTo>
                  <a:lnTo>
                    <a:pt x="7" y="0"/>
                  </a:lnTo>
                  <a:lnTo>
                    <a:pt x="11" y="1"/>
                  </a:lnTo>
                  <a:lnTo>
                    <a:pt x="14" y="1"/>
                  </a:lnTo>
                  <a:lnTo>
                    <a:pt x="14" y="2"/>
                  </a:lnTo>
                  <a:lnTo>
                    <a:pt x="15" y="4"/>
                  </a:lnTo>
                  <a:lnTo>
                    <a:pt x="15" y="6"/>
                  </a:lnTo>
                  <a:lnTo>
                    <a:pt x="15" y="7"/>
                  </a:lnTo>
                  <a:lnTo>
                    <a:pt x="12" y="7"/>
                  </a:lnTo>
                  <a:lnTo>
                    <a:pt x="8" y="7"/>
                  </a:lnTo>
                  <a:lnTo>
                    <a:pt x="4"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7" name="Freeform 75">
              <a:extLst>
                <a:ext uri="{FF2B5EF4-FFF2-40B4-BE49-F238E27FC236}">
                  <a16:creationId xmlns:a16="http://schemas.microsoft.com/office/drawing/2014/main" id="{642DE6AC-5B6F-4FBD-92EE-BAADC87D77A2}"/>
                </a:ext>
              </a:extLst>
            </p:cNvPr>
            <p:cNvSpPr>
              <a:spLocks/>
            </p:cNvSpPr>
            <p:nvPr/>
          </p:nvSpPr>
          <p:spPr bwMode="auto">
            <a:xfrm>
              <a:off x="1227" y="1599"/>
              <a:ext cx="295" cy="265"/>
            </a:xfrm>
            <a:custGeom>
              <a:avLst/>
              <a:gdLst>
                <a:gd name="T0" fmla="*/ 162 w 589"/>
                <a:gd name="T1" fmla="*/ 498 h 532"/>
                <a:gd name="T2" fmla="*/ 53 w 589"/>
                <a:gd name="T3" fmla="*/ 408 h 532"/>
                <a:gd name="T4" fmla="*/ 0 w 589"/>
                <a:gd name="T5" fmla="*/ 283 h 532"/>
                <a:gd name="T6" fmla="*/ 91 w 589"/>
                <a:gd name="T7" fmla="*/ 273 h 532"/>
                <a:gd name="T8" fmla="*/ 163 w 589"/>
                <a:gd name="T9" fmla="*/ 176 h 532"/>
                <a:gd name="T10" fmla="*/ 279 w 589"/>
                <a:gd name="T11" fmla="*/ 98 h 532"/>
                <a:gd name="T12" fmla="*/ 335 w 589"/>
                <a:gd name="T13" fmla="*/ 33 h 532"/>
                <a:gd name="T14" fmla="*/ 398 w 589"/>
                <a:gd name="T15" fmla="*/ 4 h 532"/>
                <a:gd name="T16" fmla="*/ 501 w 589"/>
                <a:gd name="T17" fmla="*/ 5 h 532"/>
                <a:gd name="T18" fmla="*/ 526 w 589"/>
                <a:gd name="T19" fmla="*/ 96 h 532"/>
                <a:gd name="T20" fmla="*/ 589 w 589"/>
                <a:gd name="T21" fmla="*/ 195 h 532"/>
                <a:gd name="T22" fmla="*/ 557 w 589"/>
                <a:gd name="T23" fmla="*/ 195 h 532"/>
                <a:gd name="T24" fmla="*/ 516 w 589"/>
                <a:gd name="T25" fmla="*/ 186 h 532"/>
                <a:gd name="T26" fmla="*/ 544 w 589"/>
                <a:gd name="T27" fmla="*/ 207 h 532"/>
                <a:gd name="T28" fmla="*/ 479 w 589"/>
                <a:gd name="T29" fmla="*/ 184 h 532"/>
                <a:gd name="T30" fmla="*/ 495 w 589"/>
                <a:gd name="T31" fmla="*/ 200 h 532"/>
                <a:gd name="T32" fmla="*/ 503 w 589"/>
                <a:gd name="T33" fmla="*/ 215 h 532"/>
                <a:gd name="T34" fmla="*/ 453 w 589"/>
                <a:gd name="T35" fmla="*/ 197 h 532"/>
                <a:gd name="T36" fmla="*/ 473 w 589"/>
                <a:gd name="T37" fmla="*/ 217 h 532"/>
                <a:gd name="T38" fmla="*/ 441 w 589"/>
                <a:gd name="T39" fmla="*/ 207 h 532"/>
                <a:gd name="T40" fmla="*/ 441 w 589"/>
                <a:gd name="T41" fmla="*/ 215 h 532"/>
                <a:gd name="T42" fmla="*/ 425 w 589"/>
                <a:gd name="T43" fmla="*/ 256 h 532"/>
                <a:gd name="T44" fmla="*/ 456 w 589"/>
                <a:gd name="T45" fmla="*/ 253 h 532"/>
                <a:gd name="T46" fmla="*/ 445 w 589"/>
                <a:gd name="T47" fmla="*/ 234 h 532"/>
                <a:gd name="T48" fmla="*/ 490 w 589"/>
                <a:gd name="T49" fmla="*/ 231 h 532"/>
                <a:gd name="T50" fmla="*/ 472 w 589"/>
                <a:gd name="T51" fmla="*/ 248 h 532"/>
                <a:gd name="T52" fmla="*/ 484 w 589"/>
                <a:gd name="T53" fmla="*/ 256 h 532"/>
                <a:gd name="T54" fmla="*/ 433 w 589"/>
                <a:gd name="T55" fmla="*/ 276 h 532"/>
                <a:gd name="T56" fmla="*/ 445 w 589"/>
                <a:gd name="T57" fmla="*/ 291 h 532"/>
                <a:gd name="T58" fmla="*/ 410 w 589"/>
                <a:gd name="T59" fmla="*/ 299 h 532"/>
                <a:gd name="T60" fmla="*/ 397 w 589"/>
                <a:gd name="T61" fmla="*/ 310 h 532"/>
                <a:gd name="T62" fmla="*/ 381 w 589"/>
                <a:gd name="T63" fmla="*/ 314 h 532"/>
                <a:gd name="T64" fmla="*/ 398 w 589"/>
                <a:gd name="T65" fmla="*/ 328 h 532"/>
                <a:gd name="T66" fmla="*/ 342 w 589"/>
                <a:gd name="T67" fmla="*/ 322 h 532"/>
                <a:gd name="T68" fmla="*/ 397 w 589"/>
                <a:gd name="T69" fmla="*/ 339 h 532"/>
                <a:gd name="T70" fmla="*/ 366 w 589"/>
                <a:gd name="T71" fmla="*/ 348 h 532"/>
                <a:gd name="T72" fmla="*/ 339 w 589"/>
                <a:gd name="T73" fmla="*/ 348 h 532"/>
                <a:gd name="T74" fmla="*/ 375 w 589"/>
                <a:gd name="T75" fmla="*/ 363 h 532"/>
                <a:gd name="T76" fmla="*/ 335 w 589"/>
                <a:gd name="T77" fmla="*/ 370 h 532"/>
                <a:gd name="T78" fmla="*/ 306 w 589"/>
                <a:gd name="T79" fmla="*/ 368 h 532"/>
                <a:gd name="T80" fmla="*/ 354 w 589"/>
                <a:gd name="T81" fmla="*/ 384 h 532"/>
                <a:gd name="T82" fmla="*/ 342 w 589"/>
                <a:gd name="T83" fmla="*/ 392 h 532"/>
                <a:gd name="T84" fmla="*/ 299 w 589"/>
                <a:gd name="T85" fmla="*/ 388 h 532"/>
                <a:gd name="T86" fmla="*/ 315 w 589"/>
                <a:gd name="T87" fmla="*/ 397 h 532"/>
                <a:gd name="T88" fmla="*/ 334 w 589"/>
                <a:gd name="T89" fmla="*/ 413 h 532"/>
                <a:gd name="T90" fmla="*/ 285 w 589"/>
                <a:gd name="T91" fmla="*/ 408 h 532"/>
                <a:gd name="T92" fmla="*/ 328 w 589"/>
                <a:gd name="T93" fmla="*/ 423 h 532"/>
                <a:gd name="T94" fmla="*/ 305 w 589"/>
                <a:gd name="T95" fmla="*/ 434 h 532"/>
                <a:gd name="T96" fmla="*/ 286 w 589"/>
                <a:gd name="T97" fmla="*/ 434 h 532"/>
                <a:gd name="T98" fmla="*/ 319 w 589"/>
                <a:gd name="T99" fmla="*/ 449 h 532"/>
                <a:gd name="T100" fmla="*/ 284 w 589"/>
                <a:gd name="T101" fmla="*/ 453 h 532"/>
                <a:gd name="T102" fmla="*/ 273 w 589"/>
                <a:gd name="T103" fmla="*/ 457 h 532"/>
                <a:gd name="T104" fmla="*/ 305 w 589"/>
                <a:gd name="T105" fmla="*/ 473 h 532"/>
                <a:gd name="T106" fmla="*/ 265 w 589"/>
                <a:gd name="T107" fmla="*/ 472 h 532"/>
                <a:gd name="T108" fmla="*/ 246 w 589"/>
                <a:gd name="T109" fmla="*/ 472 h 532"/>
                <a:gd name="T110" fmla="*/ 289 w 589"/>
                <a:gd name="T111" fmla="*/ 487 h 532"/>
                <a:gd name="T112" fmla="*/ 270 w 589"/>
                <a:gd name="T113" fmla="*/ 497 h 532"/>
                <a:gd name="T114" fmla="*/ 230 w 589"/>
                <a:gd name="T115" fmla="*/ 485 h 532"/>
                <a:gd name="T116" fmla="*/ 279 w 589"/>
                <a:gd name="T117" fmla="*/ 510 h 532"/>
                <a:gd name="T118" fmla="*/ 198 w 589"/>
                <a:gd name="T119" fmla="*/ 491 h 532"/>
                <a:gd name="T120" fmla="*/ 215 w 589"/>
                <a:gd name="T121" fmla="*/ 507 h 532"/>
                <a:gd name="T122" fmla="*/ 227 w 589"/>
                <a:gd name="T123"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9" h="532">
                  <a:moveTo>
                    <a:pt x="227" y="532"/>
                  </a:moveTo>
                  <a:lnTo>
                    <a:pt x="218" y="526"/>
                  </a:lnTo>
                  <a:lnTo>
                    <a:pt x="212" y="523"/>
                  </a:lnTo>
                  <a:lnTo>
                    <a:pt x="205" y="522"/>
                  </a:lnTo>
                  <a:lnTo>
                    <a:pt x="198" y="522"/>
                  </a:lnTo>
                  <a:lnTo>
                    <a:pt x="180" y="510"/>
                  </a:lnTo>
                  <a:lnTo>
                    <a:pt x="162" y="498"/>
                  </a:lnTo>
                  <a:lnTo>
                    <a:pt x="145" y="485"/>
                  </a:lnTo>
                  <a:lnTo>
                    <a:pt x="127" y="474"/>
                  </a:lnTo>
                  <a:lnTo>
                    <a:pt x="111" y="461"/>
                  </a:lnTo>
                  <a:lnTo>
                    <a:pt x="95" y="449"/>
                  </a:lnTo>
                  <a:lnTo>
                    <a:pt x="80" y="436"/>
                  </a:lnTo>
                  <a:lnTo>
                    <a:pt x="66" y="422"/>
                  </a:lnTo>
                  <a:lnTo>
                    <a:pt x="53" y="408"/>
                  </a:lnTo>
                  <a:lnTo>
                    <a:pt x="40" y="393"/>
                  </a:lnTo>
                  <a:lnTo>
                    <a:pt x="30" y="377"/>
                  </a:lnTo>
                  <a:lnTo>
                    <a:pt x="20" y="361"/>
                  </a:lnTo>
                  <a:lnTo>
                    <a:pt x="12" y="344"/>
                  </a:lnTo>
                  <a:lnTo>
                    <a:pt x="7" y="324"/>
                  </a:lnTo>
                  <a:lnTo>
                    <a:pt x="2" y="305"/>
                  </a:lnTo>
                  <a:lnTo>
                    <a:pt x="0" y="283"/>
                  </a:lnTo>
                  <a:lnTo>
                    <a:pt x="12" y="282"/>
                  </a:lnTo>
                  <a:lnTo>
                    <a:pt x="25" y="282"/>
                  </a:lnTo>
                  <a:lnTo>
                    <a:pt x="38" y="280"/>
                  </a:lnTo>
                  <a:lnTo>
                    <a:pt x="50" y="280"/>
                  </a:lnTo>
                  <a:lnTo>
                    <a:pt x="64" y="279"/>
                  </a:lnTo>
                  <a:lnTo>
                    <a:pt x="78" y="277"/>
                  </a:lnTo>
                  <a:lnTo>
                    <a:pt x="91" y="273"/>
                  </a:lnTo>
                  <a:lnTo>
                    <a:pt x="104" y="269"/>
                  </a:lnTo>
                  <a:lnTo>
                    <a:pt x="115" y="249"/>
                  </a:lnTo>
                  <a:lnTo>
                    <a:pt x="123" y="232"/>
                  </a:lnTo>
                  <a:lnTo>
                    <a:pt x="132" y="217"/>
                  </a:lnTo>
                  <a:lnTo>
                    <a:pt x="141" y="202"/>
                  </a:lnTo>
                  <a:lnTo>
                    <a:pt x="152" y="189"/>
                  </a:lnTo>
                  <a:lnTo>
                    <a:pt x="163" y="176"/>
                  </a:lnTo>
                  <a:lnTo>
                    <a:pt x="178" y="162"/>
                  </a:lnTo>
                  <a:lnTo>
                    <a:pt x="194" y="147"/>
                  </a:lnTo>
                  <a:lnTo>
                    <a:pt x="222" y="132"/>
                  </a:lnTo>
                  <a:lnTo>
                    <a:pt x="243" y="120"/>
                  </a:lnTo>
                  <a:lnTo>
                    <a:pt x="259" y="111"/>
                  </a:lnTo>
                  <a:lnTo>
                    <a:pt x="270" y="104"/>
                  </a:lnTo>
                  <a:lnTo>
                    <a:pt x="279" y="98"/>
                  </a:lnTo>
                  <a:lnTo>
                    <a:pt x="288" y="94"/>
                  </a:lnTo>
                  <a:lnTo>
                    <a:pt x="297" y="88"/>
                  </a:lnTo>
                  <a:lnTo>
                    <a:pt x="306" y="82"/>
                  </a:lnTo>
                  <a:lnTo>
                    <a:pt x="312" y="67"/>
                  </a:lnTo>
                  <a:lnTo>
                    <a:pt x="319" y="53"/>
                  </a:lnTo>
                  <a:lnTo>
                    <a:pt x="327" y="43"/>
                  </a:lnTo>
                  <a:lnTo>
                    <a:pt x="335" y="33"/>
                  </a:lnTo>
                  <a:lnTo>
                    <a:pt x="344" y="25"/>
                  </a:lnTo>
                  <a:lnTo>
                    <a:pt x="355" y="17"/>
                  </a:lnTo>
                  <a:lnTo>
                    <a:pt x="368" y="8"/>
                  </a:lnTo>
                  <a:lnTo>
                    <a:pt x="382" y="0"/>
                  </a:lnTo>
                  <a:lnTo>
                    <a:pt x="388" y="2"/>
                  </a:lnTo>
                  <a:lnTo>
                    <a:pt x="392" y="3"/>
                  </a:lnTo>
                  <a:lnTo>
                    <a:pt x="398" y="4"/>
                  </a:lnTo>
                  <a:lnTo>
                    <a:pt x="404" y="5"/>
                  </a:lnTo>
                  <a:lnTo>
                    <a:pt x="410" y="6"/>
                  </a:lnTo>
                  <a:lnTo>
                    <a:pt x="415" y="8"/>
                  </a:lnTo>
                  <a:lnTo>
                    <a:pt x="421" y="10"/>
                  </a:lnTo>
                  <a:lnTo>
                    <a:pt x="427" y="11"/>
                  </a:lnTo>
                  <a:lnTo>
                    <a:pt x="469" y="8"/>
                  </a:lnTo>
                  <a:lnTo>
                    <a:pt x="501" y="5"/>
                  </a:lnTo>
                  <a:lnTo>
                    <a:pt x="521" y="3"/>
                  </a:lnTo>
                  <a:lnTo>
                    <a:pt x="534" y="4"/>
                  </a:lnTo>
                  <a:lnTo>
                    <a:pt x="539" y="10"/>
                  </a:lnTo>
                  <a:lnTo>
                    <a:pt x="537" y="22"/>
                  </a:lnTo>
                  <a:lnTo>
                    <a:pt x="533" y="43"/>
                  </a:lnTo>
                  <a:lnTo>
                    <a:pt x="526" y="75"/>
                  </a:lnTo>
                  <a:lnTo>
                    <a:pt x="526" y="96"/>
                  </a:lnTo>
                  <a:lnTo>
                    <a:pt x="527" y="114"/>
                  </a:lnTo>
                  <a:lnTo>
                    <a:pt x="529" y="131"/>
                  </a:lnTo>
                  <a:lnTo>
                    <a:pt x="535" y="146"/>
                  </a:lnTo>
                  <a:lnTo>
                    <a:pt x="543" y="159"/>
                  </a:lnTo>
                  <a:lnTo>
                    <a:pt x="555" y="172"/>
                  </a:lnTo>
                  <a:lnTo>
                    <a:pt x="570" y="184"/>
                  </a:lnTo>
                  <a:lnTo>
                    <a:pt x="589" y="195"/>
                  </a:lnTo>
                  <a:lnTo>
                    <a:pt x="589" y="196"/>
                  </a:lnTo>
                  <a:lnTo>
                    <a:pt x="589" y="197"/>
                  </a:lnTo>
                  <a:lnTo>
                    <a:pt x="589" y="200"/>
                  </a:lnTo>
                  <a:lnTo>
                    <a:pt x="589" y="201"/>
                  </a:lnTo>
                  <a:lnTo>
                    <a:pt x="579" y="200"/>
                  </a:lnTo>
                  <a:lnTo>
                    <a:pt x="569" y="197"/>
                  </a:lnTo>
                  <a:lnTo>
                    <a:pt x="557" y="195"/>
                  </a:lnTo>
                  <a:lnTo>
                    <a:pt x="546" y="192"/>
                  </a:lnTo>
                  <a:lnTo>
                    <a:pt x="535" y="188"/>
                  </a:lnTo>
                  <a:lnTo>
                    <a:pt x="526" y="186"/>
                  </a:lnTo>
                  <a:lnTo>
                    <a:pt x="519" y="184"/>
                  </a:lnTo>
                  <a:lnTo>
                    <a:pt x="514" y="184"/>
                  </a:lnTo>
                  <a:lnTo>
                    <a:pt x="514" y="185"/>
                  </a:lnTo>
                  <a:lnTo>
                    <a:pt x="516" y="186"/>
                  </a:lnTo>
                  <a:lnTo>
                    <a:pt x="517" y="187"/>
                  </a:lnTo>
                  <a:lnTo>
                    <a:pt x="520" y="188"/>
                  </a:lnTo>
                  <a:lnTo>
                    <a:pt x="524" y="192"/>
                  </a:lnTo>
                  <a:lnTo>
                    <a:pt x="531" y="194"/>
                  </a:lnTo>
                  <a:lnTo>
                    <a:pt x="539" y="199"/>
                  </a:lnTo>
                  <a:lnTo>
                    <a:pt x="550" y="204"/>
                  </a:lnTo>
                  <a:lnTo>
                    <a:pt x="544" y="207"/>
                  </a:lnTo>
                  <a:lnTo>
                    <a:pt x="536" y="207"/>
                  </a:lnTo>
                  <a:lnTo>
                    <a:pt x="525" y="203"/>
                  </a:lnTo>
                  <a:lnTo>
                    <a:pt x="513" y="200"/>
                  </a:lnTo>
                  <a:lnTo>
                    <a:pt x="502" y="195"/>
                  </a:lnTo>
                  <a:lnTo>
                    <a:pt x="491" y="189"/>
                  </a:lnTo>
                  <a:lnTo>
                    <a:pt x="483" y="186"/>
                  </a:lnTo>
                  <a:lnTo>
                    <a:pt x="479" y="184"/>
                  </a:lnTo>
                  <a:lnTo>
                    <a:pt x="480" y="186"/>
                  </a:lnTo>
                  <a:lnTo>
                    <a:pt x="480" y="188"/>
                  </a:lnTo>
                  <a:lnTo>
                    <a:pt x="480" y="191"/>
                  </a:lnTo>
                  <a:lnTo>
                    <a:pt x="481" y="193"/>
                  </a:lnTo>
                  <a:lnTo>
                    <a:pt x="486" y="195"/>
                  </a:lnTo>
                  <a:lnTo>
                    <a:pt x="490" y="197"/>
                  </a:lnTo>
                  <a:lnTo>
                    <a:pt x="495" y="200"/>
                  </a:lnTo>
                  <a:lnTo>
                    <a:pt x="499" y="202"/>
                  </a:lnTo>
                  <a:lnTo>
                    <a:pt x="504" y="205"/>
                  </a:lnTo>
                  <a:lnTo>
                    <a:pt x="509" y="208"/>
                  </a:lnTo>
                  <a:lnTo>
                    <a:pt x="513" y="210"/>
                  </a:lnTo>
                  <a:lnTo>
                    <a:pt x="518" y="212"/>
                  </a:lnTo>
                  <a:lnTo>
                    <a:pt x="512" y="215"/>
                  </a:lnTo>
                  <a:lnTo>
                    <a:pt x="503" y="215"/>
                  </a:lnTo>
                  <a:lnTo>
                    <a:pt x="493" y="211"/>
                  </a:lnTo>
                  <a:lnTo>
                    <a:pt x="482" y="207"/>
                  </a:lnTo>
                  <a:lnTo>
                    <a:pt x="471" y="201"/>
                  </a:lnTo>
                  <a:lnTo>
                    <a:pt x="461" y="196"/>
                  </a:lnTo>
                  <a:lnTo>
                    <a:pt x="453" y="192"/>
                  </a:lnTo>
                  <a:lnTo>
                    <a:pt x="448" y="189"/>
                  </a:lnTo>
                  <a:lnTo>
                    <a:pt x="453" y="197"/>
                  </a:lnTo>
                  <a:lnTo>
                    <a:pt x="463" y="204"/>
                  </a:lnTo>
                  <a:lnTo>
                    <a:pt x="472" y="210"/>
                  </a:lnTo>
                  <a:lnTo>
                    <a:pt x="476" y="216"/>
                  </a:lnTo>
                  <a:lnTo>
                    <a:pt x="475" y="216"/>
                  </a:lnTo>
                  <a:lnTo>
                    <a:pt x="475" y="216"/>
                  </a:lnTo>
                  <a:lnTo>
                    <a:pt x="474" y="217"/>
                  </a:lnTo>
                  <a:lnTo>
                    <a:pt x="473" y="217"/>
                  </a:lnTo>
                  <a:lnTo>
                    <a:pt x="468" y="215"/>
                  </a:lnTo>
                  <a:lnTo>
                    <a:pt x="464" y="212"/>
                  </a:lnTo>
                  <a:lnTo>
                    <a:pt x="460" y="211"/>
                  </a:lnTo>
                  <a:lnTo>
                    <a:pt x="457" y="210"/>
                  </a:lnTo>
                  <a:lnTo>
                    <a:pt x="452" y="209"/>
                  </a:lnTo>
                  <a:lnTo>
                    <a:pt x="448" y="208"/>
                  </a:lnTo>
                  <a:lnTo>
                    <a:pt x="441" y="207"/>
                  </a:lnTo>
                  <a:lnTo>
                    <a:pt x="433" y="204"/>
                  </a:lnTo>
                  <a:lnTo>
                    <a:pt x="433" y="207"/>
                  </a:lnTo>
                  <a:lnTo>
                    <a:pt x="434" y="208"/>
                  </a:lnTo>
                  <a:lnTo>
                    <a:pt x="434" y="210"/>
                  </a:lnTo>
                  <a:lnTo>
                    <a:pt x="434" y="212"/>
                  </a:lnTo>
                  <a:lnTo>
                    <a:pt x="438" y="214"/>
                  </a:lnTo>
                  <a:lnTo>
                    <a:pt x="441" y="215"/>
                  </a:lnTo>
                  <a:lnTo>
                    <a:pt x="443" y="216"/>
                  </a:lnTo>
                  <a:lnTo>
                    <a:pt x="444" y="217"/>
                  </a:lnTo>
                  <a:lnTo>
                    <a:pt x="440" y="226"/>
                  </a:lnTo>
                  <a:lnTo>
                    <a:pt x="435" y="237"/>
                  </a:lnTo>
                  <a:lnTo>
                    <a:pt x="428" y="246"/>
                  </a:lnTo>
                  <a:lnTo>
                    <a:pt x="421" y="253"/>
                  </a:lnTo>
                  <a:lnTo>
                    <a:pt x="425" y="256"/>
                  </a:lnTo>
                  <a:lnTo>
                    <a:pt x="428" y="258"/>
                  </a:lnTo>
                  <a:lnTo>
                    <a:pt x="431" y="260"/>
                  </a:lnTo>
                  <a:lnTo>
                    <a:pt x="436" y="261"/>
                  </a:lnTo>
                  <a:lnTo>
                    <a:pt x="441" y="261"/>
                  </a:lnTo>
                  <a:lnTo>
                    <a:pt x="445" y="260"/>
                  </a:lnTo>
                  <a:lnTo>
                    <a:pt x="451" y="257"/>
                  </a:lnTo>
                  <a:lnTo>
                    <a:pt x="456" y="253"/>
                  </a:lnTo>
                  <a:lnTo>
                    <a:pt x="455" y="250"/>
                  </a:lnTo>
                  <a:lnTo>
                    <a:pt x="452" y="249"/>
                  </a:lnTo>
                  <a:lnTo>
                    <a:pt x="450" y="249"/>
                  </a:lnTo>
                  <a:lnTo>
                    <a:pt x="444" y="248"/>
                  </a:lnTo>
                  <a:lnTo>
                    <a:pt x="444" y="241"/>
                  </a:lnTo>
                  <a:lnTo>
                    <a:pt x="444" y="238"/>
                  </a:lnTo>
                  <a:lnTo>
                    <a:pt x="445" y="234"/>
                  </a:lnTo>
                  <a:lnTo>
                    <a:pt x="448" y="232"/>
                  </a:lnTo>
                  <a:lnTo>
                    <a:pt x="453" y="232"/>
                  </a:lnTo>
                  <a:lnTo>
                    <a:pt x="460" y="231"/>
                  </a:lnTo>
                  <a:lnTo>
                    <a:pt x="467" y="231"/>
                  </a:lnTo>
                  <a:lnTo>
                    <a:pt x="475" y="231"/>
                  </a:lnTo>
                  <a:lnTo>
                    <a:pt x="482" y="231"/>
                  </a:lnTo>
                  <a:lnTo>
                    <a:pt x="490" y="231"/>
                  </a:lnTo>
                  <a:lnTo>
                    <a:pt x="497" y="232"/>
                  </a:lnTo>
                  <a:lnTo>
                    <a:pt x="504" y="234"/>
                  </a:lnTo>
                  <a:lnTo>
                    <a:pt x="497" y="239"/>
                  </a:lnTo>
                  <a:lnTo>
                    <a:pt x="488" y="242"/>
                  </a:lnTo>
                  <a:lnTo>
                    <a:pt x="480" y="245"/>
                  </a:lnTo>
                  <a:lnTo>
                    <a:pt x="472" y="247"/>
                  </a:lnTo>
                  <a:lnTo>
                    <a:pt x="472" y="248"/>
                  </a:lnTo>
                  <a:lnTo>
                    <a:pt x="473" y="249"/>
                  </a:lnTo>
                  <a:lnTo>
                    <a:pt x="473" y="252"/>
                  </a:lnTo>
                  <a:lnTo>
                    <a:pt x="473" y="253"/>
                  </a:lnTo>
                  <a:lnTo>
                    <a:pt x="475" y="254"/>
                  </a:lnTo>
                  <a:lnTo>
                    <a:pt x="479" y="254"/>
                  </a:lnTo>
                  <a:lnTo>
                    <a:pt x="482" y="255"/>
                  </a:lnTo>
                  <a:lnTo>
                    <a:pt x="484" y="256"/>
                  </a:lnTo>
                  <a:lnTo>
                    <a:pt x="478" y="263"/>
                  </a:lnTo>
                  <a:lnTo>
                    <a:pt x="471" y="268"/>
                  </a:lnTo>
                  <a:lnTo>
                    <a:pt x="463" y="270"/>
                  </a:lnTo>
                  <a:lnTo>
                    <a:pt x="453" y="272"/>
                  </a:lnTo>
                  <a:lnTo>
                    <a:pt x="445" y="273"/>
                  </a:lnTo>
                  <a:lnTo>
                    <a:pt x="438" y="275"/>
                  </a:lnTo>
                  <a:lnTo>
                    <a:pt x="433" y="276"/>
                  </a:lnTo>
                  <a:lnTo>
                    <a:pt x="428" y="279"/>
                  </a:lnTo>
                  <a:lnTo>
                    <a:pt x="431" y="280"/>
                  </a:lnTo>
                  <a:lnTo>
                    <a:pt x="435" y="282"/>
                  </a:lnTo>
                  <a:lnTo>
                    <a:pt x="442" y="282"/>
                  </a:lnTo>
                  <a:lnTo>
                    <a:pt x="456" y="283"/>
                  </a:lnTo>
                  <a:lnTo>
                    <a:pt x="451" y="287"/>
                  </a:lnTo>
                  <a:lnTo>
                    <a:pt x="445" y="291"/>
                  </a:lnTo>
                  <a:lnTo>
                    <a:pt x="440" y="293"/>
                  </a:lnTo>
                  <a:lnTo>
                    <a:pt x="434" y="294"/>
                  </a:lnTo>
                  <a:lnTo>
                    <a:pt x="427" y="295"/>
                  </a:lnTo>
                  <a:lnTo>
                    <a:pt x="421" y="294"/>
                  </a:lnTo>
                  <a:lnTo>
                    <a:pt x="415" y="294"/>
                  </a:lnTo>
                  <a:lnTo>
                    <a:pt x="410" y="294"/>
                  </a:lnTo>
                  <a:lnTo>
                    <a:pt x="410" y="299"/>
                  </a:lnTo>
                  <a:lnTo>
                    <a:pt x="417" y="301"/>
                  </a:lnTo>
                  <a:lnTo>
                    <a:pt x="425" y="303"/>
                  </a:lnTo>
                  <a:lnTo>
                    <a:pt x="433" y="305"/>
                  </a:lnTo>
                  <a:lnTo>
                    <a:pt x="428" y="308"/>
                  </a:lnTo>
                  <a:lnTo>
                    <a:pt x="419" y="310"/>
                  </a:lnTo>
                  <a:lnTo>
                    <a:pt x="408" y="310"/>
                  </a:lnTo>
                  <a:lnTo>
                    <a:pt x="397" y="310"/>
                  </a:lnTo>
                  <a:lnTo>
                    <a:pt x="385" y="309"/>
                  </a:lnTo>
                  <a:lnTo>
                    <a:pt x="375" y="308"/>
                  </a:lnTo>
                  <a:lnTo>
                    <a:pt x="366" y="307"/>
                  </a:lnTo>
                  <a:lnTo>
                    <a:pt x="361" y="307"/>
                  </a:lnTo>
                  <a:lnTo>
                    <a:pt x="369" y="309"/>
                  </a:lnTo>
                  <a:lnTo>
                    <a:pt x="375" y="311"/>
                  </a:lnTo>
                  <a:lnTo>
                    <a:pt x="381" y="314"/>
                  </a:lnTo>
                  <a:lnTo>
                    <a:pt x="385" y="315"/>
                  </a:lnTo>
                  <a:lnTo>
                    <a:pt x="391" y="316"/>
                  </a:lnTo>
                  <a:lnTo>
                    <a:pt x="397" y="317"/>
                  </a:lnTo>
                  <a:lnTo>
                    <a:pt x="405" y="320"/>
                  </a:lnTo>
                  <a:lnTo>
                    <a:pt x="415" y="322"/>
                  </a:lnTo>
                  <a:lnTo>
                    <a:pt x="408" y="325"/>
                  </a:lnTo>
                  <a:lnTo>
                    <a:pt x="398" y="328"/>
                  </a:lnTo>
                  <a:lnTo>
                    <a:pt x="387" y="328"/>
                  </a:lnTo>
                  <a:lnTo>
                    <a:pt x="375" y="325"/>
                  </a:lnTo>
                  <a:lnTo>
                    <a:pt x="362" y="324"/>
                  </a:lnTo>
                  <a:lnTo>
                    <a:pt x="351" y="322"/>
                  </a:lnTo>
                  <a:lnTo>
                    <a:pt x="341" y="321"/>
                  </a:lnTo>
                  <a:lnTo>
                    <a:pt x="334" y="320"/>
                  </a:lnTo>
                  <a:lnTo>
                    <a:pt x="342" y="322"/>
                  </a:lnTo>
                  <a:lnTo>
                    <a:pt x="350" y="324"/>
                  </a:lnTo>
                  <a:lnTo>
                    <a:pt x="358" y="326"/>
                  </a:lnTo>
                  <a:lnTo>
                    <a:pt x="366" y="329"/>
                  </a:lnTo>
                  <a:lnTo>
                    <a:pt x="373" y="332"/>
                  </a:lnTo>
                  <a:lnTo>
                    <a:pt x="381" y="335"/>
                  </a:lnTo>
                  <a:lnTo>
                    <a:pt x="389" y="337"/>
                  </a:lnTo>
                  <a:lnTo>
                    <a:pt x="397" y="339"/>
                  </a:lnTo>
                  <a:lnTo>
                    <a:pt x="395" y="343"/>
                  </a:lnTo>
                  <a:lnTo>
                    <a:pt x="392" y="345"/>
                  </a:lnTo>
                  <a:lnTo>
                    <a:pt x="390" y="348"/>
                  </a:lnTo>
                  <a:lnTo>
                    <a:pt x="388" y="351"/>
                  </a:lnTo>
                  <a:lnTo>
                    <a:pt x="381" y="350"/>
                  </a:lnTo>
                  <a:lnTo>
                    <a:pt x="373" y="348"/>
                  </a:lnTo>
                  <a:lnTo>
                    <a:pt x="366" y="348"/>
                  </a:lnTo>
                  <a:lnTo>
                    <a:pt x="359" y="347"/>
                  </a:lnTo>
                  <a:lnTo>
                    <a:pt x="351" y="346"/>
                  </a:lnTo>
                  <a:lnTo>
                    <a:pt x="344" y="345"/>
                  </a:lnTo>
                  <a:lnTo>
                    <a:pt x="336" y="345"/>
                  </a:lnTo>
                  <a:lnTo>
                    <a:pt x="329" y="344"/>
                  </a:lnTo>
                  <a:lnTo>
                    <a:pt x="334" y="346"/>
                  </a:lnTo>
                  <a:lnTo>
                    <a:pt x="339" y="348"/>
                  </a:lnTo>
                  <a:lnTo>
                    <a:pt x="345" y="351"/>
                  </a:lnTo>
                  <a:lnTo>
                    <a:pt x="351" y="353"/>
                  </a:lnTo>
                  <a:lnTo>
                    <a:pt x="358" y="355"/>
                  </a:lnTo>
                  <a:lnTo>
                    <a:pt x="365" y="358"/>
                  </a:lnTo>
                  <a:lnTo>
                    <a:pt x="372" y="359"/>
                  </a:lnTo>
                  <a:lnTo>
                    <a:pt x="379" y="361"/>
                  </a:lnTo>
                  <a:lnTo>
                    <a:pt x="375" y="363"/>
                  </a:lnTo>
                  <a:lnTo>
                    <a:pt x="373" y="367"/>
                  </a:lnTo>
                  <a:lnTo>
                    <a:pt x="369" y="370"/>
                  </a:lnTo>
                  <a:lnTo>
                    <a:pt x="367" y="374"/>
                  </a:lnTo>
                  <a:lnTo>
                    <a:pt x="358" y="373"/>
                  </a:lnTo>
                  <a:lnTo>
                    <a:pt x="350" y="373"/>
                  </a:lnTo>
                  <a:lnTo>
                    <a:pt x="342" y="371"/>
                  </a:lnTo>
                  <a:lnTo>
                    <a:pt x="335" y="370"/>
                  </a:lnTo>
                  <a:lnTo>
                    <a:pt x="327" y="368"/>
                  </a:lnTo>
                  <a:lnTo>
                    <a:pt x="320" y="367"/>
                  </a:lnTo>
                  <a:lnTo>
                    <a:pt x="313" y="364"/>
                  </a:lnTo>
                  <a:lnTo>
                    <a:pt x="306" y="363"/>
                  </a:lnTo>
                  <a:lnTo>
                    <a:pt x="306" y="364"/>
                  </a:lnTo>
                  <a:lnTo>
                    <a:pt x="306" y="366"/>
                  </a:lnTo>
                  <a:lnTo>
                    <a:pt x="306" y="368"/>
                  </a:lnTo>
                  <a:lnTo>
                    <a:pt x="306" y="369"/>
                  </a:lnTo>
                  <a:lnTo>
                    <a:pt x="322" y="374"/>
                  </a:lnTo>
                  <a:lnTo>
                    <a:pt x="334" y="377"/>
                  </a:lnTo>
                  <a:lnTo>
                    <a:pt x="343" y="379"/>
                  </a:lnTo>
                  <a:lnTo>
                    <a:pt x="349" y="382"/>
                  </a:lnTo>
                  <a:lnTo>
                    <a:pt x="352" y="383"/>
                  </a:lnTo>
                  <a:lnTo>
                    <a:pt x="354" y="384"/>
                  </a:lnTo>
                  <a:lnTo>
                    <a:pt x="355" y="385"/>
                  </a:lnTo>
                  <a:lnTo>
                    <a:pt x="357" y="386"/>
                  </a:lnTo>
                  <a:lnTo>
                    <a:pt x="355" y="388"/>
                  </a:lnTo>
                  <a:lnTo>
                    <a:pt x="354" y="390"/>
                  </a:lnTo>
                  <a:lnTo>
                    <a:pt x="353" y="391"/>
                  </a:lnTo>
                  <a:lnTo>
                    <a:pt x="352" y="393"/>
                  </a:lnTo>
                  <a:lnTo>
                    <a:pt x="342" y="392"/>
                  </a:lnTo>
                  <a:lnTo>
                    <a:pt x="331" y="391"/>
                  </a:lnTo>
                  <a:lnTo>
                    <a:pt x="323" y="390"/>
                  </a:lnTo>
                  <a:lnTo>
                    <a:pt x="316" y="389"/>
                  </a:lnTo>
                  <a:lnTo>
                    <a:pt x="309" y="389"/>
                  </a:lnTo>
                  <a:lnTo>
                    <a:pt x="305" y="388"/>
                  </a:lnTo>
                  <a:lnTo>
                    <a:pt x="301" y="388"/>
                  </a:lnTo>
                  <a:lnTo>
                    <a:pt x="299" y="388"/>
                  </a:lnTo>
                  <a:lnTo>
                    <a:pt x="298" y="389"/>
                  </a:lnTo>
                  <a:lnTo>
                    <a:pt x="298" y="391"/>
                  </a:lnTo>
                  <a:lnTo>
                    <a:pt x="298" y="392"/>
                  </a:lnTo>
                  <a:lnTo>
                    <a:pt x="298" y="394"/>
                  </a:lnTo>
                  <a:lnTo>
                    <a:pt x="304" y="396"/>
                  </a:lnTo>
                  <a:lnTo>
                    <a:pt x="309" y="397"/>
                  </a:lnTo>
                  <a:lnTo>
                    <a:pt x="315" y="397"/>
                  </a:lnTo>
                  <a:lnTo>
                    <a:pt x="321" y="398"/>
                  </a:lnTo>
                  <a:lnTo>
                    <a:pt x="326" y="399"/>
                  </a:lnTo>
                  <a:lnTo>
                    <a:pt x="331" y="400"/>
                  </a:lnTo>
                  <a:lnTo>
                    <a:pt x="337" y="401"/>
                  </a:lnTo>
                  <a:lnTo>
                    <a:pt x="343" y="403"/>
                  </a:lnTo>
                  <a:lnTo>
                    <a:pt x="339" y="409"/>
                  </a:lnTo>
                  <a:lnTo>
                    <a:pt x="334" y="413"/>
                  </a:lnTo>
                  <a:lnTo>
                    <a:pt x="326" y="414"/>
                  </a:lnTo>
                  <a:lnTo>
                    <a:pt x="316" y="413"/>
                  </a:lnTo>
                  <a:lnTo>
                    <a:pt x="306" y="411"/>
                  </a:lnTo>
                  <a:lnTo>
                    <a:pt x="296" y="408"/>
                  </a:lnTo>
                  <a:lnTo>
                    <a:pt x="286" y="406"/>
                  </a:lnTo>
                  <a:lnTo>
                    <a:pt x="279" y="406"/>
                  </a:lnTo>
                  <a:lnTo>
                    <a:pt x="285" y="408"/>
                  </a:lnTo>
                  <a:lnTo>
                    <a:pt x="291" y="411"/>
                  </a:lnTo>
                  <a:lnTo>
                    <a:pt x="294" y="413"/>
                  </a:lnTo>
                  <a:lnTo>
                    <a:pt x="299" y="414"/>
                  </a:lnTo>
                  <a:lnTo>
                    <a:pt x="305" y="416"/>
                  </a:lnTo>
                  <a:lnTo>
                    <a:pt x="311" y="417"/>
                  </a:lnTo>
                  <a:lnTo>
                    <a:pt x="317" y="420"/>
                  </a:lnTo>
                  <a:lnTo>
                    <a:pt x="328" y="423"/>
                  </a:lnTo>
                  <a:lnTo>
                    <a:pt x="328" y="428"/>
                  </a:lnTo>
                  <a:lnTo>
                    <a:pt x="328" y="431"/>
                  </a:lnTo>
                  <a:lnTo>
                    <a:pt x="327" y="434"/>
                  </a:lnTo>
                  <a:lnTo>
                    <a:pt x="326" y="436"/>
                  </a:lnTo>
                  <a:lnTo>
                    <a:pt x="319" y="436"/>
                  </a:lnTo>
                  <a:lnTo>
                    <a:pt x="312" y="435"/>
                  </a:lnTo>
                  <a:lnTo>
                    <a:pt x="305" y="434"/>
                  </a:lnTo>
                  <a:lnTo>
                    <a:pt x="299" y="431"/>
                  </a:lnTo>
                  <a:lnTo>
                    <a:pt x="293" y="430"/>
                  </a:lnTo>
                  <a:lnTo>
                    <a:pt x="288" y="429"/>
                  </a:lnTo>
                  <a:lnTo>
                    <a:pt x="282" y="429"/>
                  </a:lnTo>
                  <a:lnTo>
                    <a:pt x="277" y="429"/>
                  </a:lnTo>
                  <a:lnTo>
                    <a:pt x="282" y="431"/>
                  </a:lnTo>
                  <a:lnTo>
                    <a:pt x="286" y="434"/>
                  </a:lnTo>
                  <a:lnTo>
                    <a:pt x="291" y="436"/>
                  </a:lnTo>
                  <a:lnTo>
                    <a:pt x="296" y="438"/>
                  </a:lnTo>
                  <a:lnTo>
                    <a:pt x="301" y="439"/>
                  </a:lnTo>
                  <a:lnTo>
                    <a:pt x="307" y="442"/>
                  </a:lnTo>
                  <a:lnTo>
                    <a:pt x="313" y="443"/>
                  </a:lnTo>
                  <a:lnTo>
                    <a:pt x="320" y="445"/>
                  </a:lnTo>
                  <a:lnTo>
                    <a:pt x="319" y="449"/>
                  </a:lnTo>
                  <a:lnTo>
                    <a:pt x="317" y="451"/>
                  </a:lnTo>
                  <a:lnTo>
                    <a:pt x="315" y="454"/>
                  </a:lnTo>
                  <a:lnTo>
                    <a:pt x="314" y="458"/>
                  </a:lnTo>
                  <a:lnTo>
                    <a:pt x="306" y="458"/>
                  </a:lnTo>
                  <a:lnTo>
                    <a:pt x="299" y="457"/>
                  </a:lnTo>
                  <a:lnTo>
                    <a:pt x="291" y="456"/>
                  </a:lnTo>
                  <a:lnTo>
                    <a:pt x="284" y="453"/>
                  </a:lnTo>
                  <a:lnTo>
                    <a:pt x="277" y="452"/>
                  </a:lnTo>
                  <a:lnTo>
                    <a:pt x="271" y="451"/>
                  </a:lnTo>
                  <a:lnTo>
                    <a:pt x="266" y="451"/>
                  </a:lnTo>
                  <a:lnTo>
                    <a:pt x="261" y="451"/>
                  </a:lnTo>
                  <a:lnTo>
                    <a:pt x="263" y="452"/>
                  </a:lnTo>
                  <a:lnTo>
                    <a:pt x="267" y="454"/>
                  </a:lnTo>
                  <a:lnTo>
                    <a:pt x="273" y="457"/>
                  </a:lnTo>
                  <a:lnTo>
                    <a:pt x="278" y="459"/>
                  </a:lnTo>
                  <a:lnTo>
                    <a:pt x="285" y="461"/>
                  </a:lnTo>
                  <a:lnTo>
                    <a:pt x="292" y="464"/>
                  </a:lnTo>
                  <a:lnTo>
                    <a:pt x="299" y="466"/>
                  </a:lnTo>
                  <a:lnTo>
                    <a:pt x="306" y="467"/>
                  </a:lnTo>
                  <a:lnTo>
                    <a:pt x="305" y="469"/>
                  </a:lnTo>
                  <a:lnTo>
                    <a:pt x="305" y="473"/>
                  </a:lnTo>
                  <a:lnTo>
                    <a:pt x="304" y="475"/>
                  </a:lnTo>
                  <a:lnTo>
                    <a:pt x="303" y="479"/>
                  </a:lnTo>
                  <a:lnTo>
                    <a:pt x="294" y="479"/>
                  </a:lnTo>
                  <a:lnTo>
                    <a:pt x="286" y="477"/>
                  </a:lnTo>
                  <a:lnTo>
                    <a:pt x="278" y="476"/>
                  </a:lnTo>
                  <a:lnTo>
                    <a:pt x="271" y="474"/>
                  </a:lnTo>
                  <a:lnTo>
                    <a:pt x="265" y="472"/>
                  </a:lnTo>
                  <a:lnTo>
                    <a:pt x="258" y="469"/>
                  </a:lnTo>
                  <a:lnTo>
                    <a:pt x="251" y="467"/>
                  </a:lnTo>
                  <a:lnTo>
                    <a:pt x="244" y="465"/>
                  </a:lnTo>
                  <a:lnTo>
                    <a:pt x="245" y="466"/>
                  </a:lnTo>
                  <a:lnTo>
                    <a:pt x="245" y="468"/>
                  </a:lnTo>
                  <a:lnTo>
                    <a:pt x="245" y="469"/>
                  </a:lnTo>
                  <a:lnTo>
                    <a:pt x="246" y="472"/>
                  </a:lnTo>
                  <a:lnTo>
                    <a:pt x="252" y="474"/>
                  </a:lnTo>
                  <a:lnTo>
                    <a:pt x="258" y="475"/>
                  </a:lnTo>
                  <a:lnTo>
                    <a:pt x="263" y="477"/>
                  </a:lnTo>
                  <a:lnTo>
                    <a:pt x="270" y="480"/>
                  </a:lnTo>
                  <a:lnTo>
                    <a:pt x="276" y="482"/>
                  </a:lnTo>
                  <a:lnTo>
                    <a:pt x="282" y="484"/>
                  </a:lnTo>
                  <a:lnTo>
                    <a:pt x="289" y="487"/>
                  </a:lnTo>
                  <a:lnTo>
                    <a:pt x="294" y="489"/>
                  </a:lnTo>
                  <a:lnTo>
                    <a:pt x="292" y="495"/>
                  </a:lnTo>
                  <a:lnTo>
                    <a:pt x="291" y="497"/>
                  </a:lnTo>
                  <a:lnTo>
                    <a:pt x="290" y="499"/>
                  </a:lnTo>
                  <a:lnTo>
                    <a:pt x="289" y="500"/>
                  </a:lnTo>
                  <a:lnTo>
                    <a:pt x="279" y="499"/>
                  </a:lnTo>
                  <a:lnTo>
                    <a:pt x="270" y="497"/>
                  </a:lnTo>
                  <a:lnTo>
                    <a:pt x="262" y="494"/>
                  </a:lnTo>
                  <a:lnTo>
                    <a:pt x="254" y="491"/>
                  </a:lnTo>
                  <a:lnTo>
                    <a:pt x="247" y="488"/>
                  </a:lnTo>
                  <a:lnTo>
                    <a:pt x="240" y="485"/>
                  </a:lnTo>
                  <a:lnTo>
                    <a:pt x="233" y="483"/>
                  </a:lnTo>
                  <a:lnTo>
                    <a:pt x="227" y="482"/>
                  </a:lnTo>
                  <a:lnTo>
                    <a:pt x="230" y="485"/>
                  </a:lnTo>
                  <a:lnTo>
                    <a:pt x="235" y="489"/>
                  </a:lnTo>
                  <a:lnTo>
                    <a:pt x="240" y="494"/>
                  </a:lnTo>
                  <a:lnTo>
                    <a:pt x="248" y="497"/>
                  </a:lnTo>
                  <a:lnTo>
                    <a:pt x="255" y="500"/>
                  </a:lnTo>
                  <a:lnTo>
                    <a:pt x="263" y="504"/>
                  </a:lnTo>
                  <a:lnTo>
                    <a:pt x="271" y="507"/>
                  </a:lnTo>
                  <a:lnTo>
                    <a:pt x="279" y="510"/>
                  </a:lnTo>
                  <a:lnTo>
                    <a:pt x="273" y="518"/>
                  </a:lnTo>
                  <a:lnTo>
                    <a:pt x="262" y="520"/>
                  </a:lnTo>
                  <a:lnTo>
                    <a:pt x="250" y="517"/>
                  </a:lnTo>
                  <a:lnTo>
                    <a:pt x="236" y="511"/>
                  </a:lnTo>
                  <a:lnTo>
                    <a:pt x="222" y="503"/>
                  </a:lnTo>
                  <a:lnTo>
                    <a:pt x="208" y="496"/>
                  </a:lnTo>
                  <a:lnTo>
                    <a:pt x="198" y="491"/>
                  </a:lnTo>
                  <a:lnTo>
                    <a:pt x="190" y="490"/>
                  </a:lnTo>
                  <a:lnTo>
                    <a:pt x="191" y="491"/>
                  </a:lnTo>
                  <a:lnTo>
                    <a:pt x="192" y="492"/>
                  </a:lnTo>
                  <a:lnTo>
                    <a:pt x="194" y="495"/>
                  </a:lnTo>
                  <a:lnTo>
                    <a:pt x="199" y="497"/>
                  </a:lnTo>
                  <a:lnTo>
                    <a:pt x="206" y="502"/>
                  </a:lnTo>
                  <a:lnTo>
                    <a:pt x="215" y="507"/>
                  </a:lnTo>
                  <a:lnTo>
                    <a:pt x="229" y="515"/>
                  </a:lnTo>
                  <a:lnTo>
                    <a:pt x="247" y="527"/>
                  </a:lnTo>
                  <a:lnTo>
                    <a:pt x="241" y="530"/>
                  </a:lnTo>
                  <a:lnTo>
                    <a:pt x="237" y="532"/>
                  </a:lnTo>
                  <a:lnTo>
                    <a:pt x="231" y="532"/>
                  </a:lnTo>
                  <a:lnTo>
                    <a:pt x="227" y="532"/>
                  </a:lnTo>
                  <a:lnTo>
                    <a:pt x="227" y="532"/>
                  </a:lnTo>
                  <a:lnTo>
                    <a:pt x="227" y="532"/>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8" name="Freeform 76">
              <a:extLst>
                <a:ext uri="{FF2B5EF4-FFF2-40B4-BE49-F238E27FC236}">
                  <a16:creationId xmlns:a16="http://schemas.microsoft.com/office/drawing/2014/main" id="{3E10B1F4-37E2-4BC4-A440-6487640E6DD0}"/>
                </a:ext>
              </a:extLst>
            </p:cNvPr>
            <p:cNvSpPr>
              <a:spLocks/>
            </p:cNvSpPr>
            <p:nvPr/>
          </p:nvSpPr>
          <p:spPr bwMode="auto">
            <a:xfrm>
              <a:off x="585" y="1811"/>
              <a:ext cx="413" cy="43"/>
            </a:xfrm>
            <a:custGeom>
              <a:avLst/>
              <a:gdLst>
                <a:gd name="T0" fmla="*/ 633 w 824"/>
                <a:gd name="T1" fmla="*/ 85 h 88"/>
                <a:gd name="T2" fmla="*/ 515 w 824"/>
                <a:gd name="T3" fmla="*/ 81 h 88"/>
                <a:gd name="T4" fmla="*/ 397 w 824"/>
                <a:gd name="T5" fmla="*/ 79 h 88"/>
                <a:gd name="T6" fmla="*/ 280 w 824"/>
                <a:gd name="T7" fmla="*/ 76 h 88"/>
                <a:gd name="T8" fmla="*/ 161 w 824"/>
                <a:gd name="T9" fmla="*/ 75 h 88"/>
                <a:gd name="T10" fmla="*/ 72 w 824"/>
                <a:gd name="T11" fmla="*/ 74 h 88"/>
                <a:gd name="T12" fmla="*/ 41 w 824"/>
                <a:gd name="T13" fmla="*/ 73 h 88"/>
                <a:gd name="T14" fmla="*/ 10 w 824"/>
                <a:gd name="T15" fmla="*/ 71 h 88"/>
                <a:gd name="T16" fmla="*/ 0 w 824"/>
                <a:gd name="T17" fmla="*/ 65 h 88"/>
                <a:gd name="T18" fmla="*/ 24 w 824"/>
                <a:gd name="T19" fmla="*/ 60 h 88"/>
                <a:gd name="T20" fmla="*/ 72 w 824"/>
                <a:gd name="T21" fmla="*/ 60 h 88"/>
                <a:gd name="T22" fmla="*/ 123 w 824"/>
                <a:gd name="T23" fmla="*/ 59 h 88"/>
                <a:gd name="T24" fmla="*/ 121 w 824"/>
                <a:gd name="T25" fmla="*/ 56 h 88"/>
                <a:gd name="T26" fmla="*/ 55 w 824"/>
                <a:gd name="T27" fmla="*/ 52 h 88"/>
                <a:gd name="T28" fmla="*/ 0 w 824"/>
                <a:gd name="T29" fmla="*/ 49 h 88"/>
                <a:gd name="T30" fmla="*/ 1 w 824"/>
                <a:gd name="T31" fmla="*/ 34 h 88"/>
                <a:gd name="T32" fmla="*/ 26 w 824"/>
                <a:gd name="T33" fmla="*/ 29 h 88"/>
                <a:gd name="T34" fmla="*/ 64 w 824"/>
                <a:gd name="T35" fmla="*/ 29 h 88"/>
                <a:gd name="T36" fmla="*/ 102 w 824"/>
                <a:gd name="T37" fmla="*/ 30 h 88"/>
                <a:gd name="T38" fmla="*/ 105 w 824"/>
                <a:gd name="T39" fmla="*/ 26 h 88"/>
                <a:gd name="T40" fmla="*/ 88 w 824"/>
                <a:gd name="T41" fmla="*/ 25 h 88"/>
                <a:gd name="T42" fmla="*/ 61 w 824"/>
                <a:gd name="T43" fmla="*/ 23 h 88"/>
                <a:gd name="T44" fmla="*/ 7 w 824"/>
                <a:gd name="T45" fmla="*/ 19 h 88"/>
                <a:gd name="T46" fmla="*/ 9 w 824"/>
                <a:gd name="T47" fmla="*/ 10 h 88"/>
                <a:gd name="T48" fmla="*/ 25 w 824"/>
                <a:gd name="T49" fmla="*/ 5 h 88"/>
                <a:gd name="T50" fmla="*/ 61 w 824"/>
                <a:gd name="T51" fmla="*/ 3 h 88"/>
                <a:gd name="T52" fmla="*/ 153 w 824"/>
                <a:gd name="T53" fmla="*/ 0 h 88"/>
                <a:gd name="T54" fmla="*/ 276 w 824"/>
                <a:gd name="T55" fmla="*/ 0 h 88"/>
                <a:gd name="T56" fmla="*/ 402 w 824"/>
                <a:gd name="T57" fmla="*/ 0 h 88"/>
                <a:gd name="T58" fmla="*/ 527 w 824"/>
                <a:gd name="T59" fmla="*/ 0 h 88"/>
                <a:gd name="T60" fmla="*/ 654 w 824"/>
                <a:gd name="T61" fmla="*/ 2 h 88"/>
                <a:gd name="T62" fmla="*/ 779 w 824"/>
                <a:gd name="T63" fmla="*/ 4 h 88"/>
                <a:gd name="T64" fmla="*/ 813 w 824"/>
                <a:gd name="T65" fmla="*/ 13 h 88"/>
                <a:gd name="T66" fmla="*/ 784 w 824"/>
                <a:gd name="T67" fmla="*/ 18 h 88"/>
                <a:gd name="T68" fmla="*/ 763 w 824"/>
                <a:gd name="T69" fmla="*/ 19 h 88"/>
                <a:gd name="T70" fmla="*/ 774 w 824"/>
                <a:gd name="T71" fmla="*/ 21 h 88"/>
                <a:gd name="T72" fmla="*/ 794 w 824"/>
                <a:gd name="T73" fmla="*/ 22 h 88"/>
                <a:gd name="T74" fmla="*/ 822 w 824"/>
                <a:gd name="T75" fmla="*/ 25 h 88"/>
                <a:gd name="T76" fmla="*/ 824 w 824"/>
                <a:gd name="T77" fmla="*/ 27 h 88"/>
                <a:gd name="T78" fmla="*/ 784 w 824"/>
                <a:gd name="T79" fmla="*/ 36 h 88"/>
                <a:gd name="T80" fmla="*/ 724 w 824"/>
                <a:gd name="T81" fmla="*/ 42 h 88"/>
                <a:gd name="T82" fmla="*/ 711 w 824"/>
                <a:gd name="T83" fmla="*/ 45 h 88"/>
                <a:gd name="T84" fmla="*/ 759 w 824"/>
                <a:gd name="T85" fmla="*/ 45 h 88"/>
                <a:gd name="T86" fmla="*/ 809 w 824"/>
                <a:gd name="T87" fmla="*/ 43 h 88"/>
                <a:gd name="T88" fmla="*/ 824 w 824"/>
                <a:gd name="T89" fmla="*/ 46 h 88"/>
                <a:gd name="T90" fmla="*/ 816 w 824"/>
                <a:gd name="T91" fmla="*/ 53 h 88"/>
                <a:gd name="T92" fmla="*/ 781 w 824"/>
                <a:gd name="T93" fmla="*/ 57 h 88"/>
                <a:gd name="T94" fmla="*/ 745 w 824"/>
                <a:gd name="T95" fmla="*/ 63 h 88"/>
                <a:gd name="T96" fmla="*/ 759 w 824"/>
                <a:gd name="T97" fmla="*/ 66 h 88"/>
                <a:gd name="T98" fmla="*/ 792 w 824"/>
                <a:gd name="T99" fmla="*/ 65 h 88"/>
                <a:gd name="T100" fmla="*/ 824 w 824"/>
                <a:gd name="T101" fmla="*/ 65 h 88"/>
                <a:gd name="T102" fmla="*/ 822 w 824"/>
                <a:gd name="T103" fmla="*/ 78 h 88"/>
                <a:gd name="T104" fmla="*/ 794 w 824"/>
                <a:gd name="T105" fmla="*/ 87 h 88"/>
                <a:gd name="T106" fmla="*/ 752 w 824"/>
                <a:gd name="T107" fmla="*/ 88 h 88"/>
                <a:gd name="T108" fmla="*/ 711 w 824"/>
                <a:gd name="T10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4" h="88">
                  <a:moveTo>
                    <a:pt x="711" y="88"/>
                  </a:moveTo>
                  <a:lnTo>
                    <a:pt x="672" y="87"/>
                  </a:lnTo>
                  <a:lnTo>
                    <a:pt x="633" y="85"/>
                  </a:lnTo>
                  <a:lnTo>
                    <a:pt x="594" y="83"/>
                  </a:lnTo>
                  <a:lnTo>
                    <a:pt x="555" y="82"/>
                  </a:lnTo>
                  <a:lnTo>
                    <a:pt x="515" y="81"/>
                  </a:lnTo>
                  <a:lnTo>
                    <a:pt x="475" y="80"/>
                  </a:lnTo>
                  <a:lnTo>
                    <a:pt x="436" y="80"/>
                  </a:lnTo>
                  <a:lnTo>
                    <a:pt x="397" y="79"/>
                  </a:lnTo>
                  <a:lnTo>
                    <a:pt x="358" y="78"/>
                  </a:lnTo>
                  <a:lnTo>
                    <a:pt x="319" y="78"/>
                  </a:lnTo>
                  <a:lnTo>
                    <a:pt x="280" y="76"/>
                  </a:lnTo>
                  <a:lnTo>
                    <a:pt x="240" y="76"/>
                  </a:lnTo>
                  <a:lnTo>
                    <a:pt x="200" y="76"/>
                  </a:lnTo>
                  <a:lnTo>
                    <a:pt x="161" y="75"/>
                  </a:lnTo>
                  <a:lnTo>
                    <a:pt x="122" y="75"/>
                  </a:lnTo>
                  <a:lnTo>
                    <a:pt x="83" y="75"/>
                  </a:lnTo>
                  <a:lnTo>
                    <a:pt x="72" y="74"/>
                  </a:lnTo>
                  <a:lnTo>
                    <a:pt x="62" y="74"/>
                  </a:lnTo>
                  <a:lnTo>
                    <a:pt x="52" y="73"/>
                  </a:lnTo>
                  <a:lnTo>
                    <a:pt x="41" y="73"/>
                  </a:lnTo>
                  <a:lnTo>
                    <a:pt x="31" y="72"/>
                  </a:lnTo>
                  <a:lnTo>
                    <a:pt x="21" y="72"/>
                  </a:lnTo>
                  <a:lnTo>
                    <a:pt x="10" y="71"/>
                  </a:lnTo>
                  <a:lnTo>
                    <a:pt x="0" y="71"/>
                  </a:lnTo>
                  <a:lnTo>
                    <a:pt x="0" y="68"/>
                  </a:lnTo>
                  <a:lnTo>
                    <a:pt x="0" y="65"/>
                  </a:lnTo>
                  <a:lnTo>
                    <a:pt x="0" y="63"/>
                  </a:lnTo>
                  <a:lnTo>
                    <a:pt x="0" y="60"/>
                  </a:lnTo>
                  <a:lnTo>
                    <a:pt x="24" y="60"/>
                  </a:lnTo>
                  <a:lnTo>
                    <a:pt x="42" y="61"/>
                  </a:lnTo>
                  <a:lnTo>
                    <a:pt x="57" y="61"/>
                  </a:lnTo>
                  <a:lnTo>
                    <a:pt x="72" y="60"/>
                  </a:lnTo>
                  <a:lnTo>
                    <a:pt x="86" y="60"/>
                  </a:lnTo>
                  <a:lnTo>
                    <a:pt x="103" y="60"/>
                  </a:lnTo>
                  <a:lnTo>
                    <a:pt x="123" y="59"/>
                  </a:lnTo>
                  <a:lnTo>
                    <a:pt x="150" y="58"/>
                  </a:lnTo>
                  <a:lnTo>
                    <a:pt x="138" y="57"/>
                  </a:lnTo>
                  <a:lnTo>
                    <a:pt x="121" y="56"/>
                  </a:lnTo>
                  <a:lnTo>
                    <a:pt x="101" y="55"/>
                  </a:lnTo>
                  <a:lnTo>
                    <a:pt x="78" y="53"/>
                  </a:lnTo>
                  <a:lnTo>
                    <a:pt x="55" y="52"/>
                  </a:lnTo>
                  <a:lnTo>
                    <a:pt x="33" y="51"/>
                  </a:lnTo>
                  <a:lnTo>
                    <a:pt x="15" y="50"/>
                  </a:lnTo>
                  <a:lnTo>
                    <a:pt x="0" y="49"/>
                  </a:lnTo>
                  <a:lnTo>
                    <a:pt x="0" y="44"/>
                  </a:lnTo>
                  <a:lnTo>
                    <a:pt x="1" y="38"/>
                  </a:lnTo>
                  <a:lnTo>
                    <a:pt x="1" y="34"/>
                  </a:lnTo>
                  <a:lnTo>
                    <a:pt x="1" y="29"/>
                  </a:lnTo>
                  <a:lnTo>
                    <a:pt x="14" y="29"/>
                  </a:lnTo>
                  <a:lnTo>
                    <a:pt x="26" y="29"/>
                  </a:lnTo>
                  <a:lnTo>
                    <a:pt x="39" y="29"/>
                  </a:lnTo>
                  <a:lnTo>
                    <a:pt x="52" y="29"/>
                  </a:lnTo>
                  <a:lnTo>
                    <a:pt x="64" y="29"/>
                  </a:lnTo>
                  <a:lnTo>
                    <a:pt x="77" y="29"/>
                  </a:lnTo>
                  <a:lnTo>
                    <a:pt x="90" y="30"/>
                  </a:lnTo>
                  <a:lnTo>
                    <a:pt x="102" y="30"/>
                  </a:lnTo>
                  <a:lnTo>
                    <a:pt x="103" y="29"/>
                  </a:lnTo>
                  <a:lnTo>
                    <a:pt x="105" y="27"/>
                  </a:lnTo>
                  <a:lnTo>
                    <a:pt x="105" y="26"/>
                  </a:lnTo>
                  <a:lnTo>
                    <a:pt x="106" y="25"/>
                  </a:lnTo>
                  <a:lnTo>
                    <a:pt x="97" y="25"/>
                  </a:lnTo>
                  <a:lnTo>
                    <a:pt x="88" y="25"/>
                  </a:lnTo>
                  <a:lnTo>
                    <a:pt x="80" y="25"/>
                  </a:lnTo>
                  <a:lnTo>
                    <a:pt x="72" y="25"/>
                  </a:lnTo>
                  <a:lnTo>
                    <a:pt x="61" y="23"/>
                  </a:lnTo>
                  <a:lnTo>
                    <a:pt x="48" y="22"/>
                  </a:lnTo>
                  <a:lnTo>
                    <a:pt x="30" y="21"/>
                  </a:lnTo>
                  <a:lnTo>
                    <a:pt x="7" y="19"/>
                  </a:lnTo>
                  <a:lnTo>
                    <a:pt x="8" y="17"/>
                  </a:lnTo>
                  <a:lnTo>
                    <a:pt x="9" y="13"/>
                  </a:lnTo>
                  <a:lnTo>
                    <a:pt x="9" y="10"/>
                  </a:lnTo>
                  <a:lnTo>
                    <a:pt x="10" y="7"/>
                  </a:lnTo>
                  <a:lnTo>
                    <a:pt x="18" y="6"/>
                  </a:lnTo>
                  <a:lnTo>
                    <a:pt x="25" y="5"/>
                  </a:lnTo>
                  <a:lnTo>
                    <a:pt x="34" y="5"/>
                  </a:lnTo>
                  <a:lnTo>
                    <a:pt x="46" y="4"/>
                  </a:lnTo>
                  <a:lnTo>
                    <a:pt x="61" y="3"/>
                  </a:lnTo>
                  <a:lnTo>
                    <a:pt x="84" y="3"/>
                  </a:lnTo>
                  <a:lnTo>
                    <a:pt x="114" y="2"/>
                  </a:lnTo>
                  <a:lnTo>
                    <a:pt x="153" y="0"/>
                  </a:lnTo>
                  <a:lnTo>
                    <a:pt x="194" y="0"/>
                  </a:lnTo>
                  <a:lnTo>
                    <a:pt x="236" y="0"/>
                  </a:lnTo>
                  <a:lnTo>
                    <a:pt x="276" y="0"/>
                  </a:lnTo>
                  <a:lnTo>
                    <a:pt x="319" y="0"/>
                  </a:lnTo>
                  <a:lnTo>
                    <a:pt x="360" y="0"/>
                  </a:lnTo>
                  <a:lnTo>
                    <a:pt x="402" y="0"/>
                  </a:lnTo>
                  <a:lnTo>
                    <a:pt x="443" y="0"/>
                  </a:lnTo>
                  <a:lnTo>
                    <a:pt x="486" y="0"/>
                  </a:lnTo>
                  <a:lnTo>
                    <a:pt x="527" y="0"/>
                  </a:lnTo>
                  <a:lnTo>
                    <a:pt x="570" y="2"/>
                  </a:lnTo>
                  <a:lnTo>
                    <a:pt x="611" y="2"/>
                  </a:lnTo>
                  <a:lnTo>
                    <a:pt x="654" y="2"/>
                  </a:lnTo>
                  <a:lnTo>
                    <a:pt x="695" y="3"/>
                  </a:lnTo>
                  <a:lnTo>
                    <a:pt x="738" y="3"/>
                  </a:lnTo>
                  <a:lnTo>
                    <a:pt x="779" y="4"/>
                  </a:lnTo>
                  <a:lnTo>
                    <a:pt x="822" y="5"/>
                  </a:lnTo>
                  <a:lnTo>
                    <a:pt x="819" y="10"/>
                  </a:lnTo>
                  <a:lnTo>
                    <a:pt x="813" y="13"/>
                  </a:lnTo>
                  <a:lnTo>
                    <a:pt x="804" y="15"/>
                  </a:lnTo>
                  <a:lnTo>
                    <a:pt x="794" y="17"/>
                  </a:lnTo>
                  <a:lnTo>
                    <a:pt x="784" y="18"/>
                  </a:lnTo>
                  <a:lnTo>
                    <a:pt x="776" y="19"/>
                  </a:lnTo>
                  <a:lnTo>
                    <a:pt x="768" y="19"/>
                  </a:lnTo>
                  <a:lnTo>
                    <a:pt x="763" y="19"/>
                  </a:lnTo>
                  <a:lnTo>
                    <a:pt x="767" y="20"/>
                  </a:lnTo>
                  <a:lnTo>
                    <a:pt x="770" y="20"/>
                  </a:lnTo>
                  <a:lnTo>
                    <a:pt x="774" y="21"/>
                  </a:lnTo>
                  <a:lnTo>
                    <a:pt x="778" y="21"/>
                  </a:lnTo>
                  <a:lnTo>
                    <a:pt x="785" y="22"/>
                  </a:lnTo>
                  <a:lnTo>
                    <a:pt x="794" y="22"/>
                  </a:lnTo>
                  <a:lnTo>
                    <a:pt x="806" y="23"/>
                  </a:lnTo>
                  <a:lnTo>
                    <a:pt x="822" y="25"/>
                  </a:lnTo>
                  <a:lnTo>
                    <a:pt x="822" y="25"/>
                  </a:lnTo>
                  <a:lnTo>
                    <a:pt x="823" y="26"/>
                  </a:lnTo>
                  <a:lnTo>
                    <a:pt x="823" y="26"/>
                  </a:lnTo>
                  <a:lnTo>
                    <a:pt x="824" y="27"/>
                  </a:lnTo>
                  <a:lnTo>
                    <a:pt x="816" y="30"/>
                  </a:lnTo>
                  <a:lnTo>
                    <a:pt x="802" y="33"/>
                  </a:lnTo>
                  <a:lnTo>
                    <a:pt x="784" y="36"/>
                  </a:lnTo>
                  <a:lnTo>
                    <a:pt x="763" y="38"/>
                  </a:lnTo>
                  <a:lnTo>
                    <a:pt x="743" y="40"/>
                  </a:lnTo>
                  <a:lnTo>
                    <a:pt x="724" y="42"/>
                  </a:lnTo>
                  <a:lnTo>
                    <a:pt x="709" y="42"/>
                  </a:lnTo>
                  <a:lnTo>
                    <a:pt x="700" y="43"/>
                  </a:lnTo>
                  <a:lnTo>
                    <a:pt x="711" y="45"/>
                  </a:lnTo>
                  <a:lnTo>
                    <a:pt x="726" y="46"/>
                  </a:lnTo>
                  <a:lnTo>
                    <a:pt x="743" y="46"/>
                  </a:lnTo>
                  <a:lnTo>
                    <a:pt x="759" y="45"/>
                  </a:lnTo>
                  <a:lnTo>
                    <a:pt x="777" y="44"/>
                  </a:lnTo>
                  <a:lnTo>
                    <a:pt x="793" y="43"/>
                  </a:lnTo>
                  <a:lnTo>
                    <a:pt x="809" y="43"/>
                  </a:lnTo>
                  <a:lnTo>
                    <a:pt x="824" y="42"/>
                  </a:lnTo>
                  <a:lnTo>
                    <a:pt x="824" y="44"/>
                  </a:lnTo>
                  <a:lnTo>
                    <a:pt x="824" y="46"/>
                  </a:lnTo>
                  <a:lnTo>
                    <a:pt x="824" y="50"/>
                  </a:lnTo>
                  <a:lnTo>
                    <a:pt x="824" y="52"/>
                  </a:lnTo>
                  <a:lnTo>
                    <a:pt x="816" y="53"/>
                  </a:lnTo>
                  <a:lnTo>
                    <a:pt x="805" y="55"/>
                  </a:lnTo>
                  <a:lnTo>
                    <a:pt x="793" y="56"/>
                  </a:lnTo>
                  <a:lnTo>
                    <a:pt x="781" y="57"/>
                  </a:lnTo>
                  <a:lnTo>
                    <a:pt x="768" y="58"/>
                  </a:lnTo>
                  <a:lnTo>
                    <a:pt x="755" y="60"/>
                  </a:lnTo>
                  <a:lnTo>
                    <a:pt x="745" y="63"/>
                  </a:lnTo>
                  <a:lnTo>
                    <a:pt x="737" y="66"/>
                  </a:lnTo>
                  <a:lnTo>
                    <a:pt x="747" y="66"/>
                  </a:lnTo>
                  <a:lnTo>
                    <a:pt x="759" y="66"/>
                  </a:lnTo>
                  <a:lnTo>
                    <a:pt x="769" y="66"/>
                  </a:lnTo>
                  <a:lnTo>
                    <a:pt x="781" y="65"/>
                  </a:lnTo>
                  <a:lnTo>
                    <a:pt x="792" y="65"/>
                  </a:lnTo>
                  <a:lnTo>
                    <a:pt x="802" y="65"/>
                  </a:lnTo>
                  <a:lnTo>
                    <a:pt x="814" y="65"/>
                  </a:lnTo>
                  <a:lnTo>
                    <a:pt x="824" y="65"/>
                  </a:lnTo>
                  <a:lnTo>
                    <a:pt x="823" y="70"/>
                  </a:lnTo>
                  <a:lnTo>
                    <a:pt x="823" y="73"/>
                  </a:lnTo>
                  <a:lnTo>
                    <a:pt x="822" y="78"/>
                  </a:lnTo>
                  <a:lnTo>
                    <a:pt x="822" y="82"/>
                  </a:lnTo>
                  <a:lnTo>
                    <a:pt x="808" y="85"/>
                  </a:lnTo>
                  <a:lnTo>
                    <a:pt x="794" y="87"/>
                  </a:lnTo>
                  <a:lnTo>
                    <a:pt x="779" y="88"/>
                  </a:lnTo>
                  <a:lnTo>
                    <a:pt x="766" y="88"/>
                  </a:lnTo>
                  <a:lnTo>
                    <a:pt x="752" y="88"/>
                  </a:lnTo>
                  <a:lnTo>
                    <a:pt x="738" y="88"/>
                  </a:lnTo>
                  <a:lnTo>
                    <a:pt x="724" y="88"/>
                  </a:lnTo>
                  <a:lnTo>
                    <a:pt x="711" y="88"/>
                  </a:lnTo>
                  <a:lnTo>
                    <a:pt x="711" y="88"/>
                  </a:lnTo>
                  <a:lnTo>
                    <a:pt x="711" y="88"/>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9" name="Freeform 77">
              <a:extLst>
                <a:ext uri="{FF2B5EF4-FFF2-40B4-BE49-F238E27FC236}">
                  <a16:creationId xmlns:a16="http://schemas.microsoft.com/office/drawing/2014/main" id="{B3F9FA61-8C26-49C3-A9EB-25A290C9E022}"/>
                </a:ext>
              </a:extLst>
            </p:cNvPr>
            <p:cNvSpPr>
              <a:spLocks/>
            </p:cNvSpPr>
            <p:nvPr/>
          </p:nvSpPr>
          <p:spPr bwMode="auto">
            <a:xfrm>
              <a:off x="925" y="1844"/>
              <a:ext cx="6" cy="4"/>
            </a:xfrm>
            <a:custGeom>
              <a:avLst/>
              <a:gdLst>
                <a:gd name="T0" fmla="*/ 2 w 13"/>
                <a:gd name="T1" fmla="*/ 8 h 8"/>
                <a:gd name="T2" fmla="*/ 1 w 13"/>
                <a:gd name="T3" fmla="*/ 7 h 8"/>
                <a:gd name="T4" fmla="*/ 0 w 13"/>
                <a:gd name="T5" fmla="*/ 6 h 8"/>
                <a:gd name="T6" fmla="*/ 0 w 13"/>
                <a:gd name="T7" fmla="*/ 5 h 8"/>
                <a:gd name="T8" fmla="*/ 0 w 13"/>
                <a:gd name="T9" fmla="*/ 1 h 8"/>
                <a:gd name="T10" fmla="*/ 2 w 13"/>
                <a:gd name="T11" fmla="*/ 0 h 8"/>
                <a:gd name="T12" fmla="*/ 5 w 13"/>
                <a:gd name="T13" fmla="*/ 0 h 8"/>
                <a:gd name="T14" fmla="*/ 7 w 13"/>
                <a:gd name="T15" fmla="*/ 0 h 8"/>
                <a:gd name="T16" fmla="*/ 9 w 13"/>
                <a:gd name="T17" fmla="*/ 0 h 8"/>
                <a:gd name="T18" fmla="*/ 10 w 13"/>
                <a:gd name="T19" fmla="*/ 1 h 8"/>
                <a:gd name="T20" fmla="*/ 12 w 13"/>
                <a:gd name="T21" fmla="*/ 4 h 8"/>
                <a:gd name="T22" fmla="*/ 12 w 13"/>
                <a:gd name="T23" fmla="*/ 5 h 8"/>
                <a:gd name="T24" fmla="*/ 13 w 13"/>
                <a:gd name="T25" fmla="*/ 7 h 8"/>
                <a:gd name="T26" fmla="*/ 10 w 13"/>
                <a:gd name="T27" fmla="*/ 7 h 8"/>
                <a:gd name="T28" fmla="*/ 8 w 13"/>
                <a:gd name="T29" fmla="*/ 7 h 8"/>
                <a:gd name="T30" fmla="*/ 5 w 13"/>
                <a:gd name="T31" fmla="*/ 7 h 8"/>
                <a:gd name="T32" fmla="*/ 2 w 13"/>
                <a:gd name="T33" fmla="*/ 8 h 8"/>
                <a:gd name="T34" fmla="*/ 2 w 13"/>
                <a:gd name="T35" fmla="*/ 8 h 8"/>
                <a:gd name="T36" fmla="*/ 2 w 13"/>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8">
                  <a:moveTo>
                    <a:pt x="2" y="8"/>
                  </a:moveTo>
                  <a:lnTo>
                    <a:pt x="1" y="7"/>
                  </a:lnTo>
                  <a:lnTo>
                    <a:pt x="0" y="6"/>
                  </a:lnTo>
                  <a:lnTo>
                    <a:pt x="0" y="5"/>
                  </a:lnTo>
                  <a:lnTo>
                    <a:pt x="0" y="1"/>
                  </a:lnTo>
                  <a:lnTo>
                    <a:pt x="2" y="0"/>
                  </a:lnTo>
                  <a:lnTo>
                    <a:pt x="5" y="0"/>
                  </a:lnTo>
                  <a:lnTo>
                    <a:pt x="7" y="0"/>
                  </a:lnTo>
                  <a:lnTo>
                    <a:pt x="9" y="0"/>
                  </a:lnTo>
                  <a:lnTo>
                    <a:pt x="10" y="1"/>
                  </a:lnTo>
                  <a:lnTo>
                    <a:pt x="12" y="4"/>
                  </a:lnTo>
                  <a:lnTo>
                    <a:pt x="12" y="5"/>
                  </a:lnTo>
                  <a:lnTo>
                    <a:pt x="13" y="7"/>
                  </a:lnTo>
                  <a:lnTo>
                    <a:pt x="10" y="7"/>
                  </a:lnTo>
                  <a:lnTo>
                    <a:pt x="8" y="7"/>
                  </a:lnTo>
                  <a:lnTo>
                    <a:pt x="5" y="7"/>
                  </a:lnTo>
                  <a:lnTo>
                    <a:pt x="2" y="8"/>
                  </a:lnTo>
                  <a:lnTo>
                    <a:pt x="2"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0" name="Freeform 78">
              <a:extLst>
                <a:ext uri="{FF2B5EF4-FFF2-40B4-BE49-F238E27FC236}">
                  <a16:creationId xmlns:a16="http://schemas.microsoft.com/office/drawing/2014/main" id="{050AAF0A-12DC-46D7-932D-435E8A44CC35}"/>
                </a:ext>
              </a:extLst>
            </p:cNvPr>
            <p:cNvSpPr>
              <a:spLocks/>
            </p:cNvSpPr>
            <p:nvPr/>
          </p:nvSpPr>
          <p:spPr bwMode="auto">
            <a:xfrm>
              <a:off x="673" y="1841"/>
              <a:ext cx="29" cy="3"/>
            </a:xfrm>
            <a:custGeom>
              <a:avLst/>
              <a:gdLst>
                <a:gd name="T0" fmla="*/ 31 w 56"/>
                <a:gd name="T1" fmla="*/ 7 h 7"/>
                <a:gd name="T2" fmla="*/ 23 w 56"/>
                <a:gd name="T3" fmla="*/ 6 h 7"/>
                <a:gd name="T4" fmla="*/ 16 w 56"/>
                <a:gd name="T5" fmla="*/ 6 h 7"/>
                <a:gd name="T6" fmla="*/ 8 w 56"/>
                <a:gd name="T7" fmla="*/ 6 h 7"/>
                <a:gd name="T8" fmla="*/ 0 w 56"/>
                <a:gd name="T9" fmla="*/ 6 h 7"/>
                <a:gd name="T10" fmla="*/ 1 w 56"/>
                <a:gd name="T11" fmla="*/ 5 h 7"/>
                <a:gd name="T12" fmla="*/ 1 w 56"/>
                <a:gd name="T13" fmla="*/ 3 h 7"/>
                <a:gd name="T14" fmla="*/ 1 w 56"/>
                <a:gd name="T15" fmla="*/ 1 h 7"/>
                <a:gd name="T16" fmla="*/ 2 w 56"/>
                <a:gd name="T17" fmla="*/ 0 h 7"/>
                <a:gd name="T18" fmla="*/ 8 w 56"/>
                <a:gd name="T19" fmla="*/ 0 h 7"/>
                <a:gd name="T20" fmla="*/ 14 w 56"/>
                <a:gd name="T21" fmla="*/ 0 h 7"/>
                <a:gd name="T22" fmla="*/ 21 w 56"/>
                <a:gd name="T23" fmla="*/ 0 h 7"/>
                <a:gd name="T24" fmla="*/ 28 w 56"/>
                <a:gd name="T25" fmla="*/ 1 h 7"/>
                <a:gd name="T26" fmla="*/ 35 w 56"/>
                <a:gd name="T27" fmla="*/ 1 h 7"/>
                <a:gd name="T28" fmla="*/ 41 w 56"/>
                <a:gd name="T29" fmla="*/ 3 h 7"/>
                <a:gd name="T30" fmla="*/ 50 w 56"/>
                <a:gd name="T31" fmla="*/ 3 h 7"/>
                <a:gd name="T32" fmla="*/ 56 w 56"/>
                <a:gd name="T33" fmla="*/ 4 h 7"/>
                <a:gd name="T34" fmla="*/ 50 w 56"/>
                <a:gd name="T35" fmla="*/ 6 h 7"/>
                <a:gd name="T36" fmla="*/ 45 w 56"/>
                <a:gd name="T37" fmla="*/ 7 h 7"/>
                <a:gd name="T38" fmla="*/ 39 w 56"/>
                <a:gd name="T39" fmla="*/ 7 h 7"/>
                <a:gd name="T40" fmla="*/ 31 w 56"/>
                <a:gd name="T41" fmla="*/ 7 h 7"/>
                <a:gd name="T42" fmla="*/ 31 w 56"/>
                <a:gd name="T43" fmla="*/ 7 h 7"/>
                <a:gd name="T44" fmla="*/ 31 w 56"/>
                <a:gd name="T4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7">
                  <a:moveTo>
                    <a:pt x="31" y="7"/>
                  </a:moveTo>
                  <a:lnTo>
                    <a:pt x="23" y="6"/>
                  </a:lnTo>
                  <a:lnTo>
                    <a:pt x="16" y="6"/>
                  </a:lnTo>
                  <a:lnTo>
                    <a:pt x="8" y="6"/>
                  </a:lnTo>
                  <a:lnTo>
                    <a:pt x="0" y="6"/>
                  </a:lnTo>
                  <a:lnTo>
                    <a:pt x="1" y="5"/>
                  </a:lnTo>
                  <a:lnTo>
                    <a:pt x="1" y="3"/>
                  </a:lnTo>
                  <a:lnTo>
                    <a:pt x="1" y="1"/>
                  </a:lnTo>
                  <a:lnTo>
                    <a:pt x="2" y="0"/>
                  </a:lnTo>
                  <a:lnTo>
                    <a:pt x="8" y="0"/>
                  </a:lnTo>
                  <a:lnTo>
                    <a:pt x="14" y="0"/>
                  </a:lnTo>
                  <a:lnTo>
                    <a:pt x="21" y="0"/>
                  </a:lnTo>
                  <a:lnTo>
                    <a:pt x="28" y="1"/>
                  </a:lnTo>
                  <a:lnTo>
                    <a:pt x="35" y="1"/>
                  </a:lnTo>
                  <a:lnTo>
                    <a:pt x="41" y="3"/>
                  </a:lnTo>
                  <a:lnTo>
                    <a:pt x="50" y="3"/>
                  </a:lnTo>
                  <a:lnTo>
                    <a:pt x="56" y="4"/>
                  </a:lnTo>
                  <a:lnTo>
                    <a:pt x="50" y="6"/>
                  </a:lnTo>
                  <a:lnTo>
                    <a:pt x="45" y="7"/>
                  </a:lnTo>
                  <a:lnTo>
                    <a:pt x="39" y="7"/>
                  </a:lnTo>
                  <a:lnTo>
                    <a:pt x="31" y="7"/>
                  </a:lnTo>
                  <a:lnTo>
                    <a:pt x="31" y="7"/>
                  </a:lnTo>
                  <a:lnTo>
                    <a:pt x="3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1" name="Freeform 79">
              <a:extLst>
                <a:ext uri="{FF2B5EF4-FFF2-40B4-BE49-F238E27FC236}">
                  <a16:creationId xmlns:a16="http://schemas.microsoft.com/office/drawing/2014/main" id="{B65C96F9-76B5-4292-AD7F-C924C64C5912}"/>
                </a:ext>
              </a:extLst>
            </p:cNvPr>
            <p:cNvSpPr>
              <a:spLocks/>
            </p:cNvSpPr>
            <p:nvPr/>
          </p:nvSpPr>
          <p:spPr bwMode="auto">
            <a:xfrm>
              <a:off x="491" y="1669"/>
              <a:ext cx="95" cy="165"/>
            </a:xfrm>
            <a:custGeom>
              <a:avLst/>
              <a:gdLst>
                <a:gd name="T0" fmla="*/ 146 w 190"/>
                <a:gd name="T1" fmla="*/ 298 h 331"/>
                <a:gd name="T2" fmla="*/ 108 w 190"/>
                <a:gd name="T3" fmla="*/ 233 h 331"/>
                <a:gd name="T4" fmla="*/ 70 w 190"/>
                <a:gd name="T5" fmla="*/ 169 h 331"/>
                <a:gd name="T6" fmla="*/ 29 w 190"/>
                <a:gd name="T7" fmla="*/ 113 h 331"/>
                <a:gd name="T8" fmla="*/ 3 w 190"/>
                <a:gd name="T9" fmla="*/ 82 h 331"/>
                <a:gd name="T10" fmla="*/ 2 w 190"/>
                <a:gd name="T11" fmla="*/ 71 h 331"/>
                <a:gd name="T12" fmla="*/ 7 w 190"/>
                <a:gd name="T13" fmla="*/ 68 h 331"/>
                <a:gd name="T14" fmla="*/ 16 w 190"/>
                <a:gd name="T15" fmla="*/ 76 h 331"/>
                <a:gd name="T16" fmla="*/ 26 w 190"/>
                <a:gd name="T17" fmla="*/ 88 h 331"/>
                <a:gd name="T18" fmla="*/ 36 w 190"/>
                <a:gd name="T19" fmla="*/ 99 h 331"/>
                <a:gd name="T20" fmla="*/ 40 w 190"/>
                <a:gd name="T21" fmla="*/ 103 h 331"/>
                <a:gd name="T22" fmla="*/ 41 w 190"/>
                <a:gd name="T23" fmla="*/ 99 h 331"/>
                <a:gd name="T24" fmla="*/ 36 w 190"/>
                <a:gd name="T25" fmla="*/ 91 h 331"/>
                <a:gd name="T26" fmla="*/ 24 w 190"/>
                <a:gd name="T27" fmla="*/ 78 h 331"/>
                <a:gd name="T28" fmla="*/ 15 w 190"/>
                <a:gd name="T29" fmla="*/ 64 h 331"/>
                <a:gd name="T30" fmla="*/ 8 w 190"/>
                <a:gd name="T31" fmla="*/ 52 h 331"/>
                <a:gd name="T32" fmla="*/ 10 w 190"/>
                <a:gd name="T33" fmla="*/ 46 h 331"/>
                <a:gd name="T34" fmla="*/ 18 w 190"/>
                <a:gd name="T35" fmla="*/ 53 h 331"/>
                <a:gd name="T36" fmla="*/ 23 w 190"/>
                <a:gd name="T37" fmla="*/ 56 h 331"/>
                <a:gd name="T38" fmla="*/ 24 w 190"/>
                <a:gd name="T39" fmla="*/ 53 h 331"/>
                <a:gd name="T40" fmla="*/ 11 w 190"/>
                <a:gd name="T41" fmla="*/ 37 h 331"/>
                <a:gd name="T42" fmla="*/ 0 w 190"/>
                <a:gd name="T43" fmla="*/ 15 h 331"/>
                <a:gd name="T44" fmla="*/ 3 w 190"/>
                <a:gd name="T45" fmla="*/ 2 h 331"/>
                <a:gd name="T46" fmla="*/ 18 w 190"/>
                <a:gd name="T47" fmla="*/ 21 h 331"/>
                <a:gd name="T48" fmla="*/ 43 w 190"/>
                <a:gd name="T49" fmla="*/ 54 h 331"/>
                <a:gd name="T50" fmla="*/ 72 w 190"/>
                <a:gd name="T51" fmla="*/ 97 h 331"/>
                <a:gd name="T52" fmla="*/ 105 w 190"/>
                <a:gd name="T53" fmla="*/ 143 h 331"/>
                <a:gd name="T54" fmla="*/ 137 w 190"/>
                <a:gd name="T55" fmla="*/ 190 h 331"/>
                <a:gd name="T56" fmla="*/ 163 w 190"/>
                <a:gd name="T57" fmla="*/ 232 h 331"/>
                <a:gd name="T58" fmla="*/ 184 w 190"/>
                <a:gd name="T59" fmla="*/ 264 h 331"/>
                <a:gd name="T60" fmla="*/ 189 w 190"/>
                <a:gd name="T61" fmla="*/ 275 h 331"/>
                <a:gd name="T62" fmla="*/ 188 w 190"/>
                <a:gd name="T63" fmla="*/ 278 h 331"/>
                <a:gd name="T64" fmla="*/ 177 w 190"/>
                <a:gd name="T65" fmla="*/ 273 h 331"/>
                <a:gd name="T66" fmla="*/ 162 w 190"/>
                <a:gd name="T67" fmla="*/ 252 h 331"/>
                <a:gd name="T68" fmla="*/ 155 w 190"/>
                <a:gd name="T69" fmla="*/ 245 h 331"/>
                <a:gd name="T70" fmla="*/ 153 w 190"/>
                <a:gd name="T71" fmla="*/ 247 h 331"/>
                <a:gd name="T72" fmla="*/ 155 w 190"/>
                <a:gd name="T73" fmla="*/ 253 h 331"/>
                <a:gd name="T74" fmla="*/ 166 w 190"/>
                <a:gd name="T75" fmla="*/ 266 h 331"/>
                <a:gd name="T76" fmla="*/ 176 w 190"/>
                <a:gd name="T77" fmla="*/ 281 h 331"/>
                <a:gd name="T78" fmla="*/ 178 w 190"/>
                <a:gd name="T79" fmla="*/ 296 h 331"/>
                <a:gd name="T80" fmla="*/ 169 w 190"/>
                <a:gd name="T81" fmla="*/ 296 h 331"/>
                <a:gd name="T82" fmla="*/ 158 w 190"/>
                <a:gd name="T83" fmla="*/ 278 h 331"/>
                <a:gd name="T84" fmla="*/ 146 w 190"/>
                <a:gd name="T85" fmla="*/ 260 h 331"/>
                <a:gd name="T86" fmla="*/ 136 w 190"/>
                <a:gd name="T87" fmla="*/ 248 h 331"/>
                <a:gd name="T88" fmla="*/ 135 w 190"/>
                <a:gd name="T89" fmla="*/ 256 h 331"/>
                <a:gd name="T90" fmla="*/ 147 w 190"/>
                <a:gd name="T91" fmla="*/ 273 h 331"/>
                <a:gd name="T92" fmla="*/ 161 w 190"/>
                <a:gd name="T93" fmla="*/ 291 h 331"/>
                <a:gd name="T94" fmla="*/ 172 w 190"/>
                <a:gd name="T95" fmla="*/ 313 h 331"/>
                <a:gd name="T96" fmla="*/ 172 w 190"/>
                <a:gd name="T97" fmla="*/ 329 h 331"/>
                <a:gd name="T98" fmla="*/ 168 w 190"/>
                <a:gd name="T99" fmla="*/ 331 h 331"/>
                <a:gd name="T100" fmla="*/ 167 w 190"/>
                <a:gd name="T10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0" h="331">
                  <a:moveTo>
                    <a:pt x="167" y="331"/>
                  </a:moveTo>
                  <a:lnTo>
                    <a:pt x="146" y="298"/>
                  </a:lnTo>
                  <a:lnTo>
                    <a:pt x="127" y="266"/>
                  </a:lnTo>
                  <a:lnTo>
                    <a:pt x="108" y="233"/>
                  </a:lnTo>
                  <a:lnTo>
                    <a:pt x="90" y="200"/>
                  </a:lnTo>
                  <a:lnTo>
                    <a:pt x="70" y="169"/>
                  </a:lnTo>
                  <a:lnTo>
                    <a:pt x="51" y="141"/>
                  </a:lnTo>
                  <a:lnTo>
                    <a:pt x="29" y="113"/>
                  </a:lnTo>
                  <a:lnTo>
                    <a:pt x="3" y="88"/>
                  </a:lnTo>
                  <a:lnTo>
                    <a:pt x="3" y="82"/>
                  </a:lnTo>
                  <a:lnTo>
                    <a:pt x="3" y="77"/>
                  </a:lnTo>
                  <a:lnTo>
                    <a:pt x="2" y="71"/>
                  </a:lnTo>
                  <a:lnTo>
                    <a:pt x="2" y="67"/>
                  </a:lnTo>
                  <a:lnTo>
                    <a:pt x="7" y="68"/>
                  </a:lnTo>
                  <a:lnTo>
                    <a:pt x="11" y="71"/>
                  </a:lnTo>
                  <a:lnTo>
                    <a:pt x="16" y="76"/>
                  </a:lnTo>
                  <a:lnTo>
                    <a:pt x="21" y="82"/>
                  </a:lnTo>
                  <a:lnTo>
                    <a:pt x="26" y="88"/>
                  </a:lnTo>
                  <a:lnTo>
                    <a:pt x="31" y="93"/>
                  </a:lnTo>
                  <a:lnTo>
                    <a:pt x="36" y="99"/>
                  </a:lnTo>
                  <a:lnTo>
                    <a:pt x="40" y="104"/>
                  </a:lnTo>
                  <a:lnTo>
                    <a:pt x="40" y="103"/>
                  </a:lnTo>
                  <a:lnTo>
                    <a:pt x="41" y="100"/>
                  </a:lnTo>
                  <a:lnTo>
                    <a:pt x="41" y="99"/>
                  </a:lnTo>
                  <a:lnTo>
                    <a:pt x="41" y="98"/>
                  </a:lnTo>
                  <a:lnTo>
                    <a:pt x="36" y="91"/>
                  </a:lnTo>
                  <a:lnTo>
                    <a:pt x="30" y="85"/>
                  </a:lnTo>
                  <a:lnTo>
                    <a:pt x="24" y="78"/>
                  </a:lnTo>
                  <a:lnTo>
                    <a:pt x="20" y="71"/>
                  </a:lnTo>
                  <a:lnTo>
                    <a:pt x="15" y="64"/>
                  </a:lnTo>
                  <a:lnTo>
                    <a:pt x="10" y="58"/>
                  </a:lnTo>
                  <a:lnTo>
                    <a:pt x="8" y="52"/>
                  </a:lnTo>
                  <a:lnTo>
                    <a:pt x="6" y="45"/>
                  </a:lnTo>
                  <a:lnTo>
                    <a:pt x="10" y="46"/>
                  </a:lnTo>
                  <a:lnTo>
                    <a:pt x="14" y="48"/>
                  </a:lnTo>
                  <a:lnTo>
                    <a:pt x="18" y="53"/>
                  </a:lnTo>
                  <a:lnTo>
                    <a:pt x="23" y="59"/>
                  </a:lnTo>
                  <a:lnTo>
                    <a:pt x="23" y="56"/>
                  </a:lnTo>
                  <a:lnTo>
                    <a:pt x="24" y="54"/>
                  </a:lnTo>
                  <a:lnTo>
                    <a:pt x="24" y="53"/>
                  </a:lnTo>
                  <a:lnTo>
                    <a:pt x="24" y="51"/>
                  </a:lnTo>
                  <a:lnTo>
                    <a:pt x="11" y="37"/>
                  </a:lnTo>
                  <a:lnTo>
                    <a:pt x="3" y="26"/>
                  </a:lnTo>
                  <a:lnTo>
                    <a:pt x="0" y="15"/>
                  </a:lnTo>
                  <a:lnTo>
                    <a:pt x="0" y="0"/>
                  </a:lnTo>
                  <a:lnTo>
                    <a:pt x="3" y="2"/>
                  </a:lnTo>
                  <a:lnTo>
                    <a:pt x="9" y="10"/>
                  </a:lnTo>
                  <a:lnTo>
                    <a:pt x="18" y="21"/>
                  </a:lnTo>
                  <a:lnTo>
                    <a:pt x="30" y="36"/>
                  </a:lnTo>
                  <a:lnTo>
                    <a:pt x="43" y="54"/>
                  </a:lnTo>
                  <a:lnTo>
                    <a:pt x="58" y="74"/>
                  </a:lnTo>
                  <a:lnTo>
                    <a:pt x="72" y="97"/>
                  </a:lnTo>
                  <a:lnTo>
                    <a:pt x="89" y="120"/>
                  </a:lnTo>
                  <a:lnTo>
                    <a:pt x="105" y="143"/>
                  </a:lnTo>
                  <a:lnTo>
                    <a:pt x="121" y="167"/>
                  </a:lnTo>
                  <a:lnTo>
                    <a:pt x="137" y="190"/>
                  </a:lnTo>
                  <a:lnTo>
                    <a:pt x="151" y="212"/>
                  </a:lnTo>
                  <a:lnTo>
                    <a:pt x="163" y="232"/>
                  </a:lnTo>
                  <a:lnTo>
                    <a:pt x="175" y="249"/>
                  </a:lnTo>
                  <a:lnTo>
                    <a:pt x="184" y="264"/>
                  </a:lnTo>
                  <a:lnTo>
                    <a:pt x="190" y="274"/>
                  </a:lnTo>
                  <a:lnTo>
                    <a:pt x="189" y="275"/>
                  </a:lnTo>
                  <a:lnTo>
                    <a:pt x="189" y="276"/>
                  </a:lnTo>
                  <a:lnTo>
                    <a:pt x="188" y="278"/>
                  </a:lnTo>
                  <a:lnTo>
                    <a:pt x="186" y="279"/>
                  </a:lnTo>
                  <a:lnTo>
                    <a:pt x="177" y="273"/>
                  </a:lnTo>
                  <a:lnTo>
                    <a:pt x="169" y="263"/>
                  </a:lnTo>
                  <a:lnTo>
                    <a:pt x="162" y="252"/>
                  </a:lnTo>
                  <a:lnTo>
                    <a:pt x="158" y="245"/>
                  </a:lnTo>
                  <a:lnTo>
                    <a:pt x="155" y="245"/>
                  </a:lnTo>
                  <a:lnTo>
                    <a:pt x="153" y="245"/>
                  </a:lnTo>
                  <a:lnTo>
                    <a:pt x="153" y="247"/>
                  </a:lnTo>
                  <a:lnTo>
                    <a:pt x="152" y="249"/>
                  </a:lnTo>
                  <a:lnTo>
                    <a:pt x="155" y="253"/>
                  </a:lnTo>
                  <a:lnTo>
                    <a:pt x="161" y="259"/>
                  </a:lnTo>
                  <a:lnTo>
                    <a:pt x="166" y="266"/>
                  </a:lnTo>
                  <a:lnTo>
                    <a:pt x="172" y="273"/>
                  </a:lnTo>
                  <a:lnTo>
                    <a:pt x="176" y="281"/>
                  </a:lnTo>
                  <a:lnTo>
                    <a:pt x="178" y="288"/>
                  </a:lnTo>
                  <a:lnTo>
                    <a:pt x="178" y="296"/>
                  </a:lnTo>
                  <a:lnTo>
                    <a:pt x="176" y="304"/>
                  </a:lnTo>
                  <a:lnTo>
                    <a:pt x="169" y="296"/>
                  </a:lnTo>
                  <a:lnTo>
                    <a:pt x="163" y="287"/>
                  </a:lnTo>
                  <a:lnTo>
                    <a:pt x="158" y="278"/>
                  </a:lnTo>
                  <a:lnTo>
                    <a:pt x="152" y="268"/>
                  </a:lnTo>
                  <a:lnTo>
                    <a:pt x="146" y="260"/>
                  </a:lnTo>
                  <a:lnTo>
                    <a:pt x="140" y="253"/>
                  </a:lnTo>
                  <a:lnTo>
                    <a:pt x="136" y="248"/>
                  </a:lnTo>
                  <a:lnTo>
                    <a:pt x="130" y="245"/>
                  </a:lnTo>
                  <a:lnTo>
                    <a:pt x="135" y="256"/>
                  </a:lnTo>
                  <a:lnTo>
                    <a:pt x="140" y="265"/>
                  </a:lnTo>
                  <a:lnTo>
                    <a:pt x="147" y="273"/>
                  </a:lnTo>
                  <a:lnTo>
                    <a:pt x="154" y="282"/>
                  </a:lnTo>
                  <a:lnTo>
                    <a:pt x="161" y="291"/>
                  </a:lnTo>
                  <a:lnTo>
                    <a:pt x="167" y="302"/>
                  </a:lnTo>
                  <a:lnTo>
                    <a:pt x="172" y="313"/>
                  </a:lnTo>
                  <a:lnTo>
                    <a:pt x="174" y="326"/>
                  </a:lnTo>
                  <a:lnTo>
                    <a:pt x="172" y="329"/>
                  </a:lnTo>
                  <a:lnTo>
                    <a:pt x="169" y="331"/>
                  </a:lnTo>
                  <a:lnTo>
                    <a:pt x="168" y="331"/>
                  </a:lnTo>
                  <a:lnTo>
                    <a:pt x="167" y="331"/>
                  </a:lnTo>
                  <a:lnTo>
                    <a:pt x="167" y="331"/>
                  </a:lnTo>
                  <a:lnTo>
                    <a:pt x="167" y="331"/>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2" name="Freeform 80">
              <a:extLst>
                <a:ext uri="{FF2B5EF4-FFF2-40B4-BE49-F238E27FC236}">
                  <a16:creationId xmlns:a16="http://schemas.microsoft.com/office/drawing/2014/main" id="{A8508BD1-7CB7-4FC0-AC80-DA451630D64A}"/>
                </a:ext>
              </a:extLst>
            </p:cNvPr>
            <p:cNvSpPr>
              <a:spLocks/>
            </p:cNvSpPr>
            <p:nvPr/>
          </p:nvSpPr>
          <p:spPr bwMode="auto">
            <a:xfrm>
              <a:off x="897" y="1829"/>
              <a:ext cx="29" cy="4"/>
            </a:xfrm>
            <a:custGeom>
              <a:avLst/>
              <a:gdLst>
                <a:gd name="T0" fmla="*/ 0 w 58"/>
                <a:gd name="T1" fmla="*/ 7 h 8"/>
                <a:gd name="T2" fmla="*/ 3 w 58"/>
                <a:gd name="T3" fmla="*/ 5 h 8"/>
                <a:gd name="T4" fmla="*/ 10 w 58"/>
                <a:gd name="T5" fmla="*/ 3 h 8"/>
                <a:gd name="T6" fmla="*/ 18 w 58"/>
                <a:gd name="T7" fmla="*/ 1 h 8"/>
                <a:gd name="T8" fmla="*/ 28 w 58"/>
                <a:gd name="T9" fmla="*/ 0 h 8"/>
                <a:gd name="T10" fmla="*/ 37 w 58"/>
                <a:gd name="T11" fmla="*/ 0 h 8"/>
                <a:gd name="T12" fmla="*/ 45 w 58"/>
                <a:gd name="T13" fmla="*/ 1 h 8"/>
                <a:gd name="T14" fmla="*/ 52 w 58"/>
                <a:gd name="T15" fmla="*/ 3 h 8"/>
                <a:gd name="T16" fmla="*/ 58 w 58"/>
                <a:gd name="T17" fmla="*/ 6 h 8"/>
                <a:gd name="T18" fmla="*/ 58 w 58"/>
                <a:gd name="T19" fmla="*/ 6 h 8"/>
                <a:gd name="T20" fmla="*/ 58 w 58"/>
                <a:gd name="T21" fmla="*/ 7 h 8"/>
                <a:gd name="T22" fmla="*/ 56 w 58"/>
                <a:gd name="T23" fmla="*/ 7 h 8"/>
                <a:gd name="T24" fmla="*/ 56 w 58"/>
                <a:gd name="T25" fmla="*/ 8 h 8"/>
                <a:gd name="T26" fmla="*/ 49 w 58"/>
                <a:gd name="T27" fmla="*/ 8 h 8"/>
                <a:gd name="T28" fmla="*/ 41 w 58"/>
                <a:gd name="T29" fmla="*/ 8 h 8"/>
                <a:gd name="T30" fmla="*/ 35 w 58"/>
                <a:gd name="T31" fmla="*/ 8 h 8"/>
                <a:gd name="T32" fmla="*/ 28 w 58"/>
                <a:gd name="T33" fmla="*/ 7 h 8"/>
                <a:gd name="T34" fmla="*/ 21 w 58"/>
                <a:gd name="T35" fmla="*/ 7 h 8"/>
                <a:gd name="T36" fmla="*/ 14 w 58"/>
                <a:gd name="T37" fmla="*/ 7 h 8"/>
                <a:gd name="T38" fmla="*/ 7 w 58"/>
                <a:gd name="T39" fmla="*/ 7 h 8"/>
                <a:gd name="T40" fmla="*/ 0 w 58"/>
                <a:gd name="T41" fmla="*/ 7 h 8"/>
                <a:gd name="T42" fmla="*/ 0 w 58"/>
                <a:gd name="T43" fmla="*/ 7 h 8"/>
                <a:gd name="T44" fmla="*/ 0 w 58"/>
                <a:gd name="T4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8">
                  <a:moveTo>
                    <a:pt x="0" y="7"/>
                  </a:moveTo>
                  <a:lnTo>
                    <a:pt x="3" y="5"/>
                  </a:lnTo>
                  <a:lnTo>
                    <a:pt x="10" y="3"/>
                  </a:lnTo>
                  <a:lnTo>
                    <a:pt x="18" y="1"/>
                  </a:lnTo>
                  <a:lnTo>
                    <a:pt x="28" y="0"/>
                  </a:lnTo>
                  <a:lnTo>
                    <a:pt x="37" y="0"/>
                  </a:lnTo>
                  <a:lnTo>
                    <a:pt x="45" y="1"/>
                  </a:lnTo>
                  <a:lnTo>
                    <a:pt x="52" y="3"/>
                  </a:lnTo>
                  <a:lnTo>
                    <a:pt x="58" y="6"/>
                  </a:lnTo>
                  <a:lnTo>
                    <a:pt x="58" y="6"/>
                  </a:lnTo>
                  <a:lnTo>
                    <a:pt x="58" y="7"/>
                  </a:lnTo>
                  <a:lnTo>
                    <a:pt x="56" y="7"/>
                  </a:lnTo>
                  <a:lnTo>
                    <a:pt x="56" y="8"/>
                  </a:lnTo>
                  <a:lnTo>
                    <a:pt x="49" y="8"/>
                  </a:lnTo>
                  <a:lnTo>
                    <a:pt x="41" y="8"/>
                  </a:lnTo>
                  <a:lnTo>
                    <a:pt x="35" y="8"/>
                  </a:lnTo>
                  <a:lnTo>
                    <a:pt x="28" y="7"/>
                  </a:lnTo>
                  <a:lnTo>
                    <a:pt x="21" y="7"/>
                  </a:lnTo>
                  <a:lnTo>
                    <a:pt x="14" y="7"/>
                  </a:lnTo>
                  <a:lnTo>
                    <a:pt x="7" y="7"/>
                  </a:lnTo>
                  <a:lnTo>
                    <a:pt x="0" y="7"/>
                  </a:lnTo>
                  <a:lnTo>
                    <a:pt x="0"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3" name="Freeform 81">
              <a:extLst>
                <a:ext uri="{FF2B5EF4-FFF2-40B4-BE49-F238E27FC236}">
                  <a16:creationId xmlns:a16="http://schemas.microsoft.com/office/drawing/2014/main" id="{EF6D2BBD-FE33-4BBC-87F6-C7F17B8B886C}"/>
                </a:ext>
              </a:extLst>
            </p:cNvPr>
            <p:cNvSpPr>
              <a:spLocks/>
            </p:cNvSpPr>
            <p:nvPr/>
          </p:nvSpPr>
          <p:spPr bwMode="auto">
            <a:xfrm>
              <a:off x="652" y="1825"/>
              <a:ext cx="7" cy="3"/>
            </a:xfrm>
            <a:custGeom>
              <a:avLst/>
              <a:gdLst>
                <a:gd name="T0" fmla="*/ 0 w 14"/>
                <a:gd name="T1" fmla="*/ 7 h 7"/>
                <a:gd name="T2" fmla="*/ 2 w 14"/>
                <a:gd name="T3" fmla="*/ 6 h 7"/>
                <a:gd name="T4" fmla="*/ 2 w 14"/>
                <a:gd name="T5" fmla="*/ 4 h 7"/>
                <a:gd name="T6" fmla="*/ 2 w 14"/>
                <a:gd name="T7" fmla="*/ 2 h 7"/>
                <a:gd name="T8" fmla="*/ 3 w 14"/>
                <a:gd name="T9" fmla="*/ 1 h 7"/>
                <a:gd name="T10" fmla="*/ 5 w 14"/>
                <a:gd name="T11" fmla="*/ 1 h 7"/>
                <a:gd name="T12" fmla="*/ 6 w 14"/>
                <a:gd name="T13" fmla="*/ 0 h 7"/>
                <a:gd name="T14" fmla="*/ 8 w 14"/>
                <a:gd name="T15" fmla="*/ 0 h 7"/>
                <a:gd name="T16" fmla="*/ 11 w 14"/>
                <a:gd name="T17" fmla="*/ 0 h 7"/>
                <a:gd name="T18" fmla="*/ 12 w 14"/>
                <a:gd name="T19" fmla="*/ 1 h 7"/>
                <a:gd name="T20" fmla="*/ 13 w 14"/>
                <a:gd name="T21" fmla="*/ 2 h 7"/>
                <a:gd name="T22" fmla="*/ 13 w 14"/>
                <a:gd name="T23" fmla="*/ 4 h 7"/>
                <a:gd name="T24" fmla="*/ 14 w 14"/>
                <a:gd name="T25" fmla="*/ 5 h 7"/>
                <a:gd name="T26" fmla="*/ 11 w 14"/>
                <a:gd name="T27" fmla="*/ 6 h 7"/>
                <a:gd name="T28" fmla="*/ 7 w 14"/>
                <a:gd name="T29" fmla="*/ 6 h 7"/>
                <a:gd name="T30" fmla="*/ 4 w 14"/>
                <a:gd name="T31" fmla="*/ 6 h 7"/>
                <a:gd name="T32" fmla="*/ 0 w 14"/>
                <a:gd name="T33" fmla="*/ 7 h 7"/>
                <a:gd name="T34" fmla="*/ 0 w 14"/>
                <a:gd name="T35" fmla="*/ 7 h 7"/>
                <a:gd name="T36" fmla="*/ 0 w 14"/>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7">
                  <a:moveTo>
                    <a:pt x="0" y="7"/>
                  </a:moveTo>
                  <a:lnTo>
                    <a:pt x="2" y="6"/>
                  </a:lnTo>
                  <a:lnTo>
                    <a:pt x="2" y="4"/>
                  </a:lnTo>
                  <a:lnTo>
                    <a:pt x="2" y="2"/>
                  </a:lnTo>
                  <a:lnTo>
                    <a:pt x="3" y="1"/>
                  </a:lnTo>
                  <a:lnTo>
                    <a:pt x="5" y="1"/>
                  </a:lnTo>
                  <a:lnTo>
                    <a:pt x="6" y="0"/>
                  </a:lnTo>
                  <a:lnTo>
                    <a:pt x="8" y="0"/>
                  </a:lnTo>
                  <a:lnTo>
                    <a:pt x="11" y="0"/>
                  </a:lnTo>
                  <a:lnTo>
                    <a:pt x="12" y="1"/>
                  </a:lnTo>
                  <a:lnTo>
                    <a:pt x="13" y="2"/>
                  </a:lnTo>
                  <a:lnTo>
                    <a:pt x="13" y="4"/>
                  </a:lnTo>
                  <a:lnTo>
                    <a:pt x="14" y="5"/>
                  </a:lnTo>
                  <a:lnTo>
                    <a:pt x="11" y="6"/>
                  </a:lnTo>
                  <a:lnTo>
                    <a:pt x="7" y="6"/>
                  </a:lnTo>
                  <a:lnTo>
                    <a:pt x="4" y="6"/>
                  </a:lnTo>
                  <a:lnTo>
                    <a:pt x="0" y="7"/>
                  </a:lnTo>
                  <a:lnTo>
                    <a:pt x="0"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4" name="Freeform 82">
              <a:extLst>
                <a:ext uri="{FF2B5EF4-FFF2-40B4-BE49-F238E27FC236}">
                  <a16:creationId xmlns:a16="http://schemas.microsoft.com/office/drawing/2014/main" id="{0157119D-4EDB-4728-B3E6-DFFE9162A2FF}"/>
                </a:ext>
              </a:extLst>
            </p:cNvPr>
            <p:cNvSpPr>
              <a:spLocks/>
            </p:cNvSpPr>
            <p:nvPr/>
          </p:nvSpPr>
          <p:spPr bwMode="auto">
            <a:xfrm>
              <a:off x="934" y="1815"/>
              <a:ext cx="8" cy="5"/>
            </a:xfrm>
            <a:custGeom>
              <a:avLst/>
              <a:gdLst>
                <a:gd name="T0" fmla="*/ 5 w 17"/>
                <a:gd name="T1" fmla="*/ 12 h 12"/>
                <a:gd name="T2" fmla="*/ 2 w 17"/>
                <a:gd name="T3" fmla="*/ 10 h 12"/>
                <a:gd name="T4" fmla="*/ 1 w 17"/>
                <a:gd name="T5" fmla="*/ 7 h 12"/>
                <a:gd name="T6" fmla="*/ 0 w 17"/>
                <a:gd name="T7" fmla="*/ 5 h 12"/>
                <a:gd name="T8" fmla="*/ 0 w 17"/>
                <a:gd name="T9" fmla="*/ 0 h 12"/>
                <a:gd name="T10" fmla="*/ 4 w 17"/>
                <a:gd name="T11" fmla="*/ 0 h 12"/>
                <a:gd name="T12" fmla="*/ 6 w 17"/>
                <a:gd name="T13" fmla="*/ 0 h 12"/>
                <a:gd name="T14" fmla="*/ 11 w 17"/>
                <a:gd name="T15" fmla="*/ 3 h 12"/>
                <a:gd name="T16" fmla="*/ 17 w 17"/>
                <a:gd name="T17" fmla="*/ 7 h 12"/>
                <a:gd name="T18" fmla="*/ 13 w 17"/>
                <a:gd name="T19" fmla="*/ 9 h 12"/>
                <a:gd name="T20" fmla="*/ 11 w 17"/>
                <a:gd name="T21" fmla="*/ 10 h 12"/>
                <a:gd name="T22" fmla="*/ 8 w 17"/>
                <a:gd name="T23" fmla="*/ 11 h 12"/>
                <a:gd name="T24" fmla="*/ 5 w 17"/>
                <a:gd name="T25" fmla="*/ 12 h 12"/>
                <a:gd name="T26" fmla="*/ 5 w 17"/>
                <a:gd name="T27" fmla="*/ 12 h 12"/>
                <a:gd name="T28" fmla="*/ 5 w 17"/>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2">
                  <a:moveTo>
                    <a:pt x="5" y="12"/>
                  </a:moveTo>
                  <a:lnTo>
                    <a:pt x="2" y="10"/>
                  </a:lnTo>
                  <a:lnTo>
                    <a:pt x="1" y="7"/>
                  </a:lnTo>
                  <a:lnTo>
                    <a:pt x="0" y="5"/>
                  </a:lnTo>
                  <a:lnTo>
                    <a:pt x="0" y="0"/>
                  </a:lnTo>
                  <a:lnTo>
                    <a:pt x="4" y="0"/>
                  </a:lnTo>
                  <a:lnTo>
                    <a:pt x="6" y="0"/>
                  </a:lnTo>
                  <a:lnTo>
                    <a:pt x="11" y="3"/>
                  </a:lnTo>
                  <a:lnTo>
                    <a:pt x="17" y="7"/>
                  </a:lnTo>
                  <a:lnTo>
                    <a:pt x="13" y="9"/>
                  </a:lnTo>
                  <a:lnTo>
                    <a:pt x="11" y="10"/>
                  </a:lnTo>
                  <a:lnTo>
                    <a:pt x="8" y="11"/>
                  </a:lnTo>
                  <a:lnTo>
                    <a:pt x="5" y="12"/>
                  </a:lnTo>
                  <a:lnTo>
                    <a:pt x="5" y="12"/>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5" name="Freeform 83">
              <a:extLst>
                <a:ext uri="{FF2B5EF4-FFF2-40B4-BE49-F238E27FC236}">
                  <a16:creationId xmlns:a16="http://schemas.microsoft.com/office/drawing/2014/main" id="{D43E1514-2A4A-4590-A4B2-47FD2E363BDC}"/>
                </a:ext>
              </a:extLst>
            </p:cNvPr>
            <p:cNvSpPr>
              <a:spLocks/>
            </p:cNvSpPr>
            <p:nvPr/>
          </p:nvSpPr>
          <p:spPr bwMode="auto">
            <a:xfrm>
              <a:off x="493" y="1653"/>
              <a:ext cx="499" cy="153"/>
            </a:xfrm>
            <a:custGeom>
              <a:avLst/>
              <a:gdLst>
                <a:gd name="T0" fmla="*/ 152 w 1000"/>
                <a:gd name="T1" fmla="*/ 228 h 305"/>
                <a:gd name="T2" fmla="*/ 90 w 1000"/>
                <a:gd name="T3" fmla="*/ 135 h 305"/>
                <a:gd name="T4" fmla="*/ 28 w 1000"/>
                <a:gd name="T5" fmla="*/ 45 h 305"/>
                <a:gd name="T6" fmla="*/ 2 w 1000"/>
                <a:gd name="T7" fmla="*/ 2 h 305"/>
                <a:gd name="T8" fmla="*/ 8 w 1000"/>
                <a:gd name="T9" fmla="*/ 1 h 305"/>
                <a:gd name="T10" fmla="*/ 69 w 1000"/>
                <a:gd name="T11" fmla="*/ 76 h 305"/>
                <a:gd name="T12" fmla="*/ 125 w 1000"/>
                <a:gd name="T13" fmla="*/ 101 h 305"/>
                <a:gd name="T14" fmla="*/ 212 w 1000"/>
                <a:gd name="T15" fmla="*/ 101 h 305"/>
                <a:gd name="T16" fmla="*/ 310 w 1000"/>
                <a:gd name="T17" fmla="*/ 91 h 305"/>
                <a:gd name="T18" fmla="*/ 337 w 1000"/>
                <a:gd name="T19" fmla="*/ 32 h 305"/>
                <a:gd name="T20" fmla="*/ 403 w 1000"/>
                <a:gd name="T21" fmla="*/ 26 h 305"/>
                <a:gd name="T22" fmla="*/ 455 w 1000"/>
                <a:gd name="T23" fmla="*/ 60 h 305"/>
                <a:gd name="T24" fmla="*/ 463 w 1000"/>
                <a:gd name="T25" fmla="*/ 126 h 305"/>
                <a:gd name="T26" fmla="*/ 382 w 1000"/>
                <a:gd name="T27" fmla="*/ 129 h 305"/>
                <a:gd name="T28" fmla="*/ 292 w 1000"/>
                <a:gd name="T29" fmla="*/ 132 h 305"/>
                <a:gd name="T30" fmla="*/ 187 w 1000"/>
                <a:gd name="T31" fmla="*/ 137 h 305"/>
                <a:gd name="T32" fmla="*/ 197 w 1000"/>
                <a:gd name="T33" fmla="*/ 206 h 305"/>
                <a:gd name="T34" fmla="*/ 278 w 1000"/>
                <a:gd name="T35" fmla="*/ 269 h 305"/>
                <a:gd name="T36" fmla="*/ 386 w 1000"/>
                <a:gd name="T37" fmla="*/ 267 h 305"/>
                <a:gd name="T38" fmla="*/ 496 w 1000"/>
                <a:gd name="T39" fmla="*/ 264 h 305"/>
                <a:gd name="T40" fmla="*/ 605 w 1000"/>
                <a:gd name="T41" fmla="*/ 258 h 305"/>
                <a:gd name="T42" fmla="*/ 583 w 1000"/>
                <a:gd name="T43" fmla="*/ 206 h 305"/>
                <a:gd name="T44" fmla="*/ 616 w 1000"/>
                <a:gd name="T45" fmla="*/ 223 h 305"/>
                <a:gd name="T46" fmla="*/ 611 w 1000"/>
                <a:gd name="T47" fmla="*/ 205 h 305"/>
                <a:gd name="T48" fmla="*/ 645 w 1000"/>
                <a:gd name="T49" fmla="*/ 220 h 305"/>
                <a:gd name="T50" fmla="*/ 672 w 1000"/>
                <a:gd name="T51" fmla="*/ 242 h 305"/>
                <a:gd name="T52" fmla="*/ 630 w 1000"/>
                <a:gd name="T53" fmla="*/ 196 h 305"/>
                <a:gd name="T54" fmla="*/ 631 w 1000"/>
                <a:gd name="T55" fmla="*/ 178 h 305"/>
                <a:gd name="T56" fmla="*/ 675 w 1000"/>
                <a:gd name="T57" fmla="*/ 220 h 305"/>
                <a:gd name="T58" fmla="*/ 717 w 1000"/>
                <a:gd name="T59" fmla="*/ 260 h 305"/>
                <a:gd name="T60" fmla="*/ 702 w 1000"/>
                <a:gd name="T61" fmla="*/ 238 h 305"/>
                <a:gd name="T62" fmla="*/ 648 w 1000"/>
                <a:gd name="T63" fmla="*/ 175 h 305"/>
                <a:gd name="T64" fmla="*/ 654 w 1000"/>
                <a:gd name="T65" fmla="*/ 166 h 305"/>
                <a:gd name="T66" fmla="*/ 718 w 1000"/>
                <a:gd name="T67" fmla="*/ 221 h 305"/>
                <a:gd name="T68" fmla="*/ 741 w 1000"/>
                <a:gd name="T69" fmla="*/ 234 h 305"/>
                <a:gd name="T70" fmla="*/ 717 w 1000"/>
                <a:gd name="T71" fmla="*/ 205 h 305"/>
                <a:gd name="T72" fmla="*/ 728 w 1000"/>
                <a:gd name="T73" fmla="*/ 199 h 305"/>
                <a:gd name="T74" fmla="*/ 787 w 1000"/>
                <a:gd name="T75" fmla="*/ 244 h 305"/>
                <a:gd name="T76" fmla="*/ 823 w 1000"/>
                <a:gd name="T77" fmla="*/ 268 h 305"/>
                <a:gd name="T78" fmla="*/ 789 w 1000"/>
                <a:gd name="T79" fmla="*/ 241 h 305"/>
                <a:gd name="T80" fmla="*/ 742 w 1000"/>
                <a:gd name="T81" fmla="*/ 192 h 305"/>
                <a:gd name="T82" fmla="*/ 795 w 1000"/>
                <a:gd name="T83" fmla="*/ 216 h 305"/>
                <a:gd name="T84" fmla="*/ 809 w 1000"/>
                <a:gd name="T85" fmla="*/ 219 h 305"/>
                <a:gd name="T86" fmla="*/ 783 w 1000"/>
                <a:gd name="T87" fmla="*/ 193 h 305"/>
                <a:gd name="T88" fmla="*/ 779 w 1000"/>
                <a:gd name="T89" fmla="*/ 181 h 305"/>
                <a:gd name="T90" fmla="*/ 823 w 1000"/>
                <a:gd name="T91" fmla="*/ 208 h 305"/>
                <a:gd name="T92" fmla="*/ 840 w 1000"/>
                <a:gd name="T93" fmla="*/ 213 h 305"/>
                <a:gd name="T94" fmla="*/ 806 w 1000"/>
                <a:gd name="T95" fmla="*/ 178 h 305"/>
                <a:gd name="T96" fmla="*/ 832 w 1000"/>
                <a:gd name="T97" fmla="*/ 183 h 305"/>
                <a:gd name="T98" fmla="*/ 874 w 1000"/>
                <a:gd name="T99" fmla="*/ 220 h 305"/>
                <a:gd name="T100" fmla="*/ 886 w 1000"/>
                <a:gd name="T101" fmla="*/ 223 h 305"/>
                <a:gd name="T102" fmla="*/ 861 w 1000"/>
                <a:gd name="T103" fmla="*/ 194 h 305"/>
                <a:gd name="T104" fmla="*/ 932 w 1000"/>
                <a:gd name="T105" fmla="*/ 235 h 305"/>
                <a:gd name="T106" fmla="*/ 999 w 1000"/>
                <a:gd name="T107" fmla="*/ 303 h 305"/>
                <a:gd name="T108" fmla="*/ 934 w 1000"/>
                <a:gd name="T109" fmla="*/ 304 h 305"/>
                <a:gd name="T110" fmla="*/ 792 w 1000"/>
                <a:gd name="T111" fmla="*/ 302 h 305"/>
                <a:gd name="T112" fmla="*/ 650 w 1000"/>
                <a:gd name="T113" fmla="*/ 299 h 305"/>
                <a:gd name="T114" fmla="*/ 482 w 1000"/>
                <a:gd name="T115" fmla="*/ 299 h 305"/>
                <a:gd name="T116" fmla="*/ 299 w 1000"/>
                <a:gd name="T117" fmla="*/ 303 h 305"/>
                <a:gd name="T118" fmla="*/ 226 w 1000"/>
                <a:gd name="T119" fmla="*/ 304 h 305"/>
                <a:gd name="T120" fmla="*/ 203 w 1000"/>
                <a:gd name="T121" fmla="*/ 30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00" h="305">
                  <a:moveTo>
                    <a:pt x="203" y="304"/>
                  </a:moveTo>
                  <a:lnTo>
                    <a:pt x="190" y="284"/>
                  </a:lnTo>
                  <a:lnTo>
                    <a:pt x="178" y="266"/>
                  </a:lnTo>
                  <a:lnTo>
                    <a:pt x="165" y="246"/>
                  </a:lnTo>
                  <a:lnTo>
                    <a:pt x="152" y="228"/>
                  </a:lnTo>
                  <a:lnTo>
                    <a:pt x="140" y="209"/>
                  </a:lnTo>
                  <a:lnTo>
                    <a:pt x="127" y="191"/>
                  </a:lnTo>
                  <a:lnTo>
                    <a:pt x="116" y="171"/>
                  </a:lnTo>
                  <a:lnTo>
                    <a:pt x="103" y="153"/>
                  </a:lnTo>
                  <a:lnTo>
                    <a:pt x="90" y="135"/>
                  </a:lnTo>
                  <a:lnTo>
                    <a:pt x="78" y="117"/>
                  </a:lnTo>
                  <a:lnTo>
                    <a:pt x="65" y="99"/>
                  </a:lnTo>
                  <a:lnTo>
                    <a:pt x="53" y="80"/>
                  </a:lnTo>
                  <a:lnTo>
                    <a:pt x="41" y="62"/>
                  </a:lnTo>
                  <a:lnTo>
                    <a:pt x="28" y="45"/>
                  </a:lnTo>
                  <a:lnTo>
                    <a:pt x="17" y="26"/>
                  </a:lnTo>
                  <a:lnTo>
                    <a:pt x="4" y="9"/>
                  </a:lnTo>
                  <a:lnTo>
                    <a:pt x="3" y="7"/>
                  </a:lnTo>
                  <a:lnTo>
                    <a:pt x="3" y="4"/>
                  </a:lnTo>
                  <a:lnTo>
                    <a:pt x="2" y="2"/>
                  </a:lnTo>
                  <a:lnTo>
                    <a:pt x="0" y="0"/>
                  </a:lnTo>
                  <a:lnTo>
                    <a:pt x="3" y="0"/>
                  </a:lnTo>
                  <a:lnTo>
                    <a:pt x="5" y="0"/>
                  </a:lnTo>
                  <a:lnTo>
                    <a:pt x="6" y="1"/>
                  </a:lnTo>
                  <a:lnTo>
                    <a:pt x="8" y="1"/>
                  </a:lnTo>
                  <a:lnTo>
                    <a:pt x="23" y="20"/>
                  </a:lnTo>
                  <a:lnTo>
                    <a:pt x="36" y="39"/>
                  </a:lnTo>
                  <a:lnTo>
                    <a:pt x="48" y="53"/>
                  </a:lnTo>
                  <a:lnTo>
                    <a:pt x="59" y="65"/>
                  </a:lnTo>
                  <a:lnTo>
                    <a:pt x="69" y="76"/>
                  </a:lnTo>
                  <a:lnTo>
                    <a:pt x="80" y="84"/>
                  </a:lnTo>
                  <a:lnTo>
                    <a:pt x="90" y="91"/>
                  </a:lnTo>
                  <a:lnTo>
                    <a:pt x="101" y="95"/>
                  </a:lnTo>
                  <a:lnTo>
                    <a:pt x="112" y="99"/>
                  </a:lnTo>
                  <a:lnTo>
                    <a:pt x="125" y="101"/>
                  </a:lnTo>
                  <a:lnTo>
                    <a:pt x="139" y="102"/>
                  </a:lnTo>
                  <a:lnTo>
                    <a:pt x="154" y="102"/>
                  </a:lnTo>
                  <a:lnTo>
                    <a:pt x="171" y="102"/>
                  </a:lnTo>
                  <a:lnTo>
                    <a:pt x="190" y="102"/>
                  </a:lnTo>
                  <a:lnTo>
                    <a:pt x="212" y="101"/>
                  </a:lnTo>
                  <a:lnTo>
                    <a:pt x="238" y="101"/>
                  </a:lnTo>
                  <a:lnTo>
                    <a:pt x="264" y="99"/>
                  </a:lnTo>
                  <a:lnTo>
                    <a:pt x="284" y="96"/>
                  </a:lnTo>
                  <a:lnTo>
                    <a:pt x="299" y="94"/>
                  </a:lnTo>
                  <a:lnTo>
                    <a:pt x="310" y="91"/>
                  </a:lnTo>
                  <a:lnTo>
                    <a:pt x="317" y="84"/>
                  </a:lnTo>
                  <a:lnTo>
                    <a:pt x="322" y="72"/>
                  </a:lnTo>
                  <a:lnTo>
                    <a:pt x="325" y="56"/>
                  </a:lnTo>
                  <a:lnTo>
                    <a:pt x="327" y="33"/>
                  </a:lnTo>
                  <a:lnTo>
                    <a:pt x="337" y="32"/>
                  </a:lnTo>
                  <a:lnTo>
                    <a:pt x="348" y="31"/>
                  </a:lnTo>
                  <a:lnTo>
                    <a:pt x="361" y="29"/>
                  </a:lnTo>
                  <a:lnTo>
                    <a:pt x="376" y="27"/>
                  </a:lnTo>
                  <a:lnTo>
                    <a:pt x="390" y="26"/>
                  </a:lnTo>
                  <a:lnTo>
                    <a:pt x="403" y="26"/>
                  </a:lnTo>
                  <a:lnTo>
                    <a:pt x="416" y="27"/>
                  </a:lnTo>
                  <a:lnTo>
                    <a:pt x="426" y="30"/>
                  </a:lnTo>
                  <a:lnTo>
                    <a:pt x="437" y="40"/>
                  </a:lnTo>
                  <a:lnTo>
                    <a:pt x="447" y="50"/>
                  </a:lnTo>
                  <a:lnTo>
                    <a:pt x="455" y="60"/>
                  </a:lnTo>
                  <a:lnTo>
                    <a:pt x="461" y="70"/>
                  </a:lnTo>
                  <a:lnTo>
                    <a:pt x="466" y="82"/>
                  </a:lnTo>
                  <a:lnTo>
                    <a:pt x="468" y="94"/>
                  </a:lnTo>
                  <a:lnTo>
                    <a:pt x="467" y="109"/>
                  </a:lnTo>
                  <a:lnTo>
                    <a:pt x="463" y="126"/>
                  </a:lnTo>
                  <a:lnTo>
                    <a:pt x="447" y="128"/>
                  </a:lnTo>
                  <a:lnTo>
                    <a:pt x="431" y="128"/>
                  </a:lnTo>
                  <a:lnTo>
                    <a:pt x="415" y="128"/>
                  </a:lnTo>
                  <a:lnTo>
                    <a:pt x="399" y="129"/>
                  </a:lnTo>
                  <a:lnTo>
                    <a:pt x="382" y="129"/>
                  </a:lnTo>
                  <a:lnTo>
                    <a:pt x="364" y="130"/>
                  </a:lnTo>
                  <a:lnTo>
                    <a:pt x="347" y="130"/>
                  </a:lnTo>
                  <a:lnTo>
                    <a:pt x="330" y="130"/>
                  </a:lnTo>
                  <a:lnTo>
                    <a:pt x="311" y="131"/>
                  </a:lnTo>
                  <a:lnTo>
                    <a:pt x="292" y="132"/>
                  </a:lnTo>
                  <a:lnTo>
                    <a:pt x="272" y="132"/>
                  </a:lnTo>
                  <a:lnTo>
                    <a:pt x="253" y="133"/>
                  </a:lnTo>
                  <a:lnTo>
                    <a:pt x="231" y="135"/>
                  </a:lnTo>
                  <a:lnTo>
                    <a:pt x="209" y="136"/>
                  </a:lnTo>
                  <a:lnTo>
                    <a:pt x="187" y="137"/>
                  </a:lnTo>
                  <a:lnTo>
                    <a:pt x="163" y="138"/>
                  </a:lnTo>
                  <a:lnTo>
                    <a:pt x="165" y="152"/>
                  </a:lnTo>
                  <a:lnTo>
                    <a:pt x="173" y="168"/>
                  </a:lnTo>
                  <a:lnTo>
                    <a:pt x="185" y="186"/>
                  </a:lnTo>
                  <a:lnTo>
                    <a:pt x="197" y="206"/>
                  </a:lnTo>
                  <a:lnTo>
                    <a:pt x="213" y="226"/>
                  </a:lnTo>
                  <a:lnTo>
                    <a:pt x="228" y="243"/>
                  </a:lnTo>
                  <a:lnTo>
                    <a:pt x="243" y="258"/>
                  </a:lnTo>
                  <a:lnTo>
                    <a:pt x="256" y="269"/>
                  </a:lnTo>
                  <a:lnTo>
                    <a:pt x="278" y="269"/>
                  </a:lnTo>
                  <a:lnTo>
                    <a:pt x="300" y="269"/>
                  </a:lnTo>
                  <a:lnTo>
                    <a:pt x="321" y="269"/>
                  </a:lnTo>
                  <a:lnTo>
                    <a:pt x="342" y="268"/>
                  </a:lnTo>
                  <a:lnTo>
                    <a:pt x="364" y="268"/>
                  </a:lnTo>
                  <a:lnTo>
                    <a:pt x="386" y="267"/>
                  </a:lnTo>
                  <a:lnTo>
                    <a:pt x="408" y="267"/>
                  </a:lnTo>
                  <a:lnTo>
                    <a:pt x="430" y="266"/>
                  </a:lnTo>
                  <a:lnTo>
                    <a:pt x="452" y="266"/>
                  </a:lnTo>
                  <a:lnTo>
                    <a:pt x="474" y="265"/>
                  </a:lnTo>
                  <a:lnTo>
                    <a:pt x="496" y="264"/>
                  </a:lnTo>
                  <a:lnTo>
                    <a:pt x="517" y="262"/>
                  </a:lnTo>
                  <a:lnTo>
                    <a:pt x="539" y="261"/>
                  </a:lnTo>
                  <a:lnTo>
                    <a:pt x="561" y="260"/>
                  </a:lnTo>
                  <a:lnTo>
                    <a:pt x="583" y="259"/>
                  </a:lnTo>
                  <a:lnTo>
                    <a:pt x="605" y="258"/>
                  </a:lnTo>
                  <a:lnTo>
                    <a:pt x="603" y="243"/>
                  </a:lnTo>
                  <a:lnTo>
                    <a:pt x="597" y="231"/>
                  </a:lnTo>
                  <a:lnTo>
                    <a:pt x="589" y="222"/>
                  </a:lnTo>
                  <a:lnTo>
                    <a:pt x="580" y="213"/>
                  </a:lnTo>
                  <a:lnTo>
                    <a:pt x="583" y="206"/>
                  </a:lnTo>
                  <a:lnTo>
                    <a:pt x="588" y="204"/>
                  </a:lnTo>
                  <a:lnTo>
                    <a:pt x="595" y="205"/>
                  </a:lnTo>
                  <a:lnTo>
                    <a:pt x="602" y="209"/>
                  </a:lnTo>
                  <a:lnTo>
                    <a:pt x="608" y="216"/>
                  </a:lnTo>
                  <a:lnTo>
                    <a:pt x="616" y="223"/>
                  </a:lnTo>
                  <a:lnTo>
                    <a:pt x="622" y="229"/>
                  </a:lnTo>
                  <a:lnTo>
                    <a:pt x="627" y="235"/>
                  </a:lnTo>
                  <a:lnTo>
                    <a:pt x="623" y="224"/>
                  </a:lnTo>
                  <a:lnTo>
                    <a:pt x="618" y="214"/>
                  </a:lnTo>
                  <a:lnTo>
                    <a:pt x="611" y="205"/>
                  </a:lnTo>
                  <a:lnTo>
                    <a:pt x="607" y="198"/>
                  </a:lnTo>
                  <a:lnTo>
                    <a:pt x="616" y="196"/>
                  </a:lnTo>
                  <a:lnTo>
                    <a:pt x="626" y="200"/>
                  </a:lnTo>
                  <a:lnTo>
                    <a:pt x="635" y="209"/>
                  </a:lnTo>
                  <a:lnTo>
                    <a:pt x="645" y="220"/>
                  </a:lnTo>
                  <a:lnTo>
                    <a:pt x="654" y="232"/>
                  </a:lnTo>
                  <a:lnTo>
                    <a:pt x="664" y="243"/>
                  </a:lnTo>
                  <a:lnTo>
                    <a:pt x="672" y="249"/>
                  </a:lnTo>
                  <a:lnTo>
                    <a:pt x="680" y="250"/>
                  </a:lnTo>
                  <a:lnTo>
                    <a:pt x="672" y="242"/>
                  </a:lnTo>
                  <a:lnTo>
                    <a:pt x="663" y="234"/>
                  </a:lnTo>
                  <a:lnTo>
                    <a:pt x="653" y="224"/>
                  </a:lnTo>
                  <a:lnTo>
                    <a:pt x="645" y="214"/>
                  </a:lnTo>
                  <a:lnTo>
                    <a:pt x="637" y="205"/>
                  </a:lnTo>
                  <a:lnTo>
                    <a:pt x="630" y="196"/>
                  </a:lnTo>
                  <a:lnTo>
                    <a:pt x="626" y="188"/>
                  </a:lnTo>
                  <a:lnTo>
                    <a:pt x="622" y="179"/>
                  </a:lnTo>
                  <a:lnTo>
                    <a:pt x="625" y="179"/>
                  </a:lnTo>
                  <a:lnTo>
                    <a:pt x="628" y="178"/>
                  </a:lnTo>
                  <a:lnTo>
                    <a:pt x="631" y="178"/>
                  </a:lnTo>
                  <a:lnTo>
                    <a:pt x="635" y="178"/>
                  </a:lnTo>
                  <a:lnTo>
                    <a:pt x="645" y="189"/>
                  </a:lnTo>
                  <a:lnTo>
                    <a:pt x="654" y="199"/>
                  </a:lnTo>
                  <a:lnTo>
                    <a:pt x="665" y="209"/>
                  </a:lnTo>
                  <a:lnTo>
                    <a:pt x="675" y="220"/>
                  </a:lnTo>
                  <a:lnTo>
                    <a:pt x="686" y="230"/>
                  </a:lnTo>
                  <a:lnTo>
                    <a:pt x="696" y="241"/>
                  </a:lnTo>
                  <a:lnTo>
                    <a:pt x="706" y="251"/>
                  </a:lnTo>
                  <a:lnTo>
                    <a:pt x="717" y="261"/>
                  </a:lnTo>
                  <a:lnTo>
                    <a:pt x="717" y="260"/>
                  </a:lnTo>
                  <a:lnTo>
                    <a:pt x="717" y="258"/>
                  </a:lnTo>
                  <a:lnTo>
                    <a:pt x="717" y="257"/>
                  </a:lnTo>
                  <a:lnTo>
                    <a:pt x="718" y="255"/>
                  </a:lnTo>
                  <a:lnTo>
                    <a:pt x="712" y="249"/>
                  </a:lnTo>
                  <a:lnTo>
                    <a:pt x="702" y="238"/>
                  </a:lnTo>
                  <a:lnTo>
                    <a:pt x="690" y="226"/>
                  </a:lnTo>
                  <a:lnTo>
                    <a:pt x="678" y="212"/>
                  </a:lnTo>
                  <a:lnTo>
                    <a:pt x="666" y="198"/>
                  </a:lnTo>
                  <a:lnTo>
                    <a:pt x="656" y="185"/>
                  </a:lnTo>
                  <a:lnTo>
                    <a:pt x="648" y="175"/>
                  </a:lnTo>
                  <a:lnTo>
                    <a:pt x="644" y="168"/>
                  </a:lnTo>
                  <a:lnTo>
                    <a:pt x="646" y="167"/>
                  </a:lnTo>
                  <a:lnTo>
                    <a:pt x="649" y="166"/>
                  </a:lnTo>
                  <a:lnTo>
                    <a:pt x="651" y="166"/>
                  </a:lnTo>
                  <a:lnTo>
                    <a:pt x="654" y="166"/>
                  </a:lnTo>
                  <a:lnTo>
                    <a:pt x="660" y="171"/>
                  </a:lnTo>
                  <a:lnTo>
                    <a:pt x="671" y="181"/>
                  </a:lnTo>
                  <a:lnTo>
                    <a:pt x="686" y="193"/>
                  </a:lnTo>
                  <a:lnTo>
                    <a:pt x="702" y="207"/>
                  </a:lnTo>
                  <a:lnTo>
                    <a:pt x="718" y="221"/>
                  </a:lnTo>
                  <a:lnTo>
                    <a:pt x="733" y="232"/>
                  </a:lnTo>
                  <a:lnTo>
                    <a:pt x="743" y="241"/>
                  </a:lnTo>
                  <a:lnTo>
                    <a:pt x="750" y="243"/>
                  </a:lnTo>
                  <a:lnTo>
                    <a:pt x="745" y="238"/>
                  </a:lnTo>
                  <a:lnTo>
                    <a:pt x="741" y="234"/>
                  </a:lnTo>
                  <a:lnTo>
                    <a:pt x="735" y="228"/>
                  </a:lnTo>
                  <a:lnTo>
                    <a:pt x="729" y="222"/>
                  </a:lnTo>
                  <a:lnTo>
                    <a:pt x="724" y="216"/>
                  </a:lnTo>
                  <a:lnTo>
                    <a:pt x="720" y="209"/>
                  </a:lnTo>
                  <a:lnTo>
                    <a:pt x="717" y="205"/>
                  </a:lnTo>
                  <a:lnTo>
                    <a:pt x="717" y="200"/>
                  </a:lnTo>
                  <a:lnTo>
                    <a:pt x="719" y="200"/>
                  </a:lnTo>
                  <a:lnTo>
                    <a:pt x="722" y="199"/>
                  </a:lnTo>
                  <a:lnTo>
                    <a:pt x="725" y="199"/>
                  </a:lnTo>
                  <a:lnTo>
                    <a:pt x="728" y="199"/>
                  </a:lnTo>
                  <a:lnTo>
                    <a:pt x="740" y="208"/>
                  </a:lnTo>
                  <a:lnTo>
                    <a:pt x="751" y="216"/>
                  </a:lnTo>
                  <a:lnTo>
                    <a:pt x="764" y="226"/>
                  </a:lnTo>
                  <a:lnTo>
                    <a:pt x="775" y="235"/>
                  </a:lnTo>
                  <a:lnTo>
                    <a:pt x="787" y="244"/>
                  </a:lnTo>
                  <a:lnTo>
                    <a:pt x="800" y="253"/>
                  </a:lnTo>
                  <a:lnTo>
                    <a:pt x="811" y="262"/>
                  </a:lnTo>
                  <a:lnTo>
                    <a:pt x="823" y="272"/>
                  </a:lnTo>
                  <a:lnTo>
                    <a:pt x="823" y="270"/>
                  </a:lnTo>
                  <a:lnTo>
                    <a:pt x="823" y="268"/>
                  </a:lnTo>
                  <a:lnTo>
                    <a:pt x="823" y="267"/>
                  </a:lnTo>
                  <a:lnTo>
                    <a:pt x="823" y="266"/>
                  </a:lnTo>
                  <a:lnTo>
                    <a:pt x="813" y="259"/>
                  </a:lnTo>
                  <a:lnTo>
                    <a:pt x="802" y="250"/>
                  </a:lnTo>
                  <a:lnTo>
                    <a:pt x="789" y="241"/>
                  </a:lnTo>
                  <a:lnTo>
                    <a:pt x="775" y="230"/>
                  </a:lnTo>
                  <a:lnTo>
                    <a:pt x="764" y="220"/>
                  </a:lnTo>
                  <a:lnTo>
                    <a:pt x="754" y="209"/>
                  </a:lnTo>
                  <a:lnTo>
                    <a:pt x="745" y="200"/>
                  </a:lnTo>
                  <a:lnTo>
                    <a:pt x="742" y="192"/>
                  </a:lnTo>
                  <a:lnTo>
                    <a:pt x="756" y="191"/>
                  </a:lnTo>
                  <a:lnTo>
                    <a:pt x="767" y="194"/>
                  </a:lnTo>
                  <a:lnTo>
                    <a:pt x="778" y="200"/>
                  </a:lnTo>
                  <a:lnTo>
                    <a:pt x="787" y="208"/>
                  </a:lnTo>
                  <a:lnTo>
                    <a:pt x="795" y="216"/>
                  </a:lnTo>
                  <a:lnTo>
                    <a:pt x="803" y="223"/>
                  </a:lnTo>
                  <a:lnTo>
                    <a:pt x="811" y="228"/>
                  </a:lnTo>
                  <a:lnTo>
                    <a:pt x="819" y="228"/>
                  </a:lnTo>
                  <a:lnTo>
                    <a:pt x="815" y="223"/>
                  </a:lnTo>
                  <a:lnTo>
                    <a:pt x="809" y="219"/>
                  </a:lnTo>
                  <a:lnTo>
                    <a:pt x="804" y="213"/>
                  </a:lnTo>
                  <a:lnTo>
                    <a:pt x="798" y="208"/>
                  </a:lnTo>
                  <a:lnTo>
                    <a:pt x="794" y="204"/>
                  </a:lnTo>
                  <a:lnTo>
                    <a:pt x="788" y="198"/>
                  </a:lnTo>
                  <a:lnTo>
                    <a:pt x="783" y="193"/>
                  </a:lnTo>
                  <a:lnTo>
                    <a:pt x="778" y="189"/>
                  </a:lnTo>
                  <a:lnTo>
                    <a:pt x="778" y="186"/>
                  </a:lnTo>
                  <a:lnTo>
                    <a:pt x="778" y="184"/>
                  </a:lnTo>
                  <a:lnTo>
                    <a:pt x="778" y="183"/>
                  </a:lnTo>
                  <a:lnTo>
                    <a:pt x="779" y="181"/>
                  </a:lnTo>
                  <a:lnTo>
                    <a:pt x="789" y="182"/>
                  </a:lnTo>
                  <a:lnTo>
                    <a:pt x="798" y="186"/>
                  </a:lnTo>
                  <a:lnTo>
                    <a:pt x="806" y="193"/>
                  </a:lnTo>
                  <a:lnTo>
                    <a:pt x="815" y="200"/>
                  </a:lnTo>
                  <a:lnTo>
                    <a:pt x="823" y="208"/>
                  </a:lnTo>
                  <a:lnTo>
                    <a:pt x="832" y="215"/>
                  </a:lnTo>
                  <a:lnTo>
                    <a:pt x="841" y="221"/>
                  </a:lnTo>
                  <a:lnTo>
                    <a:pt x="853" y="224"/>
                  </a:lnTo>
                  <a:lnTo>
                    <a:pt x="847" y="219"/>
                  </a:lnTo>
                  <a:lnTo>
                    <a:pt x="840" y="213"/>
                  </a:lnTo>
                  <a:lnTo>
                    <a:pt x="832" y="206"/>
                  </a:lnTo>
                  <a:lnTo>
                    <a:pt x="824" y="199"/>
                  </a:lnTo>
                  <a:lnTo>
                    <a:pt x="817" y="191"/>
                  </a:lnTo>
                  <a:lnTo>
                    <a:pt x="811" y="185"/>
                  </a:lnTo>
                  <a:lnTo>
                    <a:pt x="806" y="178"/>
                  </a:lnTo>
                  <a:lnTo>
                    <a:pt x="804" y="174"/>
                  </a:lnTo>
                  <a:lnTo>
                    <a:pt x="810" y="176"/>
                  </a:lnTo>
                  <a:lnTo>
                    <a:pt x="817" y="178"/>
                  </a:lnTo>
                  <a:lnTo>
                    <a:pt x="824" y="181"/>
                  </a:lnTo>
                  <a:lnTo>
                    <a:pt x="832" y="183"/>
                  </a:lnTo>
                  <a:lnTo>
                    <a:pt x="835" y="185"/>
                  </a:lnTo>
                  <a:lnTo>
                    <a:pt x="842" y="192"/>
                  </a:lnTo>
                  <a:lnTo>
                    <a:pt x="851" y="200"/>
                  </a:lnTo>
                  <a:lnTo>
                    <a:pt x="863" y="211"/>
                  </a:lnTo>
                  <a:lnTo>
                    <a:pt x="874" y="220"/>
                  </a:lnTo>
                  <a:lnTo>
                    <a:pt x="885" y="228"/>
                  </a:lnTo>
                  <a:lnTo>
                    <a:pt x="893" y="234"/>
                  </a:lnTo>
                  <a:lnTo>
                    <a:pt x="897" y="235"/>
                  </a:lnTo>
                  <a:lnTo>
                    <a:pt x="892" y="229"/>
                  </a:lnTo>
                  <a:lnTo>
                    <a:pt x="886" y="223"/>
                  </a:lnTo>
                  <a:lnTo>
                    <a:pt x="879" y="216"/>
                  </a:lnTo>
                  <a:lnTo>
                    <a:pt x="873" y="211"/>
                  </a:lnTo>
                  <a:lnTo>
                    <a:pt x="869" y="205"/>
                  </a:lnTo>
                  <a:lnTo>
                    <a:pt x="864" y="200"/>
                  </a:lnTo>
                  <a:lnTo>
                    <a:pt x="861" y="194"/>
                  </a:lnTo>
                  <a:lnTo>
                    <a:pt x="858" y="190"/>
                  </a:lnTo>
                  <a:lnTo>
                    <a:pt x="876" y="196"/>
                  </a:lnTo>
                  <a:lnTo>
                    <a:pt x="894" y="206"/>
                  </a:lnTo>
                  <a:lnTo>
                    <a:pt x="912" y="220"/>
                  </a:lnTo>
                  <a:lnTo>
                    <a:pt x="932" y="235"/>
                  </a:lnTo>
                  <a:lnTo>
                    <a:pt x="950" y="252"/>
                  </a:lnTo>
                  <a:lnTo>
                    <a:pt x="968" y="269"/>
                  </a:lnTo>
                  <a:lnTo>
                    <a:pt x="985" y="287"/>
                  </a:lnTo>
                  <a:lnTo>
                    <a:pt x="1000" y="302"/>
                  </a:lnTo>
                  <a:lnTo>
                    <a:pt x="999" y="303"/>
                  </a:lnTo>
                  <a:lnTo>
                    <a:pt x="998" y="304"/>
                  </a:lnTo>
                  <a:lnTo>
                    <a:pt x="995" y="304"/>
                  </a:lnTo>
                  <a:lnTo>
                    <a:pt x="991" y="305"/>
                  </a:lnTo>
                  <a:lnTo>
                    <a:pt x="962" y="305"/>
                  </a:lnTo>
                  <a:lnTo>
                    <a:pt x="934" y="304"/>
                  </a:lnTo>
                  <a:lnTo>
                    <a:pt x="906" y="304"/>
                  </a:lnTo>
                  <a:lnTo>
                    <a:pt x="877" y="303"/>
                  </a:lnTo>
                  <a:lnTo>
                    <a:pt x="849" y="303"/>
                  </a:lnTo>
                  <a:lnTo>
                    <a:pt x="820" y="303"/>
                  </a:lnTo>
                  <a:lnTo>
                    <a:pt x="792" y="302"/>
                  </a:lnTo>
                  <a:lnTo>
                    <a:pt x="764" y="302"/>
                  </a:lnTo>
                  <a:lnTo>
                    <a:pt x="735" y="302"/>
                  </a:lnTo>
                  <a:lnTo>
                    <a:pt x="706" y="300"/>
                  </a:lnTo>
                  <a:lnTo>
                    <a:pt x="679" y="300"/>
                  </a:lnTo>
                  <a:lnTo>
                    <a:pt x="650" y="299"/>
                  </a:lnTo>
                  <a:lnTo>
                    <a:pt x="622" y="299"/>
                  </a:lnTo>
                  <a:lnTo>
                    <a:pt x="593" y="299"/>
                  </a:lnTo>
                  <a:lnTo>
                    <a:pt x="566" y="298"/>
                  </a:lnTo>
                  <a:lnTo>
                    <a:pt x="537" y="298"/>
                  </a:lnTo>
                  <a:lnTo>
                    <a:pt x="482" y="299"/>
                  </a:lnTo>
                  <a:lnTo>
                    <a:pt x="433" y="300"/>
                  </a:lnTo>
                  <a:lnTo>
                    <a:pt x="391" y="302"/>
                  </a:lnTo>
                  <a:lnTo>
                    <a:pt x="355" y="302"/>
                  </a:lnTo>
                  <a:lnTo>
                    <a:pt x="324" y="303"/>
                  </a:lnTo>
                  <a:lnTo>
                    <a:pt x="299" y="303"/>
                  </a:lnTo>
                  <a:lnTo>
                    <a:pt x="277" y="304"/>
                  </a:lnTo>
                  <a:lnTo>
                    <a:pt x="260" y="304"/>
                  </a:lnTo>
                  <a:lnTo>
                    <a:pt x="246" y="304"/>
                  </a:lnTo>
                  <a:lnTo>
                    <a:pt x="234" y="304"/>
                  </a:lnTo>
                  <a:lnTo>
                    <a:pt x="226" y="304"/>
                  </a:lnTo>
                  <a:lnTo>
                    <a:pt x="219" y="304"/>
                  </a:lnTo>
                  <a:lnTo>
                    <a:pt x="215" y="304"/>
                  </a:lnTo>
                  <a:lnTo>
                    <a:pt x="210" y="304"/>
                  </a:lnTo>
                  <a:lnTo>
                    <a:pt x="207" y="304"/>
                  </a:lnTo>
                  <a:lnTo>
                    <a:pt x="203" y="304"/>
                  </a:lnTo>
                  <a:lnTo>
                    <a:pt x="203" y="304"/>
                  </a:lnTo>
                  <a:lnTo>
                    <a:pt x="203" y="304"/>
                  </a:lnTo>
                  <a:close/>
                </a:path>
              </a:pathLst>
            </a:custGeom>
            <a:solidFill>
              <a:srgbClr val="D896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6" name="Freeform 84">
              <a:extLst>
                <a:ext uri="{FF2B5EF4-FFF2-40B4-BE49-F238E27FC236}">
                  <a16:creationId xmlns:a16="http://schemas.microsoft.com/office/drawing/2014/main" id="{9BD16192-94DB-4E44-A438-21B8346C743B}"/>
                </a:ext>
              </a:extLst>
            </p:cNvPr>
            <p:cNvSpPr>
              <a:spLocks/>
            </p:cNvSpPr>
            <p:nvPr/>
          </p:nvSpPr>
          <p:spPr bwMode="auto">
            <a:xfrm>
              <a:off x="583" y="1723"/>
              <a:ext cx="205" cy="58"/>
            </a:xfrm>
            <a:custGeom>
              <a:avLst/>
              <a:gdLst>
                <a:gd name="T0" fmla="*/ 66 w 410"/>
                <a:gd name="T1" fmla="*/ 105 h 118"/>
                <a:gd name="T2" fmla="*/ 44 w 410"/>
                <a:gd name="T3" fmla="*/ 78 h 118"/>
                <a:gd name="T4" fmla="*/ 22 w 410"/>
                <a:gd name="T5" fmla="*/ 50 h 118"/>
                <a:gd name="T6" fmla="*/ 6 w 410"/>
                <a:gd name="T7" fmla="*/ 23 h 118"/>
                <a:gd name="T8" fmla="*/ 17 w 410"/>
                <a:gd name="T9" fmla="*/ 9 h 118"/>
                <a:gd name="T10" fmla="*/ 51 w 410"/>
                <a:gd name="T11" fmla="*/ 7 h 118"/>
                <a:gd name="T12" fmla="*/ 87 w 410"/>
                <a:gd name="T13" fmla="*/ 5 h 118"/>
                <a:gd name="T14" fmla="*/ 122 w 410"/>
                <a:gd name="T15" fmla="*/ 2 h 118"/>
                <a:gd name="T16" fmla="*/ 159 w 410"/>
                <a:gd name="T17" fmla="*/ 1 h 118"/>
                <a:gd name="T18" fmla="*/ 195 w 410"/>
                <a:gd name="T19" fmla="*/ 0 h 118"/>
                <a:gd name="T20" fmla="*/ 232 w 410"/>
                <a:gd name="T21" fmla="*/ 0 h 118"/>
                <a:gd name="T22" fmla="*/ 267 w 410"/>
                <a:gd name="T23" fmla="*/ 2 h 118"/>
                <a:gd name="T24" fmla="*/ 288 w 410"/>
                <a:gd name="T25" fmla="*/ 16 h 118"/>
                <a:gd name="T26" fmla="*/ 296 w 410"/>
                <a:gd name="T27" fmla="*/ 35 h 118"/>
                <a:gd name="T28" fmla="*/ 305 w 410"/>
                <a:gd name="T29" fmla="*/ 51 h 118"/>
                <a:gd name="T30" fmla="*/ 321 w 410"/>
                <a:gd name="T31" fmla="*/ 67 h 118"/>
                <a:gd name="T32" fmla="*/ 333 w 410"/>
                <a:gd name="T33" fmla="*/ 74 h 118"/>
                <a:gd name="T34" fmla="*/ 334 w 410"/>
                <a:gd name="T35" fmla="*/ 70 h 118"/>
                <a:gd name="T36" fmla="*/ 339 w 410"/>
                <a:gd name="T37" fmla="*/ 68 h 118"/>
                <a:gd name="T38" fmla="*/ 348 w 410"/>
                <a:gd name="T39" fmla="*/ 73 h 118"/>
                <a:gd name="T40" fmla="*/ 357 w 410"/>
                <a:gd name="T41" fmla="*/ 78 h 118"/>
                <a:gd name="T42" fmla="*/ 366 w 410"/>
                <a:gd name="T43" fmla="*/ 84 h 118"/>
                <a:gd name="T44" fmla="*/ 371 w 410"/>
                <a:gd name="T45" fmla="*/ 87 h 118"/>
                <a:gd name="T46" fmla="*/ 371 w 410"/>
                <a:gd name="T47" fmla="*/ 83 h 118"/>
                <a:gd name="T48" fmla="*/ 366 w 410"/>
                <a:gd name="T49" fmla="*/ 77 h 118"/>
                <a:gd name="T50" fmla="*/ 364 w 410"/>
                <a:gd name="T51" fmla="*/ 73 h 118"/>
                <a:gd name="T52" fmla="*/ 371 w 410"/>
                <a:gd name="T53" fmla="*/ 72 h 118"/>
                <a:gd name="T54" fmla="*/ 383 w 410"/>
                <a:gd name="T55" fmla="*/ 76 h 118"/>
                <a:gd name="T56" fmla="*/ 393 w 410"/>
                <a:gd name="T57" fmla="*/ 85 h 118"/>
                <a:gd name="T58" fmla="*/ 403 w 410"/>
                <a:gd name="T59" fmla="*/ 98 h 118"/>
                <a:gd name="T60" fmla="*/ 404 w 410"/>
                <a:gd name="T61" fmla="*/ 107 h 118"/>
                <a:gd name="T62" fmla="*/ 377 w 410"/>
                <a:gd name="T63" fmla="*/ 112 h 118"/>
                <a:gd name="T64" fmla="*/ 334 w 410"/>
                <a:gd name="T65" fmla="*/ 114 h 118"/>
                <a:gd name="T66" fmla="*/ 281 w 410"/>
                <a:gd name="T67" fmla="*/ 116 h 118"/>
                <a:gd name="T68" fmla="*/ 225 w 410"/>
                <a:gd name="T69" fmla="*/ 118 h 118"/>
                <a:gd name="T70" fmla="*/ 169 w 410"/>
                <a:gd name="T71" fmla="*/ 118 h 118"/>
                <a:gd name="T72" fmla="*/ 121 w 410"/>
                <a:gd name="T73" fmla="*/ 118 h 118"/>
                <a:gd name="T74" fmla="*/ 87 w 410"/>
                <a:gd name="T75" fmla="*/ 118 h 118"/>
                <a:gd name="T76" fmla="*/ 76 w 410"/>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118">
                  <a:moveTo>
                    <a:pt x="76" y="118"/>
                  </a:moveTo>
                  <a:lnTo>
                    <a:pt x="66" y="105"/>
                  </a:lnTo>
                  <a:lnTo>
                    <a:pt x="55" y="92"/>
                  </a:lnTo>
                  <a:lnTo>
                    <a:pt x="44" y="78"/>
                  </a:lnTo>
                  <a:lnTo>
                    <a:pt x="32" y="63"/>
                  </a:lnTo>
                  <a:lnTo>
                    <a:pt x="22" y="50"/>
                  </a:lnTo>
                  <a:lnTo>
                    <a:pt x="13" y="36"/>
                  </a:lnTo>
                  <a:lnTo>
                    <a:pt x="6" y="23"/>
                  </a:lnTo>
                  <a:lnTo>
                    <a:pt x="0" y="10"/>
                  </a:lnTo>
                  <a:lnTo>
                    <a:pt x="17" y="9"/>
                  </a:lnTo>
                  <a:lnTo>
                    <a:pt x="34" y="8"/>
                  </a:lnTo>
                  <a:lnTo>
                    <a:pt x="51" y="7"/>
                  </a:lnTo>
                  <a:lnTo>
                    <a:pt x="69" y="6"/>
                  </a:lnTo>
                  <a:lnTo>
                    <a:pt x="87" y="5"/>
                  </a:lnTo>
                  <a:lnTo>
                    <a:pt x="105" y="4"/>
                  </a:lnTo>
                  <a:lnTo>
                    <a:pt x="122" y="2"/>
                  </a:lnTo>
                  <a:lnTo>
                    <a:pt x="141" y="1"/>
                  </a:lnTo>
                  <a:lnTo>
                    <a:pt x="159" y="1"/>
                  </a:lnTo>
                  <a:lnTo>
                    <a:pt x="178" y="0"/>
                  </a:lnTo>
                  <a:lnTo>
                    <a:pt x="195" y="0"/>
                  </a:lnTo>
                  <a:lnTo>
                    <a:pt x="213" y="0"/>
                  </a:lnTo>
                  <a:lnTo>
                    <a:pt x="232" y="0"/>
                  </a:lnTo>
                  <a:lnTo>
                    <a:pt x="249" y="1"/>
                  </a:lnTo>
                  <a:lnTo>
                    <a:pt x="267" y="2"/>
                  </a:lnTo>
                  <a:lnTo>
                    <a:pt x="285" y="5"/>
                  </a:lnTo>
                  <a:lnTo>
                    <a:pt x="288" y="16"/>
                  </a:lnTo>
                  <a:lnTo>
                    <a:pt x="293" y="25"/>
                  </a:lnTo>
                  <a:lnTo>
                    <a:pt x="296" y="35"/>
                  </a:lnTo>
                  <a:lnTo>
                    <a:pt x="301" y="43"/>
                  </a:lnTo>
                  <a:lnTo>
                    <a:pt x="305" y="51"/>
                  </a:lnTo>
                  <a:lnTo>
                    <a:pt x="312" y="59"/>
                  </a:lnTo>
                  <a:lnTo>
                    <a:pt x="321" y="67"/>
                  </a:lnTo>
                  <a:lnTo>
                    <a:pt x="333" y="76"/>
                  </a:lnTo>
                  <a:lnTo>
                    <a:pt x="333" y="74"/>
                  </a:lnTo>
                  <a:lnTo>
                    <a:pt x="334" y="72"/>
                  </a:lnTo>
                  <a:lnTo>
                    <a:pt x="334" y="70"/>
                  </a:lnTo>
                  <a:lnTo>
                    <a:pt x="335" y="68"/>
                  </a:lnTo>
                  <a:lnTo>
                    <a:pt x="339" y="68"/>
                  </a:lnTo>
                  <a:lnTo>
                    <a:pt x="343" y="70"/>
                  </a:lnTo>
                  <a:lnTo>
                    <a:pt x="348" y="73"/>
                  </a:lnTo>
                  <a:lnTo>
                    <a:pt x="353" y="75"/>
                  </a:lnTo>
                  <a:lnTo>
                    <a:pt x="357" y="78"/>
                  </a:lnTo>
                  <a:lnTo>
                    <a:pt x="362" y="81"/>
                  </a:lnTo>
                  <a:lnTo>
                    <a:pt x="366" y="84"/>
                  </a:lnTo>
                  <a:lnTo>
                    <a:pt x="371" y="88"/>
                  </a:lnTo>
                  <a:lnTo>
                    <a:pt x="371" y="87"/>
                  </a:lnTo>
                  <a:lnTo>
                    <a:pt x="371" y="84"/>
                  </a:lnTo>
                  <a:lnTo>
                    <a:pt x="371" y="83"/>
                  </a:lnTo>
                  <a:lnTo>
                    <a:pt x="371" y="82"/>
                  </a:lnTo>
                  <a:lnTo>
                    <a:pt x="366" y="77"/>
                  </a:lnTo>
                  <a:lnTo>
                    <a:pt x="365" y="74"/>
                  </a:lnTo>
                  <a:lnTo>
                    <a:pt x="364" y="73"/>
                  </a:lnTo>
                  <a:lnTo>
                    <a:pt x="364" y="70"/>
                  </a:lnTo>
                  <a:lnTo>
                    <a:pt x="371" y="72"/>
                  </a:lnTo>
                  <a:lnTo>
                    <a:pt x="377" y="74"/>
                  </a:lnTo>
                  <a:lnTo>
                    <a:pt x="383" y="76"/>
                  </a:lnTo>
                  <a:lnTo>
                    <a:pt x="387" y="81"/>
                  </a:lnTo>
                  <a:lnTo>
                    <a:pt x="393" y="85"/>
                  </a:lnTo>
                  <a:lnTo>
                    <a:pt x="397" y="91"/>
                  </a:lnTo>
                  <a:lnTo>
                    <a:pt x="403" y="98"/>
                  </a:lnTo>
                  <a:lnTo>
                    <a:pt x="410" y="105"/>
                  </a:lnTo>
                  <a:lnTo>
                    <a:pt x="404" y="107"/>
                  </a:lnTo>
                  <a:lnTo>
                    <a:pt x="393" y="110"/>
                  </a:lnTo>
                  <a:lnTo>
                    <a:pt x="377" y="112"/>
                  </a:lnTo>
                  <a:lnTo>
                    <a:pt x="357" y="113"/>
                  </a:lnTo>
                  <a:lnTo>
                    <a:pt x="334" y="114"/>
                  </a:lnTo>
                  <a:lnTo>
                    <a:pt x="309" y="115"/>
                  </a:lnTo>
                  <a:lnTo>
                    <a:pt x="281" y="116"/>
                  </a:lnTo>
                  <a:lnTo>
                    <a:pt x="254" y="116"/>
                  </a:lnTo>
                  <a:lnTo>
                    <a:pt x="225" y="118"/>
                  </a:lnTo>
                  <a:lnTo>
                    <a:pt x="196" y="118"/>
                  </a:lnTo>
                  <a:lnTo>
                    <a:pt x="169" y="118"/>
                  </a:lnTo>
                  <a:lnTo>
                    <a:pt x="144" y="118"/>
                  </a:lnTo>
                  <a:lnTo>
                    <a:pt x="121" y="118"/>
                  </a:lnTo>
                  <a:lnTo>
                    <a:pt x="103" y="118"/>
                  </a:lnTo>
                  <a:lnTo>
                    <a:pt x="87" y="118"/>
                  </a:lnTo>
                  <a:lnTo>
                    <a:pt x="76" y="118"/>
                  </a:lnTo>
                  <a:lnTo>
                    <a:pt x="76" y="118"/>
                  </a:lnTo>
                  <a:lnTo>
                    <a:pt x="76" y="118"/>
                  </a:lnTo>
                  <a:close/>
                </a:path>
              </a:pathLst>
            </a:custGeom>
            <a:solidFill>
              <a:srgbClr val="EDEA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7" name="Freeform 85">
              <a:extLst>
                <a:ext uri="{FF2B5EF4-FFF2-40B4-BE49-F238E27FC236}">
                  <a16:creationId xmlns:a16="http://schemas.microsoft.com/office/drawing/2014/main" id="{74AAD542-663B-4CAC-97E3-B3DB45447E11}"/>
                </a:ext>
              </a:extLst>
            </p:cNvPr>
            <p:cNvSpPr>
              <a:spLocks/>
            </p:cNvSpPr>
            <p:nvPr/>
          </p:nvSpPr>
          <p:spPr bwMode="auto">
            <a:xfrm>
              <a:off x="1048" y="1759"/>
              <a:ext cx="6" cy="15"/>
            </a:xfrm>
            <a:custGeom>
              <a:avLst/>
              <a:gdLst>
                <a:gd name="T0" fmla="*/ 9 w 11"/>
                <a:gd name="T1" fmla="*/ 31 h 31"/>
                <a:gd name="T2" fmla="*/ 3 w 11"/>
                <a:gd name="T3" fmla="*/ 16 h 31"/>
                <a:gd name="T4" fmla="*/ 0 w 11"/>
                <a:gd name="T5" fmla="*/ 8 h 31"/>
                <a:gd name="T6" fmla="*/ 0 w 11"/>
                <a:gd name="T7" fmla="*/ 4 h 31"/>
                <a:gd name="T8" fmla="*/ 0 w 11"/>
                <a:gd name="T9" fmla="*/ 1 h 31"/>
                <a:gd name="T10" fmla="*/ 1 w 11"/>
                <a:gd name="T11" fmla="*/ 1 h 31"/>
                <a:gd name="T12" fmla="*/ 2 w 11"/>
                <a:gd name="T13" fmla="*/ 0 h 31"/>
                <a:gd name="T14" fmla="*/ 3 w 11"/>
                <a:gd name="T15" fmla="*/ 0 h 31"/>
                <a:gd name="T16" fmla="*/ 4 w 11"/>
                <a:gd name="T17" fmla="*/ 0 h 31"/>
                <a:gd name="T18" fmla="*/ 8 w 11"/>
                <a:gd name="T19" fmla="*/ 14 h 31"/>
                <a:gd name="T20" fmla="*/ 10 w 11"/>
                <a:gd name="T21" fmla="*/ 20 h 31"/>
                <a:gd name="T22" fmla="*/ 11 w 11"/>
                <a:gd name="T23" fmla="*/ 26 h 31"/>
                <a:gd name="T24" fmla="*/ 11 w 11"/>
                <a:gd name="T25" fmla="*/ 31 h 31"/>
                <a:gd name="T26" fmla="*/ 10 w 11"/>
                <a:gd name="T27" fmla="*/ 31 h 31"/>
                <a:gd name="T28" fmla="*/ 10 w 11"/>
                <a:gd name="T29" fmla="*/ 31 h 31"/>
                <a:gd name="T30" fmla="*/ 9 w 11"/>
                <a:gd name="T31" fmla="*/ 31 h 31"/>
                <a:gd name="T32" fmla="*/ 9 w 11"/>
                <a:gd name="T33" fmla="*/ 31 h 31"/>
                <a:gd name="T34" fmla="*/ 9 w 11"/>
                <a:gd name="T35" fmla="*/ 31 h 31"/>
                <a:gd name="T36" fmla="*/ 9 w 11"/>
                <a:gd name="T3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1">
                  <a:moveTo>
                    <a:pt x="9" y="31"/>
                  </a:moveTo>
                  <a:lnTo>
                    <a:pt x="3" y="16"/>
                  </a:lnTo>
                  <a:lnTo>
                    <a:pt x="0" y="8"/>
                  </a:lnTo>
                  <a:lnTo>
                    <a:pt x="0" y="4"/>
                  </a:lnTo>
                  <a:lnTo>
                    <a:pt x="0" y="1"/>
                  </a:lnTo>
                  <a:lnTo>
                    <a:pt x="1" y="1"/>
                  </a:lnTo>
                  <a:lnTo>
                    <a:pt x="2" y="0"/>
                  </a:lnTo>
                  <a:lnTo>
                    <a:pt x="3" y="0"/>
                  </a:lnTo>
                  <a:lnTo>
                    <a:pt x="4" y="0"/>
                  </a:lnTo>
                  <a:lnTo>
                    <a:pt x="8" y="14"/>
                  </a:lnTo>
                  <a:lnTo>
                    <a:pt x="10" y="20"/>
                  </a:lnTo>
                  <a:lnTo>
                    <a:pt x="11" y="26"/>
                  </a:lnTo>
                  <a:lnTo>
                    <a:pt x="11" y="31"/>
                  </a:lnTo>
                  <a:lnTo>
                    <a:pt x="10" y="31"/>
                  </a:lnTo>
                  <a:lnTo>
                    <a:pt x="10" y="31"/>
                  </a:lnTo>
                  <a:lnTo>
                    <a:pt x="9" y="31"/>
                  </a:lnTo>
                  <a:lnTo>
                    <a:pt x="9" y="31"/>
                  </a:lnTo>
                  <a:lnTo>
                    <a:pt x="9" y="31"/>
                  </a:lnTo>
                  <a:lnTo>
                    <a:pt x="9" y="31"/>
                  </a:lnTo>
                  <a:close/>
                </a:path>
              </a:pathLst>
            </a:custGeom>
            <a:solidFill>
              <a:srgbClr val="66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8" name="Freeform 86">
              <a:extLst>
                <a:ext uri="{FF2B5EF4-FFF2-40B4-BE49-F238E27FC236}">
                  <a16:creationId xmlns:a16="http://schemas.microsoft.com/office/drawing/2014/main" id="{FD46C538-3A97-4685-8073-15CDF834BAC5}"/>
                </a:ext>
              </a:extLst>
            </p:cNvPr>
            <p:cNvSpPr>
              <a:spLocks/>
            </p:cNvSpPr>
            <p:nvPr/>
          </p:nvSpPr>
          <p:spPr bwMode="auto">
            <a:xfrm>
              <a:off x="732" y="1698"/>
              <a:ext cx="46" cy="52"/>
            </a:xfrm>
            <a:custGeom>
              <a:avLst/>
              <a:gdLst>
                <a:gd name="T0" fmla="*/ 43 w 93"/>
                <a:gd name="T1" fmla="*/ 102 h 104"/>
                <a:gd name="T2" fmla="*/ 18 w 93"/>
                <a:gd name="T3" fmla="*/ 92 h 104"/>
                <a:gd name="T4" fmla="*/ 5 w 93"/>
                <a:gd name="T5" fmla="*/ 73 h 104"/>
                <a:gd name="T6" fmla="*/ 0 w 93"/>
                <a:gd name="T7" fmla="*/ 46 h 104"/>
                <a:gd name="T8" fmla="*/ 7 w 93"/>
                <a:gd name="T9" fmla="*/ 24 h 104"/>
                <a:gd name="T10" fmla="*/ 23 w 93"/>
                <a:gd name="T11" fmla="*/ 15 h 104"/>
                <a:gd name="T12" fmla="*/ 41 w 93"/>
                <a:gd name="T13" fmla="*/ 6 h 104"/>
                <a:gd name="T14" fmla="*/ 59 w 93"/>
                <a:gd name="T15" fmla="*/ 1 h 104"/>
                <a:gd name="T16" fmla="*/ 71 w 93"/>
                <a:gd name="T17" fmla="*/ 3 h 104"/>
                <a:gd name="T18" fmla="*/ 75 w 93"/>
                <a:gd name="T19" fmla="*/ 12 h 104"/>
                <a:gd name="T20" fmla="*/ 67 w 93"/>
                <a:gd name="T21" fmla="*/ 24 h 104"/>
                <a:gd name="T22" fmla="*/ 59 w 93"/>
                <a:gd name="T23" fmla="*/ 26 h 104"/>
                <a:gd name="T24" fmla="*/ 66 w 93"/>
                <a:gd name="T25" fmla="*/ 32 h 104"/>
                <a:gd name="T26" fmla="*/ 85 w 93"/>
                <a:gd name="T27" fmla="*/ 35 h 104"/>
                <a:gd name="T28" fmla="*/ 78 w 93"/>
                <a:gd name="T29" fmla="*/ 45 h 104"/>
                <a:gd name="T30" fmla="*/ 60 w 93"/>
                <a:gd name="T31" fmla="*/ 45 h 104"/>
                <a:gd name="T32" fmla="*/ 43 w 93"/>
                <a:gd name="T33" fmla="*/ 45 h 104"/>
                <a:gd name="T34" fmla="*/ 26 w 93"/>
                <a:gd name="T35" fmla="*/ 45 h 104"/>
                <a:gd name="T36" fmla="*/ 25 w 93"/>
                <a:gd name="T37" fmla="*/ 48 h 104"/>
                <a:gd name="T38" fmla="*/ 42 w 93"/>
                <a:gd name="T39" fmla="*/ 53 h 104"/>
                <a:gd name="T40" fmla="*/ 61 w 93"/>
                <a:gd name="T41" fmla="*/ 56 h 104"/>
                <a:gd name="T42" fmla="*/ 82 w 93"/>
                <a:gd name="T43" fmla="*/ 58 h 104"/>
                <a:gd name="T44" fmla="*/ 91 w 93"/>
                <a:gd name="T45" fmla="*/ 62 h 104"/>
                <a:gd name="T46" fmla="*/ 93 w 93"/>
                <a:gd name="T47" fmla="*/ 69 h 104"/>
                <a:gd name="T48" fmla="*/ 88 w 93"/>
                <a:gd name="T49" fmla="*/ 74 h 104"/>
                <a:gd name="T50" fmla="*/ 72 w 93"/>
                <a:gd name="T51" fmla="*/ 76 h 104"/>
                <a:gd name="T52" fmla="*/ 50 w 93"/>
                <a:gd name="T53" fmla="*/ 73 h 104"/>
                <a:gd name="T54" fmla="*/ 30 w 93"/>
                <a:gd name="T55" fmla="*/ 72 h 104"/>
                <a:gd name="T56" fmla="*/ 29 w 93"/>
                <a:gd name="T57" fmla="*/ 77 h 104"/>
                <a:gd name="T58" fmla="*/ 44 w 93"/>
                <a:gd name="T59" fmla="*/ 83 h 104"/>
                <a:gd name="T60" fmla="*/ 63 w 93"/>
                <a:gd name="T61" fmla="*/ 85 h 104"/>
                <a:gd name="T62" fmla="*/ 82 w 93"/>
                <a:gd name="T63" fmla="*/ 86 h 104"/>
                <a:gd name="T64" fmla="*/ 89 w 93"/>
                <a:gd name="T65" fmla="*/ 99 h 104"/>
                <a:gd name="T66" fmla="*/ 74 w 93"/>
                <a:gd name="T67" fmla="*/ 104 h 104"/>
                <a:gd name="T68" fmla="*/ 61 w 93"/>
                <a:gd name="T6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 h="104">
                  <a:moveTo>
                    <a:pt x="61" y="104"/>
                  </a:moveTo>
                  <a:lnTo>
                    <a:pt x="43" y="102"/>
                  </a:lnTo>
                  <a:lnTo>
                    <a:pt x="28" y="98"/>
                  </a:lnTo>
                  <a:lnTo>
                    <a:pt x="18" y="92"/>
                  </a:lnTo>
                  <a:lnTo>
                    <a:pt x="11" y="84"/>
                  </a:lnTo>
                  <a:lnTo>
                    <a:pt x="5" y="73"/>
                  </a:lnTo>
                  <a:lnTo>
                    <a:pt x="3" y="61"/>
                  </a:lnTo>
                  <a:lnTo>
                    <a:pt x="0" y="46"/>
                  </a:lnTo>
                  <a:lnTo>
                    <a:pt x="0" y="28"/>
                  </a:lnTo>
                  <a:lnTo>
                    <a:pt x="7" y="24"/>
                  </a:lnTo>
                  <a:lnTo>
                    <a:pt x="15" y="18"/>
                  </a:lnTo>
                  <a:lnTo>
                    <a:pt x="23" y="15"/>
                  </a:lnTo>
                  <a:lnTo>
                    <a:pt x="32" y="10"/>
                  </a:lnTo>
                  <a:lnTo>
                    <a:pt x="41" y="6"/>
                  </a:lnTo>
                  <a:lnTo>
                    <a:pt x="50" y="3"/>
                  </a:lnTo>
                  <a:lnTo>
                    <a:pt x="59" y="1"/>
                  </a:lnTo>
                  <a:lnTo>
                    <a:pt x="68" y="0"/>
                  </a:lnTo>
                  <a:lnTo>
                    <a:pt x="71" y="3"/>
                  </a:lnTo>
                  <a:lnTo>
                    <a:pt x="73" y="5"/>
                  </a:lnTo>
                  <a:lnTo>
                    <a:pt x="75" y="12"/>
                  </a:lnTo>
                  <a:lnTo>
                    <a:pt x="78" y="23"/>
                  </a:lnTo>
                  <a:lnTo>
                    <a:pt x="67" y="24"/>
                  </a:lnTo>
                  <a:lnTo>
                    <a:pt x="63" y="25"/>
                  </a:lnTo>
                  <a:lnTo>
                    <a:pt x="59" y="26"/>
                  </a:lnTo>
                  <a:lnTo>
                    <a:pt x="58" y="27"/>
                  </a:lnTo>
                  <a:lnTo>
                    <a:pt x="66" y="32"/>
                  </a:lnTo>
                  <a:lnTo>
                    <a:pt x="76" y="33"/>
                  </a:lnTo>
                  <a:lnTo>
                    <a:pt x="85" y="35"/>
                  </a:lnTo>
                  <a:lnTo>
                    <a:pt x="86" y="45"/>
                  </a:lnTo>
                  <a:lnTo>
                    <a:pt x="78" y="45"/>
                  </a:lnTo>
                  <a:lnTo>
                    <a:pt x="70" y="45"/>
                  </a:lnTo>
                  <a:lnTo>
                    <a:pt x="60" y="45"/>
                  </a:lnTo>
                  <a:lnTo>
                    <a:pt x="52" y="45"/>
                  </a:lnTo>
                  <a:lnTo>
                    <a:pt x="43" y="45"/>
                  </a:lnTo>
                  <a:lnTo>
                    <a:pt x="35" y="45"/>
                  </a:lnTo>
                  <a:lnTo>
                    <a:pt x="26" y="45"/>
                  </a:lnTo>
                  <a:lnTo>
                    <a:pt x="18" y="45"/>
                  </a:lnTo>
                  <a:lnTo>
                    <a:pt x="25" y="48"/>
                  </a:lnTo>
                  <a:lnTo>
                    <a:pt x="33" y="50"/>
                  </a:lnTo>
                  <a:lnTo>
                    <a:pt x="42" y="53"/>
                  </a:lnTo>
                  <a:lnTo>
                    <a:pt x="51" y="55"/>
                  </a:lnTo>
                  <a:lnTo>
                    <a:pt x="61" y="56"/>
                  </a:lnTo>
                  <a:lnTo>
                    <a:pt x="72" y="57"/>
                  </a:lnTo>
                  <a:lnTo>
                    <a:pt x="82" y="58"/>
                  </a:lnTo>
                  <a:lnTo>
                    <a:pt x="91" y="59"/>
                  </a:lnTo>
                  <a:lnTo>
                    <a:pt x="91" y="62"/>
                  </a:lnTo>
                  <a:lnTo>
                    <a:pt x="93" y="65"/>
                  </a:lnTo>
                  <a:lnTo>
                    <a:pt x="93" y="69"/>
                  </a:lnTo>
                  <a:lnTo>
                    <a:pt x="93" y="72"/>
                  </a:lnTo>
                  <a:lnTo>
                    <a:pt x="88" y="74"/>
                  </a:lnTo>
                  <a:lnTo>
                    <a:pt x="81" y="76"/>
                  </a:lnTo>
                  <a:lnTo>
                    <a:pt x="72" y="76"/>
                  </a:lnTo>
                  <a:lnTo>
                    <a:pt x="60" y="74"/>
                  </a:lnTo>
                  <a:lnTo>
                    <a:pt x="50" y="73"/>
                  </a:lnTo>
                  <a:lnTo>
                    <a:pt x="40" y="73"/>
                  </a:lnTo>
                  <a:lnTo>
                    <a:pt x="30" y="72"/>
                  </a:lnTo>
                  <a:lnTo>
                    <a:pt x="23" y="72"/>
                  </a:lnTo>
                  <a:lnTo>
                    <a:pt x="29" y="77"/>
                  </a:lnTo>
                  <a:lnTo>
                    <a:pt x="36" y="80"/>
                  </a:lnTo>
                  <a:lnTo>
                    <a:pt x="44" y="83"/>
                  </a:lnTo>
                  <a:lnTo>
                    <a:pt x="53" y="84"/>
                  </a:lnTo>
                  <a:lnTo>
                    <a:pt x="63" y="85"/>
                  </a:lnTo>
                  <a:lnTo>
                    <a:pt x="73" y="85"/>
                  </a:lnTo>
                  <a:lnTo>
                    <a:pt x="82" y="86"/>
                  </a:lnTo>
                  <a:lnTo>
                    <a:pt x="91" y="86"/>
                  </a:lnTo>
                  <a:lnTo>
                    <a:pt x="89" y="99"/>
                  </a:lnTo>
                  <a:lnTo>
                    <a:pt x="83" y="103"/>
                  </a:lnTo>
                  <a:lnTo>
                    <a:pt x="74" y="104"/>
                  </a:lnTo>
                  <a:lnTo>
                    <a:pt x="61" y="104"/>
                  </a:lnTo>
                  <a:lnTo>
                    <a:pt x="61" y="104"/>
                  </a:lnTo>
                  <a:lnTo>
                    <a:pt x="61"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9" name="Freeform 87">
              <a:extLst>
                <a:ext uri="{FF2B5EF4-FFF2-40B4-BE49-F238E27FC236}">
                  <a16:creationId xmlns:a16="http://schemas.microsoft.com/office/drawing/2014/main" id="{0A91A373-51BC-4ACF-B028-166A132C7430}"/>
                </a:ext>
              </a:extLst>
            </p:cNvPr>
            <p:cNvSpPr>
              <a:spLocks/>
            </p:cNvSpPr>
            <p:nvPr/>
          </p:nvSpPr>
          <p:spPr bwMode="auto">
            <a:xfrm>
              <a:off x="774" y="1693"/>
              <a:ext cx="18" cy="53"/>
            </a:xfrm>
            <a:custGeom>
              <a:avLst/>
              <a:gdLst>
                <a:gd name="T0" fmla="*/ 27 w 35"/>
                <a:gd name="T1" fmla="*/ 105 h 106"/>
                <a:gd name="T2" fmla="*/ 21 w 35"/>
                <a:gd name="T3" fmla="*/ 76 h 106"/>
                <a:gd name="T4" fmla="*/ 13 w 35"/>
                <a:gd name="T5" fmla="*/ 49 h 106"/>
                <a:gd name="T6" fmla="*/ 4 w 35"/>
                <a:gd name="T7" fmla="*/ 25 h 106"/>
                <a:gd name="T8" fmla="*/ 0 w 35"/>
                <a:gd name="T9" fmla="*/ 0 h 106"/>
                <a:gd name="T10" fmla="*/ 6 w 35"/>
                <a:gd name="T11" fmla="*/ 3 h 106"/>
                <a:gd name="T12" fmla="*/ 10 w 35"/>
                <a:gd name="T13" fmla="*/ 4 h 106"/>
                <a:gd name="T14" fmla="*/ 12 w 35"/>
                <a:gd name="T15" fmla="*/ 5 h 106"/>
                <a:gd name="T16" fmla="*/ 13 w 35"/>
                <a:gd name="T17" fmla="*/ 6 h 106"/>
                <a:gd name="T18" fmla="*/ 20 w 35"/>
                <a:gd name="T19" fmla="*/ 28 h 106"/>
                <a:gd name="T20" fmla="*/ 28 w 35"/>
                <a:gd name="T21" fmla="*/ 52 h 106"/>
                <a:gd name="T22" fmla="*/ 35 w 35"/>
                <a:gd name="T23" fmla="*/ 78 h 106"/>
                <a:gd name="T24" fmla="*/ 35 w 35"/>
                <a:gd name="T25" fmla="*/ 102 h 106"/>
                <a:gd name="T26" fmla="*/ 32 w 35"/>
                <a:gd name="T27" fmla="*/ 104 h 106"/>
                <a:gd name="T28" fmla="*/ 29 w 35"/>
                <a:gd name="T29" fmla="*/ 105 h 106"/>
                <a:gd name="T30" fmla="*/ 28 w 35"/>
                <a:gd name="T31" fmla="*/ 106 h 106"/>
                <a:gd name="T32" fmla="*/ 27 w 35"/>
                <a:gd name="T33" fmla="*/ 105 h 106"/>
                <a:gd name="T34" fmla="*/ 27 w 35"/>
                <a:gd name="T35" fmla="*/ 105 h 106"/>
                <a:gd name="T36" fmla="*/ 27 w 35"/>
                <a:gd name="T37"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06">
                  <a:moveTo>
                    <a:pt x="27" y="105"/>
                  </a:moveTo>
                  <a:lnTo>
                    <a:pt x="21" y="76"/>
                  </a:lnTo>
                  <a:lnTo>
                    <a:pt x="13" y="49"/>
                  </a:lnTo>
                  <a:lnTo>
                    <a:pt x="4" y="25"/>
                  </a:lnTo>
                  <a:lnTo>
                    <a:pt x="0" y="0"/>
                  </a:lnTo>
                  <a:lnTo>
                    <a:pt x="6" y="3"/>
                  </a:lnTo>
                  <a:lnTo>
                    <a:pt x="10" y="4"/>
                  </a:lnTo>
                  <a:lnTo>
                    <a:pt x="12" y="5"/>
                  </a:lnTo>
                  <a:lnTo>
                    <a:pt x="13" y="6"/>
                  </a:lnTo>
                  <a:lnTo>
                    <a:pt x="20" y="28"/>
                  </a:lnTo>
                  <a:lnTo>
                    <a:pt x="28" y="52"/>
                  </a:lnTo>
                  <a:lnTo>
                    <a:pt x="35" y="78"/>
                  </a:lnTo>
                  <a:lnTo>
                    <a:pt x="35" y="102"/>
                  </a:lnTo>
                  <a:lnTo>
                    <a:pt x="32" y="104"/>
                  </a:lnTo>
                  <a:lnTo>
                    <a:pt x="29" y="105"/>
                  </a:lnTo>
                  <a:lnTo>
                    <a:pt x="28" y="106"/>
                  </a:lnTo>
                  <a:lnTo>
                    <a:pt x="27" y="105"/>
                  </a:lnTo>
                  <a:lnTo>
                    <a:pt x="27" y="105"/>
                  </a:lnTo>
                  <a:lnTo>
                    <a:pt x="27"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0" name="Freeform 88">
              <a:extLst>
                <a:ext uri="{FF2B5EF4-FFF2-40B4-BE49-F238E27FC236}">
                  <a16:creationId xmlns:a16="http://schemas.microsoft.com/office/drawing/2014/main" id="{DDB645EE-2B65-4403-BC98-5BED2D28FD27}"/>
                </a:ext>
              </a:extLst>
            </p:cNvPr>
            <p:cNvSpPr>
              <a:spLocks/>
            </p:cNvSpPr>
            <p:nvPr/>
          </p:nvSpPr>
          <p:spPr bwMode="auto">
            <a:xfrm>
              <a:off x="822" y="1708"/>
              <a:ext cx="21" cy="38"/>
            </a:xfrm>
            <a:custGeom>
              <a:avLst/>
              <a:gdLst>
                <a:gd name="T0" fmla="*/ 35 w 42"/>
                <a:gd name="T1" fmla="*/ 76 h 77"/>
                <a:gd name="T2" fmla="*/ 24 w 42"/>
                <a:gd name="T3" fmla="*/ 69 h 77"/>
                <a:gd name="T4" fmla="*/ 16 w 42"/>
                <a:gd name="T5" fmla="*/ 62 h 77"/>
                <a:gd name="T6" fmla="*/ 10 w 42"/>
                <a:gd name="T7" fmla="*/ 55 h 77"/>
                <a:gd name="T8" fmla="*/ 7 w 42"/>
                <a:gd name="T9" fmla="*/ 47 h 77"/>
                <a:gd name="T10" fmla="*/ 5 w 42"/>
                <a:gd name="T11" fmla="*/ 38 h 77"/>
                <a:gd name="T12" fmla="*/ 2 w 42"/>
                <a:gd name="T13" fmla="*/ 30 h 77"/>
                <a:gd name="T14" fmla="*/ 1 w 42"/>
                <a:gd name="T15" fmla="*/ 22 h 77"/>
                <a:gd name="T16" fmla="*/ 0 w 42"/>
                <a:gd name="T17" fmla="*/ 13 h 77"/>
                <a:gd name="T18" fmla="*/ 7 w 42"/>
                <a:gd name="T19" fmla="*/ 8 h 77"/>
                <a:gd name="T20" fmla="*/ 14 w 42"/>
                <a:gd name="T21" fmla="*/ 5 h 77"/>
                <a:gd name="T22" fmla="*/ 22 w 42"/>
                <a:gd name="T23" fmla="*/ 2 h 77"/>
                <a:gd name="T24" fmla="*/ 31 w 42"/>
                <a:gd name="T25" fmla="*/ 0 h 77"/>
                <a:gd name="T26" fmla="*/ 36 w 42"/>
                <a:gd name="T27" fmla="*/ 16 h 77"/>
                <a:gd name="T28" fmla="*/ 38 w 42"/>
                <a:gd name="T29" fmla="*/ 35 h 77"/>
                <a:gd name="T30" fmla="*/ 40 w 42"/>
                <a:gd name="T31" fmla="*/ 53 h 77"/>
                <a:gd name="T32" fmla="*/ 42 w 42"/>
                <a:gd name="T33" fmla="*/ 73 h 77"/>
                <a:gd name="T34" fmla="*/ 38 w 42"/>
                <a:gd name="T35" fmla="*/ 75 h 77"/>
                <a:gd name="T36" fmla="*/ 37 w 42"/>
                <a:gd name="T37" fmla="*/ 76 h 77"/>
                <a:gd name="T38" fmla="*/ 36 w 42"/>
                <a:gd name="T39" fmla="*/ 77 h 77"/>
                <a:gd name="T40" fmla="*/ 35 w 42"/>
                <a:gd name="T41" fmla="*/ 76 h 77"/>
                <a:gd name="T42" fmla="*/ 35 w 42"/>
                <a:gd name="T43" fmla="*/ 76 h 77"/>
                <a:gd name="T44" fmla="*/ 35 w 42"/>
                <a:gd name="T45"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77">
                  <a:moveTo>
                    <a:pt x="35" y="76"/>
                  </a:moveTo>
                  <a:lnTo>
                    <a:pt x="24" y="69"/>
                  </a:lnTo>
                  <a:lnTo>
                    <a:pt x="16" y="62"/>
                  </a:lnTo>
                  <a:lnTo>
                    <a:pt x="10" y="55"/>
                  </a:lnTo>
                  <a:lnTo>
                    <a:pt x="7" y="47"/>
                  </a:lnTo>
                  <a:lnTo>
                    <a:pt x="5" y="38"/>
                  </a:lnTo>
                  <a:lnTo>
                    <a:pt x="2" y="30"/>
                  </a:lnTo>
                  <a:lnTo>
                    <a:pt x="1" y="22"/>
                  </a:lnTo>
                  <a:lnTo>
                    <a:pt x="0" y="13"/>
                  </a:lnTo>
                  <a:lnTo>
                    <a:pt x="7" y="8"/>
                  </a:lnTo>
                  <a:lnTo>
                    <a:pt x="14" y="5"/>
                  </a:lnTo>
                  <a:lnTo>
                    <a:pt x="22" y="2"/>
                  </a:lnTo>
                  <a:lnTo>
                    <a:pt x="31" y="0"/>
                  </a:lnTo>
                  <a:lnTo>
                    <a:pt x="36" y="16"/>
                  </a:lnTo>
                  <a:lnTo>
                    <a:pt x="38" y="35"/>
                  </a:lnTo>
                  <a:lnTo>
                    <a:pt x="40" y="53"/>
                  </a:lnTo>
                  <a:lnTo>
                    <a:pt x="42" y="73"/>
                  </a:lnTo>
                  <a:lnTo>
                    <a:pt x="38" y="75"/>
                  </a:lnTo>
                  <a:lnTo>
                    <a:pt x="37" y="76"/>
                  </a:lnTo>
                  <a:lnTo>
                    <a:pt x="36" y="77"/>
                  </a:lnTo>
                  <a:lnTo>
                    <a:pt x="35" y="76"/>
                  </a:lnTo>
                  <a:lnTo>
                    <a:pt x="35" y="76"/>
                  </a:lnTo>
                  <a:lnTo>
                    <a:pt x="35" y="76"/>
                  </a:lnTo>
                  <a:close/>
                </a:path>
              </a:pathLst>
            </a:custGeom>
            <a:solidFill>
              <a:srgbClr val="0566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1" name="Freeform 89">
              <a:extLst>
                <a:ext uri="{FF2B5EF4-FFF2-40B4-BE49-F238E27FC236}">
                  <a16:creationId xmlns:a16="http://schemas.microsoft.com/office/drawing/2014/main" id="{7F8C7458-F87D-4AA3-98E9-BBD5F1451599}"/>
                </a:ext>
              </a:extLst>
            </p:cNvPr>
            <p:cNvSpPr>
              <a:spLocks/>
            </p:cNvSpPr>
            <p:nvPr/>
          </p:nvSpPr>
          <p:spPr bwMode="auto">
            <a:xfrm>
              <a:off x="730" y="1553"/>
              <a:ext cx="85" cy="181"/>
            </a:xfrm>
            <a:custGeom>
              <a:avLst/>
              <a:gdLst>
                <a:gd name="T0" fmla="*/ 140 w 169"/>
                <a:gd name="T1" fmla="*/ 362 h 362"/>
                <a:gd name="T2" fmla="*/ 137 w 169"/>
                <a:gd name="T3" fmla="*/ 351 h 362"/>
                <a:gd name="T4" fmla="*/ 133 w 169"/>
                <a:gd name="T5" fmla="*/ 338 h 362"/>
                <a:gd name="T6" fmla="*/ 129 w 169"/>
                <a:gd name="T7" fmla="*/ 323 h 362"/>
                <a:gd name="T8" fmla="*/ 124 w 169"/>
                <a:gd name="T9" fmla="*/ 308 h 362"/>
                <a:gd name="T10" fmla="*/ 118 w 169"/>
                <a:gd name="T11" fmla="*/ 294 h 362"/>
                <a:gd name="T12" fmla="*/ 113 w 169"/>
                <a:gd name="T13" fmla="*/ 282 h 362"/>
                <a:gd name="T14" fmla="*/ 106 w 169"/>
                <a:gd name="T15" fmla="*/ 272 h 362"/>
                <a:gd name="T16" fmla="*/ 99 w 169"/>
                <a:gd name="T17" fmla="*/ 265 h 362"/>
                <a:gd name="T18" fmla="*/ 94 w 169"/>
                <a:gd name="T19" fmla="*/ 265 h 362"/>
                <a:gd name="T20" fmla="*/ 90 w 169"/>
                <a:gd name="T21" fmla="*/ 265 h 362"/>
                <a:gd name="T22" fmla="*/ 85 w 169"/>
                <a:gd name="T23" fmla="*/ 265 h 362"/>
                <a:gd name="T24" fmla="*/ 80 w 169"/>
                <a:gd name="T25" fmla="*/ 267 h 362"/>
                <a:gd name="T26" fmla="*/ 76 w 169"/>
                <a:gd name="T27" fmla="*/ 267 h 362"/>
                <a:gd name="T28" fmla="*/ 71 w 169"/>
                <a:gd name="T29" fmla="*/ 268 h 362"/>
                <a:gd name="T30" fmla="*/ 67 w 169"/>
                <a:gd name="T31" fmla="*/ 268 h 362"/>
                <a:gd name="T32" fmla="*/ 63 w 169"/>
                <a:gd name="T33" fmla="*/ 268 h 362"/>
                <a:gd name="T34" fmla="*/ 57 w 169"/>
                <a:gd name="T35" fmla="*/ 249 h 362"/>
                <a:gd name="T36" fmla="*/ 55 w 169"/>
                <a:gd name="T37" fmla="*/ 239 h 362"/>
                <a:gd name="T38" fmla="*/ 56 w 169"/>
                <a:gd name="T39" fmla="*/ 230 h 362"/>
                <a:gd name="T40" fmla="*/ 61 w 169"/>
                <a:gd name="T41" fmla="*/ 215 h 362"/>
                <a:gd name="T42" fmla="*/ 60 w 169"/>
                <a:gd name="T43" fmla="*/ 186 h 362"/>
                <a:gd name="T44" fmla="*/ 56 w 169"/>
                <a:gd name="T45" fmla="*/ 157 h 362"/>
                <a:gd name="T46" fmla="*/ 53 w 169"/>
                <a:gd name="T47" fmla="*/ 131 h 362"/>
                <a:gd name="T48" fmla="*/ 47 w 169"/>
                <a:gd name="T49" fmla="*/ 104 h 362"/>
                <a:gd name="T50" fmla="*/ 39 w 169"/>
                <a:gd name="T51" fmla="*/ 79 h 362"/>
                <a:gd name="T52" fmla="*/ 29 w 169"/>
                <a:gd name="T53" fmla="*/ 53 h 362"/>
                <a:gd name="T54" fmla="*/ 16 w 169"/>
                <a:gd name="T55" fmla="*/ 30 h 362"/>
                <a:gd name="T56" fmla="*/ 1 w 169"/>
                <a:gd name="T57" fmla="*/ 7 h 362"/>
                <a:gd name="T58" fmla="*/ 0 w 169"/>
                <a:gd name="T59" fmla="*/ 5 h 362"/>
                <a:gd name="T60" fmla="*/ 0 w 169"/>
                <a:gd name="T61" fmla="*/ 4 h 362"/>
                <a:gd name="T62" fmla="*/ 0 w 169"/>
                <a:gd name="T63" fmla="*/ 2 h 362"/>
                <a:gd name="T64" fmla="*/ 0 w 169"/>
                <a:gd name="T65" fmla="*/ 0 h 362"/>
                <a:gd name="T66" fmla="*/ 4 w 169"/>
                <a:gd name="T67" fmla="*/ 0 h 362"/>
                <a:gd name="T68" fmla="*/ 9 w 169"/>
                <a:gd name="T69" fmla="*/ 0 h 362"/>
                <a:gd name="T70" fmla="*/ 13 w 169"/>
                <a:gd name="T71" fmla="*/ 0 h 362"/>
                <a:gd name="T72" fmla="*/ 17 w 169"/>
                <a:gd name="T73" fmla="*/ 0 h 362"/>
                <a:gd name="T74" fmla="*/ 22 w 169"/>
                <a:gd name="T75" fmla="*/ 2 h 362"/>
                <a:gd name="T76" fmla="*/ 26 w 169"/>
                <a:gd name="T77" fmla="*/ 4 h 362"/>
                <a:gd name="T78" fmla="*/ 32 w 169"/>
                <a:gd name="T79" fmla="*/ 5 h 362"/>
                <a:gd name="T80" fmla="*/ 39 w 169"/>
                <a:gd name="T81" fmla="*/ 8 h 362"/>
                <a:gd name="T82" fmla="*/ 60 w 169"/>
                <a:gd name="T83" fmla="*/ 38 h 362"/>
                <a:gd name="T84" fmla="*/ 77 w 169"/>
                <a:gd name="T85" fmla="*/ 71 h 362"/>
                <a:gd name="T86" fmla="*/ 93 w 169"/>
                <a:gd name="T87" fmla="*/ 104 h 362"/>
                <a:gd name="T88" fmla="*/ 108 w 169"/>
                <a:gd name="T89" fmla="*/ 140 h 362"/>
                <a:gd name="T90" fmla="*/ 122 w 169"/>
                <a:gd name="T91" fmla="*/ 176 h 362"/>
                <a:gd name="T92" fmla="*/ 136 w 169"/>
                <a:gd name="T93" fmla="*/ 212 h 362"/>
                <a:gd name="T94" fmla="*/ 151 w 169"/>
                <a:gd name="T95" fmla="*/ 249 h 362"/>
                <a:gd name="T96" fmla="*/ 167 w 169"/>
                <a:gd name="T97" fmla="*/ 285 h 362"/>
                <a:gd name="T98" fmla="*/ 168 w 169"/>
                <a:gd name="T99" fmla="*/ 293 h 362"/>
                <a:gd name="T100" fmla="*/ 169 w 169"/>
                <a:gd name="T101" fmla="*/ 305 h 362"/>
                <a:gd name="T102" fmla="*/ 169 w 169"/>
                <a:gd name="T103" fmla="*/ 318 h 362"/>
                <a:gd name="T104" fmla="*/ 169 w 169"/>
                <a:gd name="T105" fmla="*/ 332 h 362"/>
                <a:gd name="T106" fmla="*/ 167 w 169"/>
                <a:gd name="T107" fmla="*/ 345 h 362"/>
                <a:gd name="T108" fmla="*/ 162 w 169"/>
                <a:gd name="T109" fmla="*/ 355 h 362"/>
                <a:gd name="T110" fmla="*/ 153 w 169"/>
                <a:gd name="T111" fmla="*/ 362 h 362"/>
                <a:gd name="T112" fmla="*/ 140 w 169"/>
                <a:gd name="T113" fmla="*/ 362 h 362"/>
                <a:gd name="T114" fmla="*/ 140 w 169"/>
                <a:gd name="T115" fmla="*/ 362 h 362"/>
                <a:gd name="T116" fmla="*/ 140 w 169"/>
                <a:gd name="T117"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 h="362">
                  <a:moveTo>
                    <a:pt x="140" y="362"/>
                  </a:moveTo>
                  <a:lnTo>
                    <a:pt x="137" y="351"/>
                  </a:lnTo>
                  <a:lnTo>
                    <a:pt x="133" y="338"/>
                  </a:lnTo>
                  <a:lnTo>
                    <a:pt x="129" y="323"/>
                  </a:lnTo>
                  <a:lnTo>
                    <a:pt x="124" y="308"/>
                  </a:lnTo>
                  <a:lnTo>
                    <a:pt x="118" y="294"/>
                  </a:lnTo>
                  <a:lnTo>
                    <a:pt x="113" y="282"/>
                  </a:lnTo>
                  <a:lnTo>
                    <a:pt x="106" y="272"/>
                  </a:lnTo>
                  <a:lnTo>
                    <a:pt x="99" y="265"/>
                  </a:lnTo>
                  <a:lnTo>
                    <a:pt x="94" y="265"/>
                  </a:lnTo>
                  <a:lnTo>
                    <a:pt x="90" y="265"/>
                  </a:lnTo>
                  <a:lnTo>
                    <a:pt x="85" y="265"/>
                  </a:lnTo>
                  <a:lnTo>
                    <a:pt x="80" y="267"/>
                  </a:lnTo>
                  <a:lnTo>
                    <a:pt x="76" y="267"/>
                  </a:lnTo>
                  <a:lnTo>
                    <a:pt x="71" y="268"/>
                  </a:lnTo>
                  <a:lnTo>
                    <a:pt x="67" y="268"/>
                  </a:lnTo>
                  <a:lnTo>
                    <a:pt x="63" y="268"/>
                  </a:lnTo>
                  <a:lnTo>
                    <a:pt x="57" y="249"/>
                  </a:lnTo>
                  <a:lnTo>
                    <a:pt x="55" y="239"/>
                  </a:lnTo>
                  <a:lnTo>
                    <a:pt x="56" y="230"/>
                  </a:lnTo>
                  <a:lnTo>
                    <a:pt x="61" y="215"/>
                  </a:lnTo>
                  <a:lnTo>
                    <a:pt x="60" y="186"/>
                  </a:lnTo>
                  <a:lnTo>
                    <a:pt x="56" y="157"/>
                  </a:lnTo>
                  <a:lnTo>
                    <a:pt x="53" y="131"/>
                  </a:lnTo>
                  <a:lnTo>
                    <a:pt x="47" y="104"/>
                  </a:lnTo>
                  <a:lnTo>
                    <a:pt x="39" y="79"/>
                  </a:lnTo>
                  <a:lnTo>
                    <a:pt x="29" y="53"/>
                  </a:lnTo>
                  <a:lnTo>
                    <a:pt x="16" y="30"/>
                  </a:lnTo>
                  <a:lnTo>
                    <a:pt x="1" y="7"/>
                  </a:lnTo>
                  <a:lnTo>
                    <a:pt x="0" y="5"/>
                  </a:lnTo>
                  <a:lnTo>
                    <a:pt x="0" y="4"/>
                  </a:lnTo>
                  <a:lnTo>
                    <a:pt x="0" y="2"/>
                  </a:lnTo>
                  <a:lnTo>
                    <a:pt x="0" y="0"/>
                  </a:lnTo>
                  <a:lnTo>
                    <a:pt x="4" y="0"/>
                  </a:lnTo>
                  <a:lnTo>
                    <a:pt x="9" y="0"/>
                  </a:lnTo>
                  <a:lnTo>
                    <a:pt x="13" y="0"/>
                  </a:lnTo>
                  <a:lnTo>
                    <a:pt x="17" y="0"/>
                  </a:lnTo>
                  <a:lnTo>
                    <a:pt x="22" y="2"/>
                  </a:lnTo>
                  <a:lnTo>
                    <a:pt x="26" y="4"/>
                  </a:lnTo>
                  <a:lnTo>
                    <a:pt x="32" y="5"/>
                  </a:lnTo>
                  <a:lnTo>
                    <a:pt x="39" y="8"/>
                  </a:lnTo>
                  <a:lnTo>
                    <a:pt x="60" y="38"/>
                  </a:lnTo>
                  <a:lnTo>
                    <a:pt x="77" y="71"/>
                  </a:lnTo>
                  <a:lnTo>
                    <a:pt x="93" y="104"/>
                  </a:lnTo>
                  <a:lnTo>
                    <a:pt x="108" y="140"/>
                  </a:lnTo>
                  <a:lnTo>
                    <a:pt x="122" y="176"/>
                  </a:lnTo>
                  <a:lnTo>
                    <a:pt x="136" y="212"/>
                  </a:lnTo>
                  <a:lnTo>
                    <a:pt x="151" y="249"/>
                  </a:lnTo>
                  <a:lnTo>
                    <a:pt x="167" y="285"/>
                  </a:lnTo>
                  <a:lnTo>
                    <a:pt x="168" y="293"/>
                  </a:lnTo>
                  <a:lnTo>
                    <a:pt x="169" y="305"/>
                  </a:lnTo>
                  <a:lnTo>
                    <a:pt x="169" y="318"/>
                  </a:lnTo>
                  <a:lnTo>
                    <a:pt x="169" y="332"/>
                  </a:lnTo>
                  <a:lnTo>
                    <a:pt x="167" y="345"/>
                  </a:lnTo>
                  <a:lnTo>
                    <a:pt x="162" y="355"/>
                  </a:lnTo>
                  <a:lnTo>
                    <a:pt x="153" y="362"/>
                  </a:lnTo>
                  <a:lnTo>
                    <a:pt x="140" y="362"/>
                  </a:lnTo>
                  <a:lnTo>
                    <a:pt x="140" y="362"/>
                  </a:lnTo>
                  <a:lnTo>
                    <a:pt x="140" y="362"/>
                  </a:lnTo>
                  <a:close/>
                </a:path>
              </a:pathLst>
            </a:custGeom>
            <a:solidFill>
              <a:srgbClr val="5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2" name="Freeform 90">
              <a:extLst>
                <a:ext uri="{FF2B5EF4-FFF2-40B4-BE49-F238E27FC236}">
                  <a16:creationId xmlns:a16="http://schemas.microsoft.com/office/drawing/2014/main" id="{DEDDB3DA-8E1C-4BE5-98D4-1F3F826E8424}"/>
                </a:ext>
              </a:extLst>
            </p:cNvPr>
            <p:cNvSpPr>
              <a:spLocks/>
            </p:cNvSpPr>
            <p:nvPr/>
          </p:nvSpPr>
          <p:spPr bwMode="auto">
            <a:xfrm>
              <a:off x="1215" y="1583"/>
              <a:ext cx="202" cy="150"/>
            </a:xfrm>
            <a:custGeom>
              <a:avLst/>
              <a:gdLst>
                <a:gd name="T0" fmla="*/ 15 w 406"/>
                <a:gd name="T1" fmla="*/ 299 h 300"/>
                <a:gd name="T2" fmla="*/ 5 w 406"/>
                <a:gd name="T3" fmla="*/ 299 h 300"/>
                <a:gd name="T4" fmla="*/ 3 w 406"/>
                <a:gd name="T5" fmla="*/ 289 h 300"/>
                <a:gd name="T6" fmla="*/ 10 w 406"/>
                <a:gd name="T7" fmla="*/ 272 h 300"/>
                <a:gd name="T8" fmla="*/ 19 w 406"/>
                <a:gd name="T9" fmla="*/ 257 h 300"/>
                <a:gd name="T10" fmla="*/ 30 w 406"/>
                <a:gd name="T11" fmla="*/ 242 h 300"/>
                <a:gd name="T12" fmla="*/ 45 w 406"/>
                <a:gd name="T13" fmla="*/ 213 h 300"/>
                <a:gd name="T14" fmla="*/ 70 w 406"/>
                <a:gd name="T15" fmla="*/ 189 h 300"/>
                <a:gd name="T16" fmla="*/ 100 w 406"/>
                <a:gd name="T17" fmla="*/ 178 h 300"/>
                <a:gd name="T18" fmla="*/ 135 w 406"/>
                <a:gd name="T19" fmla="*/ 164 h 300"/>
                <a:gd name="T20" fmla="*/ 167 w 406"/>
                <a:gd name="T21" fmla="*/ 139 h 300"/>
                <a:gd name="T22" fmla="*/ 196 w 406"/>
                <a:gd name="T23" fmla="*/ 120 h 300"/>
                <a:gd name="T24" fmla="*/ 228 w 406"/>
                <a:gd name="T25" fmla="*/ 105 h 300"/>
                <a:gd name="T26" fmla="*/ 258 w 406"/>
                <a:gd name="T27" fmla="*/ 87 h 300"/>
                <a:gd name="T28" fmla="*/ 283 w 406"/>
                <a:gd name="T29" fmla="*/ 58 h 300"/>
                <a:gd name="T30" fmla="*/ 308 w 406"/>
                <a:gd name="T31" fmla="*/ 31 h 300"/>
                <a:gd name="T32" fmla="*/ 338 w 406"/>
                <a:gd name="T33" fmla="*/ 13 h 300"/>
                <a:gd name="T34" fmla="*/ 374 w 406"/>
                <a:gd name="T35" fmla="*/ 3 h 300"/>
                <a:gd name="T36" fmla="*/ 399 w 406"/>
                <a:gd name="T37" fmla="*/ 4 h 300"/>
                <a:gd name="T38" fmla="*/ 404 w 406"/>
                <a:gd name="T39" fmla="*/ 10 h 300"/>
                <a:gd name="T40" fmla="*/ 390 w 406"/>
                <a:gd name="T41" fmla="*/ 27 h 300"/>
                <a:gd name="T42" fmla="*/ 363 w 406"/>
                <a:gd name="T43" fmla="*/ 45 h 300"/>
                <a:gd name="T44" fmla="*/ 342 w 406"/>
                <a:gd name="T45" fmla="*/ 63 h 300"/>
                <a:gd name="T46" fmla="*/ 328 w 406"/>
                <a:gd name="T47" fmla="*/ 87 h 300"/>
                <a:gd name="T48" fmla="*/ 316 w 406"/>
                <a:gd name="T49" fmla="*/ 109 h 300"/>
                <a:gd name="T50" fmla="*/ 307 w 406"/>
                <a:gd name="T51" fmla="*/ 116 h 300"/>
                <a:gd name="T52" fmla="*/ 279 w 406"/>
                <a:gd name="T53" fmla="*/ 132 h 300"/>
                <a:gd name="T54" fmla="*/ 237 w 406"/>
                <a:gd name="T55" fmla="*/ 155 h 300"/>
                <a:gd name="T56" fmla="*/ 199 w 406"/>
                <a:gd name="T57" fmla="*/ 181 h 300"/>
                <a:gd name="T58" fmla="*/ 165 w 406"/>
                <a:gd name="T59" fmla="*/ 213 h 300"/>
                <a:gd name="T60" fmla="*/ 134 w 406"/>
                <a:gd name="T61" fmla="*/ 265 h 300"/>
                <a:gd name="T62" fmla="*/ 121 w 406"/>
                <a:gd name="T63" fmla="*/ 289 h 300"/>
                <a:gd name="T64" fmla="*/ 106 w 406"/>
                <a:gd name="T65" fmla="*/ 293 h 300"/>
                <a:gd name="T66" fmla="*/ 81 w 406"/>
                <a:gd name="T67" fmla="*/ 296 h 300"/>
                <a:gd name="T68" fmla="*/ 56 w 406"/>
                <a:gd name="T69" fmla="*/ 299 h 300"/>
                <a:gd name="T70" fmla="*/ 32 w 406"/>
                <a:gd name="T71" fmla="*/ 300 h 300"/>
                <a:gd name="T72" fmla="*/ 20 w 406"/>
                <a:gd name="T7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6" h="300">
                  <a:moveTo>
                    <a:pt x="20" y="300"/>
                  </a:moveTo>
                  <a:lnTo>
                    <a:pt x="15" y="299"/>
                  </a:lnTo>
                  <a:lnTo>
                    <a:pt x="11" y="299"/>
                  </a:lnTo>
                  <a:lnTo>
                    <a:pt x="5" y="299"/>
                  </a:lnTo>
                  <a:lnTo>
                    <a:pt x="0" y="299"/>
                  </a:lnTo>
                  <a:lnTo>
                    <a:pt x="3" y="289"/>
                  </a:lnTo>
                  <a:lnTo>
                    <a:pt x="5" y="280"/>
                  </a:lnTo>
                  <a:lnTo>
                    <a:pt x="10" y="272"/>
                  </a:lnTo>
                  <a:lnTo>
                    <a:pt x="14" y="264"/>
                  </a:lnTo>
                  <a:lnTo>
                    <a:pt x="19" y="257"/>
                  </a:lnTo>
                  <a:lnTo>
                    <a:pt x="25" y="250"/>
                  </a:lnTo>
                  <a:lnTo>
                    <a:pt x="30" y="242"/>
                  </a:lnTo>
                  <a:lnTo>
                    <a:pt x="35" y="235"/>
                  </a:lnTo>
                  <a:lnTo>
                    <a:pt x="45" y="213"/>
                  </a:lnTo>
                  <a:lnTo>
                    <a:pt x="57" y="198"/>
                  </a:lnTo>
                  <a:lnTo>
                    <a:pt x="70" y="189"/>
                  </a:lnTo>
                  <a:lnTo>
                    <a:pt x="83" y="182"/>
                  </a:lnTo>
                  <a:lnTo>
                    <a:pt x="100" y="178"/>
                  </a:lnTo>
                  <a:lnTo>
                    <a:pt x="117" y="172"/>
                  </a:lnTo>
                  <a:lnTo>
                    <a:pt x="135" y="164"/>
                  </a:lnTo>
                  <a:lnTo>
                    <a:pt x="155" y="151"/>
                  </a:lnTo>
                  <a:lnTo>
                    <a:pt x="167" y="139"/>
                  </a:lnTo>
                  <a:lnTo>
                    <a:pt x="181" y="129"/>
                  </a:lnTo>
                  <a:lnTo>
                    <a:pt x="196" y="120"/>
                  </a:lnTo>
                  <a:lnTo>
                    <a:pt x="212" y="113"/>
                  </a:lnTo>
                  <a:lnTo>
                    <a:pt x="228" y="105"/>
                  </a:lnTo>
                  <a:lnTo>
                    <a:pt x="243" y="97"/>
                  </a:lnTo>
                  <a:lnTo>
                    <a:pt x="258" y="87"/>
                  </a:lnTo>
                  <a:lnTo>
                    <a:pt x="271" y="75"/>
                  </a:lnTo>
                  <a:lnTo>
                    <a:pt x="283" y="58"/>
                  </a:lnTo>
                  <a:lnTo>
                    <a:pt x="295" y="43"/>
                  </a:lnTo>
                  <a:lnTo>
                    <a:pt x="308" y="31"/>
                  </a:lnTo>
                  <a:lnTo>
                    <a:pt x="322" y="21"/>
                  </a:lnTo>
                  <a:lnTo>
                    <a:pt x="338" y="13"/>
                  </a:lnTo>
                  <a:lnTo>
                    <a:pt x="355" y="7"/>
                  </a:lnTo>
                  <a:lnTo>
                    <a:pt x="374" y="3"/>
                  </a:lnTo>
                  <a:lnTo>
                    <a:pt x="395" y="0"/>
                  </a:lnTo>
                  <a:lnTo>
                    <a:pt x="399" y="4"/>
                  </a:lnTo>
                  <a:lnTo>
                    <a:pt x="401" y="6"/>
                  </a:lnTo>
                  <a:lnTo>
                    <a:pt x="404" y="10"/>
                  </a:lnTo>
                  <a:lnTo>
                    <a:pt x="406" y="16"/>
                  </a:lnTo>
                  <a:lnTo>
                    <a:pt x="390" y="27"/>
                  </a:lnTo>
                  <a:lnTo>
                    <a:pt x="376" y="36"/>
                  </a:lnTo>
                  <a:lnTo>
                    <a:pt x="363" y="45"/>
                  </a:lnTo>
                  <a:lnTo>
                    <a:pt x="353" y="53"/>
                  </a:lnTo>
                  <a:lnTo>
                    <a:pt x="342" y="63"/>
                  </a:lnTo>
                  <a:lnTo>
                    <a:pt x="334" y="73"/>
                  </a:lnTo>
                  <a:lnTo>
                    <a:pt x="328" y="87"/>
                  </a:lnTo>
                  <a:lnTo>
                    <a:pt x="321" y="104"/>
                  </a:lnTo>
                  <a:lnTo>
                    <a:pt x="316" y="109"/>
                  </a:lnTo>
                  <a:lnTo>
                    <a:pt x="311" y="112"/>
                  </a:lnTo>
                  <a:lnTo>
                    <a:pt x="307" y="116"/>
                  </a:lnTo>
                  <a:lnTo>
                    <a:pt x="302" y="120"/>
                  </a:lnTo>
                  <a:lnTo>
                    <a:pt x="279" y="132"/>
                  </a:lnTo>
                  <a:lnTo>
                    <a:pt x="257" y="143"/>
                  </a:lnTo>
                  <a:lnTo>
                    <a:pt x="237" y="155"/>
                  </a:lnTo>
                  <a:lnTo>
                    <a:pt x="217" y="167"/>
                  </a:lnTo>
                  <a:lnTo>
                    <a:pt x="199" y="181"/>
                  </a:lnTo>
                  <a:lnTo>
                    <a:pt x="181" y="196"/>
                  </a:lnTo>
                  <a:lnTo>
                    <a:pt x="165" y="213"/>
                  </a:lnTo>
                  <a:lnTo>
                    <a:pt x="149" y="233"/>
                  </a:lnTo>
                  <a:lnTo>
                    <a:pt x="134" y="265"/>
                  </a:lnTo>
                  <a:lnTo>
                    <a:pt x="126" y="283"/>
                  </a:lnTo>
                  <a:lnTo>
                    <a:pt x="121" y="289"/>
                  </a:lnTo>
                  <a:lnTo>
                    <a:pt x="119" y="292"/>
                  </a:lnTo>
                  <a:lnTo>
                    <a:pt x="106" y="293"/>
                  </a:lnTo>
                  <a:lnTo>
                    <a:pt x="93" y="295"/>
                  </a:lnTo>
                  <a:lnTo>
                    <a:pt x="81" y="296"/>
                  </a:lnTo>
                  <a:lnTo>
                    <a:pt x="68" y="298"/>
                  </a:lnTo>
                  <a:lnTo>
                    <a:pt x="56" y="299"/>
                  </a:lnTo>
                  <a:lnTo>
                    <a:pt x="44" y="299"/>
                  </a:lnTo>
                  <a:lnTo>
                    <a:pt x="32" y="300"/>
                  </a:lnTo>
                  <a:lnTo>
                    <a:pt x="20" y="300"/>
                  </a:lnTo>
                  <a:lnTo>
                    <a:pt x="20" y="300"/>
                  </a:lnTo>
                  <a:lnTo>
                    <a:pt x="20" y="300"/>
                  </a:lnTo>
                  <a:close/>
                </a:path>
              </a:pathLst>
            </a:custGeom>
            <a:solidFill>
              <a:srgbClr val="9900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3" name="Freeform 91">
              <a:extLst>
                <a:ext uri="{FF2B5EF4-FFF2-40B4-BE49-F238E27FC236}">
                  <a16:creationId xmlns:a16="http://schemas.microsoft.com/office/drawing/2014/main" id="{60C25C33-E0BB-4220-AB7E-0BCD210F335B}"/>
                </a:ext>
              </a:extLst>
            </p:cNvPr>
            <p:cNvSpPr>
              <a:spLocks/>
            </p:cNvSpPr>
            <p:nvPr/>
          </p:nvSpPr>
          <p:spPr bwMode="auto">
            <a:xfrm>
              <a:off x="799" y="1641"/>
              <a:ext cx="36" cy="63"/>
            </a:xfrm>
            <a:custGeom>
              <a:avLst/>
              <a:gdLst>
                <a:gd name="T0" fmla="*/ 45 w 71"/>
                <a:gd name="T1" fmla="*/ 124 h 124"/>
                <a:gd name="T2" fmla="*/ 40 w 71"/>
                <a:gd name="T3" fmla="*/ 108 h 124"/>
                <a:gd name="T4" fmla="*/ 33 w 71"/>
                <a:gd name="T5" fmla="*/ 92 h 124"/>
                <a:gd name="T6" fmla="*/ 27 w 71"/>
                <a:gd name="T7" fmla="*/ 77 h 124"/>
                <a:gd name="T8" fmla="*/ 18 w 71"/>
                <a:gd name="T9" fmla="*/ 61 h 124"/>
                <a:gd name="T10" fmla="*/ 12 w 71"/>
                <a:gd name="T11" fmla="*/ 46 h 124"/>
                <a:gd name="T12" fmla="*/ 6 w 71"/>
                <a:gd name="T13" fmla="*/ 32 h 124"/>
                <a:gd name="T14" fmla="*/ 1 w 71"/>
                <a:gd name="T15" fmla="*/ 17 h 124"/>
                <a:gd name="T16" fmla="*/ 0 w 71"/>
                <a:gd name="T17" fmla="*/ 3 h 124"/>
                <a:gd name="T18" fmla="*/ 5 w 71"/>
                <a:gd name="T19" fmla="*/ 1 h 124"/>
                <a:gd name="T20" fmla="*/ 10 w 71"/>
                <a:gd name="T21" fmla="*/ 0 h 124"/>
                <a:gd name="T22" fmla="*/ 16 w 71"/>
                <a:gd name="T23" fmla="*/ 0 h 124"/>
                <a:gd name="T24" fmla="*/ 24 w 71"/>
                <a:gd name="T25" fmla="*/ 1 h 124"/>
                <a:gd name="T26" fmla="*/ 31 w 71"/>
                <a:gd name="T27" fmla="*/ 12 h 124"/>
                <a:gd name="T28" fmla="*/ 38 w 71"/>
                <a:gd name="T29" fmla="*/ 25 h 124"/>
                <a:gd name="T30" fmla="*/ 45 w 71"/>
                <a:gd name="T31" fmla="*/ 39 h 124"/>
                <a:gd name="T32" fmla="*/ 51 w 71"/>
                <a:gd name="T33" fmla="*/ 54 h 124"/>
                <a:gd name="T34" fmla="*/ 56 w 71"/>
                <a:gd name="T35" fmla="*/ 69 h 124"/>
                <a:gd name="T36" fmla="*/ 61 w 71"/>
                <a:gd name="T37" fmla="*/ 84 h 124"/>
                <a:gd name="T38" fmla="*/ 67 w 71"/>
                <a:gd name="T39" fmla="*/ 100 h 124"/>
                <a:gd name="T40" fmla="*/ 71 w 71"/>
                <a:gd name="T41" fmla="*/ 116 h 124"/>
                <a:gd name="T42" fmla="*/ 61 w 71"/>
                <a:gd name="T43" fmla="*/ 119 h 124"/>
                <a:gd name="T44" fmla="*/ 54 w 71"/>
                <a:gd name="T45" fmla="*/ 122 h 124"/>
                <a:gd name="T46" fmla="*/ 50 w 71"/>
                <a:gd name="T47" fmla="*/ 123 h 124"/>
                <a:gd name="T48" fmla="*/ 45 w 71"/>
                <a:gd name="T49" fmla="*/ 124 h 124"/>
                <a:gd name="T50" fmla="*/ 45 w 71"/>
                <a:gd name="T51" fmla="*/ 124 h 124"/>
                <a:gd name="T52" fmla="*/ 45 w 71"/>
                <a:gd name="T53"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124">
                  <a:moveTo>
                    <a:pt x="45" y="124"/>
                  </a:moveTo>
                  <a:lnTo>
                    <a:pt x="40" y="108"/>
                  </a:lnTo>
                  <a:lnTo>
                    <a:pt x="33" y="92"/>
                  </a:lnTo>
                  <a:lnTo>
                    <a:pt x="27" y="77"/>
                  </a:lnTo>
                  <a:lnTo>
                    <a:pt x="18" y="61"/>
                  </a:lnTo>
                  <a:lnTo>
                    <a:pt x="12" y="46"/>
                  </a:lnTo>
                  <a:lnTo>
                    <a:pt x="6" y="32"/>
                  </a:lnTo>
                  <a:lnTo>
                    <a:pt x="1" y="17"/>
                  </a:lnTo>
                  <a:lnTo>
                    <a:pt x="0" y="3"/>
                  </a:lnTo>
                  <a:lnTo>
                    <a:pt x="5" y="1"/>
                  </a:lnTo>
                  <a:lnTo>
                    <a:pt x="10" y="0"/>
                  </a:lnTo>
                  <a:lnTo>
                    <a:pt x="16" y="0"/>
                  </a:lnTo>
                  <a:lnTo>
                    <a:pt x="24" y="1"/>
                  </a:lnTo>
                  <a:lnTo>
                    <a:pt x="31" y="12"/>
                  </a:lnTo>
                  <a:lnTo>
                    <a:pt x="38" y="25"/>
                  </a:lnTo>
                  <a:lnTo>
                    <a:pt x="45" y="39"/>
                  </a:lnTo>
                  <a:lnTo>
                    <a:pt x="51" y="54"/>
                  </a:lnTo>
                  <a:lnTo>
                    <a:pt x="56" y="69"/>
                  </a:lnTo>
                  <a:lnTo>
                    <a:pt x="61" y="84"/>
                  </a:lnTo>
                  <a:lnTo>
                    <a:pt x="67" y="100"/>
                  </a:lnTo>
                  <a:lnTo>
                    <a:pt x="71" y="116"/>
                  </a:lnTo>
                  <a:lnTo>
                    <a:pt x="61" y="119"/>
                  </a:lnTo>
                  <a:lnTo>
                    <a:pt x="54" y="122"/>
                  </a:lnTo>
                  <a:lnTo>
                    <a:pt x="50" y="123"/>
                  </a:lnTo>
                  <a:lnTo>
                    <a:pt x="45" y="124"/>
                  </a:lnTo>
                  <a:lnTo>
                    <a:pt x="45" y="124"/>
                  </a:lnTo>
                  <a:lnTo>
                    <a:pt x="45"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4" name="Freeform 92">
              <a:extLst>
                <a:ext uri="{FF2B5EF4-FFF2-40B4-BE49-F238E27FC236}">
                  <a16:creationId xmlns:a16="http://schemas.microsoft.com/office/drawing/2014/main" id="{0BADAF86-0A5B-4A33-A13C-EECC45B92712}"/>
                </a:ext>
              </a:extLst>
            </p:cNvPr>
            <p:cNvSpPr>
              <a:spLocks/>
            </p:cNvSpPr>
            <p:nvPr/>
          </p:nvSpPr>
          <p:spPr bwMode="auto">
            <a:xfrm>
              <a:off x="730" y="1678"/>
              <a:ext cx="26" cy="22"/>
            </a:xfrm>
            <a:custGeom>
              <a:avLst/>
              <a:gdLst>
                <a:gd name="T0" fmla="*/ 11 w 52"/>
                <a:gd name="T1" fmla="*/ 44 h 44"/>
                <a:gd name="T2" fmla="*/ 6 w 52"/>
                <a:gd name="T3" fmla="*/ 29 h 44"/>
                <a:gd name="T4" fmla="*/ 2 w 52"/>
                <a:gd name="T5" fmla="*/ 21 h 44"/>
                <a:gd name="T6" fmla="*/ 1 w 52"/>
                <a:gd name="T7" fmla="*/ 17 h 44"/>
                <a:gd name="T8" fmla="*/ 0 w 52"/>
                <a:gd name="T9" fmla="*/ 13 h 44"/>
                <a:gd name="T10" fmla="*/ 4 w 52"/>
                <a:gd name="T11" fmla="*/ 12 h 44"/>
                <a:gd name="T12" fmla="*/ 9 w 52"/>
                <a:gd name="T13" fmla="*/ 11 h 44"/>
                <a:gd name="T14" fmla="*/ 15 w 52"/>
                <a:gd name="T15" fmla="*/ 8 h 44"/>
                <a:gd name="T16" fmla="*/ 21 w 52"/>
                <a:gd name="T17" fmla="*/ 6 h 44"/>
                <a:gd name="T18" fmla="*/ 25 w 52"/>
                <a:gd name="T19" fmla="*/ 4 h 44"/>
                <a:gd name="T20" fmla="*/ 31 w 52"/>
                <a:gd name="T21" fmla="*/ 3 h 44"/>
                <a:gd name="T22" fmla="*/ 37 w 52"/>
                <a:gd name="T23" fmla="*/ 0 h 44"/>
                <a:gd name="T24" fmla="*/ 41 w 52"/>
                <a:gd name="T25" fmla="*/ 0 h 44"/>
                <a:gd name="T26" fmla="*/ 45 w 52"/>
                <a:gd name="T27" fmla="*/ 8 h 44"/>
                <a:gd name="T28" fmla="*/ 47 w 52"/>
                <a:gd name="T29" fmla="*/ 13 h 44"/>
                <a:gd name="T30" fmla="*/ 49 w 52"/>
                <a:gd name="T31" fmla="*/ 20 h 44"/>
                <a:gd name="T32" fmla="*/ 52 w 52"/>
                <a:gd name="T33" fmla="*/ 29 h 44"/>
                <a:gd name="T34" fmla="*/ 47 w 52"/>
                <a:gd name="T35" fmla="*/ 32 h 44"/>
                <a:gd name="T36" fmla="*/ 41 w 52"/>
                <a:gd name="T37" fmla="*/ 34 h 44"/>
                <a:gd name="T38" fmla="*/ 37 w 52"/>
                <a:gd name="T39" fmla="*/ 36 h 44"/>
                <a:gd name="T40" fmla="*/ 31 w 52"/>
                <a:gd name="T41" fmla="*/ 38 h 44"/>
                <a:gd name="T42" fmla="*/ 26 w 52"/>
                <a:gd name="T43" fmla="*/ 40 h 44"/>
                <a:gd name="T44" fmla="*/ 21 w 52"/>
                <a:gd name="T45" fmla="*/ 42 h 44"/>
                <a:gd name="T46" fmla="*/ 16 w 52"/>
                <a:gd name="T47" fmla="*/ 43 h 44"/>
                <a:gd name="T48" fmla="*/ 11 w 52"/>
                <a:gd name="T49" fmla="*/ 44 h 44"/>
                <a:gd name="T50" fmla="*/ 11 w 52"/>
                <a:gd name="T51" fmla="*/ 44 h 44"/>
                <a:gd name="T52" fmla="*/ 11 w 52"/>
                <a:gd name="T5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44">
                  <a:moveTo>
                    <a:pt x="11" y="44"/>
                  </a:moveTo>
                  <a:lnTo>
                    <a:pt x="6" y="29"/>
                  </a:lnTo>
                  <a:lnTo>
                    <a:pt x="2" y="21"/>
                  </a:lnTo>
                  <a:lnTo>
                    <a:pt x="1" y="17"/>
                  </a:lnTo>
                  <a:lnTo>
                    <a:pt x="0" y="13"/>
                  </a:lnTo>
                  <a:lnTo>
                    <a:pt x="4" y="12"/>
                  </a:lnTo>
                  <a:lnTo>
                    <a:pt x="9" y="11"/>
                  </a:lnTo>
                  <a:lnTo>
                    <a:pt x="15" y="8"/>
                  </a:lnTo>
                  <a:lnTo>
                    <a:pt x="21" y="6"/>
                  </a:lnTo>
                  <a:lnTo>
                    <a:pt x="25" y="4"/>
                  </a:lnTo>
                  <a:lnTo>
                    <a:pt x="31" y="3"/>
                  </a:lnTo>
                  <a:lnTo>
                    <a:pt x="37" y="0"/>
                  </a:lnTo>
                  <a:lnTo>
                    <a:pt x="41" y="0"/>
                  </a:lnTo>
                  <a:lnTo>
                    <a:pt x="45" y="8"/>
                  </a:lnTo>
                  <a:lnTo>
                    <a:pt x="47" y="13"/>
                  </a:lnTo>
                  <a:lnTo>
                    <a:pt x="49" y="20"/>
                  </a:lnTo>
                  <a:lnTo>
                    <a:pt x="52" y="29"/>
                  </a:lnTo>
                  <a:lnTo>
                    <a:pt x="47" y="32"/>
                  </a:lnTo>
                  <a:lnTo>
                    <a:pt x="41" y="34"/>
                  </a:lnTo>
                  <a:lnTo>
                    <a:pt x="37" y="36"/>
                  </a:lnTo>
                  <a:lnTo>
                    <a:pt x="31" y="38"/>
                  </a:lnTo>
                  <a:lnTo>
                    <a:pt x="26" y="40"/>
                  </a:lnTo>
                  <a:lnTo>
                    <a:pt x="21" y="42"/>
                  </a:lnTo>
                  <a:lnTo>
                    <a:pt x="16" y="43"/>
                  </a:lnTo>
                  <a:lnTo>
                    <a:pt x="11" y="44"/>
                  </a:lnTo>
                  <a:lnTo>
                    <a:pt x="11" y="44"/>
                  </a:lnTo>
                  <a:lnTo>
                    <a:pt x="11" y="44"/>
                  </a:lnTo>
                  <a:close/>
                </a:path>
              </a:pathLst>
            </a:custGeom>
            <a:solidFill>
              <a:srgbClr val="5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5" name="Freeform 93">
              <a:extLst>
                <a:ext uri="{FF2B5EF4-FFF2-40B4-BE49-F238E27FC236}">
                  <a16:creationId xmlns:a16="http://schemas.microsoft.com/office/drawing/2014/main" id="{A21E9455-3EDE-44C9-B895-45C10305A0A1}"/>
                </a:ext>
              </a:extLst>
            </p:cNvPr>
            <p:cNvSpPr>
              <a:spLocks/>
            </p:cNvSpPr>
            <p:nvPr/>
          </p:nvSpPr>
          <p:spPr bwMode="auto">
            <a:xfrm>
              <a:off x="498" y="1599"/>
              <a:ext cx="148" cy="99"/>
            </a:xfrm>
            <a:custGeom>
              <a:avLst/>
              <a:gdLst>
                <a:gd name="T0" fmla="*/ 119 w 296"/>
                <a:gd name="T1" fmla="*/ 141 h 197"/>
                <a:gd name="T2" fmla="*/ 112 w 296"/>
                <a:gd name="T3" fmla="*/ 125 h 197"/>
                <a:gd name="T4" fmla="*/ 113 w 296"/>
                <a:gd name="T5" fmla="*/ 167 h 197"/>
                <a:gd name="T6" fmla="*/ 104 w 296"/>
                <a:gd name="T7" fmla="*/ 193 h 197"/>
                <a:gd name="T8" fmla="*/ 95 w 296"/>
                <a:gd name="T9" fmla="*/ 154 h 197"/>
                <a:gd name="T10" fmla="*/ 89 w 296"/>
                <a:gd name="T11" fmla="*/ 130 h 197"/>
                <a:gd name="T12" fmla="*/ 89 w 296"/>
                <a:gd name="T13" fmla="*/ 172 h 197"/>
                <a:gd name="T14" fmla="*/ 86 w 296"/>
                <a:gd name="T15" fmla="*/ 189 h 197"/>
                <a:gd name="T16" fmla="*/ 69 w 296"/>
                <a:gd name="T17" fmla="*/ 127 h 197"/>
                <a:gd name="T18" fmla="*/ 63 w 296"/>
                <a:gd name="T19" fmla="*/ 108 h 197"/>
                <a:gd name="T20" fmla="*/ 63 w 296"/>
                <a:gd name="T21" fmla="*/ 152 h 197"/>
                <a:gd name="T22" fmla="*/ 61 w 296"/>
                <a:gd name="T23" fmla="*/ 168 h 197"/>
                <a:gd name="T24" fmla="*/ 47 w 296"/>
                <a:gd name="T25" fmla="*/ 107 h 197"/>
                <a:gd name="T26" fmla="*/ 44 w 296"/>
                <a:gd name="T27" fmla="*/ 89 h 197"/>
                <a:gd name="T28" fmla="*/ 39 w 296"/>
                <a:gd name="T29" fmla="*/ 137 h 197"/>
                <a:gd name="T30" fmla="*/ 23 w 296"/>
                <a:gd name="T31" fmla="*/ 91 h 197"/>
                <a:gd name="T32" fmla="*/ 17 w 296"/>
                <a:gd name="T33" fmla="*/ 73 h 197"/>
                <a:gd name="T34" fmla="*/ 15 w 296"/>
                <a:gd name="T35" fmla="*/ 104 h 197"/>
                <a:gd name="T36" fmla="*/ 0 w 296"/>
                <a:gd name="T37" fmla="*/ 40 h 197"/>
                <a:gd name="T38" fmla="*/ 19 w 296"/>
                <a:gd name="T39" fmla="*/ 8 h 197"/>
                <a:gd name="T40" fmla="*/ 30 w 296"/>
                <a:gd name="T41" fmla="*/ 0 h 197"/>
                <a:gd name="T42" fmla="*/ 28 w 296"/>
                <a:gd name="T43" fmla="*/ 21 h 197"/>
                <a:gd name="T44" fmla="*/ 39 w 296"/>
                <a:gd name="T45" fmla="*/ 68 h 197"/>
                <a:gd name="T46" fmla="*/ 84 w 296"/>
                <a:gd name="T47" fmla="*/ 91 h 197"/>
                <a:gd name="T48" fmla="*/ 139 w 296"/>
                <a:gd name="T49" fmla="*/ 65 h 197"/>
                <a:gd name="T50" fmla="*/ 135 w 296"/>
                <a:gd name="T51" fmla="*/ 16 h 197"/>
                <a:gd name="T52" fmla="*/ 147 w 296"/>
                <a:gd name="T53" fmla="*/ 17 h 197"/>
                <a:gd name="T54" fmla="*/ 184 w 296"/>
                <a:gd name="T55" fmla="*/ 53 h 197"/>
                <a:gd name="T56" fmla="*/ 234 w 296"/>
                <a:gd name="T57" fmla="*/ 85 h 197"/>
                <a:gd name="T58" fmla="*/ 283 w 296"/>
                <a:gd name="T59" fmla="*/ 110 h 197"/>
                <a:gd name="T60" fmla="*/ 296 w 296"/>
                <a:gd name="T61" fmla="*/ 164 h 197"/>
                <a:gd name="T62" fmla="*/ 282 w 296"/>
                <a:gd name="T63" fmla="*/ 186 h 197"/>
                <a:gd name="T64" fmla="*/ 275 w 296"/>
                <a:gd name="T65" fmla="*/ 154 h 197"/>
                <a:gd name="T66" fmla="*/ 269 w 296"/>
                <a:gd name="T67" fmla="*/ 145 h 197"/>
                <a:gd name="T68" fmla="*/ 267 w 296"/>
                <a:gd name="T69" fmla="*/ 178 h 197"/>
                <a:gd name="T70" fmla="*/ 257 w 296"/>
                <a:gd name="T71" fmla="*/ 191 h 197"/>
                <a:gd name="T72" fmla="*/ 239 w 296"/>
                <a:gd name="T73" fmla="*/ 124 h 197"/>
                <a:gd name="T74" fmla="*/ 241 w 296"/>
                <a:gd name="T75" fmla="*/ 163 h 197"/>
                <a:gd name="T76" fmla="*/ 231 w 296"/>
                <a:gd name="T77" fmla="*/ 194 h 197"/>
                <a:gd name="T78" fmla="*/ 214 w 296"/>
                <a:gd name="T79" fmla="*/ 140 h 197"/>
                <a:gd name="T80" fmla="*/ 214 w 296"/>
                <a:gd name="T81" fmla="*/ 179 h 197"/>
                <a:gd name="T82" fmla="*/ 207 w 296"/>
                <a:gd name="T83" fmla="*/ 194 h 197"/>
                <a:gd name="T84" fmla="*/ 191 w 296"/>
                <a:gd name="T85" fmla="*/ 142 h 197"/>
                <a:gd name="T86" fmla="*/ 190 w 296"/>
                <a:gd name="T87" fmla="*/ 178 h 197"/>
                <a:gd name="T88" fmla="*/ 182 w 296"/>
                <a:gd name="T89" fmla="*/ 193 h 197"/>
                <a:gd name="T90" fmla="*/ 167 w 296"/>
                <a:gd name="T91" fmla="*/ 129 h 197"/>
                <a:gd name="T92" fmla="*/ 159 w 296"/>
                <a:gd name="T93" fmla="*/ 106 h 197"/>
                <a:gd name="T94" fmla="*/ 162 w 296"/>
                <a:gd name="T95" fmla="*/ 145 h 197"/>
                <a:gd name="T96" fmla="*/ 153 w 296"/>
                <a:gd name="T97" fmla="*/ 195 h 197"/>
                <a:gd name="T98" fmla="*/ 139 w 296"/>
                <a:gd name="T99" fmla="*/ 134 h 197"/>
                <a:gd name="T100" fmla="*/ 132 w 296"/>
                <a:gd name="T101" fmla="*/ 115 h 197"/>
                <a:gd name="T102" fmla="*/ 137 w 296"/>
                <a:gd name="T103" fmla="*/ 176 h 197"/>
                <a:gd name="T104" fmla="*/ 127 w 296"/>
                <a:gd name="T105"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6" h="197">
                  <a:moveTo>
                    <a:pt x="123" y="195"/>
                  </a:moveTo>
                  <a:lnTo>
                    <a:pt x="121" y="170"/>
                  </a:lnTo>
                  <a:lnTo>
                    <a:pt x="120" y="154"/>
                  </a:lnTo>
                  <a:lnTo>
                    <a:pt x="119" y="141"/>
                  </a:lnTo>
                  <a:lnTo>
                    <a:pt x="116" y="126"/>
                  </a:lnTo>
                  <a:lnTo>
                    <a:pt x="114" y="125"/>
                  </a:lnTo>
                  <a:lnTo>
                    <a:pt x="113" y="124"/>
                  </a:lnTo>
                  <a:lnTo>
                    <a:pt x="112" y="125"/>
                  </a:lnTo>
                  <a:lnTo>
                    <a:pt x="110" y="126"/>
                  </a:lnTo>
                  <a:lnTo>
                    <a:pt x="112" y="139"/>
                  </a:lnTo>
                  <a:lnTo>
                    <a:pt x="113" y="150"/>
                  </a:lnTo>
                  <a:lnTo>
                    <a:pt x="113" y="167"/>
                  </a:lnTo>
                  <a:lnTo>
                    <a:pt x="112" y="194"/>
                  </a:lnTo>
                  <a:lnTo>
                    <a:pt x="109" y="194"/>
                  </a:lnTo>
                  <a:lnTo>
                    <a:pt x="107" y="193"/>
                  </a:lnTo>
                  <a:lnTo>
                    <a:pt x="104" y="193"/>
                  </a:lnTo>
                  <a:lnTo>
                    <a:pt x="101" y="193"/>
                  </a:lnTo>
                  <a:lnTo>
                    <a:pt x="99" y="179"/>
                  </a:lnTo>
                  <a:lnTo>
                    <a:pt x="97" y="168"/>
                  </a:lnTo>
                  <a:lnTo>
                    <a:pt x="95" y="154"/>
                  </a:lnTo>
                  <a:lnTo>
                    <a:pt x="93" y="130"/>
                  </a:lnTo>
                  <a:lnTo>
                    <a:pt x="92" y="130"/>
                  </a:lnTo>
                  <a:lnTo>
                    <a:pt x="91" y="130"/>
                  </a:lnTo>
                  <a:lnTo>
                    <a:pt x="89" y="130"/>
                  </a:lnTo>
                  <a:lnTo>
                    <a:pt x="87" y="130"/>
                  </a:lnTo>
                  <a:lnTo>
                    <a:pt x="87" y="145"/>
                  </a:lnTo>
                  <a:lnTo>
                    <a:pt x="89" y="159"/>
                  </a:lnTo>
                  <a:lnTo>
                    <a:pt x="89" y="172"/>
                  </a:lnTo>
                  <a:lnTo>
                    <a:pt x="89" y="187"/>
                  </a:lnTo>
                  <a:lnTo>
                    <a:pt x="87" y="189"/>
                  </a:lnTo>
                  <a:lnTo>
                    <a:pt x="87" y="189"/>
                  </a:lnTo>
                  <a:lnTo>
                    <a:pt x="86" y="189"/>
                  </a:lnTo>
                  <a:lnTo>
                    <a:pt x="86" y="190"/>
                  </a:lnTo>
                  <a:lnTo>
                    <a:pt x="74" y="174"/>
                  </a:lnTo>
                  <a:lnTo>
                    <a:pt x="69" y="150"/>
                  </a:lnTo>
                  <a:lnTo>
                    <a:pt x="69" y="127"/>
                  </a:lnTo>
                  <a:lnTo>
                    <a:pt x="68" y="109"/>
                  </a:lnTo>
                  <a:lnTo>
                    <a:pt x="66" y="108"/>
                  </a:lnTo>
                  <a:lnTo>
                    <a:pt x="64" y="107"/>
                  </a:lnTo>
                  <a:lnTo>
                    <a:pt x="63" y="108"/>
                  </a:lnTo>
                  <a:lnTo>
                    <a:pt x="62" y="109"/>
                  </a:lnTo>
                  <a:lnTo>
                    <a:pt x="62" y="123"/>
                  </a:lnTo>
                  <a:lnTo>
                    <a:pt x="63" y="138"/>
                  </a:lnTo>
                  <a:lnTo>
                    <a:pt x="63" y="152"/>
                  </a:lnTo>
                  <a:lnTo>
                    <a:pt x="63" y="167"/>
                  </a:lnTo>
                  <a:lnTo>
                    <a:pt x="62" y="168"/>
                  </a:lnTo>
                  <a:lnTo>
                    <a:pt x="62" y="168"/>
                  </a:lnTo>
                  <a:lnTo>
                    <a:pt x="61" y="168"/>
                  </a:lnTo>
                  <a:lnTo>
                    <a:pt x="61" y="169"/>
                  </a:lnTo>
                  <a:lnTo>
                    <a:pt x="53" y="153"/>
                  </a:lnTo>
                  <a:lnTo>
                    <a:pt x="49" y="130"/>
                  </a:lnTo>
                  <a:lnTo>
                    <a:pt x="47" y="107"/>
                  </a:lnTo>
                  <a:lnTo>
                    <a:pt x="46" y="91"/>
                  </a:lnTo>
                  <a:lnTo>
                    <a:pt x="45" y="89"/>
                  </a:lnTo>
                  <a:lnTo>
                    <a:pt x="45" y="89"/>
                  </a:lnTo>
                  <a:lnTo>
                    <a:pt x="44" y="89"/>
                  </a:lnTo>
                  <a:lnTo>
                    <a:pt x="43" y="88"/>
                  </a:lnTo>
                  <a:lnTo>
                    <a:pt x="41" y="103"/>
                  </a:lnTo>
                  <a:lnTo>
                    <a:pt x="40" y="121"/>
                  </a:lnTo>
                  <a:lnTo>
                    <a:pt x="39" y="137"/>
                  </a:lnTo>
                  <a:lnTo>
                    <a:pt x="38" y="144"/>
                  </a:lnTo>
                  <a:lnTo>
                    <a:pt x="28" y="127"/>
                  </a:lnTo>
                  <a:lnTo>
                    <a:pt x="23" y="109"/>
                  </a:lnTo>
                  <a:lnTo>
                    <a:pt x="23" y="91"/>
                  </a:lnTo>
                  <a:lnTo>
                    <a:pt x="22" y="74"/>
                  </a:lnTo>
                  <a:lnTo>
                    <a:pt x="21" y="73"/>
                  </a:lnTo>
                  <a:lnTo>
                    <a:pt x="19" y="73"/>
                  </a:lnTo>
                  <a:lnTo>
                    <a:pt x="17" y="73"/>
                  </a:lnTo>
                  <a:lnTo>
                    <a:pt x="16" y="73"/>
                  </a:lnTo>
                  <a:lnTo>
                    <a:pt x="15" y="92"/>
                  </a:lnTo>
                  <a:lnTo>
                    <a:pt x="15" y="101"/>
                  </a:lnTo>
                  <a:lnTo>
                    <a:pt x="15" y="104"/>
                  </a:lnTo>
                  <a:lnTo>
                    <a:pt x="14" y="107"/>
                  </a:lnTo>
                  <a:lnTo>
                    <a:pt x="3" y="88"/>
                  </a:lnTo>
                  <a:lnTo>
                    <a:pt x="0" y="64"/>
                  </a:lnTo>
                  <a:lnTo>
                    <a:pt x="0" y="40"/>
                  </a:lnTo>
                  <a:lnTo>
                    <a:pt x="2" y="21"/>
                  </a:lnTo>
                  <a:lnTo>
                    <a:pt x="8" y="18"/>
                  </a:lnTo>
                  <a:lnTo>
                    <a:pt x="15" y="13"/>
                  </a:lnTo>
                  <a:lnTo>
                    <a:pt x="19" y="8"/>
                  </a:lnTo>
                  <a:lnTo>
                    <a:pt x="23" y="1"/>
                  </a:lnTo>
                  <a:lnTo>
                    <a:pt x="25" y="1"/>
                  </a:lnTo>
                  <a:lnTo>
                    <a:pt x="28" y="0"/>
                  </a:lnTo>
                  <a:lnTo>
                    <a:pt x="30" y="0"/>
                  </a:lnTo>
                  <a:lnTo>
                    <a:pt x="32" y="0"/>
                  </a:lnTo>
                  <a:lnTo>
                    <a:pt x="31" y="8"/>
                  </a:lnTo>
                  <a:lnTo>
                    <a:pt x="30" y="15"/>
                  </a:lnTo>
                  <a:lnTo>
                    <a:pt x="28" y="21"/>
                  </a:lnTo>
                  <a:lnTo>
                    <a:pt x="25" y="28"/>
                  </a:lnTo>
                  <a:lnTo>
                    <a:pt x="28" y="43"/>
                  </a:lnTo>
                  <a:lnTo>
                    <a:pt x="32" y="57"/>
                  </a:lnTo>
                  <a:lnTo>
                    <a:pt x="39" y="68"/>
                  </a:lnTo>
                  <a:lnTo>
                    <a:pt x="47" y="77"/>
                  </a:lnTo>
                  <a:lnTo>
                    <a:pt x="56" y="84"/>
                  </a:lnTo>
                  <a:lnTo>
                    <a:pt x="69" y="88"/>
                  </a:lnTo>
                  <a:lnTo>
                    <a:pt x="84" y="91"/>
                  </a:lnTo>
                  <a:lnTo>
                    <a:pt x="102" y="92"/>
                  </a:lnTo>
                  <a:lnTo>
                    <a:pt x="121" y="84"/>
                  </a:lnTo>
                  <a:lnTo>
                    <a:pt x="132" y="76"/>
                  </a:lnTo>
                  <a:lnTo>
                    <a:pt x="139" y="65"/>
                  </a:lnTo>
                  <a:lnTo>
                    <a:pt x="142" y="55"/>
                  </a:lnTo>
                  <a:lnTo>
                    <a:pt x="142" y="42"/>
                  </a:lnTo>
                  <a:lnTo>
                    <a:pt x="139" y="30"/>
                  </a:lnTo>
                  <a:lnTo>
                    <a:pt x="135" y="16"/>
                  </a:lnTo>
                  <a:lnTo>
                    <a:pt x="131" y="1"/>
                  </a:lnTo>
                  <a:lnTo>
                    <a:pt x="138" y="3"/>
                  </a:lnTo>
                  <a:lnTo>
                    <a:pt x="143" y="9"/>
                  </a:lnTo>
                  <a:lnTo>
                    <a:pt x="147" y="17"/>
                  </a:lnTo>
                  <a:lnTo>
                    <a:pt x="151" y="27"/>
                  </a:lnTo>
                  <a:lnTo>
                    <a:pt x="161" y="35"/>
                  </a:lnTo>
                  <a:lnTo>
                    <a:pt x="173" y="44"/>
                  </a:lnTo>
                  <a:lnTo>
                    <a:pt x="184" y="53"/>
                  </a:lnTo>
                  <a:lnTo>
                    <a:pt x="196" y="61"/>
                  </a:lnTo>
                  <a:lnTo>
                    <a:pt x="208" y="69"/>
                  </a:lnTo>
                  <a:lnTo>
                    <a:pt x="220" y="77"/>
                  </a:lnTo>
                  <a:lnTo>
                    <a:pt x="234" y="85"/>
                  </a:lnTo>
                  <a:lnTo>
                    <a:pt x="248" y="93"/>
                  </a:lnTo>
                  <a:lnTo>
                    <a:pt x="262" y="95"/>
                  </a:lnTo>
                  <a:lnTo>
                    <a:pt x="275" y="101"/>
                  </a:lnTo>
                  <a:lnTo>
                    <a:pt x="283" y="110"/>
                  </a:lnTo>
                  <a:lnTo>
                    <a:pt x="290" y="121"/>
                  </a:lnTo>
                  <a:lnTo>
                    <a:pt x="295" y="133"/>
                  </a:lnTo>
                  <a:lnTo>
                    <a:pt x="296" y="148"/>
                  </a:lnTo>
                  <a:lnTo>
                    <a:pt x="296" y="164"/>
                  </a:lnTo>
                  <a:lnTo>
                    <a:pt x="295" y="182"/>
                  </a:lnTo>
                  <a:lnTo>
                    <a:pt x="290" y="185"/>
                  </a:lnTo>
                  <a:lnTo>
                    <a:pt x="286" y="186"/>
                  </a:lnTo>
                  <a:lnTo>
                    <a:pt x="282" y="186"/>
                  </a:lnTo>
                  <a:lnTo>
                    <a:pt x="279" y="186"/>
                  </a:lnTo>
                  <a:lnTo>
                    <a:pt x="277" y="176"/>
                  </a:lnTo>
                  <a:lnTo>
                    <a:pt x="276" y="164"/>
                  </a:lnTo>
                  <a:lnTo>
                    <a:pt x="275" y="154"/>
                  </a:lnTo>
                  <a:lnTo>
                    <a:pt x="274" y="144"/>
                  </a:lnTo>
                  <a:lnTo>
                    <a:pt x="273" y="144"/>
                  </a:lnTo>
                  <a:lnTo>
                    <a:pt x="271" y="144"/>
                  </a:lnTo>
                  <a:lnTo>
                    <a:pt x="269" y="145"/>
                  </a:lnTo>
                  <a:lnTo>
                    <a:pt x="267" y="145"/>
                  </a:lnTo>
                  <a:lnTo>
                    <a:pt x="267" y="156"/>
                  </a:lnTo>
                  <a:lnTo>
                    <a:pt x="267" y="167"/>
                  </a:lnTo>
                  <a:lnTo>
                    <a:pt x="267" y="178"/>
                  </a:lnTo>
                  <a:lnTo>
                    <a:pt x="267" y="190"/>
                  </a:lnTo>
                  <a:lnTo>
                    <a:pt x="264" y="191"/>
                  </a:lnTo>
                  <a:lnTo>
                    <a:pt x="260" y="191"/>
                  </a:lnTo>
                  <a:lnTo>
                    <a:pt x="257" y="191"/>
                  </a:lnTo>
                  <a:lnTo>
                    <a:pt x="253" y="192"/>
                  </a:lnTo>
                  <a:lnTo>
                    <a:pt x="246" y="153"/>
                  </a:lnTo>
                  <a:lnTo>
                    <a:pt x="242" y="132"/>
                  </a:lnTo>
                  <a:lnTo>
                    <a:pt x="239" y="124"/>
                  </a:lnTo>
                  <a:lnTo>
                    <a:pt x="237" y="121"/>
                  </a:lnTo>
                  <a:lnTo>
                    <a:pt x="237" y="127"/>
                  </a:lnTo>
                  <a:lnTo>
                    <a:pt x="238" y="141"/>
                  </a:lnTo>
                  <a:lnTo>
                    <a:pt x="241" y="163"/>
                  </a:lnTo>
                  <a:lnTo>
                    <a:pt x="242" y="192"/>
                  </a:lnTo>
                  <a:lnTo>
                    <a:pt x="238" y="193"/>
                  </a:lnTo>
                  <a:lnTo>
                    <a:pt x="235" y="194"/>
                  </a:lnTo>
                  <a:lnTo>
                    <a:pt x="231" y="194"/>
                  </a:lnTo>
                  <a:lnTo>
                    <a:pt x="224" y="193"/>
                  </a:lnTo>
                  <a:lnTo>
                    <a:pt x="219" y="163"/>
                  </a:lnTo>
                  <a:lnTo>
                    <a:pt x="216" y="147"/>
                  </a:lnTo>
                  <a:lnTo>
                    <a:pt x="214" y="140"/>
                  </a:lnTo>
                  <a:lnTo>
                    <a:pt x="212" y="138"/>
                  </a:lnTo>
                  <a:lnTo>
                    <a:pt x="213" y="152"/>
                  </a:lnTo>
                  <a:lnTo>
                    <a:pt x="214" y="165"/>
                  </a:lnTo>
                  <a:lnTo>
                    <a:pt x="214" y="179"/>
                  </a:lnTo>
                  <a:lnTo>
                    <a:pt x="215" y="193"/>
                  </a:lnTo>
                  <a:lnTo>
                    <a:pt x="213" y="193"/>
                  </a:lnTo>
                  <a:lnTo>
                    <a:pt x="211" y="193"/>
                  </a:lnTo>
                  <a:lnTo>
                    <a:pt x="207" y="194"/>
                  </a:lnTo>
                  <a:lnTo>
                    <a:pt x="205" y="194"/>
                  </a:lnTo>
                  <a:lnTo>
                    <a:pt x="198" y="167"/>
                  </a:lnTo>
                  <a:lnTo>
                    <a:pt x="195" y="152"/>
                  </a:lnTo>
                  <a:lnTo>
                    <a:pt x="191" y="142"/>
                  </a:lnTo>
                  <a:lnTo>
                    <a:pt x="189" y="136"/>
                  </a:lnTo>
                  <a:lnTo>
                    <a:pt x="189" y="150"/>
                  </a:lnTo>
                  <a:lnTo>
                    <a:pt x="190" y="164"/>
                  </a:lnTo>
                  <a:lnTo>
                    <a:pt x="190" y="178"/>
                  </a:lnTo>
                  <a:lnTo>
                    <a:pt x="191" y="193"/>
                  </a:lnTo>
                  <a:lnTo>
                    <a:pt x="189" y="193"/>
                  </a:lnTo>
                  <a:lnTo>
                    <a:pt x="185" y="193"/>
                  </a:lnTo>
                  <a:lnTo>
                    <a:pt x="182" y="193"/>
                  </a:lnTo>
                  <a:lnTo>
                    <a:pt x="180" y="193"/>
                  </a:lnTo>
                  <a:lnTo>
                    <a:pt x="175" y="171"/>
                  </a:lnTo>
                  <a:lnTo>
                    <a:pt x="171" y="149"/>
                  </a:lnTo>
                  <a:lnTo>
                    <a:pt x="167" y="129"/>
                  </a:lnTo>
                  <a:lnTo>
                    <a:pt x="162" y="107"/>
                  </a:lnTo>
                  <a:lnTo>
                    <a:pt x="161" y="106"/>
                  </a:lnTo>
                  <a:lnTo>
                    <a:pt x="160" y="106"/>
                  </a:lnTo>
                  <a:lnTo>
                    <a:pt x="159" y="106"/>
                  </a:lnTo>
                  <a:lnTo>
                    <a:pt x="158" y="104"/>
                  </a:lnTo>
                  <a:lnTo>
                    <a:pt x="158" y="109"/>
                  </a:lnTo>
                  <a:lnTo>
                    <a:pt x="159" y="119"/>
                  </a:lnTo>
                  <a:lnTo>
                    <a:pt x="162" y="145"/>
                  </a:lnTo>
                  <a:lnTo>
                    <a:pt x="168" y="193"/>
                  </a:lnTo>
                  <a:lnTo>
                    <a:pt x="163" y="194"/>
                  </a:lnTo>
                  <a:lnTo>
                    <a:pt x="159" y="194"/>
                  </a:lnTo>
                  <a:lnTo>
                    <a:pt x="153" y="195"/>
                  </a:lnTo>
                  <a:lnTo>
                    <a:pt x="148" y="197"/>
                  </a:lnTo>
                  <a:lnTo>
                    <a:pt x="145" y="176"/>
                  </a:lnTo>
                  <a:lnTo>
                    <a:pt x="143" y="155"/>
                  </a:lnTo>
                  <a:lnTo>
                    <a:pt x="139" y="134"/>
                  </a:lnTo>
                  <a:lnTo>
                    <a:pt x="137" y="115"/>
                  </a:lnTo>
                  <a:lnTo>
                    <a:pt x="136" y="115"/>
                  </a:lnTo>
                  <a:lnTo>
                    <a:pt x="133" y="115"/>
                  </a:lnTo>
                  <a:lnTo>
                    <a:pt x="132" y="115"/>
                  </a:lnTo>
                  <a:lnTo>
                    <a:pt x="131" y="115"/>
                  </a:lnTo>
                  <a:lnTo>
                    <a:pt x="133" y="134"/>
                  </a:lnTo>
                  <a:lnTo>
                    <a:pt x="135" y="155"/>
                  </a:lnTo>
                  <a:lnTo>
                    <a:pt x="137" y="176"/>
                  </a:lnTo>
                  <a:lnTo>
                    <a:pt x="139" y="197"/>
                  </a:lnTo>
                  <a:lnTo>
                    <a:pt x="135" y="195"/>
                  </a:lnTo>
                  <a:lnTo>
                    <a:pt x="131" y="195"/>
                  </a:lnTo>
                  <a:lnTo>
                    <a:pt x="127" y="195"/>
                  </a:lnTo>
                  <a:lnTo>
                    <a:pt x="123" y="195"/>
                  </a:lnTo>
                  <a:lnTo>
                    <a:pt x="123" y="195"/>
                  </a:lnTo>
                  <a:lnTo>
                    <a:pt x="123" y="19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6" name="Freeform 94">
              <a:extLst>
                <a:ext uri="{FF2B5EF4-FFF2-40B4-BE49-F238E27FC236}">
                  <a16:creationId xmlns:a16="http://schemas.microsoft.com/office/drawing/2014/main" id="{61566E3E-33A8-405F-BD67-A26B1723C0FC}"/>
                </a:ext>
              </a:extLst>
            </p:cNvPr>
            <p:cNvSpPr>
              <a:spLocks/>
            </p:cNvSpPr>
            <p:nvPr/>
          </p:nvSpPr>
          <p:spPr bwMode="auto">
            <a:xfrm>
              <a:off x="1496" y="1626"/>
              <a:ext cx="91" cy="66"/>
            </a:xfrm>
            <a:custGeom>
              <a:avLst/>
              <a:gdLst>
                <a:gd name="T0" fmla="*/ 78 w 182"/>
                <a:gd name="T1" fmla="*/ 132 h 132"/>
                <a:gd name="T2" fmla="*/ 53 w 182"/>
                <a:gd name="T3" fmla="*/ 124 h 132"/>
                <a:gd name="T4" fmla="*/ 32 w 182"/>
                <a:gd name="T5" fmla="*/ 114 h 132"/>
                <a:gd name="T6" fmla="*/ 17 w 182"/>
                <a:gd name="T7" fmla="*/ 100 h 132"/>
                <a:gd name="T8" fmla="*/ 8 w 182"/>
                <a:gd name="T9" fmla="*/ 85 h 132"/>
                <a:gd name="T10" fmla="*/ 2 w 182"/>
                <a:gd name="T11" fmla="*/ 66 h 132"/>
                <a:gd name="T12" fmla="*/ 0 w 182"/>
                <a:gd name="T13" fmla="*/ 46 h 132"/>
                <a:gd name="T14" fmla="*/ 2 w 182"/>
                <a:gd name="T15" fmla="*/ 24 h 132"/>
                <a:gd name="T16" fmla="*/ 5 w 182"/>
                <a:gd name="T17" fmla="*/ 0 h 132"/>
                <a:gd name="T18" fmla="*/ 7 w 182"/>
                <a:gd name="T19" fmla="*/ 0 h 132"/>
                <a:gd name="T20" fmla="*/ 9 w 182"/>
                <a:gd name="T21" fmla="*/ 0 h 132"/>
                <a:gd name="T22" fmla="*/ 10 w 182"/>
                <a:gd name="T23" fmla="*/ 1 h 132"/>
                <a:gd name="T24" fmla="*/ 11 w 182"/>
                <a:gd name="T25" fmla="*/ 1 h 132"/>
                <a:gd name="T26" fmla="*/ 20 w 182"/>
                <a:gd name="T27" fmla="*/ 21 h 132"/>
                <a:gd name="T28" fmla="*/ 31 w 182"/>
                <a:gd name="T29" fmla="*/ 41 h 132"/>
                <a:gd name="T30" fmla="*/ 43 w 182"/>
                <a:gd name="T31" fmla="*/ 57 h 132"/>
                <a:gd name="T32" fmla="*/ 58 w 182"/>
                <a:gd name="T33" fmla="*/ 72 h 132"/>
                <a:gd name="T34" fmla="*/ 76 w 182"/>
                <a:gd name="T35" fmla="*/ 81 h 132"/>
                <a:gd name="T36" fmla="*/ 96 w 182"/>
                <a:gd name="T37" fmla="*/ 87 h 132"/>
                <a:gd name="T38" fmla="*/ 119 w 182"/>
                <a:gd name="T39" fmla="*/ 87 h 132"/>
                <a:gd name="T40" fmla="*/ 146 w 182"/>
                <a:gd name="T41" fmla="*/ 81 h 132"/>
                <a:gd name="T42" fmla="*/ 152 w 182"/>
                <a:gd name="T43" fmla="*/ 76 h 132"/>
                <a:gd name="T44" fmla="*/ 161 w 182"/>
                <a:gd name="T45" fmla="*/ 69 h 132"/>
                <a:gd name="T46" fmla="*/ 170 w 182"/>
                <a:gd name="T47" fmla="*/ 62 h 132"/>
                <a:gd name="T48" fmla="*/ 179 w 182"/>
                <a:gd name="T49" fmla="*/ 59 h 132"/>
                <a:gd name="T50" fmla="*/ 180 w 182"/>
                <a:gd name="T51" fmla="*/ 63 h 132"/>
                <a:gd name="T52" fmla="*/ 182 w 182"/>
                <a:gd name="T53" fmla="*/ 66 h 132"/>
                <a:gd name="T54" fmla="*/ 182 w 182"/>
                <a:gd name="T55" fmla="*/ 71 h 132"/>
                <a:gd name="T56" fmla="*/ 182 w 182"/>
                <a:gd name="T57" fmla="*/ 79 h 132"/>
                <a:gd name="T58" fmla="*/ 171 w 182"/>
                <a:gd name="T59" fmla="*/ 88 h 132"/>
                <a:gd name="T60" fmla="*/ 161 w 182"/>
                <a:gd name="T61" fmla="*/ 94 h 132"/>
                <a:gd name="T62" fmla="*/ 150 w 182"/>
                <a:gd name="T63" fmla="*/ 99 h 132"/>
                <a:gd name="T64" fmla="*/ 140 w 182"/>
                <a:gd name="T65" fmla="*/ 102 h 132"/>
                <a:gd name="T66" fmla="*/ 130 w 182"/>
                <a:gd name="T67" fmla="*/ 104 h 132"/>
                <a:gd name="T68" fmla="*/ 118 w 182"/>
                <a:gd name="T69" fmla="*/ 106 h 132"/>
                <a:gd name="T70" fmla="*/ 107 w 182"/>
                <a:gd name="T71" fmla="*/ 107 h 132"/>
                <a:gd name="T72" fmla="*/ 93 w 182"/>
                <a:gd name="T73" fmla="*/ 108 h 132"/>
                <a:gd name="T74" fmla="*/ 99 w 182"/>
                <a:gd name="T75" fmla="*/ 110 h 132"/>
                <a:gd name="T76" fmla="*/ 104 w 182"/>
                <a:gd name="T77" fmla="*/ 111 h 132"/>
                <a:gd name="T78" fmla="*/ 112 w 182"/>
                <a:gd name="T79" fmla="*/ 112 h 132"/>
                <a:gd name="T80" fmla="*/ 121 w 182"/>
                <a:gd name="T81" fmla="*/ 114 h 132"/>
                <a:gd name="T82" fmla="*/ 129 w 182"/>
                <a:gd name="T83" fmla="*/ 114 h 132"/>
                <a:gd name="T84" fmla="*/ 137 w 182"/>
                <a:gd name="T85" fmla="*/ 114 h 132"/>
                <a:gd name="T86" fmla="*/ 145 w 182"/>
                <a:gd name="T87" fmla="*/ 114 h 132"/>
                <a:gd name="T88" fmla="*/ 152 w 182"/>
                <a:gd name="T89" fmla="*/ 114 h 132"/>
                <a:gd name="T90" fmla="*/ 146 w 182"/>
                <a:gd name="T91" fmla="*/ 121 h 132"/>
                <a:gd name="T92" fmla="*/ 138 w 182"/>
                <a:gd name="T93" fmla="*/ 126 h 132"/>
                <a:gd name="T94" fmla="*/ 129 w 182"/>
                <a:gd name="T95" fmla="*/ 129 h 132"/>
                <a:gd name="T96" fmla="*/ 118 w 182"/>
                <a:gd name="T97" fmla="*/ 131 h 132"/>
                <a:gd name="T98" fmla="*/ 107 w 182"/>
                <a:gd name="T99" fmla="*/ 132 h 132"/>
                <a:gd name="T100" fmla="*/ 95 w 182"/>
                <a:gd name="T101" fmla="*/ 132 h 132"/>
                <a:gd name="T102" fmla="*/ 86 w 182"/>
                <a:gd name="T103" fmla="*/ 132 h 132"/>
                <a:gd name="T104" fmla="*/ 78 w 182"/>
                <a:gd name="T105" fmla="*/ 132 h 132"/>
                <a:gd name="T106" fmla="*/ 78 w 182"/>
                <a:gd name="T107" fmla="*/ 132 h 132"/>
                <a:gd name="T108" fmla="*/ 78 w 182"/>
                <a:gd name="T10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2" h="132">
                  <a:moveTo>
                    <a:pt x="78" y="132"/>
                  </a:moveTo>
                  <a:lnTo>
                    <a:pt x="53" y="124"/>
                  </a:lnTo>
                  <a:lnTo>
                    <a:pt x="32" y="114"/>
                  </a:lnTo>
                  <a:lnTo>
                    <a:pt x="17" y="100"/>
                  </a:lnTo>
                  <a:lnTo>
                    <a:pt x="8" y="85"/>
                  </a:lnTo>
                  <a:lnTo>
                    <a:pt x="2" y="66"/>
                  </a:lnTo>
                  <a:lnTo>
                    <a:pt x="0" y="46"/>
                  </a:lnTo>
                  <a:lnTo>
                    <a:pt x="2" y="24"/>
                  </a:lnTo>
                  <a:lnTo>
                    <a:pt x="5" y="0"/>
                  </a:lnTo>
                  <a:lnTo>
                    <a:pt x="7" y="0"/>
                  </a:lnTo>
                  <a:lnTo>
                    <a:pt x="9" y="0"/>
                  </a:lnTo>
                  <a:lnTo>
                    <a:pt x="10" y="1"/>
                  </a:lnTo>
                  <a:lnTo>
                    <a:pt x="11" y="1"/>
                  </a:lnTo>
                  <a:lnTo>
                    <a:pt x="20" y="21"/>
                  </a:lnTo>
                  <a:lnTo>
                    <a:pt x="31" y="41"/>
                  </a:lnTo>
                  <a:lnTo>
                    <a:pt x="43" y="57"/>
                  </a:lnTo>
                  <a:lnTo>
                    <a:pt x="58" y="72"/>
                  </a:lnTo>
                  <a:lnTo>
                    <a:pt x="76" y="81"/>
                  </a:lnTo>
                  <a:lnTo>
                    <a:pt x="96" y="87"/>
                  </a:lnTo>
                  <a:lnTo>
                    <a:pt x="119" y="87"/>
                  </a:lnTo>
                  <a:lnTo>
                    <a:pt x="146" y="81"/>
                  </a:lnTo>
                  <a:lnTo>
                    <a:pt x="152" y="76"/>
                  </a:lnTo>
                  <a:lnTo>
                    <a:pt x="161" y="69"/>
                  </a:lnTo>
                  <a:lnTo>
                    <a:pt x="170" y="62"/>
                  </a:lnTo>
                  <a:lnTo>
                    <a:pt x="179" y="59"/>
                  </a:lnTo>
                  <a:lnTo>
                    <a:pt x="180" y="63"/>
                  </a:lnTo>
                  <a:lnTo>
                    <a:pt x="182" y="66"/>
                  </a:lnTo>
                  <a:lnTo>
                    <a:pt x="182" y="71"/>
                  </a:lnTo>
                  <a:lnTo>
                    <a:pt x="182" y="79"/>
                  </a:lnTo>
                  <a:lnTo>
                    <a:pt x="171" y="88"/>
                  </a:lnTo>
                  <a:lnTo>
                    <a:pt x="161" y="94"/>
                  </a:lnTo>
                  <a:lnTo>
                    <a:pt x="150" y="99"/>
                  </a:lnTo>
                  <a:lnTo>
                    <a:pt x="140" y="102"/>
                  </a:lnTo>
                  <a:lnTo>
                    <a:pt x="130" y="104"/>
                  </a:lnTo>
                  <a:lnTo>
                    <a:pt x="118" y="106"/>
                  </a:lnTo>
                  <a:lnTo>
                    <a:pt x="107" y="107"/>
                  </a:lnTo>
                  <a:lnTo>
                    <a:pt x="93" y="108"/>
                  </a:lnTo>
                  <a:lnTo>
                    <a:pt x="99" y="110"/>
                  </a:lnTo>
                  <a:lnTo>
                    <a:pt x="104" y="111"/>
                  </a:lnTo>
                  <a:lnTo>
                    <a:pt x="112" y="112"/>
                  </a:lnTo>
                  <a:lnTo>
                    <a:pt x="121" y="114"/>
                  </a:lnTo>
                  <a:lnTo>
                    <a:pt x="129" y="114"/>
                  </a:lnTo>
                  <a:lnTo>
                    <a:pt x="137" y="114"/>
                  </a:lnTo>
                  <a:lnTo>
                    <a:pt x="145" y="114"/>
                  </a:lnTo>
                  <a:lnTo>
                    <a:pt x="152" y="114"/>
                  </a:lnTo>
                  <a:lnTo>
                    <a:pt x="146" y="121"/>
                  </a:lnTo>
                  <a:lnTo>
                    <a:pt x="138" y="126"/>
                  </a:lnTo>
                  <a:lnTo>
                    <a:pt x="129" y="129"/>
                  </a:lnTo>
                  <a:lnTo>
                    <a:pt x="118" y="131"/>
                  </a:lnTo>
                  <a:lnTo>
                    <a:pt x="107" y="132"/>
                  </a:lnTo>
                  <a:lnTo>
                    <a:pt x="95" y="132"/>
                  </a:lnTo>
                  <a:lnTo>
                    <a:pt x="86" y="132"/>
                  </a:lnTo>
                  <a:lnTo>
                    <a:pt x="78" y="132"/>
                  </a:lnTo>
                  <a:lnTo>
                    <a:pt x="78" y="132"/>
                  </a:lnTo>
                  <a:lnTo>
                    <a:pt x="78" y="132"/>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7" name="Freeform 95">
              <a:extLst>
                <a:ext uri="{FF2B5EF4-FFF2-40B4-BE49-F238E27FC236}">
                  <a16:creationId xmlns:a16="http://schemas.microsoft.com/office/drawing/2014/main" id="{256D4A27-C1F1-4429-A4D1-BDA264249B33}"/>
                </a:ext>
              </a:extLst>
            </p:cNvPr>
            <p:cNvSpPr>
              <a:spLocks/>
            </p:cNvSpPr>
            <p:nvPr/>
          </p:nvSpPr>
          <p:spPr bwMode="auto">
            <a:xfrm>
              <a:off x="704" y="1560"/>
              <a:ext cx="50" cy="116"/>
            </a:xfrm>
            <a:custGeom>
              <a:avLst/>
              <a:gdLst>
                <a:gd name="T0" fmla="*/ 31 w 99"/>
                <a:gd name="T1" fmla="*/ 223 h 233"/>
                <a:gd name="T2" fmla="*/ 14 w 99"/>
                <a:gd name="T3" fmla="*/ 209 h 233"/>
                <a:gd name="T4" fmla="*/ 0 w 99"/>
                <a:gd name="T5" fmla="*/ 123 h 233"/>
                <a:gd name="T6" fmla="*/ 24 w 99"/>
                <a:gd name="T7" fmla="*/ 7 h 233"/>
                <a:gd name="T8" fmla="*/ 48 w 99"/>
                <a:gd name="T9" fmla="*/ 9 h 233"/>
                <a:gd name="T10" fmla="*/ 32 w 99"/>
                <a:gd name="T11" fmla="*/ 16 h 233"/>
                <a:gd name="T12" fmla="*/ 41 w 99"/>
                <a:gd name="T13" fmla="*/ 21 h 233"/>
                <a:gd name="T14" fmla="*/ 61 w 99"/>
                <a:gd name="T15" fmla="*/ 29 h 233"/>
                <a:gd name="T16" fmla="*/ 46 w 99"/>
                <a:gd name="T17" fmla="*/ 36 h 233"/>
                <a:gd name="T18" fmla="*/ 65 w 99"/>
                <a:gd name="T19" fmla="*/ 45 h 233"/>
                <a:gd name="T20" fmla="*/ 71 w 99"/>
                <a:gd name="T21" fmla="*/ 54 h 233"/>
                <a:gd name="T22" fmla="*/ 53 w 99"/>
                <a:gd name="T23" fmla="*/ 57 h 233"/>
                <a:gd name="T24" fmla="*/ 29 w 99"/>
                <a:gd name="T25" fmla="*/ 57 h 233"/>
                <a:gd name="T26" fmla="*/ 28 w 99"/>
                <a:gd name="T27" fmla="*/ 60 h 233"/>
                <a:gd name="T28" fmla="*/ 61 w 99"/>
                <a:gd name="T29" fmla="*/ 67 h 233"/>
                <a:gd name="T30" fmla="*/ 79 w 99"/>
                <a:gd name="T31" fmla="*/ 80 h 233"/>
                <a:gd name="T32" fmla="*/ 61 w 99"/>
                <a:gd name="T33" fmla="*/ 82 h 233"/>
                <a:gd name="T34" fmla="*/ 36 w 99"/>
                <a:gd name="T35" fmla="*/ 81 h 233"/>
                <a:gd name="T36" fmla="*/ 28 w 99"/>
                <a:gd name="T37" fmla="*/ 83 h 233"/>
                <a:gd name="T38" fmla="*/ 52 w 99"/>
                <a:gd name="T39" fmla="*/ 89 h 233"/>
                <a:gd name="T40" fmla="*/ 86 w 99"/>
                <a:gd name="T41" fmla="*/ 100 h 233"/>
                <a:gd name="T42" fmla="*/ 66 w 99"/>
                <a:gd name="T43" fmla="*/ 107 h 233"/>
                <a:gd name="T44" fmla="*/ 45 w 99"/>
                <a:gd name="T45" fmla="*/ 107 h 233"/>
                <a:gd name="T46" fmla="*/ 50 w 99"/>
                <a:gd name="T47" fmla="*/ 111 h 233"/>
                <a:gd name="T48" fmla="*/ 78 w 99"/>
                <a:gd name="T49" fmla="*/ 117 h 233"/>
                <a:gd name="T50" fmla="*/ 93 w 99"/>
                <a:gd name="T51" fmla="*/ 129 h 233"/>
                <a:gd name="T52" fmla="*/ 61 w 99"/>
                <a:gd name="T53" fmla="*/ 134 h 233"/>
                <a:gd name="T54" fmla="*/ 35 w 99"/>
                <a:gd name="T55" fmla="*/ 132 h 233"/>
                <a:gd name="T56" fmla="*/ 25 w 99"/>
                <a:gd name="T57" fmla="*/ 135 h 233"/>
                <a:gd name="T58" fmla="*/ 52 w 99"/>
                <a:gd name="T59" fmla="*/ 138 h 233"/>
                <a:gd name="T60" fmla="*/ 90 w 99"/>
                <a:gd name="T61" fmla="*/ 144 h 233"/>
                <a:gd name="T62" fmla="*/ 97 w 99"/>
                <a:gd name="T63" fmla="*/ 157 h 233"/>
                <a:gd name="T64" fmla="*/ 66 w 99"/>
                <a:gd name="T65" fmla="*/ 158 h 233"/>
                <a:gd name="T66" fmla="*/ 21 w 99"/>
                <a:gd name="T67" fmla="*/ 158 h 233"/>
                <a:gd name="T68" fmla="*/ 46 w 99"/>
                <a:gd name="T69" fmla="*/ 164 h 233"/>
                <a:gd name="T70" fmla="*/ 88 w 99"/>
                <a:gd name="T71" fmla="*/ 171 h 233"/>
                <a:gd name="T72" fmla="*/ 97 w 99"/>
                <a:gd name="T73" fmla="*/ 182 h 233"/>
                <a:gd name="T74" fmla="*/ 66 w 99"/>
                <a:gd name="T75" fmla="*/ 185 h 233"/>
                <a:gd name="T76" fmla="*/ 25 w 99"/>
                <a:gd name="T77" fmla="*/ 182 h 233"/>
                <a:gd name="T78" fmla="*/ 14 w 99"/>
                <a:gd name="T79" fmla="*/ 185 h 233"/>
                <a:gd name="T80" fmla="*/ 21 w 99"/>
                <a:gd name="T81" fmla="*/ 188 h 233"/>
                <a:gd name="T82" fmla="*/ 73 w 99"/>
                <a:gd name="T83" fmla="*/ 194 h 233"/>
                <a:gd name="T84" fmla="*/ 97 w 99"/>
                <a:gd name="T85" fmla="*/ 208 h 233"/>
                <a:gd name="T86" fmla="*/ 76 w 99"/>
                <a:gd name="T87" fmla="*/ 209 h 233"/>
                <a:gd name="T88" fmla="*/ 51 w 99"/>
                <a:gd name="T89" fmla="*/ 206 h 233"/>
                <a:gd name="T90" fmla="*/ 50 w 99"/>
                <a:gd name="T91" fmla="*/ 215 h 233"/>
                <a:gd name="T92" fmla="*/ 73 w 99"/>
                <a:gd name="T93" fmla="*/ 218 h 233"/>
                <a:gd name="T94" fmla="*/ 53 w 99"/>
                <a:gd name="T95"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 h="233">
                  <a:moveTo>
                    <a:pt x="44" y="233"/>
                  </a:moveTo>
                  <a:lnTo>
                    <a:pt x="39" y="229"/>
                  </a:lnTo>
                  <a:lnTo>
                    <a:pt x="36" y="226"/>
                  </a:lnTo>
                  <a:lnTo>
                    <a:pt x="31" y="223"/>
                  </a:lnTo>
                  <a:lnTo>
                    <a:pt x="27" y="219"/>
                  </a:lnTo>
                  <a:lnTo>
                    <a:pt x="22" y="216"/>
                  </a:lnTo>
                  <a:lnTo>
                    <a:pt x="18" y="212"/>
                  </a:lnTo>
                  <a:lnTo>
                    <a:pt x="14" y="209"/>
                  </a:lnTo>
                  <a:lnTo>
                    <a:pt x="9" y="205"/>
                  </a:lnTo>
                  <a:lnTo>
                    <a:pt x="6" y="186"/>
                  </a:lnTo>
                  <a:lnTo>
                    <a:pt x="2" y="157"/>
                  </a:lnTo>
                  <a:lnTo>
                    <a:pt x="0" y="123"/>
                  </a:lnTo>
                  <a:lnTo>
                    <a:pt x="0" y="89"/>
                  </a:lnTo>
                  <a:lnTo>
                    <a:pt x="3" y="56"/>
                  </a:lnTo>
                  <a:lnTo>
                    <a:pt x="12" y="27"/>
                  </a:lnTo>
                  <a:lnTo>
                    <a:pt x="24" y="7"/>
                  </a:lnTo>
                  <a:lnTo>
                    <a:pt x="43" y="0"/>
                  </a:lnTo>
                  <a:lnTo>
                    <a:pt x="45" y="3"/>
                  </a:lnTo>
                  <a:lnTo>
                    <a:pt x="46" y="6"/>
                  </a:lnTo>
                  <a:lnTo>
                    <a:pt x="48" y="9"/>
                  </a:lnTo>
                  <a:lnTo>
                    <a:pt x="50" y="12"/>
                  </a:lnTo>
                  <a:lnTo>
                    <a:pt x="44" y="15"/>
                  </a:lnTo>
                  <a:lnTo>
                    <a:pt x="38" y="16"/>
                  </a:lnTo>
                  <a:lnTo>
                    <a:pt x="32" y="16"/>
                  </a:lnTo>
                  <a:lnTo>
                    <a:pt x="27" y="17"/>
                  </a:lnTo>
                  <a:lnTo>
                    <a:pt x="30" y="19"/>
                  </a:lnTo>
                  <a:lnTo>
                    <a:pt x="36" y="20"/>
                  </a:lnTo>
                  <a:lnTo>
                    <a:pt x="41" y="21"/>
                  </a:lnTo>
                  <a:lnTo>
                    <a:pt x="48" y="21"/>
                  </a:lnTo>
                  <a:lnTo>
                    <a:pt x="54" y="23"/>
                  </a:lnTo>
                  <a:lnTo>
                    <a:pt x="59" y="26"/>
                  </a:lnTo>
                  <a:lnTo>
                    <a:pt x="61" y="29"/>
                  </a:lnTo>
                  <a:lnTo>
                    <a:pt x="61" y="35"/>
                  </a:lnTo>
                  <a:lnTo>
                    <a:pt x="54" y="35"/>
                  </a:lnTo>
                  <a:lnTo>
                    <a:pt x="50" y="35"/>
                  </a:lnTo>
                  <a:lnTo>
                    <a:pt x="46" y="36"/>
                  </a:lnTo>
                  <a:lnTo>
                    <a:pt x="43" y="38"/>
                  </a:lnTo>
                  <a:lnTo>
                    <a:pt x="47" y="41"/>
                  </a:lnTo>
                  <a:lnTo>
                    <a:pt x="55" y="43"/>
                  </a:lnTo>
                  <a:lnTo>
                    <a:pt x="65" y="45"/>
                  </a:lnTo>
                  <a:lnTo>
                    <a:pt x="71" y="47"/>
                  </a:lnTo>
                  <a:lnTo>
                    <a:pt x="71" y="50"/>
                  </a:lnTo>
                  <a:lnTo>
                    <a:pt x="71" y="52"/>
                  </a:lnTo>
                  <a:lnTo>
                    <a:pt x="71" y="54"/>
                  </a:lnTo>
                  <a:lnTo>
                    <a:pt x="73" y="57"/>
                  </a:lnTo>
                  <a:lnTo>
                    <a:pt x="66" y="57"/>
                  </a:lnTo>
                  <a:lnTo>
                    <a:pt x="60" y="57"/>
                  </a:lnTo>
                  <a:lnTo>
                    <a:pt x="53" y="57"/>
                  </a:lnTo>
                  <a:lnTo>
                    <a:pt x="47" y="57"/>
                  </a:lnTo>
                  <a:lnTo>
                    <a:pt x="41" y="57"/>
                  </a:lnTo>
                  <a:lnTo>
                    <a:pt x="36" y="57"/>
                  </a:lnTo>
                  <a:lnTo>
                    <a:pt x="29" y="57"/>
                  </a:lnTo>
                  <a:lnTo>
                    <a:pt x="23" y="57"/>
                  </a:lnTo>
                  <a:lnTo>
                    <a:pt x="24" y="58"/>
                  </a:lnTo>
                  <a:lnTo>
                    <a:pt x="25" y="59"/>
                  </a:lnTo>
                  <a:lnTo>
                    <a:pt x="28" y="60"/>
                  </a:lnTo>
                  <a:lnTo>
                    <a:pt x="32" y="61"/>
                  </a:lnTo>
                  <a:lnTo>
                    <a:pt x="38" y="62"/>
                  </a:lnTo>
                  <a:lnTo>
                    <a:pt x="47" y="65"/>
                  </a:lnTo>
                  <a:lnTo>
                    <a:pt x="61" y="67"/>
                  </a:lnTo>
                  <a:lnTo>
                    <a:pt x="78" y="70"/>
                  </a:lnTo>
                  <a:lnTo>
                    <a:pt x="78" y="73"/>
                  </a:lnTo>
                  <a:lnTo>
                    <a:pt x="79" y="76"/>
                  </a:lnTo>
                  <a:lnTo>
                    <a:pt x="79" y="80"/>
                  </a:lnTo>
                  <a:lnTo>
                    <a:pt x="81" y="82"/>
                  </a:lnTo>
                  <a:lnTo>
                    <a:pt x="74" y="82"/>
                  </a:lnTo>
                  <a:lnTo>
                    <a:pt x="67" y="82"/>
                  </a:lnTo>
                  <a:lnTo>
                    <a:pt x="61" y="82"/>
                  </a:lnTo>
                  <a:lnTo>
                    <a:pt x="54" y="81"/>
                  </a:lnTo>
                  <a:lnTo>
                    <a:pt x="48" y="81"/>
                  </a:lnTo>
                  <a:lnTo>
                    <a:pt x="41" y="81"/>
                  </a:lnTo>
                  <a:lnTo>
                    <a:pt x="36" y="81"/>
                  </a:lnTo>
                  <a:lnTo>
                    <a:pt x="29" y="81"/>
                  </a:lnTo>
                  <a:lnTo>
                    <a:pt x="28" y="82"/>
                  </a:lnTo>
                  <a:lnTo>
                    <a:pt x="28" y="82"/>
                  </a:lnTo>
                  <a:lnTo>
                    <a:pt x="28" y="83"/>
                  </a:lnTo>
                  <a:lnTo>
                    <a:pt x="27" y="84"/>
                  </a:lnTo>
                  <a:lnTo>
                    <a:pt x="32" y="87"/>
                  </a:lnTo>
                  <a:lnTo>
                    <a:pt x="41" y="88"/>
                  </a:lnTo>
                  <a:lnTo>
                    <a:pt x="52" y="89"/>
                  </a:lnTo>
                  <a:lnTo>
                    <a:pt x="62" y="89"/>
                  </a:lnTo>
                  <a:lnTo>
                    <a:pt x="73" y="91"/>
                  </a:lnTo>
                  <a:lnTo>
                    <a:pt x="81" y="95"/>
                  </a:lnTo>
                  <a:lnTo>
                    <a:pt x="86" y="100"/>
                  </a:lnTo>
                  <a:lnTo>
                    <a:pt x="88" y="109"/>
                  </a:lnTo>
                  <a:lnTo>
                    <a:pt x="78" y="107"/>
                  </a:lnTo>
                  <a:lnTo>
                    <a:pt x="71" y="107"/>
                  </a:lnTo>
                  <a:lnTo>
                    <a:pt x="66" y="107"/>
                  </a:lnTo>
                  <a:lnTo>
                    <a:pt x="61" y="106"/>
                  </a:lnTo>
                  <a:lnTo>
                    <a:pt x="56" y="106"/>
                  </a:lnTo>
                  <a:lnTo>
                    <a:pt x="51" y="106"/>
                  </a:lnTo>
                  <a:lnTo>
                    <a:pt x="45" y="107"/>
                  </a:lnTo>
                  <a:lnTo>
                    <a:pt x="38" y="107"/>
                  </a:lnTo>
                  <a:lnTo>
                    <a:pt x="41" y="109"/>
                  </a:lnTo>
                  <a:lnTo>
                    <a:pt x="45" y="110"/>
                  </a:lnTo>
                  <a:lnTo>
                    <a:pt x="50" y="111"/>
                  </a:lnTo>
                  <a:lnTo>
                    <a:pt x="53" y="112"/>
                  </a:lnTo>
                  <a:lnTo>
                    <a:pt x="60" y="113"/>
                  </a:lnTo>
                  <a:lnTo>
                    <a:pt x="67" y="114"/>
                  </a:lnTo>
                  <a:lnTo>
                    <a:pt x="78" y="117"/>
                  </a:lnTo>
                  <a:lnTo>
                    <a:pt x="92" y="119"/>
                  </a:lnTo>
                  <a:lnTo>
                    <a:pt x="92" y="122"/>
                  </a:lnTo>
                  <a:lnTo>
                    <a:pt x="93" y="126"/>
                  </a:lnTo>
                  <a:lnTo>
                    <a:pt x="93" y="129"/>
                  </a:lnTo>
                  <a:lnTo>
                    <a:pt x="93" y="133"/>
                  </a:lnTo>
                  <a:lnTo>
                    <a:pt x="79" y="133"/>
                  </a:lnTo>
                  <a:lnTo>
                    <a:pt x="69" y="134"/>
                  </a:lnTo>
                  <a:lnTo>
                    <a:pt x="61" y="134"/>
                  </a:lnTo>
                  <a:lnTo>
                    <a:pt x="54" y="133"/>
                  </a:lnTo>
                  <a:lnTo>
                    <a:pt x="48" y="133"/>
                  </a:lnTo>
                  <a:lnTo>
                    <a:pt x="41" y="133"/>
                  </a:lnTo>
                  <a:lnTo>
                    <a:pt x="35" y="132"/>
                  </a:lnTo>
                  <a:lnTo>
                    <a:pt x="27" y="130"/>
                  </a:lnTo>
                  <a:lnTo>
                    <a:pt x="27" y="132"/>
                  </a:lnTo>
                  <a:lnTo>
                    <a:pt x="27" y="134"/>
                  </a:lnTo>
                  <a:lnTo>
                    <a:pt x="25" y="135"/>
                  </a:lnTo>
                  <a:lnTo>
                    <a:pt x="25" y="137"/>
                  </a:lnTo>
                  <a:lnTo>
                    <a:pt x="33" y="138"/>
                  </a:lnTo>
                  <a:lnTo>
                    <a:pt x="43" y="138"/>
                  </a:lnTo>
                  <a:lnTo>
                    <a:pt x="52" y="138"/>
                  </a:lnTo>
                  <a:lnTo>
                    <a:pt x="62" y="138"/>
                  </a:lnTo>
                  <a:lnTo>
                    <a:pt x="71" y="140"/>
                  </a:lnTo>
                  <a:lnTo>
                    <a:pt x="81" y="141"/>
                  </a:lnTo>
                  <a:lnTo>
                    <a:pt x="90" y="144"/>
                  </a:lnTo>
                  <a:lnTo>
                    <a:pt x="98" y="149"/>
                  </a:lnTo>
                  <a:lnTo>
                    <a:pt x="97" y="151"/>
                  </a:lnTo>
                  <a:lnTo>
                    <a:pt x="97" y="153"/>
                  </a:lnTo>
                  <a:lnTo>
                    <a:pt x="97" y="157"/>
                  </a:lnTo>
                  <a:lnTo>
                    <a:pt x="97" y="159"/>
                  </a:lnTo>
                  <a:lnTo>
                    <a:pt x="89" y="159"/>
                  </a:lnTo>
                  <a:lnTo>
                    <a:pt x="77" y="158"/>
                  </a:lnTo>
                  <a:lnTo>
                    <a:pt x="66" y="158"/>
                  </a:lnTo>
                  <a:lnTo>
                    <a:pt x="53" y="157"/>
                  </a:lnTo>
                  <a:lnTo>
                    <a:pt x="40" y="157"/>
                  </a:lnTo>
                  <a:lnTo>
                    <a:pt x="29" y="157"/>
                  </a:lnTo>
                  <a:lnTo>
                    <a:pt x="21" y="158"/>
                  </a:lnTo>
                  <a:lnTo>
                    <a:pt x="15" y="160"/>
                  </a:lnTo>
                  <a:lnTo>
                    <a:pt x="25" y="162"/>
                  </a:lnTo>
                  <a:lnTo>
                    <a:pt x="36" y="163"/>
                  </a:lnTo>
                  <a:lnTo>
                    <a:pt x="46" y="164"/>
                  </a:lnTo>
                  <a:lnTo>
                    <a:pt x="56" y="166"/>
                  </a:lnTo>
                  <a:lnTo>
                    <a:pt x="67" y="167"/>
                  </a:lnTo>
                  <a:lnTo>
                    <a:pt x="77" y="168"/>
                  </a:lnTo>
                  <a:lnTo>
                    <a:pt x="88" y="171"/>
                  </a:lnTo>
                  <a:lnTo>
                    <a:pt x="98" y="172"/>
                  </a:lnTo>
                  <a:lnTo>
                    <a:pt x="97" y="175"/>
                  </a:lnTo>
                  <a:lnTo>
                    <a:pt x="97" y="179"/>
                  </a:lnTo>
                  <a:lnTo>
                    <a:pt x="97" y="182"/>
                  </a:lnTo>
                  <a:lnTo>
                    <a:pt x="97" y="187"/>
                  </a:lnTo>
                  <a:lnTo>
                    <a:pt x="86" y="186"/>
                  </a:lnTo>
                  <a:lnTo>
                    <a:pt x="76" y="186"/>
                  </a:lnTo>
                  <a:lnTo>
                    <a:pt x="66" y="185"/>
                  </a:lnTo>
                  <a:lnTo>
                    <a:pt x="55" y="185"/>
                  </a:lnTo>
                  <a:lnTo>
                    <a:pt x="45" y="183"/>
                  </a:lnTo>
                  <a:lnTo>
                    <a:pt x="35" y="183"/>
                  </a:lnTo>
                  <a:lnTo>
                    <a:pt x="25" y="182"/>
                  </a:lnTo>
                  <a:lnTo>
                    <a:pt x="15" y="182"/>
                  </a:lnTo>
                  <a:lnTo>
                    <a:pt x="14" y="183"/>
                  </a:lnTo>
                  <a:lnTo>
                    <a:pt x="14" y="183"/>
                  </a:lnTo>
                  <a:lnTo>
                    <a:pt x="14" y="185"/>
                  </a:lnTo>
                  <a:lnTo>
                    <a:pt x="13" y="186"/>
                  </a:lnTo>
                  <a:lnTo>
                    <a:pt x="14" y="187"/>
                  </a:lnTo>
                  <a:lnTo>
                    <a:pt x="16" y="187"/>
                  </a:lnTo>
                  <a:lnTo>
                    <a:pt x="21" y="188"/>
                  </a:lnTo>
                  <a:lnTo>
                    <a:pt x="27" y="189"/>
                  </a:lnTo>
                  <a:lnTo>
                    <a:pt x="37" y="190"/>
                  </a:lnTo>
                  <a:lnTo>
                    <a:pt x="52" y="191"/>
                  </a:lnTo>
                  <a:lnTo>
                    <a:pt x="73" y="194"/>
                  </a:lnTo>
                  <a:lnTo>
                    <a:pt x="99" y="197"/>
                  </a:lnTo>
                  <a:lnTo>
                    <a:pt x="98" y="203"/>
                  </a:lnTo>
                  <a:lnTo>
                    <a:pt x="98" y="205"/>
                  </a:lnTo>
                  <a:lnTo>
                    <a:pt x="97" y="208"/>
                  </a:lnTo>
                  <a:lnTo>
                    <a:pt x="94" y="210"/>
                  </a:lnTo>
                  <a:lnTo>
                    <a:pt x="89" y="210"/>
                  </a:lnTo>
                  <a:lnTo>
                    <a:pt x="82" y="209"/>
                  </a:lnTo>
                  <a:lnTo>
                    <a:pt x="76" y="209"/>
                  </a:lnTo>
                  <a:lnTo>
                    <a:pt x="69" y="208"/>
                  </a:lnTo>
                  <a:lnTo>
                    <a:pt x="63" y="208"/>
                  </a:lnTo>
                  <a:lnTo>
                    <a:pt x="56" y="208"/>
                  </a:lnTo>
                  <a:lnTo>
                    <a:pt x="51" y="206"/>
                  </a:lnTo>
                  <a:lnTo>
                    <a:pt x="44" y="206"/>
                  </a:lnTo>
                  <a:lnTo>
                    <a:pt x="44" y="210"/>
                  </a:lnTo>
                  <a:lnTo>
                    <a:pt x="46" y="212"/>
                  </a:lnTo>
                  <a:lnTo>
                    <a:pt x="50" y="215"/>
                  </a:lnTo>
                  <a:lnTo>
                    <a:pt x="55" y="216"/>
                  </a:lnTo>
                  <a:lnTo>
                    <a:pt x="60" y="217"/>
                  </a:lnTo>
                  <a:lnTo>
                    <a:pt x="67" y="217"/>
                  </a:lnTo>
                  <a:lnTo>
                    <a:pt x="73" y="218"/>
                  </a:lnTo>
                  <a:lnTo>
                    <a:pt x="77" y="218"/>
                  </a:lnTo>
                  <a:lnTo>
                    <a:pt x="71" y="227"/>
                  </a:lnTo>
                  <a:lnTo>
                    <a:pt x="63" y="231"/>
                  </a:lnTo>
                  <a:lnTo>
                    <a:pt x="53" y="233"/>
                  </a:lnTo>
                  <a:lnTo>
                    <a:pt x="44" y="233"/>
                  </a:lnTo>
                  <a:lnTo>
                    <a:pt x="44" y="233"/>
                  </a:lnTo>
                  <a:lnTo>
                    <a:pt x="44" y="2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8" name="Freeform 96">
              <a:extLst>
                <a:ext uri="{FF2B5EF4-FFF2-40B4-BE49-F238E27FC236}">
                  <a16:creationId xmlns:a16="http://schemas.microsoft.com/office/drawing/2014/main" id="{11C249B9-1372-482B-B906-E9EDC770B0EB}"/>
                </a:ext>
              </a:extLst>
            </p:cNvPr>
            <p:cNvSpPr>
              <a:spLocks/>
            </p:cNvSpPr>
            <p:nvPr/>
          </p:nvSpPr>
          <p:spPr bwMode="auto">
            <a:xfrm>
              <a:off x="1506" y="1494"/>
              <a:ext cx="76" cy="168"/>
            </a:xfrm>
            <a:custGeom>
              <a:avLst/>
              <a:gdLst>
                <a:gd name="T0" fmla="*/ 12 w 152"/>
                <a:gd name="T1" fmla="*/ 275 h 335"/>
                <a:gd name="T2" fmla="*/ 2 w 152"/>
                <a:gd name="T3" fmla="*/ 142 h 335"/>
                <a:gd name="T4" fmla="*/ 40 w 152"/>
                <a:gd name="T5" fmla="*/ 70 h 335"/>
                <a:gd name="T6" fmla="*/ 98 w 152"/>
                <a:gd name="T7" fmla="*/ 19 h 335"/>
                <a:gd name="T8" fmla="*/ 121 w 152"/>
                <a:gd name="T9" fmla="*/ 46 h 335"/>
                <a:gd name="T10" fmla="*/ 92 w 152"/>
                <a:gd name="T11" fmla="*/ 78 h 335"/>
                <a:gd name="T12" fmla="*/ 96 w 152"/>
                <a:gd name="T13" fmla="*/ 83 h 335"/>
                <a:gd name="T14" fmla="*/ 100 w 152"/>
                <a:gd name="T15" fmla="*/ 91 h 335"/>
                <a:gd name="T16" fmla="*/ 84 w 152"/>
                <a:gd name="T17" fmla="*/ 105 h 335"/>
                <a:gd name="T18" fmla="*/ 93 w 152"/>
                <a:gd name="T19" fmla="*/ 108 h 335"/>
                <a:gd name="T20" fmla="*/ 105 w 152"/>
                <a:gd name="T21" fmla="*/ 121 h 335"/>
                <a:gd name="T22" fmla="*/ 93 w 152"/>
                <a:gd name="T23" fmla="*/ 131 h 335"/>
                <a:gd name="T24" fmla="*/ 88 w 152"/>
                <a:gd name="T25" fmla="*/ 137 h 335"/>
                <a:gd name="T26" fmla="*/ 106 w 152"/>
                <a:gd name="T27" fmla="*/ 137 h 335"/>
                <a:gd name="T28" fmla="*/ 112 w 152"/>
                <a:gd name="T29" fmla="*/ 143 h 335"/>
                <a:gd name="T30" fmla="*/ 86 w 152"/>
                <a:gd name="T31" fmla="*/ 154 h 335"/>
                <a:gd name="T32" fmla="*/ 79 w 152"/>
                <a:gd name="T33" fmla="*/ 160 h 335"/>
                <a:gd name="T34" fmla="*/ 93 w 152"/>
                <a:gd name="T35" fmla="*/ 160 h 335"/>
                <a:gd name="T36" fmla="*/ 112 w 152"/>
                <a:gd name="T37" fmla="*/ 158 h 335"/>
                <a:gd name="T38" fmla="*/ 116 w 152"/>
                <a:gd name="T39" fmla="*/ 165 h 335"/>
                <a:gd name="T40" fmla="*/ 105 w 152"/>
                <a:gd name="T41" fmla="*/ 173 h 335"/>
                <a:gd name="T42" fmla="*/ 82 w 152"/>
                <a:gd name="T43" fmla="*/ 180 h 335"/>
                <a:gd name="T44" fmla="*/ 74 w 152"/>
                <a:gd name="T45" fmla="*/ 185 h 335"/>
                <a:gd name="T46" fmla="*/ 107 w 152"/>
                <a:gd name="T47" fmla="*/ 180 h 335"/>
                <a:gd name="T48" fmla="*/ 121 w 152"/>
                <a:gd name="T49" fmla="*/ 178 h 335"/>
                <a:gd name="T50" fmla="*/ 123 w 152"/>
                <a:gd name="T51" fmla="*/ 189 h 335"/>
                <a:gd name="T52" fmla="*/ 107 w 152"/>
                <a:gd name="T53" fmla="*/ 199 h 335"/>
                <a:gd name="T54" fmla="*/ 85 w 152"/>
                <a:gd name="T55" fmla="*/ 207 h 335"/>
                <a:gd name="T56" fmla="*/ 81 w 152"/>
                <a:gd name="T57" fmla="*/ 211 h 335"/>
                <a:gd name="T58" fmla="*/ 100 w 152"/>
                <a:gd name="T59" fmla="*/ 208 h 335"/>
                <a:gd name="T60" fmla="*/ 124 w 152"/>
                <a:gd name="T61" fmla="*/ 203 h 335"/>
                <a:gd name="T62" fmla="*/ 130 w 152"/>
                <a:gd name="T63" fmla="*/ 212 h 335"/>
                <a:gd name="T64" fmla="*/ 115 w 152"/>
                <a:gd name="T65" fmla="*/ 222 h 335"/>
                <a:gd name="T66" fmla="*/ 84 w 152"/>
                <a:gd name="T67" fmla="*/ 233 h 335"/>
                <a:gd name="T68" fmla="*/ 100 w 152"/>
                <a:gd name="T69" fmla="*/ 233 h 335"/>
                <a:gd name="T70" fmla="*/ 128 w 152"/>
                <a:gd name="T71" fmla="*/ 229 h 335"/>
                <a:gd name="T72" fmla="*/ 135 w 152"/>
                <a:gd name="T73" fmla="*/ 236 h 335"/>
                <a:gd name="T74" fmla="*/ 113 w 152"/>
                <a:gd name="T75" fmla="*/ 250 h 335"/>
                <a:gd name="T76" fmla="*/ 81 w 152"/>
                <a:gd name="T77" fmla="*/ 258 h 335"/>
                <a:gd name="T78" fmla="*/ 74 w 152"/>
                <a:gd name="T79" fmla="*/ 265 h 335"/>
                <a:gd name="T80" fmla="*/ 109 w 152"/>
                <a:gd name="T81" fmla="*/ 258 h 335"/>
                <a:gd name="T82" fmla="*/ 138 w 152"/>
                <a:gd name="T83" fmla="*/ 251 h 335"/>
                <a:gd name="T84" fmla="*/ 142 w 152"/>
                <a:gd name="T85" fmla="*/ 259 h 335"/>
                <a:gd name="T86" fmla="*/ 117 w 152"/>
                <a:gd name="T87" fmla="*/ 273 h 335"/>
                <a:gd name="T88" fmla="*/ 85 w 152"/>
                <a:gd name="T89" fmla="*/ 282 h 335"/>
                <a:gd name="T90" fmla="*/ 77 w 152"/>
                <a:gd name="T91" fmla="*/ 288 h 335"/>
                <a:gd name="T92" fmla="*/ 105 w 152"/>
                <a:gd name="T93" fmla="*/ 284 h 335"/>
                <a:gd name="T94" fmla="*/ 142 w 152"/>
                <a:gd name="T95" fmla="*/ 275 h 335"/>
                <a:gd name="T96" fmla="*/ 152 w 152"/>
                <a:gd name="T97" fmla="*/ 283 h 335"/>
                <a:gd name="T98" fmla="*/ 124 w 152"/>
                <a:gd name="T99" fmla="*/ 303 h 335"/>
                <a:gd name="T100" fmla="*/ 85 w 152"/>
                <a:gd name="T101" fmla="*/ 314 h 335"/>
                <a:gd name="T102" fmla="*/ 76 w 152"/>
                <a:gd name="T103" fmla="*/ 321 h 335"/>
                <a:gd name="T104" fmla="*/ 105 w 152"/>
                <a:gd name="T105" fmla="*/ 317 h 335"/>
                <a:gd name="T106" fmla="*/ 142 w 152"/>
                <a:gd name="T107" fmla="*/ 306 h 335"/>
                <a:gd name="T108" fmla="*/ 128 w 152"/>
                <a:gd name="T109" fmla="*/ 327 h 335"/>
                <a:gd name="T110" fmla="*/ 89 w 152"/>
                <a:gd name="T111"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2" h="335">
                  <a:moveTo>
                    <a:pt x="79" y="335"/>
                  </a:moveTo>
                  <a:lnTo>
                    <a:pt x="48" y="324"/>
                  </a:lnTo>
                  <a:lnTo>
                    <a:pt x="25" y="303"/>
                  </a:lnTo>
                  <a:lnTo>
                    <a:pt x="12" y="275"/>
                  </a:lnTo>
                  <a:lnTo>
                    <a:pt x="3" y="243"/>
                  </a:lnTo>
                  <a:lnTo>
                    <a:pt x="0" y="208"/>
                  </a:lnTo>
                  <a:lnTo>
                    <a:pt x="1" y="174"/>
                  </a:lnTo>
                  <a:lnTo>
                    <a:pt x="2" y="142"/>
                  </a:lnTo>
                  <a:lnTo>
                    <a:pt x="5" y="114"/>
                  </a:lnTo>
                  <a:lnTo>
                    <a:pt x="14" y="97"/>
                  </a:lnTo>
                  <a:lnTo>
                    <a:pt x="25" y="82"/>
                  </a:lnTo>
                  <a:lnTo>
                    <a:pt x="40" y="70"/>
                  </a:lnTo>
                  <a:lnTo>
                    <a:pt x="56" y="59"/>
                  </a:lnTo>
                  <a:lnTo>
                    <a:pt x="73" y="48"/>
                  </a:lnTo>
                  <a:lnTo>
                    <a:pt x="86" y="36"/>
                  </a:lnTo>
                  <a:lnTo>
                    <a:pt x="98" y="19"/>
                  </a:lnTo>
                  <a:lnTo>
                    <a:pt x="105" y="0"/>
                  </a:lnTo>
                  <a:lnTo>
                    <a:pt x="119" y="9"/>
                  </a:lnTo>
                  <a:lnTo>
                    <a:pt x="123" y="26"/>
                  </a:lnTo>
                  <a:lnTo>
                    <a:pt x="121" y="46"/>
                  </a:lnTo>
                  <a:lnTo>
                    <a:pt x="113" y="63"/>
                  </a:lnTo>
                  <a:lnTo>
                    <a:pt x="106" y="68"/>
                  </a:lnTo>
                  <a:lnTo>
                    <a:pt x="99" y="74"/>
                  </a:lnTo>
                  <a:lnTo>
                    <a:pt x="92" y="78"/>
                  </a:lnTo>
                  <a:lnTo>
                    <a:pt x="85" y="83"/>
                  </a:lnTo>
                  <a:lnTo>
                    <a:pt x="89" y="84"/>
                  </a:lnTo>
                  <a:lnTo>
                    <a:pt x="92" y="84"/>
                  </a:lnTo>
                  <a:lnTo>
                    <a:pt x="96" y="83"/>
                  </a:lnTo>
                  <a:lnTo>
                    <a:pt x="101" y="82"/>
                  </a:lnTo>
                  <a:lnTo>
                    <a:pt x="100" y="84"/>
                  </a:lnTo>
                  <a:lnTo>
                    <a:pt x="100" y="87"/>
                  </a:lnTo>
                  <a:lnTo>
                    <a:pt x="100" y="91"/>
                  </a:lnTo>
                  <a:lnTo>
                    <a:pt x="100" y="94"/>
                  </a:lnTo>
                  <a:lnTo>
                    <a:pt x="94" y="98"/>
                  </a:lnTo>
                  <a:lnTo>
                    <a:pt x="90" y="101"/>
                  </a:lnTo>
                  <a:lnTo>
                    <a:pt x="84" y="105"/>
                  </a:lnTo>
                  <a:lnTo>
                    <a:pt x="79" y="108"/>
                  </a:lnTo>
                  <a:lnTo>
                    <a:pt x="83" y="109"/>
                  </a:lnTo>
                  <a:lnTo>
                    <a:pt x="88" y="108"/>
                  </a:lnTo>
                  <a:lnTo>
                    <a:pt x="93" y="108"/>
                  </a:lnTo>
                  <a:lnTo>
                    <a:pt x="105" y="106"/>
                  </a:lnTo>
                  <a:lnTo>
                    <a:pt x="105" y="110"/>
                  </a:lnTo>
                  <a:lnTo>
                    <a:pt x="105" y="116"/>
                  </a:lnTo>
                  <a:lnTo>
                    <a:pt x="105" y="121"/>
                  </a:lnTo>
                  <a:lnTo>
                    <a:pt x="106" y="127"/>
                  </a:lnTo>
                  <a:lnTo>
                    <a:pt x="101" y="128"/>
                  </a:lnTo>
                  <a:lnTo>
                    <a:pt x="98" y="129"/>
                  </a:lnTo>
                  <a:lnTo>
                    <a:pt x="93" y="131"/>
                  </a:lnTo>
                  <a:lnTo>
                    <a:pt x="89" y="132"/>
                  </a:lnTo>
                  <a:lnTo>
                    <a:pt x="88" y="134"/>
                  </a:lnTo>
                  <a:lnTo>
                    <a:pt x="88" y="136"/>
                  </a:lnTo>
                  <a:lnTo>
                    <a:pt x="88" y="137"/>
                  </a:lnTo>
                  <a:lnTo>
                    <a:pt x="86" y="139"/>
                  </a:lnTo>
                  <a:lnTo>
                    <a:pt x="96" y="138"/>
                  </a:lnTo>
                  <a:lnTo>
                    <a:pt x="101" y="137"/>
                  </a:lnTo>
                  <a:lnTo>
                    <a:pt x="106" y="137"/>
                  </a:lnTo>
                  <a:lnTo>
                    <a:pt x="112" y="138"/>
                  </a:lnTo>
                  <a:lnTo>
                    <a:pt x="112" y="139"/>
                  </a:lnTo>
                  <a:lnTo>
                    <a:pt x="112" y="140"/>
                  </a:lnTo>
                  <a:lnTo>
                    <a:pt x="112" y="143"/>
                  </a:lnTo>
                  <a:lnTo>
                    <a:pt x="112" y="144"/>
                  </a:lnTo>
                  <a:lnTo>
                    <a:pt x="104" y="148"/>
                  </a:lnTo>
                  <a:lnTo>
                    <a:pt x="94" y="152"/>
                  </a:lnTo>
                  <a:lnTo>
                    <a:pt x="86" y="154"/>
                  </a:lnTo>
                  <a:lnTo>
                    <a:pt x="79" y="155"/>
                  </a:lnTo>
                  <a:lnTo>
                    <a:pt x="79" y="157"/>
                  </a:lnTo>
                  <a:lnTo>
                    <a:pt x="79" y="159"/>
                  </a:lnTo>
                  <a:lnTo>
                    <a:pt x="79" y="160"/>
                  </a:lnTo>
                  <a:lnTo>
                    <a:pt x="79" y="162"/>
                  </a:lnTo>
                  <a:lnTo>
                    <a:pt x="84" y="161"/>
                  </a:lnTo>
                  <a:lnTo>
                    <a:pt x="89" y="161"/>
                  </a:lnTo>
                  <a:lnTo>
                    <a:pt x="93" y="160"/>
                  </a:lnTo>
                  <a:lnTo>
                    <a:pt x="98" y="159"/>
                  </a:lnTo>
                  <a:lnTo>
                    <a:pt x="103" y="159"/>
                  </a:lnTo>
                  <a:lnTo>
                    <a:pt x="107" y="158"/>
                  </a:lnTo>
                  <a:lnTo>
                    <a:pt x="112" y="158"/>
                  </a:lnTo>
                  <a:lnTo>
                    <a:pt x="116" y="157"/>
                  </a:lnTo>
                  <a:lnTo>
                    <a:pt x="116" y="159"/>
                  </a:lnTo>
                  <a:lnTo>
                    <a:pt x="116" y="161"/>
                  </a:lnTo>
                  <a:lnTo>
                    <a:pt x="116" y="165"/>
                  </a:lnTo>
                  <a:lnTo>
                    <a:pt x="117" y="167"/>
                  </a:lnTo>
                  <a:lnTo>
                    <a:pt x="113" y="169"/>
                  </a:lnTo>
                  <a:lnTo>
                    <a:pt x="108" y="172"/>
                  </a:lnTo>
                  <a:lnTo>
                    <a:pt x="105" y="173"/>
                  </a:lnTo>
                  <a:lnTo>
                    <a:pt x="100" y="174"/>
                  </a:lnTo>
                  <a:lnTo>
                    <a:pt x="96" y="175"/>
                  </a:lnTo>
                  <a:lnTo>
                    <a:pt x="90" y="177"/>
                  </a:lnTo>
                  <a:lnTo>
                    <a:pt x="82" y="180"/>
                  </a:lnTo>
                  <a:lnTo>
                    <a:pt x="71" y="182"/>
                  </a:lnTo>
                  <a:lnTo>
                    <a:pt x="73" y="183"/>
                  </a:lnTo>
                  <a:lnTo>
                    <a:pt x="74" y="184"/>
                  </a:lnTo>
                  <a:lnTo>
                    <a:pt x="74" y="185"/>
                  </a:lnTo>
                  <a:lnTo>
                    <a:pt x="75" y="187"/>
                  </a:lnTo>
                  <a:lnTo>
                    <a:pt x="89" y="183"/>
                  </a:lnTo>
                  <a:lnTo>
                    <a:pt x="99" y="181"/>
                  </a:lnTo>
                  <a:lnTo>
                    <a:pt x="107" y="180"/>
                  </a:lnTo>
                  <a:lnTo>
                    <a:pt x="112" y="178"/>
                  </a:lnTo>
                  <a:lnTo>
                    <a:pt x="116" y="178"/>
                  </a:lnTo>
                  <a:lnTo>
                    <a:pt x="119" y="178"/>
                  </a:lnTo>
                  <a:lnTo>
                    <a:pt x="121" y="178"/>
                  </a:lnTo>
                  <a:lnTo>
                    <a:pt x="123" y="178"/>
                  </a:lnTo>
                  <a:lnTo>
                    <a:pt x="123" y="182"/>
                  </a:lnTo>
                  <a:lnTo>
                    <a:pt x="123" y="185"/>
                  </a:lnTo>
                  <a:lnTo>
                    <a:pt x="123" y="189"/>
                  </a:lnTo>
                  <a:lnTo>
                    <a:pt x="123" y="192"/>
                  </a:lnTo>
                  <a:lnTo>
                    <a:pt x="117" y="195"/>
                  </a:lnTo>
                  <a:lnTo>
                    <a:pt x="112" y="197"/>
                  </a:lnTo>
                  <a:lnTo>
                    <a:pt x="107" y="199"/>
                  </a:lnTo>
                  <a:lnTo>
                    <a:pt x="101" y="200"/>
                  </a:lnTo>
                  <a:lnTo>
                    <a:pt x="96" y="203"/>
                  </a:lnTo>
                  <a:lnTo>
                    <a:pt x="91" y="205"/>
                  </a:lnTo>
                  <a:lnTo>
                    <a:pt x="85" y="207"/>
                  </a:lnTo>
                  <a:lnTo>
                    <a:pt x="79" y="210"/>
                  </a:lnTo>
                  <a:lnTo>
                    <a:pt x="79" y="210"/>
                  </a:lnTo>
                  <a:lnTo>
                    <a:pt x="81" y="211"/>
                  </a:lnTo>
                  <a:lnTo>
                    <a:pt x="81" y="211"/>
                  </a:lnTo>
                  <a:lnTo>
                    <a:pt x="81" y="212"/>
                  </a:lnTo>
                  <a:lnTo>
                    <a:pt x="88" y="211"/>
                  </a:lnTo>
                  <a:lnTo>
                    <a:pt x="93" y="210"/>
                  </a:lnTo>
                  <a:lnTo>
                    <a:pt x="100" y="208"/>
                  </a:lnTo>
                  <a:lnTo>
                    <a:pt x="106" y="206"/>
                  </a:lnTo>
                  <a:lnTo>
                    <a:pt x="112" y="205"/>
                  </a:lnTo>
                  <a:lnTo>
                    <a:pt x="117" y="204"/>
                  </a:lnTo>
                  <a:lnTo>
                    <a:pt x="124" y="203"/>
                  </a:lnTo>
                  <a:lnTo>
                    <a:pt x="130" y="201"/>
                  </a:lnTo>
                  <a:lnTo>
                    <a:pt x="130" y="205"/>
                  </a:lnTo>
                  <a:lnTo>
                    <a:pt x="130" y="208"/>
                  </a:lnTo>
                  <a:lnTo>
                    <a:pt x="130" y="212"/>
                  </a:lnTo>
                  <a:lnTo>
                    <a:pt x="130" y="215"/>
                  </a:lnTo>
                  <a:lnTo>
                    <a:pt x="128" y="216"/>
                  </a:lnTo>
                  <a:lnTo>
                    <a:pt x="122" y="219"/>
                  </a:lnTo>
                  <a:lnTo>
                    <a:pt x="115" y="222"/>
                  </a:lnTo>
                  <a:lnTo>
                    <a:pt x="107" y="225"/>
                  </a:lnTo>
                  <a:lnTo>
                    <a:pt x="98" y="228"/>
                  </a:lnTo>
                  <a:lnTo>
                    <a:pt x="91" y="230"/>
                  </a:lnTo>
                  <a:lnTo>
                    <a:pt x="84" y="233"/>
                  </a:lnTo>
                  <a:lnTo>
                    <a:pt x="81" y="235"/>
                  </a:lnTo>
                  <a:lnTo>
                    <a:pt x="86" y="235"/>
                  </a:lnTo>
                  <a:lnTo>
                    <a:pt x="93" y="234"/>
                  </a:lnTo>
                  <a:lnTo>
                    <a:pt x="100" y="233"/>
                  </a:lnTo>
                  <a:lnTo>
                    <a:pt x="107" y="231"/>
                  </a:lnTo>
                  <a:lnTo>
                    <a:pt x="114" y="230"/>
                  </a:lnTo>
                  <a:lnTo>
                    <a:pt x="121" y="229"/>
                  </a:lnTo>
                  <a:lnTo>
                    <a:pt x="128" y="229"/>
                  </a:lnTo>
                  <a:lnTo>
                    <a:pt x="135" y="229"/>
                  </a:lnTo>
                  <a:lnTo>
                    <a:pt x="135" y="231"/>
                  </a:lnTo>
                  <a:lnTo>
                    <a:pt x="135" y="234"/>
                  </a:lnTo>
                  <a:lnTo>
                    <a:pt x="135" y="236"/>
                  </a:lnTo>
                  <a:lnTo>
                    <a:pt x="135" y="238"/>
                  </a:lnTo>
                  <a:lnTo>
                    <a:pt x="128" y="243"/>
                  </a:lnTo>
                  <a:lnTo>
                    <a:pt x="121" y="246"/>
                  </a:lnTo>
                  <a:lnTo>
                    <a:pt x="113" y="250"/>
                  </a:lnTo>
                  <a:lnTo>
                    <a:pt x="105" y="252"/>
                  </a:lnTo>
                  <a:lnTo>
                    <a:pt x="96" y="254"/>
                  </a:lnTo>
                  <a:lnTo>
                    <a:pt x="89" y="257"/>
                  </a:lnTo>
                  <a:lnTo>
                    <a:pt x="81" y="258"/>
                  </a:lnTo>
                  <a:lnTo>
                    <a:pt x="74" y="260"/>
                  </a:lnTo>
                  <a:lnTo>
                    <a:pt x="74" y="261"/>
                  </a:lnTo>
                  <a:lnTo>
                    <a:pt x="74" y="263"/>
                  </a:lnTo>
                  <a:lnTo>
                    <a:pt x="74" y="265"/>
                  </a:lnTo>
                  <a:lnTo>
                    <a:pt x="74" y="266"/>
                  </a:lnTo>
                  <a:lnTo>
                    <a:pt x="86" y="264"/>
                  </a:lnTo>
                  <a:lnTo>
                    <a:pt x="99" y="260"/>
                  </a:lnTo>
                  <a:lnTo>
                    <a:pt x="109" y="258"/>
                  </a:lnTo>
                  <a:lnTo>
                    <a:pt x="119" y="256"/>
                  </a:lnTo>
                  <a:lnTo>
                    <a:pt x="127" y="253"/>
                  </a:lnTo>
                  <a:lnTo>
                    <a:pt x="132" y="252"/>
                  </a:lnTo>
                  <a:lnTo>
                    <a:pt x="138" y="251"/>
                  </a:lnTo>
                  <a:lnTo>
                    <a:pt x="142" y="250"/>
                  </a:lnTo>
                  <a:lnTo>
                    <a:pt x="142" y="252"/>
                  </a:lnTo>
                  <a:lnTo>
                    <a:pt x="142" y="256"/>
                  </a:lnTo>
                  <a:lnTo>
                    <a:pt x="142" y="259"/>
                  </a:lnTo>
                  <a:lnTo>
                    <a:pt x="143" y="261"/>
                  </a:lnTo>
                  <a:lnTo>
                    <a:pt x="135" y="266"/>
                  </a:lnTo>
                  <a:lnTo>
                    <a:pt x="126" y="269"/>
                  </a:lnTo>
                  <a:lnTo>
                    <a:pt x="117" y="273"/>
                  </a:lnTo>
                  <a:lnTo>
                    <a:pt x="109" y="275"/>
                  </a:lnTo>
                  <a:lnTo>
                    <a:pt x="101" y="279"/>
                  </a:lnTo>
                  <a:lnTo>
                    <a:pt x="93" y="281"/>
                  </a:lnTo>
                  <a:lnTo>
                    <a:pt x="85" y="282"/>
                  </a:lnTo>
                  <a:lnTo>
                    <a:pt x="77" y="283"/>
                  </a:lnTo>
                  <a:lnTo>
                    <a:pt x="77" y="284"/>
                  </a:lnTo>
                  <a:lnTo>
                    <a:pt x="77" y="286"/>
                  </a:lnTo>
                  <a:lnTo>
                    <a:pt x="77" y="288"/>
                  </a:lnTo>
                  <a:lnTo>
                    <a:pt x="77" y="289"/>
                  </a:lnTo>
                  <a:lnTo>
                    <a:pt x="86" y="289"/>
                  </a:lnTo>
                  <a:lnTo>
                    <a:pt x="96" y="287"/>
                  </a:lnTo>
                  <a:lnTo>
                    <a:pt x="105" y="284"/>
                  </a:lnTo>
                  <a:lnTo>
                    <a:pt x="114" y="281"/>
                  </a:lnTo>
                  <a:lnTo>
                    <a:pt x="123" y="279"/>
                  </a:lnTo>
                  <a:lnTo>
                    <a:pt x="132" y="276"/>
                  </a:lnTo>
                  <a:lnTo>
                    <a:pt x="142" y="275"/>
                  </a:lnTo>
                  <a:lnTo>
                    <a:pt x="150" y="275"/>
                  </a:lnTo>
                  <a:lnTo>
                    <a:pt x="151" y="279"/>
                  </a:lnTo>
                  <a:lnTo>
                    <a:pt x="152" y="281"/>
                  </a:lnTo>
                  <a:lnTo>
                    <a:pt x="152" y="283"/>
                  </a:lnTo>
                  <a:lnTo>
                    <a:pt x="152" y="287"/>
                  </a:lnTo>
                  <a:lnTo>
                    <a:pt x="144" y="293"/>
                  </a:lnTo>
                  <a:lnTo>
                    <a:pt x="134" y="298"/>
                  </a:lnTo>
                  <a:lnTo>
                    <a:pt x="124" y="303"/>
                  </a:lnTo>
                  <a:lnTo>
                    <a:pt x="114" y="306"/>
                  </a:lnTo>
                  <a:lnTo>
                    <a:pt x="105" y="310"/>
                  </a:lnTo>
                  <a:lnTo>
                    <a:pt x="94" y="312"/>
                  </a:lnTo>
                  <a:lnTo>
                    <a:pt x="85" y="314"/>
                  </a:lnTo>
                  <a:lnTo>
                    <a:pt x="76" y="317"/>
                  </a:lnTo>
                  <a:lnTo>
                    <a:pt x="76" y="318"/>
                  </a:lnTo>
                  <a:lnTo>
                    <a:pt x="76" y="319"/>
                  </a:lnTo>
                  <a:lnTo>
                    <a:pt x="76" y="321"/>
                  </a:lnTo>
                  <a:lnTo>
                    <a:pt x="77" y="322"/>
                  </a:lnTo>
                  <a:lnTo>
                    <a:pt x="86" y="321"/>
                  </a:lnTo>
                  <a:lnTo>
                    <a:pt x="94" y="319"/>
                  </a:lnTo>
                  <a:lnTo>
                    <a:pt x="105" y="317"/>
                  </a:lnTo>
                  <a:lnTo>
                    <a:pt x="114" y="313"/>
                  </a:lnTo>
                  <a:lnTo>
                    <a:pt x="123" y="310"/>
                  </a:lnTo>
                  <a:lnTo>
                    <a:pt x="132" y="307"/>
                  </a:lnTo>
                  <a:lnTo>
                    <a:pt x="142" y="306"/>
                  </a:lnTo>
                  <a:lnTo>
                    <a:pt x="151" y="306"/>
                  </a:lnTo>
                  <a:lnTo>
                    <a:pt x="144" y="314"/>
                  </a:lnTo>
                  <a:lnTo>
                    <a:pt x="136" y="321"/>
                  </a:lnTo>
                  <a:lnTo>
                    <a:pt x="128" y="327"/>
                  </a:lnTo>
                  <a:lnTo>
                    <a:pt x="119" y="331"/>
                  </a:lnTo>
                  <a:lnTo>
                    <a:pt x="108" y="333"/>
                  </a:lnTo>
                  <a:lnTo>
                    <a:pt x="99" y="334"/>
                  </a:lnTo>
                  <a:lnTo>
                    <a:pt x="89" y="335"/>
                  </a:lnTo>
                  <a:lnTo>
                    <a:pt x="79" y="335"/>
                  </a:lnTo>
                  <a:lnTo>
                    <a:pt x="79" y="335"/>
                  </a:lnTo>
                  <a:lnTo>
                    <a:pt x="79" y="335"/>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9" name="Freeform 97">
              <a:extLst>
                <a:ext uri="{FF2B5EF4-FFF2-40B4-BE49-F238E27FC236}">
                  <a16:creationId xmlns:a16="http://schemas.microsoft.com/office/drawing/2014/main" id="{FE7C9E2D-1834-4BB4-B05D-9C896F5FAA9F}"/>
                </a:ext>
              </a:extLst>
            </p:cNvPr>
            <p:cNvSpPr>
              <a:spLocks/>
            </p:cNvSpPr>
            <p:nvPr/>
          </p:nvSpPr>
          <p:spPr bwMode="auto">
            <a:xfrm>
              <a:off x="497" y="1575"/>
              <a:ext cx="65" cy="63"/>
            </a:xfrm>
            <a:custGeom>
              <a:avLst/>
              <a:gdLst>
                <a:gd name="T0" fmla="*/ 72 w 130"/>
                <a:gd name="T1" fmla="*/ 128 h 128"/>
                <a:gd name="T2" fmla="*/ 57 w 130"/>
                <a:gd name="T3" fmla="*/ 119 h 128"/>
                <a:gd name="T4" fmla="*/ 48 w 130"/>
                <a:gd name="T5" fmla="*/ 109 h 128"/>
                <a:gd name="T6" fmla="*/ 43 w 130"/>
                <a:gd name="T7" fmla="*/ 100 h 128"/>
                <a:gd name="T8" fmla="*/ 41 w 130"/>
                <a:gd name="T9" fmla="*/ 90 h 128"/>
                <a:gd name="T10" fmla="*/ 42 w 130"/>
                <a:gd name="T11" fmla="*/ 80 h 128"/>
                <a:gd name="T12" fmla="*/ 45 w 130"/>
                <a:gd name="T13" fmla="*/ 69 h 128"/>
                <a:gd name="T14" fmla="*/ 47 w 130"/>
                <a:gd name="T15" fmla="*/ 58 h 128"/>
                <a:gd name="T16" fmla="*/ 50 w 130"/>
                <a:gd name="T17" fmla="*/ 45 h 128"/>
                <a:gd name="T18" fmla="*/ 47 w 130"/>
                <a:gd name="T19" fmla="*/ 44 h 128"/>
                <a:gd name="T20" fmla="*/ 43 w 130"/>
                <a:gd name="T21" fmla="*/ 43 h 128"/>
                <a:gd name="T22" fmla="*/ 35 w 130"/>
                <a:gd name="T23" fmla="*/ 41 h 128"/>
                <a:gd name="T24" fmla="*/ 20 w 130"/>
                <a:gd name="T25" fmla="*/ 40 h 128"/>
                <a:gd name="T26" fmla="*/ 17 w 130"/>
                <a:gd name="T27" fmla="*/ 44 h 128"/>
                <a:gd name="T28" fmla="*/ 13 w 130"/>
                <a:gd name="T29" fmla="*/ 48 h 128"/>
                <a:gd name="T30" fmla="*/ 10 w 130"/>
                <a:gd name="T31" fmla="*/ 52 h 128"/>
                <a:gd name="T32" fmla="*/ 7 w 130"/>
                <a:gd name="T33" fmla="*/ 56 h 128"/>
                <a:gd name="T34" fmla="*/ 5 w 130"/>
                <a:gd name="T35" fmla="*/ 55 h 128"/>
                <a:gd name="T36" fmla="*/ 3 w 130"/>
                <a:gd name="T37" fmla="*/ 55 h 128"/>
                <a:gd name="T38" fmla="*/ 2 w 130"/>
                <a:gd name="T39" fmla="*/ 55 h 128"/>
                <a:gd name="T40" fmla="*/ 0 w 130"/>
                <a:gd name="T41" fmla="*/ 55 h 128"/>
                <a:gd name="T42" fmla="*/ 8 w 130"/>
                <a:gd name="T43" fmla="*/ 22 h 128"/>
                <a:gd name="T44" fmla="*/ 24 w 130"/>
                <a:gd name="T45" fmla="*/ 5 h 128"/>
                <a:gd name="T46" fmla="*/ 46 w 130"/>
                <a:gd name="T47" fmla="*/ 0 h 128"/>
                <a:gd name="T48" fmla="*/ 69 w 130"/>
                <a:gd name="T49" fmla="*/ 7 h 128"/>
                <a:gd name="T50" fmla="*/ 92 w 130"/>
                <a:gd name="T51" fmla="*/ 23 h 128"/>
                <a:gd name="T52" fmla="*/ 111 w 130"/>
                <a:gd name="T53" fmla="*/ 47 h 128"/>
                <a:gd name="T54" fmla="*/ 125 w 130"/>
                <a:gd name="T55" fmla="*/ 76 h 128"/>
                <a:gd name="T56" fmla="*/ 130 w 130"/>
                <a:gd name="T57" fmla="*/ 108 h 128"/>
                <a:gd name="T58" fmla="*/ 124 w 130"/>
                <a:gd name="T59" fmla="*/ 116 h 128"/>
                <a:gd name="T60" fmla="*/ 117 w 130"/>
                <a:gd name="T61" fmla="*/ 122 h 128"/>
                <a:gd name="T62" fmla="*/ 111 w 130"/>
                <a:gd name="T63" fmla="*/ 126 h 128"/>
                <a:gd name="T64" fmla="*/ 104 w 130"/>
                <a:gd name="T65" fmla="*/ 127 h 128"/>
                <a:gd name="T66" fmla="*/ 96 w 130"/>
                <a:gd name="T67" fmla="*/ 128 h 128"/>
                <a:gd name="T68" fmla="*/ 89 w 130"/>
                <a:gd name="T69" fmla="*/ 128 h 128"/>
                <a:gd name="T70" fmla="*/ 81 w 130"/>
                <a:gd name="T71" fmla="*/ 128 h 128"/>
                <a:gd name="T72" fmla="*/ 72 w 130"/>
                <a:gd name="T73" fmla="*/ 128 h 128"/>
                <a:gd name="T74" fmla="*/ 72 w 130"/>
                <a:gd name="T75" fmla="*/ 128 h 128"/>
                <a:gd name="T76" fmla="*/ 72 w 130"/>
                <a:gd name="T7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128">
                  <a:moveTo>
                    <a:pt x="72" y="128"/>
                  </a:moveTo>
                  <a:lnTo>
                    <a:pt x="57" y="119"/>
                  </a:lnTo>
                  <a:lnTo>
                    <a:pt x="48" y="109"/>
                  </a:lnTo>
                  <a:lnTo>
                    <a:pt x="43" y="100"/>
                  </a:lnTo>
                  <a:lnTo>
                    <a:pt x="41" y="90"/>
                  </a:lnTo>
                  <a:lnTo>
                    <a:pt x="42" y="80"/>
                  </a:lnTo>
                  <a:lnTo>
                    <a:pt x="45" y="69"/>
                  </a:lnTo>
                  <a:lnTo>
                    <a:pt x="47" y="58"/>
                  </a:lnTo>
                  <a:lnTo>
                    <a:pt x="50" y="45"/>
                  </a:lnTo>
                  <a:lnTo>
                    <a:pt x="47" y="44"/>
                  </a:lnTo>
                  <a:lnTo>
                    <a:pt x="43" y="43"/>
                  </a:lnTo>
                  <a:lnTo>
                    <a:pt x="35" y="41"/>
                  </a:lnTo>
                  <a:lnTo>
                    <a:pt x="20" y="40"/>
                  </a:lnTo>
                  <a:lnTo>
                    <a:pt x="17" y="44"/>
                  </a:lnTo>
                  <a:lnTo>
                    <a:pt x="13" y="48"/>
                  </a:lnTo>
                  <a:lnTo>
                    <a:pt x="10" y="52"/>
                  </a:lnTo>
                  <a:lnTo>
                    <a:pt x="7" y="56"/>
                  </a:lnTo>
                  <a:lnTo>
                    <a:pt x="5" y="55"/>
                  </a:lnTo>
                  <a:lnTo>
                    <a:pt x="3" y="55"/>
                  </a:lnTo>
                  <a:lnTo>
                    <a:pt x="2" y="55"/>
                  </a:lnTo>
                  <a:lnTo>
                    <a:pt x="0" y="55"/>
                  </a:lnTo>
                  <a:lnTo>
                    <a:pt x="8" y="22"/>
                  </a:lnTo>
                  <a:lnTo>
                    <a:pt x="24" y="5"/>
                  </a:lnTo>
                  <a:lnTo>
                    <a:pt x="46" y="0"/>
                  </a:lnTo>
                  <a:lnTo>
                    <a:pt x="69" y="7"/>
                  </a:lnTo>
                  <a:lnTo>
                    <a:pt x="92" y="23"/>
                  </a:lnTo>
                  <a:lnTo>
                    <a:pt x="111" y="47"/>
                  </a:lnTo>
                  <a:lnTo>
                    <a:pt x="125" y="76"/>
                  </a:lnTo>
                  <a:lnTo>
                    <a:pt x="130" y="108"/>
                  </a:lnTo>
                  <a:lnTo>
                    <a:pt x="124" y="116"/>
                  </a:lnTo>
                  <a:lnTo>
                    <a:pt x="117" y="122"/>
                  </a:lnTo>
                  <a:lnTo>
                    <a:pt x="111" y="126"/>
                  </a:lnTo>
                  <a:lnTo>
                    <a:pt x="104" y="127"/>
                  </a:lnTo>
                  <a:lnTo>
                    <a:pt x="96" y="128"/>
                  </a:lnTo>
                  <a:lnTo>
                    <a:pt x="89" y="128"/>
                  </a:lnTo>
                  <a:lnTo>
                    <a:pt x="81" y="128"/>
                  </a:lnTo>
                  <a:lnTo>
                    <a:pt x="72" y="128"/>
                  </a:lnTo>
                  <a:lnTo>
                    <a:pt x="72" y="128"/>
                  </a:lnTo>
                  <a:lnTo>
                    <a:pt x="72" y="12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0" name="Freeform 98">
              <a:extLst>
                <a:ext uri="{FF2B5EF4-FFF2-40B4-BE49-F238E27FC236}">
                  <a16:creationId xmlns:a16="http://schemas.microsoft.com/office/drawing/2014/main" id="{57B324AD-958F-42E6-93DB-C006330C5B0F}"/>
                </a:ext>
              </a:extLst>
            </p:cNvPr>
            <p:cNvSpPr>
              <a:spLocks/>
            </p:cNvSpPr>
            <p:nvPr/>
          </p:nvSpPr>
          <p:spPr bwMode="auto">
            <a:xfrm>
              <a:off x="581" y="1606"/>
              <a:ext cx="46" cy="32"/>
            </a:xfrm>
            <a:custGeom>
              <a:avLst/>
              <a:gdLst>
                <a:gd name="T0" fmla="*/ 78 w 91"/>
                <a:gd name="T1" fmla="*/ 65 h 65"/>
                <a:gd name="T2" fmla="*/ 61 w 91"/>
                <a:gd name="T3" fmla="*/ 53 h 65"/>
                <a:gd name="T4" fmla="*/ 47 w 91"/>
                <a:gd name="T5" fmla="*/ 44 h 65"/>
                <a:gd name="T6" fmla="*/ 37 w 91"/>
                <a:gd name="T7" fmla="*/ 37 h 65"/>
                <a:gd name="T8" fmla="*/ 29 w 91"/>
                <a:gd name="T9" fmla="*/ 33 h 65"/>
                <a:gd name="T10" fmla="*/ 22 w 91"/>
                <a:gd name="T11" fmla="*/ 27 h 65"/>
                <a:gd name="T12" fmla="*/ 15 w 91"/>
                <a:gd name="T13" fmla="*/ 22 h 65"/>
                <a:gd name="T14" fmla="*/ 8 w 91"/>
                <a:gd name="T15" fmla="*/ 18 h 65"/>
                <a:gd name="T16" fmla="*/ 0 w 91"/>
                <a:gd name="T17" fmla="*/ 11 h 65"/>
                <a:gd name="T18" fmla="*/ 0 w 91"/>
                <a:gd name="T19" fmla="*/ 8 h 65"/>
                <a:gd name="T20" fmla="*/ 0 w 91"/>
                <a:gd name="T21" fmla="*/ 5 h 65"/>
                <a:gd name="T22" fmla="*/ 0 w 91"/>
                <a:gd name="T23" fmla="*/ 3 h 65"/>
                <a:gd name="T24" fmla="*/ 0 w 91"/>
                <a:gd name="T25" fmla="*/ 0 h 65"/>
                <a:gd name="T26" fmla="*/ 10 w 91"/>
                <a:gd name="T27" fmla="*/ 2 h 65"/>
                <a:gd name="T28" fmla="*/ 22 w 91"/>
                <a:gd name="T29" fmla="*/ 4 h 65"/>
                <a:gd name="T30" fmla="*/ 32 w 91"/>
                <a:gd name="T31" fmla="*/ 10 h 65"/>
                <a:gd name="T32" fmla="*/ 43 w 91"/>
                <a:gd name="T33" fmla="*/ 15 h 65"/>
                <a:gd name="T34" fmla="*/ 54 w 91"/>
                <a:gd name="T35" fmla="*/ 22 h 65"/>
                <a:gd name="T36" fmla="*/ 65 w 91"/>
                <a:gd name="T37" fmla="*/ 31 h 65"/>
                <a:gd name="T38" fmla="*/ 75 w 91"/>
                <a:gd name="T39" fmla="*/ 41 h 65"/>
                <a:gd name="T40" fmla="*/ 85 w 91"/>
                <a:gd name="T41" fmla="*/ 50 h 65"/>
                <a:gd name="T42" fmla="*/ 85 w 91"/>
                <a:gd name="T43" fmla="*/ 50 h 65"/>
                <a:gd name="T44" fmla="*/ 85 w 91"/>
                <a:gd name="T45" fmla="*/ 51 h 65"/>
                <a:gd name="T46" fmla="*/ 84 w 91"/>
                <a:gd name="T47" fmla="*/ 51 h 65"/>
                <a:gd name="T48" fmla="*/ 84 w 91"/>
                <a:gd name="T49" fmla="*/ 52 h 65"/>
                <a:gd name="T50" fmla="*/ 86 w 91"/>
                <a:gd name="T51" fmla="*/ 53 h 65"/>
                <a:gd name="T52" fmla="*/ 87 w 91"/>
                <a:gd name="T53" fmla="*/ 53 h 65"/>
                <a:gd name="T54" fmla="*/ 90 w 91"/>
                <a:gd name="T55" fmla="*/ 53 h 65"/>
                <a:gd name="T56" fmla="*/ 91 w 91"/>
                <a:gd name="T57" fmla="*/ 55 h 65"/>
                <a:gd name="T58" fmla="*/ 90 w 91"/>
                <a:gd name="T59" fmla="*/ 57 h 65"/>
                <a:gd name="T60" fmla="*/ 88 w 91"/>
                <a:gd name="T61" fmla="*/ 59 h 65"/>
                <a:gd name="T62" fmla="*/ 86 w 91"/>
                <a:gd name="T63" fmla="*/ 63 h 65"/>
                <a:gd name="T64" fmla="*/ 85 w 91"/>
                <a:gd name="T65" fmla="*/ 65 h 65"/>
                <a:gd name="T66" fmla="*/ 84 w 91"/>
                <a:gd name="T67" fmla="*/ 65 h 65"/>
                <a:gd name="T68" fmla="*/ 82 w 91"/>
                <a:gd name="T69" fmla="*/ 65 h 65"/>
                <a:gd name="T70" fmla="*/ 80 w 91"/>
                <a:gd name="T71" fmla="*/ 65 h 65"/>
                <a:gd name="T72" fmla="*/ 78 w 91"/>
                <a:gd name="T73" fmla="*/ 65 h 65"/>
                <a:gd name="T74" fmla="*/ 78 w 91"/>
                <a:gd name="T75" fmla="*/ 65 h 65"/>
                <a:gd name="T76" fmla="*/ 78 w 91"/>
                <a:gd name="T7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65">
                  <a:moveTo>
                    <a:pt x="78" y="65"/>
                  </a:moveTo>
                  <a:lnTo>
                    <a:pt x="61" y="53"/>
                  </a:lnTo>
                  <a:lnTo>
                    <a:pt x="47" y="44"/>
                  </a:lnTo>
                  <a:lnTo>
                    <a:pt x="37" y="37"/>
                  </a:lnTo>
                  <a:lnTo>
                    <a:pt x="29" y="33"/>
                  </a:lnTo>
                  <a:lnTo>
                    <a:pt x="22" y="27"/>
                  </a:lnTo>
                  <a:lnTo>
                    <a:pt x="15" y="22"/>
                  </a:lnTo>
                  <a:lnTo>
                    <a:pt x="8" y="18"/>
                  </a:lnTo>
                  <a:lnTo>
                    <a:pt x="0" y="11"/>
                  </a:lnTo>
                  <a:lnTo>
                    <a:pt x="0" y="8"/>
                  </a:lnTo>
                  <a:lnTo>
                    <a:pt x="0" y="5"/>
                  </a:lnTo>
                  <a:lnTo>
                    <a:pt x="0" y="3"/>
                  </a:lnTo>
                  <a:lnTo>
                    <a:pt x="0" y="0"/>
                  </a:lnTo>
                  <a:lnTo>
                    <a:pt x="10" y="2"/>
                  </a:lnTo>
                  <a:lnTo>
                    <a:pt x="22" y="4"/>
                  </a:lnTo>
                  <a:lnTo>
                    <a:pt x="32" y="10"/>
                  </a:lnTo>
                  <a:lnTo>
                    <a:pt x="43" y="15"/>
                  </a:lnTo>
                  <a:lnTo>
                    <a:pt x="54" y="22"/>
                  </a:lnTo>
                  <a:lnTo>
                    <a:pt x="65" y="31"/>
                  </a:lnTo>
                  <a:lnTo>
                    <a:pt x="75" y="41"/>
                  </a:lnTo>
                  <a:lnTo>
                    <a:pt x="85" y="50"/>
                  </a:lnTo>
                  <a:lnTo>
                    <a:pt x="85" y="50"/>
                  </a:lnTo>
                  <a:lnTo>
                    <a:pt x="85" y="51"/>
                  </a:lnTo>
                  <a:lnTo>
                    <a:pt x="84" y="51"/>
                  </a:lnTo>
                  <a:lnTo>
                    <a:pt x="84" y="52"/>
                  </a:lnTo>
                  <a:lnTo>
                    <a:pt x="86" y="53"/>
                  </a:lnTo>
                  <a:lnTo>
                    <a:pt x="87" y="53"/>
                  </a:lnTo>
                  <a:lnTo>
                    <a:pt x="90" y="53"/>
                  </a:lnTo>
                  <a:lnTo>
                    <a:pt x="91" y="55"/>
                  </a:lnTo>
                  <a:lnTo>
                    <a:pt x="90" y="57"/>
                  </a:lnTo>
                  <a:lnTo>
                    <a:pt x="88" y="59"/>
                  </a:lnTo>
                  <a:lnTo>
                    <a:pt x="86" y="63"/>
                  </a:lnTo>
                  <a:lnTo>
                    <a:pt x="85" y="65"/>
                  </a:lnTo>
                  <a:lnTo>
                    <a:pt x="84" y="65"/>
                  </a:lnTo>
                  <a:lnTo>
                    <a:pt x="82" y="65"/>
                  </a:lnTo>
                  <a:lnTo>
                    <a:pt x="80" y="65"/>
                  </a:lnTo>
                  <a:lnTo>
                    <a:pt x="78" y="65"/>
                  </a:lnTo>
                  <a:lnTo>
                    <a:pt x="78" y="65"/>
                  </a:lnTo>
                  <a:lnTo>
                    <a:pt x="78" y="65"/>
                  </a:lnTo>
                  <a:close/>
                </a:path>
              </a:pathLst>
            </a:custGeom>
            <a:solidFill>
              <a:srgbClr val="EA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1" name="Freeform 99">
              <a:extLst>
                <a:ext uri="{FF2B5EF4-FFF2-40B4-BE49-F238E27FC236}">
                  <a16:creationId xmlns:a16="http://schemas.microsoft.com/office/drawing/2014/main" id="{33C6D6E4-6608-46E3-8566-ADEF95842DF0}"/>
                </a:ext>
              </a:extLst>
            </p:cNvPr>
            <p:cNvSpPr>
              <a:spLocks/>
            </p:cNvSpPr>
            <p:nvPr/>
          </p:nvSpPr>
          <p:spPr bwMode="auto">
            <a:xfrm>
              <a:off x="769" y="1530"/>
              <a:ext cx="82" cy="103"/>
            </a:xfrm>
            <a:custGeom>
              <a:avLst/>
              <a:gdLst>
                <a:gd name="T0" fmla="*/ 49 w 164"/>
                <a:gd name="T1" fmla="*/ 197 h 208"/>
                <a:gd name="T2" fmla="*/ 44 w 164"/>
                <a:gd name="T3" fmla="*/ 183 h 208"/>
                <a:gd name="T4" fmla="*/ 45 w 164"/>
                <a:gd name="T5" fmla="*/ 174 h 208"/>
                <a:gd name="T6" fmla="*/ 50 w 164"/>
                <a:gd name="T7" fmla="*/ 170 h 208"/>
                <a:gd name="T8" fmla="*/ 57 w 164"/>
                <a:gd name="T9" fmla="*/ 164 h 208"/>
                <a:gd name="T10" fmla="*/ 69 w 164"/>
                <a:gd name="T11" fmla="*/ 156 h 208"/>
                <a:gd name="T12" fmla="*/ 73 w 164"/>
                <a:gd name="T13" fmla="*/ 150 h 208"/>
                <a:gd name="T14" fmla="*/ 60 w 164"/>
                <a:gd name="T15" fmla="*/ 155 h 208"/>
                <a:gd name="T16" fmla="*/ 50 w 164"/>
                <a:gd name="T17" fmla="*/ 161 h 208"/>
                <a:gd name="T18" fmla="*/ 39 w 164"/>
                <a:gd name="T19" fmla="*/ 165 h 208"/>
                <a:gd name="T20" fmla="*/ 31 w 164"/>
                <a:gd name="T21" fmla="*/ 161 h 208"/>
                <a:gd name="T22" fmla="*/ 30 w 164"/>
                <a:gd name="T23" fmla="*/ 155 h 208"/>
                <a:gd name="T24" fmla="*/ 36 w 164"/>
                <a:gd name="T25" fmla="*/ 144 h 208"/>
                <a:gd name="T26" fmla="*/ 47 w 164"/>
                <a:gd name="T27" fmla="*/ 136 h 208"/>
                <a:gd name="T28" fmla="*/ 59 w 164"/>
                <a:gd name="T29" fmla="*/ 128 h 208"/>
                <a:gd name="T30" fmla="*/ 70 w 164"/>
                <a:gd name="T31" fmla="*/ 121 h 208"/>
                <a:gd name="T32" fmla="*/ 70 w 164"/>
                <a:gd name="T33" fmla="*/ 118 h 208"/>
                <a:gd name="T34" fmla="*/ 58 w 164"/>
                <a:gd name="T35" fmla="*/ 122 h 208"/>
                <a:gd name="T36" fmla="*/ 44 w 164"/>
                <a:gd name="T37" fmla="*/ 130 h 208"/>
                <a:gd name="T38" fmla="*/ 30 w 164"/>
                <a:gd name="T39" fmla="*/ 135 h 208"/>
                <a:gd name="T40" fmla="*/ 22 w 164"/>
                <a:gd name="T41" fmla="*/ 123 h 208"/>
                <a:gd name="T42" fmla="*/ 28 w 164"/>
                <a:gd name="T43" fmla="*/ 110 h 208"/>
                <a:gd name="T44" fmla="*/ 42 w 164"/>
                <a:gd name="T45" fmla="*/ 103 h 208"/>
                <a:gd name="T46" fmla="*/ 58 w 164"/>
                <a:gd name="T47" fmla="*/ 96 h 208"/>
                <a:gd name="T48" fmla="*/ 55 w 164"/>
                <a:gd name="T49" fmla="*/ 91 h 208"/>
                <a:gd name="T50" fmla="*/ 42 w 164"/>
                <a:gd name="T51" fmla="*/ 96 h 208"/>
                <a:gd name="T52" fmla="*/ 28 w 164"/>
                <a:gd name="T53" fmla="*/ 102 h 208"/>
                <a:gd name="T54" fmla="*/ 15 w 164"/>
                <a:gd name="T55" fmla="*/ 105 h 208"/>
                <a:gd name="T56" fmla="*/ 9 w 164"/>
                <a:gd name="T57" fmla="*/ 103 h 208"/>
                <a:gd name="T58" fmla="*/ 9 w 164"/>
                <a:gd name="T59" fmla="*/ 97 h 208"/>
                <a:gd name="T60" fmla="*/ 22 w 164"/>
                <a:gd name="T61" fmla="*/ 85 h 208"/>
                <a:gd name="T62" fmla="*/ 37 w 164"/>
                <a:gd name="T63" fmla="*/ 75 h 208"/>
                <a:gd name="T64" fmla="*/ 34 w 164"/>
                <a:gd name="T65" fmla="*/ 73 h 208"/>
                <a:gd name="T66" fmla="*/ 23 w 164"/>
                <a:gd name="T67" fmla="*/ 75 h 208"/>
                <a:gd name="T68" fmla="*/ 14 w 164"/>
                <a:gd name="T69" fmla="*/ 78 h 208"/>
                <a:gd name="T70" fmla="*/ 5 w 164"/>
                <a:gd name="T71" fmla="*/ 83 h 208"/>
                <a:gd name="T72" fmla="*/ 5 w 164"/>
                <a:gd name="T73" fmla="*/ 74 h 208"/>
                <a:gd name="T74" fmla="*/ 14 w 164"/>
                <a:gd name="T75" fmla="*/ 60 h 208"/>
                <a:gd name="T76" fmla="*/ 16 w 164"/>
                <a:gd name="T77" fmla="*/ 49 h 208"/>
                <a:gd name="T78" fmla="*/ 14 w 164"/>
                <a:gd name="T79" fmla="*/ 44 h 208"/>
                <a:gd name="T80" fmla="*/ 31 w 164"/>
                <a:gd name="T81" fmla="*/ 9 h 208"/>
                <a:gd name="T82" fmla="*/ 66 w 164"/>
                <a:gd name="T83" fmla="*/ 7 h 208"/>
                <a:gd name="T84" fmla="*/ 100 w 164"/>
                <a:gd name="T85" fmla="*/ 52 h 208"/>
                <a:gd name="T86" fmla="*/ 135 w 164"/>
                <a:gd name="T87" fmla="*/ 105 h 208"/>
                <a:gd name="T88" fmla="*/ 156 w 164"/>
                <a:gd name="T89" fmla="*/ 128 h 208"/>
                <a:gd name="T90" fmla="*/ 164 w 164"/>
                <a:gd name="T91" fmla="*/ 142 h 208"/>
                <a:gd name="T92" fmla="*/ 151 w 164"/>
                <a:gd name="T93" fmla="*/ 152 h 208"/>
                <a:gd name="T94" fmla="*/ 123 w 164"/>
                <a:gd name="T95" fmla="*/ 158 h 208"/>
                <a:gd name="T96" fmla="*/ 96 w 164"/>
                <a:gd name="T97" fmla="*/ 164 h 208"/>
                <a:gd name="T98" fmla="*/ 72 w 164"/>
                <a:gd name="T99" fmla="*/ 175 h 208"/>
                <a:gd name="T100" fmla="*/ 61 w 164"/>
                <a:gd name="T101" fmla="*/ 189 h 208"/>
                <a:gd name="T102" fmla="*/ 60 w 164"/>
                <a:gd name="T103" fmla="*/ 202 h 208"/>
                <a:gd name="T104" fmla="*/ 59 w 164"/>
                <a:gd name="T105" fmla="*/ 208 h 208"/>
                <a:gd name="T106" fmla="*/ 55 w 164"/>
                <a:gd name="T107" fmla="*/ 208 h 208"/>
                <a:gd name="T108" fmla="*/ 53 w 164"/>
                <a:gd name="T10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208">
                  <a:moveTo>
                    <a:pt x="53" y="208"/>
                  </a:moveTo>
                  <a:lnTo>
                    <a:pt x="49" y="197"/>
                  </a:lnTo>
                  <a:lnTo>
                    <a:pt x="45" y="190"/>
                  </a:lnTo>
                  <a:lnTo>
                    <a:pt x="44" y="183"/>
                  </a:lnTo>
                  <a:lnTo>
                    <a:pt x="43" y="176"/>
                  </a:lnTo>
                  <a:lnTo>
                    <a:pt x="45" y="174"/>
                  </a:lnTo>
                  <a:lnTo>
                    <a:pt x="47" y="172"/>
                  </a:lnTo>
                  <a:lnTo>
                    <a:pt x="50" y="170"/>
                  </a:lnTo>
                  <a:lnTo>
                    <a:pt x="53" y="167"/>
                  </a:lnTo>
                  <a:lnTo>
                    <a:pt x="57" y="164"/>
                  </a:lnTo>
                  <a:lnTo>
                    <a:pt x="62" y="160"/>
                  </a:lnTo>
                  <a:lnTo>
                    <a:pt x="69" y="156"/>
                  </a:lnTo>
                  <a:lnTo>
                    <a:pt x="80" y="149"/>
                  </a:lnTo>
                  <a:lnTo>
                    <a:pt x="73" y="150"/>
                  </a:lnTo>
                  <a:lnTo>
                    <a:pt x="67" y="152"/>
                  </a:lnTo>
                  <a:lnTo>
                    <a:pt x="60" y="155"/>
                  </a:lnTo>
                  <a:lnTo>
                    <a:pt x="55" y="158"/>
                  </a:lnTo>
                  <a:lnTo>
                    <a:pt x="50" y="161"/>
                  </a:lnTo>
                  <a:lnTo>
                    <a:pt x="44" y="164"/>
                  </a:lnTo>
                  <a:lnTo>
                    <a:pt x="39" y="165"/>
                  </a:lnTo>
                  <a:lnTo>
                    <a:pt x="34" y="165"/>
                  </a:lnTo>
                  <a:lnTo>
                    <a:pt x="31" y="161"/>
                  </a:lnTo>
                  <a:lnTo>
                    <a:pt x="30" y="158"/>
                  </a:lnTo>
                  <a:lnTo>
                    <a:pt x="30" y="155"/>
                  </a:lnTo>
                  <a:lnTo>
                    <a:pt x="30" y="148"/>
                  </a:lnTo>
                  <a:lnTo>
                    <a:pt x="36" y="144"/>
                  </a:lnTo>
                  <a:lnTo>
                    <a:pt x="42" y="140"/>
                  </a:lnTo>
                  <a:lnTo>
                    <a:pt x="47" y="136"/>
                  </a:lnTo>
                  <a:lnTo>
                    <a:pt x="53" y="133"/>
                  </a:lnTo>
                  <a:lnTo>
                    <a:pt x="59" y="128"/>
                  </a:lnTo>
                  <a:lnTo>
                    <a:pt x="65" y="125"/>
                  </a:lnTo>
                  <a:lnTo>
                    <a:pt x="70" y="121"/>
                  </a:lnTo>
                  <a:lnTo>
                    <a:pt x="76" y="118"/>
                  </a:lnTo>
                  <a:lnTo>
                    <a:pt x="70" y="118"/>
                  </a:lnTo>
                  <a:lnTo>
                    <a:pt x="65" y="119"/>
                  </a:lnTo>
                  <a:lnTo>
                    <a:pt x="58" y="122"/>
                  </a:lnTo>
                  <a:lnTo>
                    <a:pt x="51" y="126"/>
                  </a:lnTo>
                  <a:lnTo>
                    <a:pt x="44" y="130"/>
                  </a:lnTo>
                  <a:lnTo>
                    <a:pt x="37" y="134"/>
                  </a:lnTo>
                  <a:lnTo>
                    <a:pt x="30" y="135"/>
                  </a:lnTo>
                  <a:lnTo>
                    <a:pt x="24" y="135"/>
                  </a:lnTo>
                  <a:lnTo>
                    <a:pt x="22" y="123"/>
                  </a:lnTo>
                  <a:lnTo>
                    <a:pt x="23" y="115"/>
                  </a:lnTo>
                  <a:lnTo>
                    <a:pt x="28" y="110"/>
                  </a:lnTo>
                  <a:lnTo>
                    <a:pt x="35" y="106"/>
                  </a:lnTo>
                  <a:lnTo>
                    <a:pt x="42" y="103"/>
                  </a:lnTo>
                  <a:lnTo>
                    <a:pt x="50" y="99"/>
                  </a:lnTo>
                  <a:lnTo>
                    <a:pt x="58" y="96"/>
                  </a:lnTo>
                  <a:lnTo>
                    <a:pt x="62" y="90"/>
                  </a:lnTo>
                  <a:lnTo>
                    <a:pt x="55" y="91"/>
                  </a:lnTo>
                  <a:lnTo>
                    <a:pt x="49" y="93"/>
                  </a:lnTo>
                  <a:lnTo>
                    <a:pt x="42" y="96"/>
                  </a:lnTo>
                  <a:lnTo>
                    <a:pt x="35" y="98"/>
                  </a:lnTo>
                  <a:lnTo>
                    <a:pt x="28" y="102"/>
                  </a:lnTo>
                  <a:lnTo>
                    <a:pt x="21" y="104"/>
                  </a:lnTo>
                  <a:lnTo>
                    <a:pt x="15" y="105"/>
                  </a:lnTo>
                  <a:lnTo>
                    <a:pt x="11" y="105"/>
                  </a:lnTo>
                  <a:lnTo>
                    <a:pt x="9" y="103"/>
                  </a:lnTo>
                  <a:lnTo>
                    <a:pt x="9" y="99"/>
                  </a:lnTo>
                  <a:lnTo>
                    <a:pt x="9" y="97"/>
                  </a:lnTo>
                  <a:lnTo>
                    <a:pt x="9" y="95"/>
                  </a:lnTo>
                  <a:lnTo>
                    <a:pt x="22" y="85"/>
                  </a:lnTo>
                  <a:lnTo>
                    <a:pt x="31" y="80"/>
                  </a:lnTo>
                  <a:lnTo>
                    <a:pt x="37" y="75"/>
                  </a:lnTo>
                  <a:lnTo>
                    <a:pt x="39" y="73"/>
                  </a:lnTo>
                  <a:lnTo>
                    <a:pt x="34" y="73"/>
                  </a:lnTo>
                  <a:lnTo>
                    <a:pt x="28" y="74"/>
                  </a:lnTo>
                  <a:lnTo>
                    <a:pt x="23" y="75"/>
                  </a:lnTo>
                  <a:lnTo>
                    <a:pt x="19" y="77"/>
                  </a:lnTo>
                  <a:lnTo>
                    <a:pt x="14" y="78"/>
                  </a:lnTo>
                  <a:lnTo>
                    <a:pt x="9" y="81"/>
                  </a:lnTo>
                  <a:lnTo>
                    <a:pt x="5" y="83"/>
                  </a:lnTo>
                  <a:lnTo>
                    <a:pt x="0" y="85"/>
                  </a:lnTo>
                  <a:lnTo>
                    <a:pt x="5" y="74"/>
                  </a:lnTo>
                  <a:lnTo>
                    <a:pt x="9" y="67"/>
                  </a:lnTo>
                  <a:lnTo>
                    <a:pt x="14" y="60"/>
                  </a:lnTo>
                  <a:lnTo>
                    <a:pt x="20" y="52"/>
                  </a:lnTo>
                  <a:lnTo>
                    <a:pt x="16" y="49"/>
                  </a:lnTo>
                  <a:lnTo>
                    <a:pt x="15" y="46"/>
                  </a:lnTo>
                  <a:lnTo>
                    <a:pt x="14" y="44"/>
                  </a:lnTo>
                  <a:lnTo>
                    <a:pt x="13" y="40"/>
                  </a:lnTo>
                  <a:lnTo>
                    <a:pt x="31" y="9"/>
                  </a:lnTo>
                  <a:lnTo>
                    <a:pt x="49" y="0"/>
                  </a:lnTo>
                  <a:lnTo>
                    <a:pt x="66" y="7"/>
                  </a:lnTo>
                  <a:lnTo>
                    <a:pt x="83" y="25"/>
                  </a:lnTo>
                  <a:lnTo>
                    <a:pt x="100" y="52"/>
                  </a:lnTo>
                  <a:lnTo>
                    <a:pt x="118" y="80"/>
                  </a:lnTo>
                  <a:lnTo>
                    <a:pt x="135" y="105"/>
                  </a:lnTo>
                  <a:lnTo>
                    <a:pt x="153" y="123"/>
                  </a:lnTo>
                  <a:lnTo>
                    <a:pt x="156" y="128"/>
                  </a:lnTo>
                  <a:lnTo>
                    <a:pt x="160" y="135"/>
                  </a:lnTo>
                  <a:lnTo>
                    <a:pt x="164" y="142"/>
                  </a:lnTo>
                  <a:lnTo>
                    <a:pt x="164" y="150"/>
                  </a:lnTo>
                  <a:lnTo>
                    <a:pt x="151" y="152"/>
                  </a:lnTo>
                  <a:lnTo>
                    <a:pt x="138" y="156"/>
                  </a:lnTo>
                  <a:lnTo>
                    <a:pt x="123" y="158"/>
                  </a:lnTo>
                  <a:lnTo>
                    <a:pt x="110" y="160"/>
                  </a:lnTo>
                  <a:lnTo>
                    <a:pt x="96" y="164"/>
                  </a:lnTo>
                  <a:lnTo>
                    <a:pt x="83" y="170"/>
                  </a:lnTo>
                  <a:lnTo>
                    <a:pt x="72" y="175"/>
                  </a:lnTo>
                  <a:lnTo>
                    <a:pt x="62" y="183"/>
                  </a:lnTo>
                  <a:lnTo>
                    <a:pt x="61" y="189"/>
                  </a:lnTo>
                  <a:lnTo>
                    <a:pt x="61" y="195"/>
                  </a:lnTo>
                  <a:lnTo>
                    <a:pt x="60" y="202"/>
                  </a:lnTo>
                  <a:lnTo>
                    <a:pt x="60" y="208"/>
                  </a:lnTo>
                  <a:lnTo>
                    <a:pt x="59" y="208"/>
                  </a:lnTo>
                  <a:lnTo>
                    <a:pt x="57" y="208"/>
                  </a:lnTo>
                  <a:lnTo>
                    <a:pt x="55" y="208"/>
                  </a:lnTo>
                  <a:lnTo>
                    <a:pt x="53" y="208"/>
                  </a:lnTo>
                  <a:lnTo>
                    <a:pt x="53" y="208"/>
                  </a:lnTo>
                  <a:lnTo>
                    <a:pt x="53" y="208"/>
                  </a:lnTo>
                  <a:close/>
                </a:path>
              </a:pathLst>
            </a:custGeom>
            <a:solidFill>
              <a:srgbClr val="5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2" name="Freeform 100">
              <a:extLst>
                <a:ext uri="{FF2B5EF4-FFF2-40B4-BE49-F238E27FC236}">
                  <a16:creationId xmlns:a16="http://schemas.microsoft.com/office/drawing/2014/main" id="{084595E3-FD99-4582-B759-77363B24C9EE}"/>
                </a:ext>
              </a:extLst>
            </p:cNvPr>
            <p:cNvSpPr>
              <a:spLocks/>
            </p:cNvSpPr>
            <p:nvPr/>
          </p:nvSpPr>
          <p:spPr bwMode="auto">
            <a:xfrm>
              <a:off x="1343" y="1561"/>
              <a:ext cx="68" cy="55"/>
            </a:xfrm>
            <a:custGeom>
              <a:avLst/>
              <a:gdLst>
                <a:gd name="T0" fmla="*/ 0 w 135"/>
                <a:gd name="T1" fmla="*/ 109 h 109"/>
                <a:gd name="T2" fmla="*/ 7 w 135"/>
                <a:gd name="T3" fmla="*/ 82 h 109"/>
                <a:gd name="T4" fmla="*/ 16 w 135"/>
                <a:gd name="T5" fmla="*/ 57 h 109"/>
                <a:gd name="T6" fmla="*/ 28 w 135"/>
                <a:gd name="T7" fmla="*/ 35 h 109"/>
                <a:gd name="T8" fmla="*/ 42 w 135"/>
                <a:gd name="T9" fmla="*/ 17 h 109"/>
                <a:gd name="T10" fmla="*/ 60 w 135"/>
                <a:gd name="T11" fmla="*/ 4 h 109"/>
                <a:gd name="T12" fmla="*/ 81 w 135"/>
                <a:gd name="T13" fmla="*/ 0 h 109"/>
                <a:gd name="T14" fmla="*/ 106 w 135"/>
                <a:gd name="T15" fmla="*/ 3 h 109"/>
                <a:gd name="T16" fmla="*/ 135 w 135"/>
                <a:gd name="T17" fmla="*/ 17 h 109"/>
                <a:gd name="T18" fmla="*/ 135 w 135"/>
                <a:gd name="T19" fmla="*/ 19 h 109"/>
                <a:gd name="T20" fmla="*/ 135 w 135"/>
                <a:gd name="T21" fmla="*/ 23 h 109"/>
                <a:gd name="T22" fmla="*/ 134 w 135"/>
                <a:gd name="T23" fmla="*/ 26 h 109"/>
                <a:gd name="T24" fmla="*/ 134 w 135"/>
                <a:gd name="T25" fmla="*/ 28 h 109"/>
                <a:gd name="T26" fmla="*/ 115 w 135"/>
                <a:gd name="T27" fmla="*/ 34 h 109"/>
                <a:gd name="T28" fmla="*/ 99 w 135"/>
                <a:gd name="T29" fmla="*/ 39 h 109"/>
                <a:gd name="T30" fmla="*/ 84 w 135"/>
                <a:gd name="T31" fmla="*/ 43 h 109"/>
                <a:gd name="T32" fmla="*/ 71 w 135"/>
                <a:gd name="T33" fmla="*/ 49 h 109"/>
                <a:gd name="T34" fmla="*/ 58 w 135"/>
                <a:gd name="T35" fmla="*/ 56 h 109"/>
                <a:gd name="T36" fmla="*/ 45 w 135"/>
                <a:gd name="T37" fmla="*/ 64 h 109"/>
                <a:gd name="T38" fmla="*/ 33 w 135"/>
                <a:gd name="T39" fmla="*/ 73 h 109"/>
                <a:gd name="T40" fmla="*/ 20 w 135"/>
                <a:gd name="T41" fmla="*/ 85 h 109"/>
                <a:gd name="T42" fmla="*/ 11 w 135"/>
                <a:gd name="T43" fmla="*/ 97 h 109"/>
                <a:gd name="T44" fmla="*/ 6 w 135"/>
                <a:gd name="T45" fmla="*/ 104 h 109"/>
                <a:gd name="T46" fmla="*/ 4 w 135"/>
                <a:gd name="T47" fmla="*/ 108 h 109"/>
                <a:gd name="T48" fmla="*/ 0 w 135"/>
                <a:gd name="T49" fmla="*/ 109 h 109"/>
                <a:gd name="T50" fmla="*/ 0 w 135"/>
                <a:gd name="T51" fmla="*/ 109 h 109"/>
                <a:gd name="T52" fmla="*/ 0 w 135"/>
                <a:gd name="T5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 h="109">
                  <a:moveTo>
                    <a:pt x="0" y="109"/>
                  </a:moveTo>
                  <a:lnTo>
                    <a:pt x="7" y="82"/>
                  </a:lnTo>
                  <a:lnTo>
                    <a:pt x="16" y="57"/>
                  </a:lnTo>
                  <a:lnTo>
                    <a:pt x="28" y="35"/>
                  </a:lnTo>
                  <a:lnTo>
                    <a:pt x="42" y="17"/>
                  </a:lnTo>
                  <a:lnTo>
                    <a:pt x="60" y="4"/>
                  </a:lnTo>
                  <a:lnTo>
                    <a:pt x="81" y="0"/>
                  </a:lnTo>
                  <a:lnTo>
                    <a:pt x="106" y="3"/>
                  </a:lnTo>
                  <a:lnTo>
                    <a:pt x="135" y="17"/>
                  </a:lnTo>
                  <a:lnTo>
                    <a:pt x="135" y="19"/>
                  </a:lnTo>
                  <a:lnTo>
                    <a:pt x="135" y="23"/>
                  </a:lnTo>
                  <a:lnTo>
                    <a:pt x="134" y="26"/>
                  </a:lnTo>
                  <a:lnTo>
                    <a:pt x="134" y="28"/>
                  </a:lnTo>
                  <a:lnTo>
                    <a:pt x="115" y="34"/>
                  </a:lnTo>
                  <a:lnTo>
                    <a:pt x="99" y="39"/>
                  </a:lnTo>
                  <a:lnTo>
                    <a:pt x="84" y="43"/>
                  </a:lnTo>
                  <a:lnTo>
                    <a:pt x="71" y="49"/>
                  </a:lnTo>
                  <a:lnTo>
                    <a:pt x="58" y="56"/>
                  </a:lnTo>
                  <a:lnTo>
                    <a:pt x="45" y="64"/>
                  </a:lnTo>
                  <a:lnTo>
                    <a:pt x="33" y="73"/>
                  </a:lnTo>
                  <a:lnTo>
                    <a:pt x="20" y="85"/>
                  </a:lnTo>
                  <a:lnTo>
                    <a:pt x="11" y="97"/>
                  </a:lnTo>
                  <a:lnTo>
                    <a:pt x="6" y="104"/>
                  </a:lnTo>
                  <a:lnTo>
                    <a:pt x="4" y="108"/>
                  </a:lnTo>
                  <a:lnTo>
                    <a:pt x="0" y="109"/>
                  </a:lnTo>
                  <a:lnTo>
                    <a:pt x="0" y="109"/>
                  </a:lnTo>
                  <a:lnTo>
                    <a:pt x="0" y="109"/>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3" name="Freeform 101">
              <a:extLst>
                <a:ext uri="{FF2B5EF4-FFF2-40B4-BE49-F238E27FC236}">
                  <a16:creationId xmlns:a16="http://schemas.microsoft.com/office/drawing/2014/main" id="{834AC701-3645-4636-9F16-03D9EABFF25A}"/>
                </a:ext>
              </a:extLst>
            </p:cNvPr>
            <p:cNvSpPr>
              <a:spLocks/>
            </p:cNvSpPr>
            <p:nvPr/>
          </p:nvSpPr>
          <p:spPr bwMode="auto">
            <a:xfrm>
              <a:off x="1429" y="1569"/>
              <a:ext cx="70" cy="28"/>
            </a:xfrm>
            <a:custGeom>
              <a:avLst/>
              <a:gdLst>
                <a:gd name="T0" fmla="*/ 11 w 139"/>
                <a:gd name="T1" fmla="*/ 54 h 55"/>
                <a:gd name="T2" fmla="*/ 8 w 139"/>
                <a:gd name="T3" fmla="*/ 53 h 55"/>
                <a:gd name="T4" fmla="*/ 6 w 139"/>
                <a:gd name="T5" fmla="*/ 53 h 55"/>
                <a:gd name="T6" fmla="*/ 2 w 139"/>
                <a:gd name="T7" fmla="*/ 53 h 55"/>
                <a:gd name="T8" fmla="*/ 0 w 139"/>
                <a:gd name="T9" fmla="*/ 51 h 55"/>
                <a:gd name="T10" fmla="*/ 3 w 139"/>
                <a:gd name="T11" fmla="*/ 39 h 55"/>
                <a:gd name="T12" fmla="*/ 11 w 139"/>
                <a:gd name="T13" fmla="*/ 25 h 55"/>
                <a:gd name="T14" fmla="*/ 22 w 139"/>
                <a:gd name="T15" fmla="*/ 12 h 55"/>
                <a:gd name="T16" fmla="*/ 30 w 139"/>
                <a:gd name="T17" fmla="*/ 2 h 55"/>
                <a:gd name="T18" fmla="*/ 54 w 139"/>
                <a:gd name="T19" fmla="*/ 2 h 55"/>
                <a:gd name="T20" fmla="*/ 75 w 139"/>
                <a:gd name="T21" fmla="*/ 2 h 55"/>
                <a:gd name="T22" fmla="*/ 92 w 139"/>
                <a:gd name="T23" fmla="*/ 1 h 55"/>
                <a:gd name="T24" fmla="*/ 107 w 139"/>
                <a:gd name="T25" fmla="*/ 1 h 55"/>
                <a:gd name="T26" fmla="*/ 120 w 139"/>
                <a:gd name="T27" fmla="*/ 0 h 55"/>
                <a:gd name="T28" fmla="*/ 129 w 139"/>
                <a:gd name="T29" fmla="*/ 0 h 55"/>
                <a:gd name="T30" fmla="*/ 136 w 139"/>
                <a:gd name="T31" fmla="*/ 0 h 55"/>
                <a:gd name="T32" fmla="*/ 139 w 139"/>
                <a:gd name="T33" fmla="*/ 0 h 55"/>
                <a:gd name="T34" fmla="*/ 139 w 139"/>
                <a:gd name="T35" fmla="*/ 10 h 55"/>
                <a:gd name="T36" fmla="*/ 139 w 139"/>
                <a:gd name="T37" fmla="*/ 22 h 55"/>
                <a:gd name="T38" fmla="*/ 138 w 139"/>
                <a:gd name="T39" fmla="*/ 32 h 55"/>
                <a:gd name="T40" fmla="*/ 138 w 139"/>
                <a:gd name="T41" fmla="*/ 43 h 55"/>
                <a:gd name="T42" fmla="*/ 128 w 139"/>
                <a:gd name="T43" fmla="*/ 48 h 55"/>
                <a:gd name="T44" fmla="*/ 113 w 139"/>
                <a:gd name="T45" fmla="*/ 51 h 55"/>
                <a:gd name="T46" fmla="*/ 95 w 139"/>
                <a:gd name="T47" fmla="*/ 54 h 55"/>
                <a:gd name="T48" fmla="*/ 75 w 139"/>
                <a:gd name="T49" fmla="*/ 55 h 55"/>
                <a:gd name="T50" fmla="*/ 55 w 139"/>
                <a:gd name="T51" fmla="*/ 55 h 55"/>
                <a:gd name="T52" fmla="*/ 37 w 139"/>
                <a:gd name="T53" fmla="*/ 55 h 55"/>
                <a:gd name="T54" fmla="*/ 22 w 139"/>
                <a:gd name="T55" fmla="*/ 54 h 55"/>
                <a:gd name="T56" fmla="*/ 11 w 139"/>
                <a:gd name="T57" fmla="*/ 54 h 55"/>
                <a:gd name="T58" fmla="*/ 11 w 139"/>
                <a:gd name="T59" fmla="*/ 54 h 55"/>
                <a:gd name="T60" fmla="*/ 11 w 139"/>
                <a:gd name="T61"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55">
                  <a:moveTo>
                    <a:pt x="11" y="54"/>
                  </a:moveTo>
                  <a:lnTo>
                    <a:pt x="8" y="53"/>
                  </a:lnTo>
                  <a:lnTo>
                    <a:pt x="6" y="53"/>
                  </a:lnTo>
                  <a:lnTo>
                    <a:pt x="2" y="53"/>
                  </a:lnTo>
                  <a:lnTo>
                    <a:pt x="0" y="51"/>
                  </a:lnTo>
                  <a:lnTo>
                    <a:pt x="3" y="39"/>
                  </a:lnTo>
                  <a:lnTo>
                    <a:pt x="11" y="25"/>
                  </a:lnTo>
                  <a:lnTo>
                    <a:pt x="22" y="12"/>
                  </a:lnTo>
                  <a:lnTo>
                    <a:pt x="30" y="2"/>
                  </a:lnTo>
                  <a:lnTo>
                    <a:pt x="54" y="2"/>
                  </a:lnTo>
                  <a:lnTo>
                    <a:pt x="75" y="2"/>
                  </a:lnTo>
                  <a:lnTo>
                    <a:pt x="92" y="1"/>
                  </a:lnTo>
                  <a:lnTo>
                    <a:pt x="107" y="1"/>
                  </a:lnTo>
                  <a:lnTo>
                    <a:pt x="120" y="0"/>
                  </a:lnTo>
                  <a:lnTo>
                    <a:pt x="129" y="0"/>
                  </a:lnTo>
                  <a:lnTo>
                    <a:pt x="136" y="0"/>
                  </a:lnTo>
                  <a:lnTo>
                    <a:pt x="139" y="0"/>
                  </a:lnTo>
                  <a:lnTo>
                    <a:pt x="139" y="10"/>
                  </a:lnTo>
                  <a:lnTo>
                    <a:pt x="139" y="22"/>
                  </a:lnTo>
                  <a:lnTo>
                    <a:pt x="138" y="32"/>
                  </a:lnTo>
                  <a:lnTo>
                    <a:pt x="138" y="43"/>
                  </a:lnTo>
                  <a:lnTo>
                    <a:pt x="128" y="48"/>
                  </a:lnTo>
                  <a:lnTo>
                    <a:pt x="113" y="51"/>
                  </a:lnTo>
                  <a:lnTo>
                    <a:pt x="95" y="54"/>
                  </a:lnTo>
                  <a:lnTo>
                    <a:pt x="75" y="55"/>
                  </a:lnTo>
                  <a:lnTo>
                    <a:pt x="55" y="55"/>
                  </a:lnTo>
                  <a:lnTo>
                    <a:pt x="37" y="55"/>
                  </a:lnTo>
                  <a:lnTo>
                    <a:pt x="22" y="54"/>
                  </a:lnTo>
                  <a:lnTo>
                    <a:pt x="11" y="54"/>
                  </a:lnTo>
                  <a:lnTo>
                    <a:pt x="11" y="54"/>
                  </a:lnTo>
                  <a:lnTo>
                    <a:pt x="11" y="54"/>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4" name="Freeform 102">
              <a:extLst>
                <a:ext uri="{FF2B5EF4-FFF2-40B4-BE49-F238E27FC236}">
                  <a16:creationId xmlns:a16="http://schemas.microsoft.com/office/drawing/2014/main" id="{FC089841-2956-4C3B-BF6C-54DC8A84774D}"/>
                </a:ext>
              </a:extLst>
            </p:cNvPr>
            <p:cNvSpPr>
              <a:spLocks/>
            </p:cNvSpPr>
            <p:nvPr/>
          </p:nvSpPr>
          <p:spPr bwMode="auto">
            <a:xfrm>
              <a:off x="1419" y="1564"/>
              <a:ext cx="19" cy="20"/>
            </a:xfrm>
            <a:custGeom>
              <a:avLst/>
              <a:gdLst>
                <a:gd name="T0" fmla="*/ 7 w 38"/>
                <a:gd name="T1" fmla="*/ 41 h 41"/>
                <a:gd name="T2" fmla="*/ 6 w 38"/>
                <a:gd name="T3" fmla="*/ 38 h 41"/>
                <a:gd name="T4" fmla="*/ 4 w 38"/>
                <a:gd name="T5" fmla="*/ 37 h 41"/>
                <a:gd name="T6" fmla="*/ 2 w 38"/>
                <a:gd name="T7" fmla="*/ 35 h 41"/>
                <a:gd name="T8" fmla="*/ 0 w 38"/>
                <a:gd name="T9" fmla="*/ 34 h 41"/>
                <a:gd name="T10" fmla="*/ 1 w 38"/>
                <a:gd name="T11" fmla="*/ 26 h 41"/>
                <a:gd name="T12" fmla="*/ 4 w 38"/>
                <a:gd name="T13" fmla="*/ 19 h 41"/>
                <a:gd name="T14" fmla="*/ 7 w 38"/>
                <a:gd name="T15" fmla="*/ 13 h 41"/>
                <a:gd name="T16" fmla="*/ 10 w 38"/>
                <a:gd name="T17" fmla="*/ 7 h 41"/>
                <a:gd name="T18" fmla="*/ 15 w 38"/>
                <a:gd name="T19" fmla="*/ 4 h 41"/>
                <a:gd name="T20" fmla="*/ 22 w 38"/>
                <a:gd name="T21" fmla="*/ 1 h 41"/>
                <a:gd name="T22" fmla="*/ 29 w 38"/>
                <a:gd name="T23" fmla="*/ 0 h 41"/>
                <a:gd name="T24" fmla="*/ 38 w 38"/>
                <a:gd name="T25" fmla="*/ 0 h 41"/>
                <a:gd name="T26" fmla="*/ 36 w 38"/>
                <a:gd name="T27" fmla="*/ 13 h 41"/>
                <a:gd name="T28" fmla="*/ 29 w 38"/>
                <a:gd name="T29" fmla="*/ 26 h 41"/>
                <a:gd name="T30" fmla="*/ 19 w 38"/>
                <a:gd name="T31" fmla="*/ 36 h 41"/>
                <a:gd name="T32" fmla="*/ 7 w 38"/>
                <a:gd name="T33" fmla="*/ 41 h 41"/>
                <a:gd name="T34" fmla="*/ 7 w 38"/>
                <a:gd name="T35" fmla="*/ 41 h 41"/>
                <a:gd name="T36" fmla="*/ 7 w 38"/>
                <a:gd name="T3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41">
                  <a:moveTo>
                    <a:pt x="7" y="41"/>
                  </a:moveTo>
                  <a:lnTo>
                    <a:pt x="6" y="38"/>
                  </a:lnTo>
                  <a:lnTo>
                    <a:pt x="4" y="37"/>
                  </a:lnTo>
                  <a:lnTo>
                    <a:pt x="2" y="35"/>
                  </a:lnTo>
                  <a:lnTo>
                    <a:pt x="0" y="34"/>
                  </a:lnTo>
                  <a:lnTo>
                    <a:pt x="1" y="26"/>
                  </a:lnTo>
                  <a:lnTo>
                    <a:pt x="4" y="19"/>
                  </a:lnTo>
                  <a:lnTo>
                    <a:pt x="7" y="13"/>
                  </a:lnTo>
                  <a:lnTo>
                    <a:pt x="10" y="7"/>
                  </a:lnTo>
                  <a:lnTo>
                    <a:pt x="15" y="4"/>
                  </a:lnTo>
                  <a:lnTo>
                    <a:pt x="22" y="1"/>
                  </a:lnTo>
                  <a:lnTo>
                    <a:pt x="29" y="0"/>
                  </a:lnTo>
                  <a:lnTo>
                    <a:pt x="38" y="0"/>
                  </a:lnTo>
                  <a:lnTo>
                    <a:pt x="36" y="13"/>
                  </a:lnTo>
                  <a:lnTo>
                    <a:pt x="29" y="26"/>
                  </a:lnTo>
                  <a:lnTo>
                    <a:pt x="19" y="36"/>
                  </a:lnTo>
                  <a:lnTo>
                    <a:pt x="7" y="41"/>
                  </a:lnTo>
                  <a:lnTo>
                    <a:pt x="7" y="41"/>
                  </a:lnTo>
                  <a:lnTo>
                    <a:pt x="7" y="41"/>
                  </a:lnTo>
                  <a:close/>
                </a:path>
              </a:pathLst>
            </a:custGeom>
            <a:solidFill>
              <a:srgbClr val="9900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5" name="Freeform 103">
              <a:extLst>
                <a:ext uri="{FF2B5EF4-FFF2-40B4-BE49-F238E27FC236}">
                  <a16:creationId xmlns:a16="http://schemas.microsoft.com/office/drawing/2014/main" id="{9E350DFB-9095-4AE6-9C04-813BEC289ECF}"/>
                </a:ext>
              </a:extLst>
            </p:cNvPr>
            <p:cNvSpPr>
              <a:spLocks/>
            </p:cNvSpPr>
            <p:nvPr/>
          </p:nvSpPr>
          <p:spPr bwMode="auto">
            <a:xfrm>
              <a:off x="1350" y="1538"/>
              <a:ext cx="70" cy="34"/>
            </a:xfrm>
            <a:custGeom>
              <a:avLst/>
              <a:gdLst>
                <a:gd name="T0" fmla="*/ 0 w 139"/>
                <a:gd name="T1" fmla="*/ 68 h 68"/>
                <a:gd name="T2" fmla="*/ 2 w 139"/>
                <a:gd name="T3" fmla="*/ 50 h 68"/>
                <a:gd name="T4" fmla="*/ 9 w 139"/>
                <a:gd name="T5" fmla="*/ 35 h 68"/>
                <a:gd name="T6" fmla="*/ 20 w 139"/>
                <a:gd name="T7" fmla="*/ 22 h 68"/>
                <a:gd name="T8" fmla="*/ 32 w 139"/>
                <a:gd name="T9" fmla="*/ 13 h 68"/>
                <a:gd name="T10" fmla="*/ 47 w 139"/>
                <a:gd name="T11" fmla="*/ 7 h 68"/>
                <a:gd name="T12" fmla="*/ 65 w 139"/>
                <a:gd name="T13" fmla="*/ 3 h 68"/>
                <a:gd name="T14" fmla="*/ 82 w 139"/>
                <a:gd name="T15" fmla="*/ 2 h 68"/>
                <a:gd name="T16" fmla="*/ 100 w 139"/>
                <a:gd name="T17" fmla="*/ 0 h 68"/>
                <a:gd name="T18" fmla="*/ 106 w 139"/>
                <a:gd name="T19" fmla="*/ 4 h 68"/>
                <a:gd name="T20" fmla="*/ 114 w 139"/>
                <a:gd name="T21" fmla="*/ 10 h 68"/>
                <a:gd name="T22" fmla="*/ 122 w 139"/>
                <a:gd name="T23" fmla="*/ 15 h 68"/>
                <a:gd name="T24" fmla="*/ 129 w 139"/>
                <a:gd name="T25" fmla="*/ 22 h 68"/>
                <a:gd name="T26" fmla="*/ 136 w 139"/>
                <a:gd name="T27" fmla="*/ 29 h 68"/>
                <a:gd name="T28" fmla="*/ 139 w 139"/>
                <a:gd name="T29" fmla="*/ 38 h 68"/>
                <a:gd name="T30" fmla="*/ 138 w 139"/>
                <a:gd name="T31" fmla="*/ 48 h 68"/>
                <a:gd name="T32" fmla="*/ 134 w 139"/>
                <a:gd name="T33" fmla="*/ 57 h 68"/>
                <a:gd name="T34" fmla="*/ 116 w 139"/>
                <a:gd name="T35" fmla="*/ 45 h 68"/>
                <a:gd name="T36" fmla="*/ 99 w 139"/>
                <a:gd name="T37" fmla="*/ 37 h 68"/>
                <a:gd name="T38" fmla="*/ 82 w 139"/>
                <a:gd name="T39" fmla="*/ 35 h 68"/>
                <a:gd name="T40" fmla="*/ 65 w 139"/>
                <a:gd name="T41" fmla="*/ 35 h 68"/>
                <a:gd name="T42" fmla="*/ 48 w 139"/>
                <a:gd name="T43" fmla="*/ 40 h 68"/>
                <a:gd name="T44" fmla="*/ 32 w 139"/>
                <a:gd name="T45" fmla="*/ 47 h 68"/>
                <a:gd name="T46" fmla="*/ 17 w 139"/>
                <a:gd name="T47" fmla="*/ 57 h 68"/>
                <a:gd name="T48" fmla="*/ 4 w 139"/>
                <a:gd name="T49" fmla="*/ 68 h 68"/>
                <a:gd name="T50" fmla="*/ 2 w 139"/>
                <a:gd name="T51" fmla="*/ 68 h 68"/>
                <a:gd name="T52" fmla="*/ 2 w 139"/>
                <a:gd name="T53" fmla="*/ 68 h 68"/>
                <a:gd name="T54" fmla="*/ 1 w 139"/>
                <a:gd name="T55" fmla="*/ 68 h 68"/>
                <a:gd name="T56" fmla="*/ 0 w 139"/>
                <a:gd name="T57" fmla="*/ 68 h 68"/>
                <a:gd name="T58" fmla="*/ 0 w 139"/>
                <a:gd name="T59" fmla="*/ 68 h 68"/>
                <a:gd name="T60" fmla="*/ 0 w 139"/>
                <a:gd name="T6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68">
                  <a:moveTo>
                    <a:pt x="0" y="68"/>
                  </a:moveTo>
                  <a:lnTo>
                    <a:pt x="2" y="50"/>
                  </a:lnTo>
                  <a:lnTo>
                    <a:pt x="9" y="35"/>
                  </a:lnTo>
                  <a:lnTo>
                    <a:pt x="20" y="22"/>
                  </a:lnTo>
                  <a:lnTo>
                    <a:pt x="32" y="13"/>
                  </a:lnTo>
                  <a:lnTo>
                    <a:pt x="47" y="7"/>
                  </a:lnTo>
                  <a:lnTo>
                    <a:pt x="65" y="3"/>
                  </a:lnTo>
                  <a:lnTo>
                    <a:pt x="82" y="2"/>
                  </a:lnTo>
                  <a:lnTo>
                    <a:pt x="100" y="0"/>
                  </a:lnTo>
                  <a:lnTo>
                    <a:pt x="106" y="4"/>
                  </a:lnTo>
                  <a:lnTo>
                    <a:pt x="114" y="10"/>
                  </a:lnTo>
                  <a:lnTo>
                    <a:pt x="122" y="15"/>
                  </a:lnTo>
                  <a:lnTo>
                    <a:pt x="129" y="22"/>
                  </a:lnTo>
                  <a:lnTo>
                    <a:pt x="136" y="29"/>
                  </a:lnTo>
                  <a:lnTo>
                    <a:pt x="139" y="38"/>
                  </a:lnTo>
                  <a:lnTo>
                    <a:pt x="138" y="48"/>
                  </a:lnTo>
                  <a:lnTo>
                    <a:pt x="134" y="57"/>
                  </a:lnTo>
                  <a:lnTo>
                    <a:pt x="116" y="45"/>
                  </a:lnTo>
                  <a:lnTo>
                    <a:pt x="99" y="37"/>
                  </a:lnTo>
                  <a:lnTo>
                    <a:pt x="82" y="35"/>
                  </a:lnTo>
                  <a:lnTo>
                    <a:pt x="65" y="35"/>
                  </a:lnTo>
                  <a:lnTo>
                    <a:pt x="48" y="40"/>
                  </a:lnTo>
                  <a:lnTo>
                    <a:pt x="32" y="47"/>
                  </a:lnTo>
                  <a:lnTo>
                    <a:pt x="17" y="57"/>
                  </a:lnTo>
                  <a:lnTo>
                    <a:pt x="4" y="68"/>
                  </a:lnTo>
                  <a:lnTo>
                    <a:pt x="2" y="68"/>
                  </a:lnTo>
                  <a:lnTo>
                    <a:pt x="2" y="68"/>
                  </a:lnTo>
                  <a:lnTo>
                    <a:pt x="1" y="68"/>
                  </a:lnTo>
                  <a:lnTo>
                    <a:pt x="0" y="68"/>
                  </a:lnTo>
                  <a:lnTo>
                    <a:pt x="0" y="68"/>
                  </a:lnTo>
                  <a:lnTo>
                    <a:pt x="0" y="68"/>
                  </a:lnTo>
                  <a:close/>
                </a:path>
              </a:pathLst>
            </a:cu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6" name="Freeform 104">
              <a:extLst>
                <a:ext uri="{FF2B5EF4-FFF2-40B4-BE49-F238E27FC236}">
                  <a16:creationId xmlns:a16="http://schemas.microsoft.com/office/drawing/2014/main" id="{51A69D5C-297E-4DC7-8339-11C6C73CD651}"/>
                </a:ext>
              </a:extLst>
            </p:cNvPr>
            <p:cNvSpPr>
              <a:spLocks/>
            </p:cNvSpPr>
            <p:nvPr/>
          </p:nvSpPr>
          <p:spPr bwMode="auto">
            <a:xfrm>
              <a:off x="1426" y="1439"/>
              <a:ext cx="89" cy="126"/>
            </a:xfrm>
            <a:custGeom>
              <a:avLst/>
              <a:gdLst>
                <a:gd name="T0" fmla="*/ 55 w 177"/>
                <a:gd name="T1" fmla="*/ 250 h 251"/>
                <a:gd name="T2" fmla="*/ 42 w 177"/>
                <a:gd name="T3" fmla="*/ 248 h 251"/>
                <a:gd name="T4" fmla="*/ 33 w 177"/>
                <a:gd name="T5" fmla="*/ 242 h 251"/>
                <a:gd name="T6" fmla="*/ 29 w 177"/>
                <a:gd name="T7" fmla="*/ 235 h 251"/>
                <a:gd name="T8" fmla="*/ 19 w 177"/>
                <a:gd name="T9" fmla="*/ 205 h 251"/>
                <a:gd name="T10" fmla="*/ 9 w 177"/>
                <a:gd name="T11" fmla="*/ 149 h 251"/>
                <a:gd name="T12" fmla="*/ 16 w 177"/>
                <a:gd name="T13" fmla="*/ 112 h 251"/>
                <a:gd name="T14" fmla="*/ 4 w 177"/>
                <a:gd name="T15" fmla="*/ 94 h 251"/>
                <a:gd name="T16" fmla="*/ 9 w 177"/>
                <a:gd name="T17" fmla="*/ 75 h 251"/>
                <a:gd name="T18" fmla="*/ 29 w 177"/>
                <a:gd name="T19" fmla="*/ 59 h 251"/>
                <a:gd name="T20" fmla="*/ 50 w 177"/>
                <a:gd name="T21" fmla="*/ 43 h 251"/>
                <a:gd name="T22" fmla="*/ 70 w 177"/>
                <a:gd name="T23" fmla="*/ 27 h 251"/>
                <a:gd name="T24" fmla="*/ 85 w 177"/>
                <a:gd name="T25" fmla="*/ 12 h 251"/>
                <a:gd name="T26" fmla="*/ 99 w 177"/>
                <a:gd name="T27" fmla="*/ 1 h 251"/>
                <a:gd name="T28" fmla="*/ 128 w 177"/>
                <a:gd name="T29" fmla="*/ 23 h 251"/>
                <a:gd name="T30" fmla="*/ 150 w 177"/>
                <a:gd name="T31" fmla="*/ 52 h 251"/>
                <a:gd name="T32" fmla="*/ 149 w 177"/>
                <a:gd name="T33" fmla="*/ 73 h 251"/>
                <a:gd name="T34" fmla="*/ 123 w 177"/>
                <a:gd name="T35" fmla="*/ 103 h 251"/>
                <a:gd name="T36" fmla="*/ 101 w 177"/>
                <a:gd name="T37" fmla="*/ 134 h 251"/>
                <a:gd name="T38" fmla="*/ 113 w 177"/>
                <a:gd name="T39" fmla="*/ 149 h 251"/>
                <a:gd name="T40" fmla="*/ 128 w 177"/>
                <a:gd name="T41" fmla="*/ 156 h 251"/>
                <a:gd name="T42" fmla="*/ 139 w 177"/>
                <a:gd name="T43" fmla="*/ 149 h 251"/>
                <a:gd name="T44" fmla="*/ 151 w 177"/>
                <a:gd name="T45" fmla="*/ 139 h 251"/>
                <a:gd name="T46" fmla="*/ 161 w 177"/>
                <a:gd name="T47" fmla="*/ 132 h 251"/>
                <a:gd name="T48" fmla="*/ 171 w 177"/>
                <a:gd name="T49" fmla="*/ 134 h 251"/>
                <a:gd name="T50" fmla="*/ 175 w 177"/>
                <a:gd name="T51" fmla="*/ 141 h 251"/>
                <a:gd name="T52" fmla="*/ 160 w 177"/>
                <a:gd name="T53" fmla="*/ 160 h 251"/>
                <a:gd name="T54" fmla="*/ 148 w 177"/>
                <a:gd name="T55" fmla="*/ 181 h 251"/>
                <a:gd name="T56" fmla="*/ 150 w 177"/>
                <a:gd name="T57" fmla="*/ 211 h 251"/>
                <a:gd name="T58" fmla="*/ 149 w 177"/>
                <a:gd name="T59" fmla="*/ 233 h 251"/>
                <a:gd name="T60" fmla="*/ 143 w 177"/>
                <a:gd name="T61" fmla="*/ 245 h 251"/>
                <a:gd name="T62" fmla="*/ 124 w 177"/>
                <a:gd name="T63" fmla="*/ 247 h 251"/>
                <a:gd name="T64" fmla="*/ 98 w 177"/>
                <a:gd name="T65" fmla="*/ 249 h 251"/>
                <a:gd name="T66" fmla="*/ 73 w 177"/>
                <a:gd name="T67" fmla="*/ 251 h 251"/>
                <a:gd name="T68" fmla="*/ 63 w 177"/>
                <a:gd name="T69"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7" h="251">
                  <a:moveTo>
                    <a:pt x="63" y="251"/>
                  </a:moveTo>
                  <a:lnTo>
                    <a:pt x="55" y="250"/>
                  </a:lnTo>
                  <a:lnTo>
                    <a:pt x="48" y="249"/>
                  </a:lnTo>
                  <a:lnTo>
                    <a:pt x="42" y="248"/>
                  </a:lnTo>
                  <a:lnTo>
                    <a:pt x="35" y="247"/>
                  </a:lnTo>
                  <a:lnTo>
                    <a:pt x="33" y="242"/>
                  </a:lnTo>
                  <a:lnTo>
                    <a:pt x="31" y="238"/>
                  </a:lnTo>
                  <a:lnTo>
                    <a:pt x="29" y="235"/>
                  </a:lnTo>
                  <a:lnTo>
                    <a:pt x="28" y="233"/>
                  </a:lnTo>
                  <a:lnTo>
                    <a:pt x="19" y="205"/>
                  </a:lnTo>
                  <a:lnTo>
                    <a:pt x="10" y="177"/>
                  </a:lnTo>
                  <a:lnTo>
                    <a:pt x="9" y="149"/>
                  </a:lnTo>
                  <a:lnTo>
                    <a:pt x="20" y="124"/>
                  </a:lnTo>
                  <a:lnTo>
                    <a:pt x="16" y="112"/>
                  </a:lnTo>
                  <a:lnTo>
                    <a:pt x="10" y="103"/>
                  </a:lnTo>
                  <a:lnTo>
                    <a:pt x="4" y="94"/>
                  </a:lnTo>
                  <a:lnTo>
                    <a:pt x="0" y="83"/>
                  </a:lnTo>
                  <a:lnTo>
                    <a:pt x="9" y="75"/>
                  </a:lnTo>
                  <a:lnTo>
                    <a:pt x="19" y="67"/>
                  </a:lnTo>
                  <a:lnTo>
                    <a:pt x="29" y="59"/>
                  </a:lnTo>
                  <a:lnTo>
                    <a:pt x="39" y="51"/>
                  </a:lnTo>
                  <a:lnTo>
                    <a:pt x="50" y="43"/>
                  </a:lnTo>
                  <a:lnTo>
                    <a:pt x="60" y="35"/>
                  </a:lnTo>
                  <a:lnTo>
                    <a:pt x="70" y="27"/>
                  </a:lnTo>
                  <a:lnTo>
                    <a:pt x="80" y="20"/>
                  </a:lnTo>
                  <a:lnTo>
                    <a:pt x="85" y="12"/>
                  </a:lnTo>
                  <a:lnTo>
                    <a:pt x="91" y="5"/>
                  </a:lnTo>
                  <a:lnTo>
                    <a:pt x="99" y="1"/>
                  </a:lnTo>
                  <a:lnTo>
                    <a:pt x="111" y="0"/>
                  </a:lnTo>
                  <a:lnTo>
                    <a:pt x="128" y="23"/>
                  </a:lnTo>
                  <a:lnTo>
                    <a:pt x="142" y="39"/>
                  </a:lnTo>
                  <a:lnTo>
                    <a:pt x="150" y="52"/>
                  </a:lnTo>
                  <a:lnTo>
                    <a:pt x="152" y="62"/>
                  </a:lnTo>
                  <a:lnTo>
                    <a:pt x="149" y="73"/>
                  </a:lnTo>
                  <a:lnTo>
                    <a:pt x="139" y="86"/>
                  </a:lnTo>
                  <a:lnTo>
                    <a:pt x="123" y="103"/>
                  </a:lnTo>
                  <a:lnTo>
                    <a:pt x="99" y="126"/>
                  </a:lnTo>
                  <a:lnTo>
                    <a:pt x="101" y="134"/>
                  </a:lnTo>
                  <a:lnTo>
                    <a:pt x="106" y="141"/>
                  </a:lnTo>
                  <a:lnTo>
                    <a:pt x="113" y="149"/>
                  </a:lnTo>
                  <a:lnTo>
                    <a:pt x="121" y="157"/>
                  </a:lnTo>
                  <a:lnTo>
                    <a:pt x="128" y="156"/>
                  </a:lnTo>
                  <a:lnTo>
                    <a:pt x="134" y="152"/>
                  </a:lnTo>
                  <a:lnTo>
                    <a:pt x="139" y="149"/>
                  </a:lnTo>
                  <a:lnTo>
                    <a:pt x="145" y="143"/>
                  </a:lnTo>
                  <a:lnTo>
                    <a:pt x="151" y="139"/>
                  </a:lnTo>
                  <a:lnTo>
                    <a:pt x="156" y="135"/>
                  </a:lnTo>
                  <a:lnTo>
                    <a:pt x="161" y="132"/>
                  </a:lnTo>
                  <a:lnTo>
                    <a:pt x="167" y="130"/>
                  </a:lnTo>
                  <a:lnTo>
                    <a:pt x="171" y="134"/>
                  </a:lnTo>
                  <a:lnTo>
                    <a:pt x="173" y="136"/>
                  </a:lnTo>
                  <a:lnTo>
                    <a:pt x="175" y="141"/>
                  </a:lnTo>
                  <a:lnTo>
                    <a:pt x="177" y="148"/>
                  </a:lnTo>
                  <a:lnTo>
                    <a:pt x="160" y="160"/>
                  </a:lnTo>
                  <a:lnTo>
                    <a:pt x="151" y="170"/>
                  </a:lnTo>
                  <a:lnTo>
                    <a:pt x="148" y="181"/>
                  </a:lnTo>
                  <a:lnTo>
                    <a:pt x="148" y="204"/>
                  </a:lnTo>
                  <a:lnTo>
                    <a:pt x="150" y="211"/>
                  </a:lnTo>
                  <a:lnTo>
                    <a:pt x="150" y="221"/>
                  </a:lnTo>
                  <a:lnTo>
                    <a:pt x="149" y="233"/>
                  </a:lnTo>
                  <a:lnTo>
                    <a:pt x="148" y="243"/>
                  </a:lnTo>
                  <a:lnTo>
                    <a:pt x="143" y="245"/>
                  </a:lnTo>
                  <a:lnTo>
                    <a:pt x="135" y="246"/>
                  </a:lnTo>
                  <a:lnTo>
                    <a:pt x="124" y="247"/>
                  </a:lnTo>
                  <a:lnTo>
                    <a:pt x="111" y="248"/>
                  </a:lnTo>
                  <a:lnTo>
                    <a:pt x="98" y="249"/>
                  </a:lnTo>
                  <a:lnTo>
                    <a:pt x="84" y="250"/>
                  </a:lnTo>
                  <a:lnTo>
                    <a:pt x="73" y="251"/>
                  </a:lnTo>
                  <a:lnTo>
                    <a:pt x="63" y="251"/>
                  </a:lnTo>
                  <a:lnTo>
                    <a:pt x="63" y="251"/>
                  </a:lnTo>
                  <a:lnTo>
                    <a:pt x="63" y="251"/>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7" name="Freeform 105">
              <a:extLst>
                <a:ext uri="{FF2B5EF4-FFF2-40B4-BE49-F238E27FC236}">
                  <a16:creationId xmlns:a16="http://schemas.microsoft.com/office/drawing/2014/main" id="{B508C099-8123-4D8D-B9E9-02B742528FAF}"/>
                </a:ext>
              </a:extLst>
            </p:cNvPr>
            <p:cNvSpPr>
              <a:spLocks/>
            </p:cNvSpPr>
            <p:nvPr/>
          </p:nvSpPr>
          <p:spPr bwMode="auto">
            <a:xfrm>
              <a:off x="1405" y="1525"/>
              <a:ext cx="26" cy="31"/>
            </a:xfrm>
            <a:custGeom>
              <a:avLst/>
              <a:gdLst>
                <a:gd name="T0" fmla="*/ 47 w 53"/>
                <a:gd name="T1" fmla="*/ 62 h 62"/>
                <a:gd name="T2" fmla="*/ 41 w 53"/>
                <a:gd name="T3" fmla="*/ 53 h 62"/>
                <a:gd name="T4" fmla="*/ 35 w 53"/>
                <a:gd name="T5" fmla="*/ 46 h 62"/>
                <a:gd name="T6" fmla="*/ 30 w 53"/>
                <a:gd name="T7" fmla="*/ 40 h 62"/>
                <a:gd name="T8" fmla="*/ 26 w 53"/>
                <a:gd name="T9" fmla="*/ 34 h 62"/>
                <a:gd name="T10" fmla="*/ 20 w 53"/>
                <a:gd name="T11" fmla="*/ 30 h 62"/>
                <a:gd name="T12" fmla="*/ 15 w 53"/>
                <a:gd name="T13" fmla="*/ 26 h 62"/>
                <a:gd name="T14" fmla="*/ 9 w 53"/>
                <a:gd name="T15" fmla="*/ 22 h 62"/>
                <a:gd name="T16" fmla="*/ 2 w 53"/>
                <a:gd name="T17" fmla="*/ 18 h 62"/>
                <a:gd name="T18" fmla="*/ 0 w 53"/>
                <a:gd name="T19" fmla="*/ 17 h 62"/>
                <a:gd name="T20" fmla="*/ 0 w 53"/>
                <a:gd name="T21" fmla="*/ 15 h 62"/>
                <a:gd name="T22" fmla="*/ 0 w 53"/>
                <a:gd name="T23" fmla="*/ 14 h 62"/>
                <a:gd name="T24" fmla="*/ 0 w 53"/>
                <a:gd name="T25" fmla="*/ 13 h 62"/>
                <a:gd name="T26" fmla="*/ 5 w 53"/>
                <a:gd name="T27" fmla="*/ 10 h 62"/>
                <a:gd name="T28" fmla="*/ 10 w 53"/>
                <a:gd name="T29" fmla="*/ 8 h 62"/>
                <a:gd name="T30" fmla="*/ 13 w 53"/>
                <a:gd name="T31" fmla="*/ 6 h 62"/>
                <a:gd name="T32" fmla="*/ 17 w 53"/>
                <a:gd name="T33" fmla="*/ 5 h 62"/>
                <a:gd name="T34" fmla="*/ 21 w 53"/>
                <a:gd name="T35" fmla="*/ 3 h 62"/>
                <a:gd name="T36" fmla="*/ 26 w 53"/>
                <a:gd name="T37" fmla="*/ 2 h 62"/>
                <a:gd name="T38" fmla="*/ 30 w 53"/>
                <a:gd name="T39" fmla="*/ 1 h 62"/>
                <a:gd name="T40" fmla="*/ 36 w 53"/>
                <a:gd name="T41" fmla="*/ 0 h 62"/>
                <a:gd name="T42" fmla="*/ 38 w 53"/>
                <a:gd name="T43" fmla="*/ 3 h 62"/>
                <a:gd name="T44" fmla="*/ 41 w 53"/>
                <a:gd name="T45" fmla="*/ 11 h 62"/>
                <a:gd name="T46" fmla="*/ 45 w 53"/>
                <a:gd name="T47" fmla="*/ 29 h 62"/>
                <a:gd name="T48" fmla="*/ 53 w 53"/>
                <a:gd name="T49" fmla="*/ 61 h 62"/>
                <a:gd name="T50" fmla="*/ 51 w 53"/>
                <a:gd name="T51" fmla="*/ 61 h 62"/>
                <a:gd name="T52" fmla="*/ 49 w 53"/>
                <a:gd name="T53" fmla="*/ 61 h 62"/>
                <a:gd name="T54" fmla="*/ 48 w 53"/>
                <a:gd name="T55" fmla="*/ 61 h 62"/>
                <a:gd name="T56" fmla="*/ 47 w 53"/>
                <a:gd name="T57" fmla="*/ 62 h 62"/>
                <a:gd name="T58" fmla="*/ 47 w 53"/>
                <a:gd name="T59" fmla="*/ 62 h 62"/>
                <a:gd name="T60" fmla="*/ 47 w 53"/>
                <a:gd name="T6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 h="62">
                  <a:moveTo>
                    <a:pt x="47" y="62"/>
                  </a:moveTo>
                  <a:lnTo>
                    <a:pt x="41" y="53"/>
                  </a:lnTo>
                  <a:lnTo>
                    <a:pt x="35" y="46"/>
                  </a:lnTo>
                  <a:lnTo>
                    <a:pt x="30" y="40"/>
                  </a:lnTo>
                  <a:lnTo>
                    <a:pt x="26" y="34"/>
                  </a:lnTo>
                  <a:lnTo>
                    <a:pt x="20" y="30"/>
                  </a:lnTo>
                  <a:lnTo>
                    <a:pt x="15" y="26"/>
                  </a:lnTo>
                  <a:lnTo>
                    <a:pt x="9" y="22"/>
                  </a:lnTo>
                  <a:lnTo>
                    <a:pt x="2" y="18"/>
                  </a:lnTo>
                  <a:lnTo>
                    <a:pt x="0" y="17"/>
                  </a:lnTo>
                  <a:lnTo>
                    <a:pt x="0" y="15"/>
                  </a:lnTo>
                  <a:lnTo>
                    <a:pt x="0" y="14"/>
                  </a:lnTo>
                  <a:lnTo>
                    <a:pt x="0" y="13"/>
                  </a:lnTo>
                  <a:lnTo>
                    <a:pt x="5" y="10"/>
                  </a:lnTo>
                  <a:lnTo>
                    <a:pt x="10" y="8"/>
                  </a:lnTo>
                  <a:lnTo>
                    <a:pt x="13" y="6"/>
                  </a:lnTo>
                  <a:lnTo>
                    <a:pt x="17" y="5"/>
                  </a:lnTo>
                  <a:lnTo>
                    <a:pt x="21" y="3"/>
                  </a:lnTo>
                  <a:lnTo>
                    <a:pt x="26" y="2"/>
                  </a:lnTo>
                  <a:lnTo>
                    <a:pt x="30" y="1"/>
                  </a:lnTo>
                  <a:lnTo>
                    <a:pt x="36" y="0"/>
                  </a:lnTo>
                  <a:lnTo>
                    <a:pt x="38" y="3"/>
                  </a:lnTo>
                  <a:lnTo>
                    <a:pt x="41" y="11"/>
                  </a:lnTo>
                  <a:lnTo>
                    <a:pt x="45" y="29"/>
                  </a:lnTo>
                  <a:lnTo>
                    <a:pt x="53" y="61"/>
                  </a:lnTo>
                  <a:lnTo>
                    <a:pt x="51" y="61"/>
                  </a:lnTo>
                  <a:lnTo>
                    <a:pt x="49" y="61"/>
                  </a:lnTo>
                  <a:lnTo>
                    <a:pt x="48" y="61"/>
                  </a:lnTo>
                  <a:lnTo>
                    <a:pt x="47" y="62"/>
                  </a:lnTo>
                  <a:lnTo>
                    <a:pt x="47" y="62"/>
                  </a:lnTo>
                  <a:lnTo>
                    <a:pt x="47" y="62"/>
                  </a:lnTo>
                  <a:close/>
                </a:path>
              </a:pathLst>
            </a:custGeom>
            <a:solidFill>
              <a:srgbClr val="66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8" name="Freeform 106">
              <a:extLst>
                <a:ext uri="{FF2B5EF4-FFF2-40B4-BE49-F238E27FC236}">
                  <a16:creationId xmlns:a16="http://schemas.microsoft.com/office/drawing/2014/main" id="{D76120EE-59F6-4B78-9792-7FC68D21403C}"/>
                </a:ext>
              </a:extLst>
            </p:cNvPr>
            <p:cNvSpPr>
              <a:spLocks/>
            </p:cNvSpPr>
            <p:nvPr/>
          </p:nvSpPr>
          <p:spPr bwMode="auto">
            <a:xfrm>
              <a:off x="1484" y="1406"/>
              <a:ext cx="69" cy="129"/>
            </a:xfrm>
            <a:custGeom>
              <a:avLst/>
              <a:gdLst>
                <a:gd name="T0" fmla="*/ 45 w 139"/>
                <a:gd name="T1" fmla="*/ 258 h 258"/>
                <a:gd name="T2" fmla="*/ 51 w 139"/>
                <a:gd name="T3" fmla="*/ 239 h 258"/>
                <a:gd name="T4" fmla="*/ 60 w 139"/>
                <a:gd name="T5" fmla="*/ 227 h 258"/>
                <a:gd name="T6" fmla="*/ 70 w 139"/>
                <a:gd name="T7" fmla="*/ 216 h 258"/>
                <a:gd name="T8" fmla="*/ 76 w 139"/>
                <a:gd name="T9" fmla="*/ 204 h 258"/>
                <a:gd name="T10" fmla="*/ 66 w 139"/>
                <a:gd name="T11" fmla="*/ 193 h 258"/>
                <a:gd name="T12" fmla="*/ 58 w 139"/>
                <a:gd name="T13" fmla="*/ 186 h 258"/>
                <a:gd name="T14" fmla="*/ 52 w 139"/>
                <a:gd name="T15" fmla="*/ 183 h 258"/>
                <a:gd name="T16" fmla="*/ 46 w 139"/>
                <a:gd name="T17" fmla="*/ 183 h 258"/>
                <a:gd name="T18" fmla="*/ 42 w 139"/>
                <a:gd name="T19" fmla="*/ 185 h 258"/>
                <a:gd name="T20" fmla="*/ 35 w 139"/>
                <a:gd name="T21" fmla="*/ 191 h 258"/>
                <a:gd name="T22" fmla="*/ 28 w 139"/>
                <a:gd name="T23" fmla="*/ 199 h 258"/>
                <a:gd name="T24" fmla="*/ 18 w 139"/>
                <a:gd name="T25" fmla="*/ 209 h 258"/>
                <a:gd name="T26" fmla="*/ 4 w 139"/>
                <a:gd name="T27" fmla="*/ 202 h 258"/>
                <a:gd name="T28" fmla="*/ 0 w 139"/>
                <a:gd name="T29" fmla="*/ 193 h 258"/>
                <a:gd name="T30" fmla="*/ 6 w 139"/>
                <a:gd name="T31" fmla="*/ 183 h 258"/>
                <a:gd name="T32" fmla="*/ 17 w 139"/>
                <a:gd name="T33" fmla="*/ 170 h 258"/>
                <a:gd name="T34" fmla="*/ 29 w 139"/>
                <a:gd name="T35" fmla="*/ 156 h 258"/>
                <a:gd name="T36" fmla="*/ 41 w 139"/>
                <a:gd name="T37" fmla="*/ 144 h 258"/>
                <a:gd name="T38" fmla="*/ 49 w 139"/>
                <a:gd name="T39" fmla="*/ 130 h 258"/>
                <a:gd name="T40" fmla="*/ 51 w 139"/>
                <a:gd name="T41" fmla="*/ 117 h 258"/>
                <a:gd name="T42" fmla="*/ 35 w 139"/>
                <a:gd name="T43" fmla="*/ 98 h 258"/>
                <a:gd name="T44" fmla="*/ 22 w 139"/>
                <a:gd name="T45" fmla="*/ 83 h 258"/>
                <a:gd name="T46" fmla="*/ 12 w 139"/>
                <a:gd name="T47" fmla="*/ 69 h 258"/>
                <a:gd name="T48" fmla="*/ 7 w 139"/>
                <a:gd name="T49" fmla="*/ 58 h 258"/>
                <a:gd name="T50" fmla="*/ 6 w 139"/>
                <a:gd name="T51" fmla="*/ 47 h 258"/>
                <a:gd name="T52" fmla="*/ 10 w 139"/>
                <a:gd name="T53" fmla="*/ 34 h 258"/>
                <a:gd name="T54" fmla="*/ 19 w 139"/>
                <a:gd name="T55" fmla="*/ 19 h 258"/>
                <a:gd name="T56" fmla="*/ 33 w 139"/>
                <a:gd name="T57" fmla="*/ 0 h 258"/>
                <a:gd name="T58" fmla="*/ 58 w 139"/>
                <a:gd name="T59" fmla="*/ 6 h 258"/>
                <a:gd name="T60" fmla="*/ 81 w 139"/>
                <a:gd name="T61" fmla="*/ 20 h 258"/>
                <a:gd name="T62" fmla="*/ 99 w 139"/>
                <a:gd name="T63" fmla="*/ 39 h 258"/>
                <a:gd name="T64" fmla="*/ 116 w 139"/>
                <a:gd name="T65" fmla="*/ 62 h 258"/>
                <a:gd name="T66" fmla="*/ 127 w 139"/>
                <a:gd name="T67" fmla="*/ 87 h 258"/>
                <a:gd name="T68" fmla="*/ 134 w 139"/>
                <a:gd name="T69" fmla="*/ 115 h 258"/>
                <a:gd name="T70" fmla="*/ 139 w 139"/>
                <a:gd name="T71" fmla="*/ 144 h 258"/>
                <a:gd name="T72" fmla="*/ 139 w 139"/>
                <a:gd name="T73" fmla="*/ 171 h 258"/>
                <a:gd name="T74" fmla="*/ 133 w 139"/>
                <a:gd name="T75" fmla="*/ 183 h 258"/>
                <a:gd name="T76" fmla="*/ 124 w 139"/>
                <a:gd name="T77" fmla="*/ 197 h 258"/>
                <a:gd name="T78" fmla="*/ 112 w 139"/>
                <a:gd name="T79" fmla="*/ 209 h 258"/>
                <a:gd name="T80" fmla="*/ 99 w 139"/>
                <a:gd name="T81" fmla="*/ 223 h 258"/>
                <a:gd name="T82" fmla="*/ 84 w 139"/>
                <a:gd name="T83" fmla="*/ 235 h 258"/>
                <a:gd name="T84" fmla="*/ 71 w 139"/>
                <a:gd name="T85" fmla="*/ 245 h 258"/>
                <a:gd name="T86" fmla="*/ 57 w 139"/>
                <a:gd name="T87" fmla="*/ 253 h 258"/>
                <a:gd name="T88" fmla="*/ 45 w 139"/>
                <a:gd name="T89" fmla="*/ 258 h 258"/>
                <a:gd name="T90" fmla="*/ 45 w 139"/>
                <a:gd name="T91" fmla="*/ 258 h 258"/>
                <a:gd name="T92" fmla="*/ 45 w 139"/>
                <a:gd name="T93"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 h="258">
                  <a:moveTo>
                    <a:pt x="45" y="258"/>
                  </a:moveTo>
                  <a:lnTo>
                    <a:pt x="51" y="239"/>
                  </a:lnTo>
                  <a:lnTo>
                    <a:pt x="60" y="227"/>
                  </a:lnTo>
                  <a:lnTo>
                    <a:pt x="70" y="216"/>
                  </a:lnTo>
                  <a:lnTo>
                    <a:pt x="76" y="204"/>
                  </a:lnTo>
                  <a:lnTo>
                    <a:pt x="66" y="193"/>
                  </a:lnTo>
                  <a:lnTo>
                    <a:pt x="58" y="186"/>
                  </a:lnTo>
                  <a:lnTo>
                    <a:pt x="52" y="183"/>
                  </a:lnTo>
                  <a:lnTo>
                    <a:pt x="46" y="183"/>
                  </a:lnTo>
                  <a:lnTo>
                    <a:pt x="42" y="185"/>
                  </a:lnTo>
                  <a:lnTo>
                    <a:pt x="35" y="191"/>
                  </a:lnTo>
                  <a:lnTo>
                    <a:pt x="28" y="199"/>
                  </a:lnTo>
                  <a:lnTo>
                    <a:pt x="18" y="209"/>
                  </a:lnTo>
                  <a:lnTo>
                    <a:pt x="4" y="202"/>
                  </a:lnTo>
                  <a:lnTo>
                    <a:pt x="0" y="193"/>
                  </a:lnTo>
                  <a:lnTo>
                    <a:pt x="6" y="183"/>
                  </a:lnTo>
                  <a:lnTo>
                    <a:pt x="17" y="170"/>
                  </a:lnTo>
                  <a:lnTo>
                    <a:pt x="29" y="156"/>
                  </a:lnTo>
                  <a:lnTo>
                    <a:pt x="41" y="144"/>
                  </a:lnTo>
                  <a:lnTo>
                    <a:pt x="49" y="130"/>
                  </a:lnTo>
                  <a:lnTo>
                    <a:pt x="51" y="117"/>
                  </a:lnTo>
                  <a:lnTo>
                    <a:pt x="35" y="98"/>
                  </a:lnTo>
                  <a:lnTo>
                    <a:pt x="22" y="83"/>
                  </a:lnTo>
                  <a:lnTo>
                    <a:pt x="12" y="69"/>
                  </a:lnTo>
                  <a:lnTo>
                    <a:pt x="7" y="58"/>
                  </a:lnTo>
                  <a:lnTo>
                    <a:pt x="6" y="47"/>
                  </a:lnTo>
                  <a:lnTo>
                    <a:pt x="10" y="34"/>
                  </a:lnTo>
                  <a:lnTo>
                    <a:pt x="19" y="19"/>
                  </a:lnTo>
                  <a:lnTo>
                    <a:pt x="33" y="0"/>
                  </a:lnTo>
                  <a:lnTo>
                    <a:pt x="58" y="6"/>
                  </a:lnTo>
                  <a:lnTo>
                    <a:pt x="81" y="20"/>
                  </a:lnTo>
                  <a:lnTo>
                    <a:pt x="99" y="39"/>
                  </a:lnTo>
                  <a:lnTo>
                    <a:pt x="116" y="62"/>
                  </a:lnTo>
                  <a:lnTo>
                    <a:pt x="127" y="87"/>
                  </a:lnTo>
                  <a:lnTo>
                    <a:pt x="134" y="115"/>
                  </a:lnTo>
                  <a:lnTo>
                    <a:pt x="139" y="144"/>
                  </a:lnTo>
                  <a:lnTo>
                    <a:pt x="139" y="171"/>
                  </a:lnTo>
                  <a:lnTo>
                    <a:pt x="133" y="183"/>
                  </a:lnTo>
                  <a:lnTo>
                    <a:pt x="124" y="197"/>
                  </a:lnTo>
                  <a:lnTo>
                    <a:pt x="112" y="209"/>
                  </a:lnTo>
                  <a:lnTo>
                    <a:pt x="99" y="223"/>
                  </a:lnTo>
                  <a:lnTo>
                    <a:pt x="84" y="235"/>
                  </a:lnTo>
                  <a:lnTo>
                    <a:pt x="71" y="245"/>
                  </a:lnTo>
                  <a:lnTo>
                    <a:pt x="57" y="253"/>
                  </a:lnTo>
                  <a:lnTo>
                    <a:pt x="45" y="258"/>
                  </a:lnTo>
                  <a:lnTo>
                    <a:pt x="45" y="258"/>
                  </a:lnTo>
                  <a:lnTo>
                    <a:pt x="45" y="258"/>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9019" name="Picture 107" descr="MCPE01487_0000[1]">
            <a:extLst>
              <a:ext uri="{FF2B5EF4-FFF2-40B4-BE49-F238E27FC236}">
                <a16:creationId xmlns:a16="http://schemas.microsoft.com/office/drawing/2014/main" id="{B97A036E-D713-4C26-B148-9FD3D8DD4A66}"/>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372225" y="3284538"/>
            <a:ext cx="2301875" cy="1855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022" name="Text Box 110">
            <a:extLst>
              <a:ext uri="{FF2B5EF4-FFF2-40B4-BE49-F238E27FC236}">
                <a16:creationId xmlns:a16="http://schemas.microsoft.com/office/drawing/2014/main" id="{F7AAE5AF-5074-4FDA-9F5B-BEB55F8683B7}"/>
              </a:ext>
            </a:extLst>
          </p:cNvPr>
          <p:cNvSpPr txBox="1">
            <a:spLocks noChangeArrowheads="1"/>
          </p:cNvSpPr>
          <p:nvPr/>
        </p:nvSpPr>
        <p:spPr bwMode="auto">
          <a:xfrm>
            <a:off x="6732588" y="5516563"/>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latin typeface="Arial" panose="020B0604020202020204" pitchFamily="34" charset="0"/>
              </a:rPr>
              <a:t>Project End</a:t>
            </a:r>
          </a:p>
        </p:txBody>
      </p:sp>
      <p:sp>
        <p:nvSpPr>
          <p:cNvPr id="39024" name="AutoShape 112">
            <a:extLst>
              <a:ext uri="{FF2B5EF4-FFF2-40B4-BE49-F238E27FC236}">
                <a16:creationId xmlns:a16="http://schemas.microsoft.com/office/drawing/2014/main" id="{CD7F463A-B4D1-4C6F-AA2D-24EAEBEEE156}"/>
              </a:ext>
            </a:extLst>
          </p:cNvPr>
          <p:cNvSpPr>
            <a:spLocks noChangeArrowheads="1"/>
          </p:cNvSpPr>
          <p:nvPr/>
        </p:nvSpPr>
        <p:spPr bwMode="auto">
          <a:xfrm>
            <a:off x="3779838" y="4005263"/>
            <a:ext cx="2089150" cy="792162"/>
          </a:xfrm>
          <a:prstGeom prst="rightArrow">
            <a:avLst>
              <a:gd name="adj1" fmla="val 50000"/>
              <a:gd name="adj2" fmla="val 65932"/>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81758D7-48B2-43E5-A1C1-2820BE508420}"/>
              </a:ext>
            </a:extLst>
          </p:cNvPr>
          <p:cNvSpPr>
            <a:spLocks noGrp="1" noChangeArrowheads="1"/>
          </p:cNvSpPr>
          <p:nvPr>
            <p:ph type="title"/>
          </p:nvPr>
        </p:nvSpPr>
        <p:spPr/>
        <p:txBody>
          <a:bodyPr/>
          <a:lstStyle/>
          <a:p>
            <a:r>
              <a:rPr lang="en-GB" altLang="en-US" sz="3800"/>
              <a:t>Work Breakdown Structure (WBS)</a:t>
            </a:r>
          </a:p>
        </p:txBody>
      </p:sp>
      <p:sp>
        <p:nvSpPr>
          <p:cNvPr id="79875" name="Rectangle 3">
            <a:extLst>
              <a:ext uri="{FF2B5EF4-FFF2-40B4-BE49-F238E27FC236}">
                <a16:creationId xmlns:a16="http://schemas.microsoft.com/office/drawing/2014/main" id="{CC59F92A-ACEB-47A7-9140-77EB40C1A7B3}"/>
              </a:ext>
            </a:extLst>
          </p:cNvPr>
          <p:cNvSpPr>
            <a:spLocks noGrp="1" noChangeArrowheads="1"/>
          </p:cNvSpPr>
          <p:nvPr>
            <p:ph type="body" sz="half" idx="1"/>
          </p:nvPr>
        </p:nvSpPr>
        <p:spPr>
          <a:xfrm>
            <a:off x="304800" y="1143000"/>
            <a:ext cx="8154988" cy="1493838"/>
          </a:xfrm>
        </p:spPr>
        <p:txBody>
          <a:bodyPr/>
          <a:lstStyle/>
          <a:p>
            <a:r>
              <a:rPr lang="en-GB" altLang="en-US" sz="2800"/>
              <a:t>The Work Breakdown Structure is the foundation for effective project planning, costing and management.</a:t>
            </a:r>
          </a:p>
          <a:p>
            <a:r>
              <a:rPr lang="en-GB" altLang="en-US" sz="2800"/>
              <a:t>It is the most important aspect in setting-up a Project</a:t>
            </a:r>
          </a:p>
          <a:p>
            <a:pPr>
              <a:buFont typeface="Wingdings" panose="05000000000000000000" pitchFamily="2" charset="2"/>
              <a:buNone/>
            </a:pPr>
            <a:endParaRPr lang="en-GB" altLang="en-US" sz="2800"/>
          </a:p>
        </p:txBody>
      </p:sp>
      <p:pic>
        <p:nvPicPr>
          <p:cNvPr id="79876" name="Picture 4" descr="MPPH03252I0000[1]">
            <a:extLst>
              <a:ext uri="{FF2B5EF4-FFF2-40B4-BE49-F238E27FC236}">
                <a16:creationId xmlns:a16="http://schemas.microsoft.com/office/drawing/2014/main" id="{1D3A6B3D-17FE-404D-BF25-A0F06E63A58B}"/>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672263" y="3305175"/>
            <a:ext cx="2243137" cy="3344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9878" name="Text Box 6">
            <a:extLst>
              <a:ext uri="{FF2B5EF4-FFF2-40B4-BE49-F238E27FC236}">
                <a16:creationId xmlns:a16="http://schemas.microsoft.com/office/drawing/2014/main" id="{3B7BE733-1E8D-415F-8388-82BA667AF8E8}"/>
              </a:ext>
            </a:extLst>
          </p:cNvPr>
          <p:cNvSpPr txBox="1">
            <a:spLocks noChangeArrowheads="1"/>
          </p:cNvSpPr>
          <p:nvPr/>
        </p:nvSpPr>
        <p:spPr bwMode="auto">
          <a:xfrm>
            <a:off x="304800" y="3619500"/>
            <a:ext cx="6162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rgbClr val="CC0000"/>
              </a:buClr>
              <a:buFont typeface="Wingdings" panose="05000000000000000000" pitchFamily="2" charset="2"/>
              <a:buChar char="n"/>
            </a:pPr>
            <a:r>
              <a:rPr lang="en-GB" altLang="en-US" sz="2800">
                <a:latin typeface="Arial" panose="020B0604020202020204" pitchFamily="34" charset="0"/>
              </a:rPr>
              <a:t>It is the foundation on which everything else builds</a:t>
            </a:r>
            <a:endParaRPr lang="en-GB"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B9633AC-FC63-4493-9209-03A8BC15D185}"/>
              </a:ext>
            </a:extLst>
          </p:cNvPr>
          <p:cNvSpPr>
            <a:spLocks noGrp="1" noChangeArrowheads="1"/>
          </p:cNvSpPr>
          <p:nvPr>
            <p:ph type="title"/>
          </p:nvPr>
        </p:nvSpPr>
        <p:spPr/>
        <p:txBody>
          <a:bodyPr/>
          <a:lstStyle/>
          <a:p>
            <a:r>
              <a:rPr lang="en-GB" altLang="en-US" sz="3800"/>
              <a:t>Work Breakdown Structure - Definition</a:t>
            </a:r>
          </a:p>
        </p:txBody>
      </p:sp>
      <p:sp>
        <p:nvSpPr>
          <p:cNvPr id="77827" name="Rectangle 3">
            <a:extLst>
              <a:ext uri="{FF2B5EF4-FFF2-40B4-BE49-F238E27FC236}">
                <a16:creationId xmlns:a16="http://schemas.microsoft.com/office/drawing/2014/main" id="{AEB60EE2-C7DE-4570-B6C0-095954261D5C}"/>
              </a:ext>
            </a:extLst>
          </p:cNvPr>
          <p:cNvSpPr>
            <a:spLocks noGrp="1" noChangeArrowheads="1"/>
          </p:cNvSpPr>
          <p:nvPr>
            <p:ph type="body" idx="1"/>
          </p:nvPr>
        </p:nvSpPr>
        <p:spPr/>
        <p:txBody>
          <a:bodyPr/>
          <a:lstStyle/>
          <a:p>
            <a:pPr>
              <a:buFont typeface="Wingdings" panose="05000000000000000000" pitchFamily="2" charset="2"/>
              <a:buNone/>
            </a:pPr>
            <a:r>
              <a:rPr lang="en-GB" altLang="en-US"/>
              <a:t>“A Work Breakdown Structure (WBS) is a hierarchical (from general to specific) tree structure of deliverables and tasks that need to be performed to complete a project.”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a:extLst>
              <a:ext uri="{FF2B5EF4-FFF2-40B4-BE49-F238E27FC236}">
                <a16:creationId xmlns:a16="http://schemas.microsoft.com/office/drawing/2014/main" id="{E1CA8E72-1E35-4091-80FB-C80B08CCCAF6}"/>
              </a:ext>
            </a:extLst>
          </p:cNvPr>
          <p:cNvSpPr>
            <a:spLocks noGrp="1" noChangeArrowheads="1"/>
          </p:cNvSpPr>
          <p:nvPr>
            <p:ph type="title"/>
          </p:nvPr>
        </p:nvSpPr>
        <p:spPr/>
        <p:txBody>
          <a:bodyPr/>
          <a:lstStyle/>
          <a:p>
            <a:r>
              <a:rPr lang="en-GB" altLang="en-US" sz="3800"/>
              <a:t>Example WBS - Top Level ILW Project</a:t>
            </a:r>
          </a:p>
        </p:txBody>
      </p:sp>
      <p:graphicFrame>
        <p:nvGraphicFramePr>
          <p:cNvPr id="82950" name="Object 1030">
            <a:extLst>
              <a:ext uri="{FF2B5EF4-FFF2-40B4-BE49-F238E27FC236}">
                <a16:creationId xmlns:a16="http://schemas.microsoft.com/office/drawing/2014/main" id="{DDF6C80F-2619-4437-8A55-28BA1CBE8BAA}"/>
              </a:ext>
            </a:extLst>
          </p:cNvPr>
          <p:cNvGraphicFramePr>
            <a:graphicFrameLocks noGrp="1" noChangeAspect="1"/>
          </p:cNvGraphicFramePr>
          <p:nvPr>
            <p:ph idx="1"/>
          </p:nvPr>
        </p:nvGraphicFramePr>
        <p:xfrm>
          <a:off x="306388" y="1366838"/>
          <a:ext cx="8607425" cy="4808537"/>
        </p:xfrm>
        <a:graphic>
          <a:graphicData uri="http://schemas.openxmlformats.org/presentationml/2006/ole">
            <mc:AlternateContent xmlns:mc="http://schemas.openxmlformats.org/markup-compatibility/2006">
              <mc:Choice xmlns:v="urn:schemas-microsoft-com:vml" Requires="v">
                <p:oleObj spid="_x0000_s82952" name="MS Org Chart" r:id="rId4" imgW="3625560" imgH="2025360" progId="OrgPlusWOPX.4">
                  <p:embed/>
                </p:oleObj>
              </mc:Choice>
              <mc:Fallback>
                <p:oleObj name="MS Org Chart" r:id="rId4" imgW="3625560" imgH="2025360" progId="OrgPlusWOPX.4">
                  <p:embed/>
                  <p:pic>
                    <p:nvPicPr>
                      <p:cNvPr id="0"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1366838"/>
                        <a:ext cx="8607425" cy="4808537"/>
                      </a:xfrm>
                      <a:prstGeom prst="rect">
                        <a:avLst/>
                      </a:prstGeom>
                      <a:solidFill>
                        <a:schemeClr val="bg1"/>
                      </a:solid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4A12D8BE-FD88-4935-8E2D-19BD4150F2C3}"/>
              </a:ext>
            </a:extLst>
          </p:cNvPr>
          <p:cNvSpPr>
            <a:spLocks noGrp="1" noChangeArrowheads="1"/>
          </p:cNvSpPr>
          <p:nvPr>
            <p:ph type="title"/>
          </p:nvPr>
        </p:nvSpPr>
        <p:spPr>
          <a:xfrm>
            <a:off x="74613" y="161925"/>
            <a:ext cx="8839200" cy="609600"/>
          </a:xfrm>
        </p:spPr>
        <p:txBody>
          <a:bodyPr/>
          <a:lstStyle/>
          <a:p>
            <a:r>
              <a:rPr lang="en-GB" altLang="en-US" sz="3800"/>
              <a:t>Example WBS - Top Level TSCL Project</a:t>
            </a:r>
          </a:p>
        </p:txBody>
      </p:sp>
      <p:graphicFrame>
        <p:nvGraphicFramePr>
          <p:cNvPr id="303108" name="Object 4">
            <a:extLst>
              <a:ext uri="{FF2B5EF4-FFF2-40B4-BE49-F238E27FC236}">
                <a16:creationId xmlns:a16="http://schemas.microsoft.com/office/drawing/2014/main" id="{69275655-5B38-480B-B460-3D68A78A6269}"/>
              </a:ext>
            </a:extLst>
          </p:cNvPr>
          <p:cNvGraphicFramePr>
            <a:graphicFrameLocks noGrp="1" noChangeAspect="1"/>
          </p:cNvGraphicFramePr>
          <p:nvPr>
            <p:ph idx="1"/>
          </p:nvPr>
        </p:nvGraphicFramePr>
        <p:xfrm>
          <a:off x="317500" y="1077913"/>
          <a:ext cx="8582025" cy="5080000"/>
        </p:xfrm>
        <a:graphic>
          <a:graphicData uri="http://schemas.openxmlformats.org/presentationml/2006/ole">
            <mc:AlternateContent xmlns:mc="http://schemas.openxmlformats.org/markup-compatibility/2006">
              <mc:Choice xmlns:v="urn:schemas-microsoft-com:vml" Requires="v">
                <p:oleObj spid="_x0000_s303110" name="MS Org Chart" r:id="rId4" imgW="3625560" imgH="2145960" progId="OrgPlusWOPX.4">
                  <p:embed/>
                </p:oleObj>
              </mc:Choice>
              <mc:Fallback>
                <p:oleObj name="MS Org Chart" r:id="rId4" imgW="3625560" imgH="2145960" progId="OrgPlusWOPX.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 y="1077913"/>
                        <a:ext cx="8582025" cy="508000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700760E-4455-4290-BC09-5F079B1C8D68}"/>
              </a:ext>
            </a:extLst>
          </p:cNvPr>
          <p:cNvSpPr>
            <a:spLocks noChangeArrowheads="1"/>
          </p:cNvSpPr>
          <p:nvPr/>
        </p:nvSpPr>
        <p:spPr bwMode="auto">
          <a:xfrm>
            <a:off x="304800" y="3048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200" b="1">
                <a:solidFill>
                  <a:schemeClr val="bg1"/>
                </a:solidFill>
                <a:latin typeface="Times New Roman" panose="02020603050405020304" pitchFamily="18" charset="0"/>
              </a:defRPr>
            </a:lvl1pPr>
            <a:lvl2pPr>
              <a:defRPr sz="4200" b="1">
                <a:solidFill>
                  <a:schemeClr val="bg1"/>
                </a:solidFill>
                <a:latin typeface="Times New Roman" panose="02020603050405020304" pitchFamily="18" charset="0"/>
              </a:defRPr>
            </a:lvl2pPr>
            <a:lvl3pPr>
              <a:defRPr sz="4200" b="1">
                <a:solidFill>
                  <a:schemeClr val="bg1"/>
                </a:solidFill>
                <a:latin typeface="Times New Roman" panose="02020603050405020304" pitchFamily="18" charset="0"/>
              </a:defRPr>
            </a:lvl3pPr>
            <a:lvl4pPr>
              <a:defRPr sz="4200" b="1">
                <a:solidFill>
                  <a:schemeClr val="bg1"/>
                </a:solidFill>
                <a:latin typeface="Times New Roman" panose="02020603050405020304" pitchFamily="18" charset="0"/>
              </a:defRPr>
            </a:lvl4pPr>
            <a:lvl5pPr>
              <a:defRPr sz="4200" b="1">
                <a:solidFill>
                  <a:schemeClr val="bg1"/>
                </a:solidFill>
                <a:latin typeface="Times New Roman" panose="02020603050405020304" pitchFamily="18" charset="0"/>
              </a:defRPr>
            </a:lvl5pPr>
            <a:lvl6pPr marL="457200" eaLnBrk="0" fontAlgn="base" hangingPunct="0">
              <a:spcBef>
                <a:spcPct val="0"/>
              </a:spcBef>
              <a:spcAft>
                <a:spcPct val="0"/>
              </a:spcAft>
              <a:defRPr sz="4200" b="1">
                <a:solidFill>
                  <a:schemeClr val="bg1"/>
                </a:solidFill>
                <a:latin typeface="Times New Roman" panose="02020603050405020304" pitchFamily="18" charset="0"/>
              </a:defRPr>
            </a:lvl6pPr>
            <a:lvl7pPr marL="914400" eaLnBrk="0" fontAlgn="base" hangingPunct="0">
              <a:spcBef>
                <a:spcPct val="0"/>
              </a:spcBef>
              <a:spcAft>
                <a:spcPct val="0"/>
              </a:spcAft>
              <a:defRPr sz="4200" b="1">
                <a:solidFill>
                  <a:schemeClr val="bg1"/>
                </a:solidFill>
                <a:latin typeface="Times New Roman" panose="02020603050405020304" pitchFamily="18" charset="0"/>
              </a:defRPr>
            </a:lvl7pPr>
            <a:lvl8pPr marL="1371600" eaLnBrk="0" fontAlgn="base" hangingPunct="0">
              <a:spcBef>
                <a:spcPct val="0"/>
              </a:spcBef>
              <a:spcAft>
                <a:spcPct val="0"/>
              </a:spcAft>
              <a:defRPr sz="4200" b="1">
                <a:solidFill>
                  <a:schemeClr val="bg1"/>
                </a:solidFill>
                <a:latin typeface="Times New Roman" panose="02020603050405020304" pitchFamily="18" charset="0"/>
              </a:defRPr>
            </a:lvl8pPr>
            <a:lvl9pPr marL="1828800" eaLnBrk="0" fontAlgn="base" hangingPunct="0">
              <a:spcBef>
                <a:spcPct val="0"/>
              </a:spcBef>
              <a:spcAft>
                <a:spcPct val="0"/>
              </a:spcAft>
              <a:defRPr sz="4200" b="1">
                <a:solidFill>
                  <a:schemeClr val="bg1"/>
                </a:solidFill>
                <a:latin typeface="Times New Roman" panose="02020603050405020304" pitchFamily="18" charset="0"/>
              </a:defRPr>
            </a:lvl9pPr>
          </a:lstStyle>
          <a:p>
            <a:r>
              <a:rPr lang="en-GB" altLang="en-US" sz="3800"/>
              <a:t>Project Planning – WBS (1)</a:t>
            </a:r>
          </a:p>
        </p:txBody>
      </p:sp>
      <p:sp>
        <p:nvSpPr>
          <p:cNvPr id="98307" name="Rectangle 3">
            <a:extLst>
              <a:ext uri="{FF2B5EF4-FFF2-40B4-BE49-F238E27FC236}">
                <a16:creationId xmlns:a16="http://schemas.microsoft.com/office/drawing/2014/main" id="{F1119CE6-F333-4790-913C-A188F8D7F35B}"/>
              </a:ext>
            </a:extLst>
          </p:cNvPr>
          <p:cNvSpPr>
            <a:spLocks noChangeArrowheads="1"/>
          </p:cNvSpPr>
          <p:nvPr/>
        </p:nvSpPr>
        <p:spPr bwMode="auto">
          <a:xfrm>
            <a:off x="304800" y="1143000"/>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0000"/>
              </a:buClr>
              <a:buSzPct val="90000"/>
              <a:buFont typeface="Wingdings" panose="05000000000000000000" pitchFamily="2" charset="2"/>
              <a:buChar char="n"/>
              <a:tabLst>
                <a:tab pos="2381250" algn="l"/>
              </a:tabLst>
              <a:defRPr sz="3200">
                <a:solidFill>
                  <a:schemeClr val="bg1"/>
                </a:solidFill>
                <a:latin typeface="Arial" panose="020B0604020202020204" pitchFamily="34" charset="0"/>
              </a:defRPr>
            </a:lvl1pPr>
            <a:lvl2pPr marL="723900" indent="-252413">
              <a:spcBef>
                <a:spcPct val="20000"/>
              </a:spcBef>
              <a:buClr>
                <a:srgbClr val="CC0000"/>
              </a:buClr>
              <a:buChar char="–"/>
              <a:tabLst>
                <a:tab pos="2381250" algn="l"/>
              </a:tabLst>
              <a:defRPr sz="2800">
                <a:solidFill>
                  <a:schemeClr val="bg1"/>
                </a:solidFill>
                <a:latin typeface="Arial" panose="020B0604020202020204" pitchFamily="34" charset="0"/>
              </a:defRPr>
            </a:lvl2pPr>
            <a:lvl3pPr marL="1143000" indent="-228600">
              <a:spcBef>
                <a:spcPct val="20000"/>
              </a:spcBef>
              <a:buClr>
                <a:srgbClr val="CC0000"/>
              </a:buClr>
              <a:buChar char="•"/>
              <a:tabLst>
                <a:tab pos="2381250" algn="l"/>
              </a:tabLst>
              <a:defRPr sz="2400">
                <a:solidFill>
                  <a:schemeClr val="bg1"/>
                </a:solidFill>
                <a:latin typeface="Arial" panose="020B0604020202020204" pitchFamily="34" charset="0"/>
              </a:defRPr>
            </a:lvl3pPr>
            <a:lvl4pPr marL="1562100" indent="-228600">
              <a:spcBef>
                <a:spcPct val="20000"/>
              </a:spcBef>
              <a:buClr>
                <a:srgbClr val="CC0000"/>
              </a:buClr>
              <a:buChar char="–"/>
              <a:tabLst>
                <a:tab pos="2381250" algn="l"/>
              </a:tabLst>
              <a:defRPr sz="2000">
                <a:solidFill>
                  <a:schemeClr val="bg1"/>
                </a:solidFill>
                <a:latin typeface="Arial" panose="020B0604020202020204" pitchFamily="34" charset="0"/>
              </a:defRPr>
            </a:lvl4pPr>
            <a:lvl5pPr marL="1981200" indent="-228600">
              <a:spcBef>
                <a:spcPct val="20000"/>
              </a:spcBef>
              <a:buClr>
                <a:srgbClr val="CC0000"/>
              </a:buClr>
              <a:buChar char="»"/>
              <a:tabLst>
                <a:tab pos="2381250" algn="l"/>
              </a:tabLst>
              <a:defRPr sz="2000">
                <a:solidFill>
                  <a:schemeClr val="bg1"/>
                </a:solidFill>
                <a:latin typeface="Arial" panose="020B0604020202020204" pitchFamily="34" charset="0"/>
              </a:defRPr>
            </a:lvl5pPr>
            <a:lvl6pPr marL="24384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6pPr>
            <a:lvl7pPr marL="28956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7pPr>
            <a:lvl8pPr marL="33528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8pPr>
            <a:lvl9pPr marL="38100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9pPr>
          </a:lstStyle>
          <a:p>
            <a:r>
              <a:rPr lang="en-GB" altLang="en-US"/>
              <a:t>Lowest Level of WBS is the Work Package (WP) </a:t>
            </a:r>
          </a:p>
          <a:p>
            <a:r>
              <a:rPr lang="en-GB" altLang="en-US"/>
              <a:t>WP can be clearly defined allowing package to be costed, scheduled and resourced</a:t>
            </a:r>
          </a:p>
          <a:p>
            <a:r>
              <a:rPr lang="en-GB" altLang="en-US"/>
              <a:t>WP contains a list of Tasks to be Performed that form the basis for the Schedule</a:t>
            </a:r>
          </a:p>
          <a:p>
            <a:r>
              <a:rPr lang="en-GB" altLang="en-US"/>
              <a:t>WP allows assignment of responsibilities (Work Package Manger, WPM)</a:t>
            </a:r>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wipe(left)">
                                      <p:cBhvr>
                                        <p:cTn id="7" dur="500"/>
                                        <p:tgtEl>
                                          <p:spTgt spid="9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43A2BAD-B16C-4406-918B-3463DF7936B1}"/>
              </a:ext>
            </a:extLst>
          </p:cNvPr>
          <p:cNvSpPr>
            <a:spLocks noChangeArrowheads="1"/>
          </p:cNvSpPr>
          <p:nvPr/>
        </p:nvSpPr>
        <p:spPr bwMode="auto">
          <a:xfrm>
            <a:off x="304800" y="3048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200" b="1">
                <a:solidFill>
                  <a:schemeClr val="bg1"/>
                </a:solidFill>
                <a:latin typeface="Times New Roman" panose="02020603050405020304" pitchFamily="18" charset="0"/>
              </a:defRPr>
            </a:lvl1pPr>
            <a:lvl2pPr>
              <a:defRPr sz="4200" b="1">
                <a:solidFill>
                  <a:schemeClr val="bg1"/>
                </a:solidFill>
                <a:latin typeface="Times New Roman" panose="02020603050405020304" pitchFamily="18" charset="0"/>
              </a:defRPr>
            </a:lvl2pPr>
            <a:lvl3pPr>
              <a:defRPr sz="4200" b="1">
                <a:solidFill>
                  <a:schemeClr val="bg1"/>
                </a:solidFill>
                <a:latin typeface="Times New Roman" panose="02020603050405020304" pitchFamily="18" charset="0"/>
              </a:defRPr>
            </a:lvl3pPr>
            <a:lvl4pPr>
              <a:defRPr sz="4200" b="1">
                <a:solidFill>
                  <a:schemeClr val="bg1"/>
                </a:solidFill>
                <a:latin typeface="Times New Roman" panose="02020603050405020304" pitchFamily="18" charset="0"/>
              </a:defRPr>
            </a:lvl4pPr>
            <a:lvl5pPr>
              <a:defRPr sz="4200" b="1">
                <a:solidFill>
                  <a:schemeClr val="bg1"/>
                </a:solidFill>
                <a:latin typeface="Times New Roman" panose="02020603050405020304" pitchFamily="18" charset="0"/>
              </a:defRPr>
            </a:lvl5pPr>
            <a:lvl6pPr marL="457200" eaLnBrk="0" fontAlgn="base" hangingPunct="0">
              <a:spcBef>
                <a:spcPct val="0"/>
              </a:spcBef>
              <a:spcAft>
                <a:spcPct val="0"/>
              </a:spcAft>
              <a:defRPr sz="4200" b="1">
                <a:solidFill>
                  <a:schemeClr val="bg1"/>
                </a:solidFill>
                <a:latin typeface="Times New Roman" panose="02020603050405020304" pitchFamily="18" charset="0"/>
              </a:defRPr>
            </a:lvl6pPr>
            <a:lvl7pPr marL="914400" eaLnBrk="0" fontAlgn="base" hangingPunct="0">
              <a:spcBef>
                <a:spcPct val="0"/>
              </a:spcBef>
              <a:spcAft>
                <a:spcPct val="0"/>
              </a:spcAft>
              <a:defRPr sz="4200" b="1">
                <a:solidFill>
                  <a:schemeClr val="bg1"/>
                </a:solidFill>
                <a:latin typeface="Times New Roman" panose="02020603050405020304" pitchFamily="18" charset="0"/>
              </a:defRPr>
            </a:lvl7pPr>
            <a:lvl8pPr marL="1371600" eaLnBrk="0" fontAlgn="base" hangingPunct="0">
              <a:spcBef>
                <a:spcPct val="0"/>
              </a:spcBef>
              <a:spcAft>
                <a:spcPct val="0"/>
              </a:spcAft>
              <a:defRPr sz="4200" b="1">
                <a:solidFill>
                  <a:schemeClr val="bg1"/>
                </a:solidFill>
                <a:latin typeface="Times New Roman" panose="02020603050405020304" pitchFamily="18" charset="0"/>
              </a:defRPr>
            </a:lvl8pPr>
            <a:lvl9pPr marL="1828800" eaLnBrk="0" fontAlgn="base" hangingPunct="0">
              <a:spcBef>
                <a:spcPct val="0"/>
              </a:spcBef>
              <a:spcAft>
                <a:spcPct val="0"/>
              </a:spcAft>
              <a:defRPr sz="4200" b="1">
                <a:solidFill>
                  <a:schemeClr val="bg1"/>
                </a:solidFill>
                <a:latin typeface="Times New Roman" panose="02020603050405020304" pitchFamily="18" charset="0"/>
              </a:defRPr>
            </a:lvl9pPr>
          </a:lstStyle>
          <a:p>
            <a:r>
              <a:rPr lang="en-GB" altLang="en-US" sz="3800"/>
              <a:t>Project Planning – WBS (2)</a:t>
            </a:r>
          </a:p>
        </p:txBody>
      </p:sp>
      <p:sp>
        <p:nvSpPr>
          <p:cNvPr id="99331" name="Rectangle 3">
            <a:extLst>
              <a:ext uri="{FF2B5EF4-FFF2-40B4-BE49-F238E27FC236}">
                <a16:creationId xmlns:a16="http://schemas.microsoft.com/office/drawing/2014/main" id="{7777A6A5-76CC-43F8-A773-5A0BE4AF2272}"/>
              </a:ext>
            </a:extLst>
          </p:cNvPr>
          <p:cNvSpPr>
            <a:spLocks noChangeArrowheads="1"/>
          </p:cNvSpPr>
          <p:nvPr/>
        </p:nvSpPr>
        <p:spPr bwMode="auto">
          <a:xfrm>
            <a:off x="304800" y="1143000"/>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0000"/>
              </a:buClr>
              <a:buSzPct val="90000"/>
              <a:buFont typeface="Wingdings" panose="05000000000000000000" pitchFamily="2" charset="2"/>
              <a:buChar char="n"/>
              <a:tabLst>
                <a:tab pos="2381250" algn="l"/>
              </a:tabLst>
              <a:defRPr sz="3200">
                <a:solidFill>
                  <a:schemeClr val="bg1"/>
                </a:solidFill>
                <a:latin typeface="Arial" panose="020B0604020202020204" pitchFamily="34" charset="0"/>
              </a:defRPr>
            </a:lvl1pPr>
            <a:lvl2pPr marL="723900" indent="-252413">
              <a:spcBef>
                <a:spcPct val="20000"/>
              </a:spcBef>
              <a:buClr>
                <a:srgbClr val="CC0000"/>
              </a:buClr>
              <a:buChar char="–"/>
              <a:tabLst>
                <a:tab pos="2381250" algn="l"/>
              </a:tabLst>
              <a:defRPr sz="2800">
                <a:solidFill>
                  <a:schemeClr val="bg1"/>
                </a:solidFill>
                <a:latin typeface="Arial" panose="020B0604020202020204" pitchFamily="34" charset="0"/>
              </a:defRPr>
            </a:lvl2pPr>
            <a:lvl3pPr marL="1143000" indent="-228600">
              <a:spcBef>
                <a:spcPct val="20000"/>
              </a:spcBef>
              <a:buClr>
                <a:srgbClr val="CC0000"/>
              </a:buClr>
              <a:buChar char="•"/>
              <a:tabLst>
                <a:tab pos="2381250" algn="l"/>
              </a:tabLst>
              <a:defRPr sz="2400">
                <a:solidFill>
                  <a:schemeClr val="bg1"/>
                </a:solidFill>
                <a:latin typeface="Arial" panose="020B0604020202020204" pitchFamily="34" charset="0"/>
              </a:defRPr>
            </a:lvl3pPr>
            <a:lvl4pPr marL="1562100" indent="-228600">
              <a:spcBef>
                <a:spcPct val="20000"/>
              </a:spcBef>
              <a:buClr>
                <a:srgbClr val="CC0000"/>
              </a:buClr>
              <a:buChar char="–"/>
              <a:tabLst>
                <a:tab pos="2381250" algn="l"/>
              </a:tabLst>
              <a:defRPr sz="2000">
                <a:solidFill>
                  <a:schemeClr val="bg1"/>
                </a:solidFill>
                <a:latin typeface="Arial" panose="020B0604020202020204" pitchFamily="34" charset="0"/>
              </a:defRPr>
            </a:lvl4pPr>
            <a:lvl5pPr marL="1981200" indent="-228600">
              <a:spcBef>
                <a:spcPct val="20000"/>
              </a:spcBef>
              <a:buClr>
                <a:srgbClr val="CC0000"/>
              </a:buClr>
              <a:buChar char="»"/>
              <a:tabLst>
                <a:tab pos="2381250" algn="l"/>
              </a:tabLst>
              <a:defRPr sz="2000">
                <a:solidFill>
                  <a:schemeClr val="bg1"/>
                </a:solidFill>
                <a:latin typeface="Arial" panose="020B0604020202020204" pitchFamily="34" charset="0"/>
              </a:defRPr>
            </a:lvl5pPr>
            <a:lvl6pPr marL="24384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6pPr>
            <a:lvl7pPr marL="28956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7pPr>
            <a:lvl8pPr marL="33528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8pPr>
            <a:lvl9pPr marL="38100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9pPr>
          </a:lstStyle>
          <a:p>
            <a:r>
              <a:rPr lang="en-GB" altLang="en-US"/>
              <a:t>WBS allows hierarchical build-up of costs and schedule</a:t>
            </a:r>
          </a:p>
          <a:p>
            <a:r>
              <a:rPr lang="en-GB" altLang="en-US"/>
              <a:t>Cost and Schedule can be reported at any level of the WBS</a:t>
            </a:r>
          </a:p>
          <a:p>
            <a:r>
              <a:rPr lang="en-GB" altLang="en-US"/>
              <a:t>WBS facilitates strong management during project execution (Cost and Schedule control)</a:t>
            </a:r>
          </a:p>
          <a:p>
            <a:r>
              <a:rPr lang="en-GB" altLang="en-US"/>
              <a:t>WBS can be used for many other things - Document Management, Risk Management 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A8BD05E-6295-432F-917A-9F551C9247E3}"/>
              </a:ext>
            </a:extLst>
          </p:cNvPr>
          <p:cNvSpPr>
            <a:spLocks noChangeArrowheads="1"/>
          </p:cNvSpPr>
          <p:nvPr/>
        </p:nvSpPr>
        <p:spPr bwMode="auto">
          <a:xfrm>
            <a:off x="304800" y="3048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200" b="1">
                <a:solidFill>
                  <a:schemeClr val="bg1"/>
                </a:solidFill>
                <a:latin typeface="Times New Roman" panose="02020603050405020304" pitchFamily="18" charset="0"/>
              </a:defRPr>
            </a:lvl1pPr>
            <a:lvl2pPr>
              <a:defRPr sz="4200" b="1">
                <a:solidFill>
                  <a:schemeClr val="bg1"/>
                </a:solidFill>
                <a:latin typeface="Times New Roman" panose="02020603050405020304" pitchFamily="18" charset="0"/>
              </a:defRPr>
            </a:lvl2pPr>
            <a:lvl3pPr>
              <a:defRPr sz="4200" b="1">
                <a:solidFill>
                  <a:schemeClr val="bg1"/>
                </a:solidFill>
                <a:latin typeface="Times New Roman" panose="02020603050405020304" pitchFamily="18" charset="0"/>
              </a:defRPr>
            </a:lvl3pPr>
            <a:lvl4pPr>
              <a:defRPr sz="4200" b="1">
                <a:solidFill>
                  <a:schemeClr val="bg1"/>
                </a:solidFill>
                <a:latin typeface="Times New Roman" panose="02020603050405020304" pitchFamily="18" charset="0"/>
              </a:defRPr>
            </a:lvl4pPr>
            <a:lvl5pPr>
              <a:defRPr sz="4200" b="1">
                <a:solidFill>
                  <a:schemeClr val="bg1"/>
                </a:solidFill>
                <a:latin typeface="Times New Roman" panose="02020603050405020304" pitchFamily="18" charset="0"/>
              </a:defRPr>
            </a:lvl5pPr>
            <a:lvl6pPr marL="457200" eaLnBrk="0" fontAlgn="base" hangingPunct="0">
              <a:spcBef>
                <a:spcPct val="0"/>
              </a:spcBef>
              <a:spcAft>
                <a:spcPct val="0"/>
              </a:spcAft>
              <a:defRPr sz="4200" b="1">
                <a:solidFill>
                  <a:schemeClr val="bg1"/>
                </a:solidFill>
                <a:latin typeface="Times New Roman" panose="02020603050405020304" pitchFamily="18" charset="0"/>
              </a:defRPr>
            </a:lvl6pPr>
            <a:lvl7pPr marL="914400" eaLnBrk="0" fontAlgn="base" hangingPunct="0">
              <a:spcBef>
                <a:spcPct val="0"/>
              </a:spcBef>
              <a:spcAft>
                <a:spcPct val="0"/>
              </a:spcAft>
              <a:defRPr sz="4200" b="1">
                <a:solidFill>
                  <a:schemeClr val="bg1"/>
                </a:solidFill>
                <a:latin typeface="Times New Roman" panose="02020603050405020304" pitchFamily="18" charset="0"/>
              </a:defRPr>
            </a:lvl7pPr>
            <a:lvl8pPr marL="1371600" eaLnBrk="0" fontAlgn="base" hangingPunct="0">
              <a:spcBef>
                <a:spcPct val="0"/>
              </a:spcBef>
              <a:spcAft>
                <a:spcPct val="0"/>
              </a:spcAft>
              <a:defRPr sz="4200" b="1">
                <a:solidFill>
                  <a:schemeClr val="bg1"/>
                </a:solidFill>
                <a:latin typeface="Times New Roman" panose="02020603050405020304" pitchFamily="18" charset="0"/>
              </a:defRPr>
            </a:lvl8pPr>
            <a:lvl9pPr marL="1828800" eaLnBrk="0" fontAlgn="base" hangingPunct="0">
              <a:spcBef>
                <a:spcPct val="0"/>
              </a:spcBef>
              <a:spcAft>
                <a:spcPct val="0"/>
              </a:spcAft>
              <a:defRPr sz="4200" b="1">
                <a:solidFill>
                  <a:schemeClr val="bg1"/>
                </a:solidFill>
                <a:latin typeface="Times New Roman" panose="02020603050405020304" pitchFamily="18" charset="0"/>
              </a:defRPr>
            </a:lvl9pPr>
          </a:lstStyle>
          <a:p>
            <a:r>
              <a:rPr lang="en-GB" altLang="en-US" sz="3800"/>
              <a:t>Project Planning</a:t>
            </a:r>
          </a:p>
        </p:txBody>
      </p:sp>
      <p:sp>
        <p:nvSpPr>
          <p:cNvPr id="115715" name="Rectangle 3">
            <a:extLst>
              <a:ext uri="{FF2B5EF4-FFF2-40B4-BE49-F238E27FC236}">
                <a16:creationId xmlns:a16="http://schemas.microsoft.com/office/drawing/2014/main" id="{7B38F0C2-B73D-4A3B-A5F5-2C979660E8C5}"/>
              </a:ext>
            </a:extLst>
          </p:cNvPr>
          <p:cNvSpPr>
            <a:spLocks noChangeArrowheads="1"/>
          </p:cNvSpPr>
          <p:nvPr/>
        </p:nvSpPr>
        <p:spPr bwMode="auto">
          <a:xfrm>
            <a:off x="304800" y="1143000"/>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CC0000"/>
              </a:buClr>
              <a:buSzPct val="90000"/>
              <a:buFont typeface="Wingdings" panose="05000000000000000000" pitchFamily="2" charset="2"/>
              <a:buChar char="n"/>
              <a:tabLst>
                <a:tab pos="2381250" algn="l"/>
              </a:tabLst>
              <a:defRPr sz="3200">
                <a:solidFill>
                  <a:schemeClr val="bg1"/>
                </a:solidFill>
                <a:latin typeface="Arial" panose="020B0604020202020204" pitchFamily="34" charset="0"/>
              </a:defRPr>
            </a:lvl1pPr>
            <a:lvl2pPr marL="723900" indent="-252413">
              <a:spcBef>
                <a:spcPct val="20000"/>
              </a:spcBef>
              <a:buClr>
                <a:srgbClr val="CC0000"/>
              </a:buClr>
              <a:buChar char="–"/>
              <a:tabLst>
                <a:tab pos="2381250" algn="l"/>
              </a:tabLst>
              <a:defRPr sz="2800">
                <a:solidFill>
                  <a:schemeClr val="bg1"/>
                </a:solidFill>
                <a:latin typeface="Arial" panose="020B0604020202020204" pitchFamily="34" charset="0"/>
              </a:defRPr>
            </a:lvl2pPr>
            <a:lvl3pPr marL="1143000" indent="-228600">
              <a:spcBef>
                <a:spcPct val="20000"/>
              </a:spcBef>
              <a:buClr>
                <a:srgbClr val="CC0000"/>
              </a:buClr>
              <a:buChar char="•"/>
              <a:tabLst>
                <a:tab pos="2381250" algn="l"/>
              </a:tabLst>
              <a:defRPr sz="2400">
                <a:solidFill>
                  <a:schemeClr val="bg1"/>
                </a:solidFill>
                <a:latin typeface="Arial" panose="020B0604020202020204" pitchFamily="34" charset="0"/>
              </a:defRPr>
            </a:lvl3pPr>
            <a:lvl4pPr marL="1562100" indent="-228600">
              <a:spcBef>
                <a:spcPct val="20000"/>
              </a:spcBef>
              <a:buClr>
                <a:srgbClr val="CC0000"/>
              </a:buClr>
              <a:buChar char="–"/>
              <a:tabLst>
                <a:tab pos="2381250" algn="l"/>
              </a:tabLst>
              <a:defRPr sz="2000">
                <a:solidFill>
                  <a:schemeClr val="bg1"/>
                </a:solidFill>
                <a:latin typeface="Arial" panose="020B0604020202020204" pitchFamily="34" charset="0"/>
              </a:defRPr>
            </a:lvl4pPr>
            <a:lvl5pPr marL="1981200" indent="-228600">
              <a:spcBef>
                <a:spcPct val="20000"/>
              </a:spcBef>
              <a:buClr>
                <a:srgbClr val="CC0000"/>
              </a:buClr>
              <a:buChar char="»"/>
              <a:tabLst>
                <a:tab pos="2381250" algn="l"/>
              </a:tabLst>
              <a:defRPr sz="2000">
                <a:solidFill>
                  <a:schemeClr val="bg1"/>
                </a:solidFill>
                <a:latin typeface="Arial" panose="020B0604020202020204" pitchFamily="34" charset="0"/>
              </a:defRPr>
            </a:lvl5pPr>
            <a:lvl6pPr marL="24384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6pPr>
            <a:lvl7pPr marL="28956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7pPr>
            <a:lvl8pPr marL="33528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8pPr>
            <a:lvl9pPr marL="3810000" indent="-228600" eaLnBrk="0" fontAlgn="base" hangingPunct="0">
              <a:spcBef>
                <a:spcPct val="20000"/>
              </a:spcBef>
              <a:spcAft>
                <a:spcPct val="0"/>
              </a:spcAft>
              <a:buClr>
                <a:srgbClr val="CC0000"/>
              </a:buClr>
              <a:buChar char="»"/>
              <a:tabLst>
                <a:tab pos="2381250" algn="l"/>
              </a:tabLst>
              <a:defRPr sz="2000">
                <a:solidFill>
                  <a:schemeClr val="bg1"/>
                </a:solidFill>
                <a:latin typeface="Arial" panose="020B0604020202020204" pitchFamily="34" charset="0"/>
              </a:defRPr>
            </a:lvl9pPr>
          </a:lstStyle>
          <a:p>
            <a:r>
              <a:rPr lang="en-GB" altLang="en-US"/>
              <a:t>A word about Scheduling</a:t>
            </a:r>
          </a:p>
          <a:p>
            <a:pPr lvl="1"/>
            <a:r>
              <a:rPr lang="en-GB" altLang="en-US"/>
              <a:t>Schedules (task durations) can have a wide variation</a:t>
            </a:r>
          </a:p>
          <a:p>
            <a:pPr lvl="1"/>
            <a:r>
              <a:rPr lang="en-GB" altLang="en-US"/>
              <a:t>There is no unique answer. Rather, there is a statistical variation depending on assumptions</a:t>
            </a:r>
          </a:p>
          <a:p>
            <a:pPr lvl="1"/>
            <a:r>
              <a:rPr lang="en-GB" altLang="en-US"/>
              <a:t>Need to understand the basis of scheduling (Most challenging; Most likely; Absolute certainty - bet your life on it!)</a:t>
            </a:r>
          </a:p>
          <a:p>
            <a:pPr lvl="1"/>
            <a:r>
              <a:rPr lang="en-GB" altLang="en-US"/>
              <a:t>Most people are very optimistic/naive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wipe(left)">
                                      <p:cBhvr>
                                        <p:cTn id="7" dur="500"/>
                                        <p:tgtEl>
                                          <p:spTgt spid="11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CAB38CC-0471-408A-B841-2EE280185E12}"/>
              </a:ext>
            </a:extLst>
          </p:cNvPr>
          <p:cNvSpPr>
            <a:spLocks noGrp="1" noChangeArrowheads="1"/>
          </p:cNvSpPr>
          <p:nvPr>
            <p:ph type="title"/>
          </p:nvPr>
        </p:nvSpPr>
        <p:spPr/>
        <p:txBody>
          <a:bodyPr/>
          <a:lstStyle/>
          <a:p>
            <a:r>
              <a:rPr lang="en-GB" altLang="en-US" sz="3800"/>
              <a:t>Project Planning – Key Points</a:t>
            </a:r>
          </a:p>
        </p:txBody>
      </p:sp>
      <p:sp>
        <p:nvSpPr>
          <p:cNvPr id="37891" name="Rectangle 3">
            <a:extLst>
              <a:ext uri="{FF2B5EF4-FFF2-40B4-BE49-F238E27FC236}">
                <a16:creationId xmlns:a16="http://schemas.microsoft.com/office/drawing/2014/main" id="{6DCB56C2-41E2-4E2B-BACF-0D72689B2D7F}"/>
              </a:ext>
            </a:extLst>
          </p:cNvPr>
          <p:cNvSpPr>
            <a:spLocks noGrp="1" noChangeArrowheads="1"/>
          </p:cNvSpPr>
          <p:nvPr>
            <p:ph type="body" idx="1"/>
          </p:nvPr>
        </p:nvSpPr>
        <p:spPr/>
        <p:txBody>
          <a:bodyPr/>
          <a:lstStyle/>
          <a:p>
            <a:r>
              <a:rPr lang="en-GB" altLang="en-US"/>
              <a:t>Recognise that adequate project planning is essential </a:t>
            </a:r>
          </a:p>
          <a:p>
            <a:r>
              <a:rPr lang="en-GB" altLang="en-US"/>
              <a:t>Produce a sound WBS </a:t>
            </a:r>
          </a:p>
          <a:p>
            <a:r>
              <a:rPr lang="en-GB" altLang="en-US"/>
              <a:t>Use the framework provided by the Project Management Plan (PMP) template</a:t>
            </a:r>
          </a:p>
          <a:p>
            <a:r>
              <a:rPr lang="en-GB" altLang="en-US"/>
              <a:t>Involve the right people</a:t>
            </a:r>
          </a:p>
          <a:p>
            <a:r>
              <a:rPr lang="en-GB" altLang="en-US"/>
              <a:t>Allow enough time</a:t>
            </a:r>
          </a:p>
          <a:p>
            <a:r>
              <a:rPr lang="en-GB" altLang="en-US"/>
              <a:t>Be systematic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left)">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wipe(left)">
                                      <p:cBhvr>
                                        <p:cTn id="17" dur="500"/>
                                        <p:tgtEl>
                                          <p:spTgt spid="37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wipe(left)">
                                      <p:cBhvr>
                                        <p:cTn id="22" dur="500"/>
                                        <p:tgtEl>
                                          <p:spTgt spid="37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Effect transition="in" filter="wipe(left)">
                                      <p:cBhvr>
                                        <p:cTn id="27" dur="500"/>
                                        <p:tgtEl>
                                          <p:spTgt spid="37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891">
                                            <p:txEl>
                                              <p:pRg st="5" end="5"/>
                                            </p:txEl>
                                          </p:spTgt>
                                        </p:tgtEl>
                                        <p:attrNameLst>
                                          <p:attrName>style.visibility</p:attrName>
                                        </p:attrNameLst>
                                      </p:cBhvr>
                                      <p:to>
                                        <p:strVal val="visible"/>
                                      </p:to>
                                    </p:set>
                                    <p:animEffect transition="in" filter="wipe(left)">
                                      <p:cBhvr>
                                        <p:cTn id="32" dur="500"/>
                                        <p:tgtEl>
                                          <p:spTgt spid="378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E3814B30-089F-4F43-94D7-8199F88178BF}"/>
              </a:ext>
            </a:extLst>
          </p:cNvPr>
          <p:cNvSpPr>
            <a:spLocks noGrp="1" noChangeArrowheads="1"/>
          </p:cNvSpPr>
          <p:nvPr>
            <p:ph type="title"/>
          </p:nvPr>
        </p:nvSpPr>
        <p:spPr/>
        <p:txBody>
          <a:bodyPr/>
          <a:lstStyle/>
          <a:p>
            <a:r>
              <a:rPr lang="en-GB" altLang="en-US" sz="3800"/>
              <a:t>Project Risk Management</a:t>
            </a:r>
          </a:p>
        </p:txBody>
      </p:sp>
      <p:pic>
        <p:nvPicPr>
          <p:cNvPr id="121859" name="Picture 3" descr="MCj00786270000[1]">
            <a:extLst>
              <a:ext uri="{FF2B5EF4-FFF2-40B4-BE49-F238E27FC236}">
                <a16:creationId xmlns:a16="http://schemas.microsoft.com/office/drawing/2014/main" id="{4393F8AE-08C0-465D-A29F-7BF3A498FB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601913" y="1798638"/>
            <a:ext cx="4016375" cy="3944937"/>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B9CFA8D-D58B-480A-9D6D-A0F51B7BEBAC}"/>
              </a:ext>
            </a:extLst>
          </p:cNvPr>
          <p:cNvSpPr>
            <a:spLocks noGrp="1" noChangeArrowheads="1"/>
          </p:cNvSpPr>
          <p:nvPr>
            <p:ph type="title"/>
          </p:nvPr>
        </p:nvSpPr>
        <p:spPr/>
        <p:txBody>
          <a:bodyPr/>
          <a:lstStyle/>
          <a:p>
            <a:r>
              <a:rPr lang="en-GB" altLang="en-US" sz="3800" dirty="0"/>
              <a:t>Challenges</a:t>
            </a:r>
          </a:p>
        </p:txBody>
      </p:sp>
      <p:sp>
        <p:nvSpPr>
          <p:cNvPr id="110595" name="Rectangle 3">
            <a:extLst>
              <a:ext uri="{FF2B5EF4-FFF2-40B4-BE49-F238E27FC236}">
                <a16:creationId xmlns:a16="http://schemas.microsoft.com/office/drawing/2014/main" id="{01283BC6-CDBA-4309-AA39-BA7A919A8410}"/>
              </a:ext>
            </a:extLst>
          </p:cNvPr>
          <p:cNvSpPr>
            <a:spLocks noGrp="1" noChangeArrowheads="1"/>
          </p:cNvSpPr>
          <p:nvPr>
            <p:ph type="body" sz="half" idx="1"/>
          </p:nvPr>
        </p:nvSpPr>
        <p:spPr>
          <a:xfrm>
            <a:off x="323850" y="1125538"/>
            <a:ext cx="8588375" cy="4513262"/>
          </a:xfrm>
        </p:spPr>
        <p:txBody>
          <a:bodyPr/>
          <a:lstStyle/>
          <a:p>
            <a:pPr defTabSz="382588">
              <a:lnSpc>
                <a:spcPct val="90000"/>
              </a:lnSpc>
            </a:pPr>
            <a:r>
              <a:rPr lang="en-GB" altLang="en-US" sz="2800" dirty="0"/>
              <a:t>“What are the particular technical challenges facing projects?”</a:t>
            </a:r>
            <a:r>
              <a:rPr lang="en-GB" altLang="en-US" sz="2400" dirty="0"/>
              <a:t> </a:t>
            </a:r>
          </a:p>
          <a:p>
            <a:pPr lvl="1" defTabSz="382588">
              <a:lnSpc>
                <a:spcPct val="90000"/>
              </a:lnSpc>
            </a:pPr>
            <a:r>
              <a:rPr lang="en-GB" altLang="en-US" sz="2400" dirty="0"/>
              <a:t>Research environment</a:t>
            </a:r>
          </a:p>
          <a:p>
            <a:pPr lvl="2" defTabSz="382588">
              <a:lnSpc>
                <a:spcPct val="90000"/>
              </a:lnSpc>
            </a:pPr>
            <a:r>
              <a:rPr lang="en-GB" altLang="en-US" sz="2000" dirty="0">
                <a:sym typeface="Symbol" panose="05050102010706020507" pitchFamily="18" charset="2"/>
              </a:rPr>
              <a:t>r</a:t>
            </a:r>
            <a:r>
              <a:rPr lang="en-GB" altLang="en-US" sz="2000" dirty="0"/>
              <a:t>equirements may be hard to define and may change</a:t>
            </a:r>
          </a:p>
          <a:p>
            <a:pPr lvl="2" defTabSz="382588">
              <a:lnSpc>
                <a:spcPct val="90000"/>
              </a:lnSpc>
            </a:pPr>
            <a:r>
              <a:rPr lang="en-GB" altLang="en-US" sz="2000" dirty="0"/>
              <a:t>producing one or a few items rather than production line</a:t>
            </a:r>
          </a:p>
          <a:p>
            <a:pPr lvl="1" defTabSz="382588">
              <a:lnSpc>
                <a:spcPct val="90000"/>
              </a:lnSpc>
            </a:pPr>
            <a:r>
              <a:rPr lang="en-GB" altLang="en-US" sz="2400" dirty="0"/>
              <a:t>Uncertainties of leading edge R&amp;D </a:t>
            </a:r>
            <a:r>
              <a:rPr lang="en-GB" altLang="en-US" sz="2400" dirty="0">
                <a:sym typeface="Symbol" panose="05050102010706020507" pitchFamily="18" charset="2"/>
              </a:rPr>
              <a:t> </a:t>
            </a:r>
          </a:p>
          <a:p>
            <a:pPr lvl="2" defTabSz="382588">
              <a:lnSpc>
                <a:spcPct val="90000"/>
              </a:lnSpc>
            </a:pPr>
            <a:r>
              <a:rPr lang="en-GB" altLang="en-US" sz="2000" dirty="0"/>
              <a:t>solutions may have to be developed, including possibly new technologies</a:t>
            </a:r>
          </a:p>
          <a:p>
            <a:pPr lvl="2" defTabSz="382588">
              <a:lnSpc>
                <a:spcPct val="90000"/>
              </a:lnSpc>
            </a:pPr>
            <a:r>
              <a:rPr lang="en-GB" altLang="en-US" sz="2000" dirty="0"/>
              <a:t>‘first of a kind’ so planning and estimating is difficult</a:t>
            </a:r>
          </a:p>
          <a:p>
            <a:pPr lvl="1" defTabSz="382588">
              <a:lnSpc>
                <a:spcPct val="90000"/>
              </a:lnSpc>
            </a:pPr>
            <a:r>
              <a:rPr lang="en-GB" altLang="en-US" sz="2400" dirty="0"/>
              <a:t>Need to balance the desire to get maximum performance versus achieving acceptable reliability/availability</a:t>
            </a:r>
          </a:p>
        </p:txBody>
      </p:sp>
      <p:pic>
        <p:nvPicPr>
          <p:cNvPr id="110596" name="Picture 4" descr="Mast">
            <a:extLst>
              <a:ext uri="{FF2B5EF4-FFF2-40B4-BE49-F238E27FC236}">
                <a16:creationId xmlns:a16="http://schemas.microsoft.com/office/drawing/2014/main" id="{1B72623C-DB58-4271-B9A3-AA0C9DB0FA1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235825" y="5157788"/>
            <a:ext cx="1535113" cy="1535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059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0595">
                                            <p:txEl>
                                              <p:charRg st="99" end="14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0595">
                                            <p:txEl>
                                              <p:charRg st="145" end="21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0595">
                                            <p:txEl>
                                              <p:charRg st="215" end="24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0595">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0595">
                                            <p:txEl>
                                              <p:charRg st="277" end="3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10595">
                                            <p:txEl>
                                              <p:charRg st="337" end="3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EC4DC04-3931-4D20-8A51-918C386460AB}"/>
              </a:ext>
            </a:extLst>
          </p:cNvPr>
          <p:cNvSpPr>
            <a:spLocks noGrp="1" noChangeArrowheads="1"/>
          </p:cNvSpPr>
          <p:nvPr>
            <p:ph type="title"/>
          </p:nvPr>
        </p:nvSpPr>
        <p:spPr/>
        <p:txBody>
          <a:bodyPr/>
          <a:lstStyle/>
          <a:p>
            <a:r>
              <a:rPr lang="en-GB" altLang="en-US" sz="3800"/>
              <a:t>Project Risk – Definition (1)</a:t>
            </a:r>
          </a:p>
        </p:txBody>
      </p:sp>
      <p:sp>
        <p:nvSpPr>
          <p:cNvPr id="25603" name="Rectangle 3">
            <a:extLst>
              <a:ext uri="{FF2B5EF4-FFF2-40B4-BE49-F238E27FC236}">
                <a16:creationId xmlns:a16="http://schemas.microsoft.com/office/drawing/2014/main" id="{BCAB6F50-F8DB-48CF-9678-F05D6E165EDE}"/>
              </a:ext>
            </a:extLst>
          </p:cNvPr>
          <p:cNvSpPr>
            <a:spLocks noGrp="1" noChangeArrowheads="1"/>
          </p:cNvSpPr>
          <p:nvPr>
            <p:ph type="body" idx="1"/>
          </p:nvPr>
        </p:nvSpPr>
        <p:spPr/>
        <p:txBody>
          <a:bodyPr/>
          <a:lstStyle/>
          <a:p>
            <a:pPr>
              <a:buFont typeface="Wingdings" panose="05000000000000000000" pitchFamily="2" charset="2"/>
              <a:buNone/>
            </a:pPr>
            <a:r>
              <a:rPr lang="en-GB" altLang="en-US"/>
              <a:t>“Project risk is an uncertain event or condition that, if it occurs, has a positive or negative effect on a project objective”</a:t>
            </a:r>
            <a:endParaRPr lang="en-GB" altLang="en-US" sz="2400"/>
          </a:p>
          <a:p>
            <a:endParaRPr lang="en-GB" altLang="en-US"/>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charRg st="0" end="1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7A589D9-F757-4A81-A8BC-DCB3FB6DDDAD}"/>
              </a:ext>
            </a:extLst>
          </p:cNvPr>
          <p:cNvSpPr>
            <a:spLocks noGrp="1" noChangeArrowheads="1"/>
          </p:cNvSpPr>
          <p:nvPr>
            <p:ph type="title"/>
          </p:nvPr>
        </p:nvSpPr>
        <p:spPr/>
        <p:txBody>
          <a:bodyPr/>
          <a:lstStyle/>
          <a:p>
            <a:r>
              <a:rPr lang="en-GB" altLang="en-US" sz="3800"/>
              <a:t>Project Risk – Definition (2)</a:t>
            </a:r>
          </a:p>
        </p:txBody>
      </p:sp>
      <p:sp>
        <p:nvSpPr>
          <p:cNvPr id="26627" name="Rectangle 3">
            <a:extLst>
              <a:ext uri="{FF2B5EF4-FFF2-40B4-BE49-F238E27FC236}">
                <a16:creationId xmlns:a16="http://schemas.microsoft.com/office/drawing/2014/main" id="{411481B4-301A-4195-A3B6-948EF26577C3}"/>
              </a:ext>
            </a:extLst>
          </p:cNvPr>
          <p:cNvSpPr>
            <a:spLocks noGrp="1" noChangeArrowheads="1"/>
          </p:cNvSpPr>
          <p:nvPr>
            <p:ph type="body" idx="1"/>
          </p:nvPr>
        </p:nvSpPr>
        <p:spPr>
          <a:xfrm>
            <a:off x="304800" y="1143000"/>
            <a:ext cx="8588375" cy="5257800"/>
          </a:xfrm>
        </p:spPr>
        <p:txBody>
          <a:bodyPr/>
          <a:lstStyle/>
          <a:p>
            <a:pPr>
              <a:buFont typeface="Wingdings" panose="05000000000000000000" pitchFamily="2" charset="2"/>
              <a:buNone/>
            </a:pPr>
            <a:r>
              <a:rPr lang="en-GB" altLang="en-US"/>
              <a:t>“A combination of the probability of a defined threat or opportunity (Likelihood) and the magnitude of the consequences of the occurrence (Impact) defines a Risk 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7">
                                            <p:txEl>
                                              <p:charRg st="0" end="151"/>
                                            </p:txEl>
                                          </p:spTgt>
                                        </p:tgtEl>
                                        <p:attrNameLst>
                                          <p:attrName>style.visibility</p:attrName>
                                        </p:attrNameLst>
                                      </p:cBhvr>
                                      <p:to>
                                        <p:strVal val="visible"/>
                                      </p:to>
                                    </p:set>
                                    <p:animEffect transition="in" filter="wipe(left)">
                                      <p:cBhvr>
                                        <p:cTn id="7" dur="500"/>
                                        <p:tgtEl>
                                          <p:spTgt spid="26627">
                                            <p:txEl>
                                              <p:charRg st="0"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7B4A54D-CEF4-4311-95A7-F055D6338EF0}"/>
              </a:ext>
            </a:extLst>
          </p:cNvPr>
          <p:cNvSpPr>
            <a:spLocks noGrp="1" noChangeArrowheads="1"/>
          </p:cNvSpPr>
          <p:nvPr>
            <p:ph type="title"/>
          </p:nvPr>
        </p:nvSpPr>
        <p:spPr/>
        <p:txBody>
          <a:bodyPr/>
          <a:lstStyle/>
          <a:p>
            <a:r>
              <a:rPr lang="en-GB" altLang="en-US" sz="3800"/>
              <a:t>Risk Impact</a:t>
            </a:r>
          </a:p>
        </p:txBody>
      </p:sp>
      <p:sp>
        <p:nvSpPr>
          <p:cNvPr id="27651" name="Rectangle 3">
            <a:extLst>
              <a:ext uri="{FF2B5EF4-FFF2-40B4-BE49-F238E27FC236}">
                <a16:creationId xmlns:a16="http://schemas.microsoft.com/office/drawing/2014/main" id="{64EFBB8B-F370-4D99-ABAC-A4EAB1C111C9}"/>
              </a:ext>
            </a:extLst>
          </p:cNvPr>
          <p:cNvSpPr>
            <a:spLocks noGrp="1" noChangeArrowheads="1"/>
          </p:cNvSpPr>
          <p:nvPr>
            <p:ph type="body" idx="1"/>
          </p:nvPr>
        </p:nvSpPr>
        <p:spPr/>
        <p:txBody>
          <a:bodyPr/>
          <a:lstStyle/>
          <a:p>
            <a:pPr algn="ctr">
              <a:buFont typeface="Wingdings" panose="05000000000000000000" pitchFamily="2" charset="2"/>
              <a:buNone/>
            </a:pPr>
            <a:r>
              <a:rPr lang="en-GB" altLang="en-US">
                <a:solidFill>
                  <a:schemeClr val="accent1"/>
                </a:solidFill>
                <a:cs typeface="Arial" panose="020B0604020202020204" pitchFamily="34" charset="0"/>
              </a:rPr>
              <a:t>Threat</a:t>
            </a:r>
            <a:r>
              <a:rPr lang="en-GB" altLang="en-US">
                <a:cs typeface="Arial" panose="020B0604020202020204" pitchFamily="34" charset="0"/>
              </a:rPr>
              <a:t> →</a:t>
            </a:r>
            <a:r>
              <a:rPr lang="en-GB" altLang="en-US"/>
              <a:t> Scope </a:t>
            </a:r>
            <a:r>
              <a:rPr lang="en-GB" altLang="en-US">
                <a:cs typeface="Arial" panose="020B0604020202020204" pitchFamily="34" charset="0"/>
              </a:rPr>
              <a:t>→ Poor Quality Product</a:t>
            </a:r>
          </a:p>
          <a:p>
            <a:pPr algn="ctr">
              <a:buFont typeface="Wingdings" panose="05000000000000000000" pitchFamily="2" charset="2"/>
              <a:buNone/>
            </a:pPr>
            <a:r>
              <a:rPr lang="en-GB" altLang="en-US">
                <a:solidFill>
                  <a:schemeClr val="accent1"/>
                </a:solidFill>
                <a:cs typeface="Arial" panose="020B0604020202020204" pitchFamily="34" charset="0"/>
              </a:rPr>
              <a:t>Threat</a:t>
            </a:r>
            <a:r>
              <a:rPr lang="en-GB" altLang="en-US">
                <a:cs typeface="Arial" panose="020B0604020202020204" pitchFamily="34" charset="0"/>
              </a:rPr>
              <a:t> → Schedule → Late Delivery</a:t>
            </a:r>
          </a:p>
          <a:p>
            <a:pPr algn="ctr">
              <a:buFont typeface="Wingdings" panose="05000000000000000000" pitchFamily="2" charset="2"/>
              <a:buNone/>
            </a:pPr>
            <a:r>
              <a:rPr lang="en-GB" altLang="en-US">
                <a:solidFill>
                  <a:schemeClr val="accent1"/>
                </a:solidFill>
                <a:cs typeface="Arial" panose="020B0604020202020204" pitchFamily="34" charset="0"/>
              </a:rPr>
              <a:t>Threat</a:t>
            </a:r>
            <a:r>
              <a:rPr lang="en-GB" altLang="en-US">
                <a:cs typeface="Arial" panose="020B0604020202020204" pitchFamily="34" charset="0"/>
              </a:rPr>
              <a:t> → Cost → Overspend</a:t>
            </a:r>
          </a:p>
          <a:p>
            <a:pPr>
              <a:buFont typeface="Wingdings" panose="05000000000000000000" pitchFamily="2" charset="2"/>
              <a:buNone/>
            </a:pPr>
            <a:endParaRPr lang="en-GB" altLang="en-US">
              <a:cs typeface="Arial" panose="020B0604020202020204" pitchFamily="34" charset="0"/>
            </a:endParaRPr>
          </a:p>
          <a:p>
            <a:r>
              <a:rPr lang="en-GB" altLang="en-US">
                <a:cs typeface="Arial" panose="020B0604020202020204" pitchFamily="34" charset="0"/>
              </a:rPr>
              <a:t>In addition there are health, safety and environmental threats that </a:t>
            </a:r>
            <a:r>
              <a:rPr lang="en-GB" altLang="en-US" b="1" u="sng">
                <a:cs typeface="Arial" panose="020B0604020202020204" pitchFamily="34" charset="0"/>
              </a:rPr>
              <a:t>must</a:t>
            </a:r>
            <a:r>
              <a:rPr lang="en-GB" altLang="en-US">
                <a:cs typeface="Arial" panose="020B0604020202020204" pitchFamily="34" charset="0"/>
              </a:rPr>
              <a:t> be managed (CDM Regulations)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10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wipe(left)">
                                      <p:cBhvr>
                                        <p:cTn id="12" dur="10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wipe(left)">
                                      <p:cBhvr>
                                        <p:cTn id="17" dur="10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51">
                                            <p:txEl>
                                              <p:charRg st="99" end="183"/>
                                            </p:txEl>
                                          </p:spTgt>
                                        </p:tgtEl>
                                        <p:attrNameLst>
                                          <p:attrName>style.visibility</p:attrName>
                                        </p:attrNameLst>
                                      </p:cBhvr>
                                      <p:to>
                                        <p:strVal val="visible"/>
                                      </p:to>
                                    </p:set>
                                    <p:animEffect transition="in" filter="wipe(left)">
                                      <p:cBhvr>
                                        <p:cTn id="22" dur="1000"/>
                                        <p:tgtEl>
                                          <p:spTgt spid="27651">
                                            <p:txEl>
                                              <p:charRg st="99" end="1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467A56-F7C6-4566-992F-FD01481BFE05}"/>
              </a:ext>
            </a:extLst>
          </p:cNvPr>
          <p:cNvSpPr>
            <a:spLocks noGrp="1" noChangeArrowheads="1"/>
          </p:cNvSpPr>
          <p:nvPr>
            <p:ph type="title"/>
          </p:nvPr>
        </p:nvSpPr>
        <p:spPr/>
        <p:txBody>
          <a:bodyPr/>
          <a:lstStyle/>
          <a:p>
            <a:r>
              <a:rPr lang="en-GB" altLang="en-US" sz="3800"/>
              <a:t>Risk Management Process</a:t>
            </a:r>
          </a:p>
        </p:txBody>
      </p:sp>
      <p:sp>
        <p:nvSpPr>
          <p:cNvPr id="28675" name="Rectangle 3">
            <a:extLst>
              <a:ext uri="{FF2B5EF4-FFF2-40B4-BE49-F238E27FC236}">
                <a16:creationId xmlns:a16="http://schemas.microsoft.com/office/drawing/2014/main" id="{2D3489B8-0A76-4D6D-9878-9E2BC7138504}"/>
              </a:ext>
            </a:extLst>
          </p:cNvPr>
          <p:cNvSpPr>
            <a:spLocks noGrp="1" noChangeArrowheads="1"/>
          </p:cNvSpPr>
          <p:nvPr>
            <p:ph type="body" idx="1"/>
          </p:nvPr>
        </p:nvSpPr>
        <p:spPr/>
        <p:txBody>
          <a:bodyPr/>
          <a:lstStyle/>
          <a:p>
            <a:r>
              <a:rPr lang="en-GB" altLang="en-US"/>
              <a:t>Identify Risks</a:t>
            </a:r>
          </a:p>
          <a:p>
            <a:r>
              <a:rPr lang="en-GB" altLang="en-US"/>
              <a:t>Assess likelihood and impact</a:t>
            </a:r>
          </a:p>
          <a:p>
            <a:r>
              <a:rPr lang="en-GB" altLang="en-US"/>
              <a:t>Rank risks and prioritise</a:t>
            </a:r>
          </a:p>
          <a:p>
            <a:r>
              <a:rPr lang="en-GB" altLang="en-US"/>
              <a:t>Define risk management approach &amp; actions</a:t>
            </a:r>
          </a:p>
          <a:p>
            <a:r>
              <a:rPr lang="en-GB" altLang="en-US"/>
              <a:t>Implement actions</a:t>
            </a:r>
          </a:p>
          <a:p>
            <a:r>
              <a:rPr lang="en-GB" altLang="en-US"/>
              <a:t>Monitor &amp; review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10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10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left)">
                                      <p:cBhvr>
                                        <p:cTn id="17" dur="10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left)">
                                      <p:cBhvr>
                                        <p:cTn id="22" dur="1000"/>
                                        <p:tgtEl>
                                          <p:spTgt spid="28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wipe(left)">
                                      <p:cBhvr>
                                        <p:cTn id="27" dur="1000"/>
                                        <p:tgtEl>
                                          <p:spTgt spid="28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wipe(left)">
                                      <p:cBhvr>
                                        <p:cTn id="32" dur="10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94BCD033-49A4-4E78-8FAD-8D65188694CA}"/>
              </a:ext>
            </a:extLst>
          </p:cNvPr>
          <p:cNvSpPr>
            <a:spLocks noGrp="1" noChangeArrowheads="1"/>
          </p:cNvSpPr>
          <p:nvPr>
            <p:ph type="title"/>
          </p:nvPr>
        </p:nvSpPr>
        <p:spPr/>
        <p:txBody>
          <a:bodyPr/>
          <a:lstStyle/>
          <a:p>
            <a:r>
              <a:rPr lang="en-GB" altLang="en-US" sz="3800"/>
              <a:t>Risk Management – Key Points</a:t>
            </a:r>
          </a:p>
        </p:txBody>
      </p:sp>
      <p:sp>
        <p:nvSpPr>
          <p:cNvPr id="105475" name="Rectangle 3">
            <a:extLst>
              <a:ext uri="{FF2B5EF4-FFF2-40B4-BE49-F238E27FC236}">
                <a16:creationId xmlns:a16="http://schemas.microsoft.com/office/drawing/2014/main" id="{9511F5BE-50B5-41CC-A610-D424830746D8}"/>
              </a:ext>
            </a:extLst>
          </p:cNvPr>
          <p:cNvSpPr>
            <a:spLocks noGrp="1" noChangeArrowheads="1"/>
          </p:cNvSpPr>
          <p:nvPr>
            <p:ph type="body" idx="1"/>
          </p:nvPr>
        </p:nvSpPr>
        <p:spPr/>
        <p:txBody>
          <a:bodyPr/>
          <a:lstStyle/>
          <a:p>
            <a:r>
              <a:rPr lang="en-GB" altLang="en-US"/>
              <a:t>Make the management of risk integral to the way the project is managed</a:t>
            </a:r>
          </a:p>
          <a:p>
            <a:r>
              <a:rPr lang="en-GB" altLang="en-US"/>
              <a:t>Ensure that cost and time contingencies are consistent with identified risks </a:t>
            </a:r>
          </a:p>
          <a:p>
            <a:r>
              <a:rPr lang="en-GB" altLang="en-US"/>
              <a:t>Focus on the “significant few” – don’t try to manage too many risks </a:t>
            </a:r>
          </a:p>
          <a:p>
            <a:r>
              <a:rPr lang="en-GB" altLang="en-US"/>
              <a:t>Be vigilant and proactive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wipe(left)">
                                      <p:cBhvr>
                                        <p:cTn id="7" dur="500"/>
                                        <p:tgtEl>
                                          <p:spTgt spid="105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0F8462F-7C64-4653-9257-2AF0E76E02C3}"/>
              </a:ext>
            </a:extLst>
          </p:cNvPr>
          <p:cNvSpPr>
            <a:spLocks noGrp="1" noChangeArrowheads="1"/>
          </p:cNvSpPr>
          <p:nvPr>
            <p:ph type="title"/>
          </p:nvPr>
        </p:nvSpPr>
        <p:spPr/>
        <p:txBody>
          <a:bodyPr/>
          <a:lstStyle/>
          <a:p>
            <a:r>
              <a:rPr lang="en-GB" altLang="en-US"/>
              <a:t>Project Monitoring and Control</a:t>
            </a:r>
          </a:p>
        </p:txBody>
      </p:sp>
      <p:pic>
        <p:nvPicPr>
          <p:cNvPr id="52231" name="Picture 7" descr="j0156991">
            <a:extLst>
              <a:ext uri="{FF2B5EF4-FFF2-40B4-BE49-F238E27FC236}">
                <a16:creationId xmlns:a16="http://schemas.microsoft.com/office/drawing/2014/main" id="{BFECB15F-6DF9-45C7-AFD6-8FA0A1FDFC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65400" y="1700213"/>
            <a:ext cx="4052888" cy="4105275"/>
          </a:xfr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0F103D1-CCB7-4236-87EE-E11A3488C522}"/>
              </a:ext>
            </a:extLst>
          </p:cNvPr>
          <p:cNvSpPr>
            <a:spLocks noGrp="1" noChangeArrowheads="1"/>
          </p:cNvSpPr>
          <p:nvPr>
            <p:ph type="title"/>
          </p:nvPr>
        </p:nvSpPr>
        <p:spPr/>
        <p:txBody>
          <a:bodyPr/>
          <a:lstStyle/>
          <a:p>
            <a:r>
              <a:rPr lang="en-GB" altLang="en-US" sz="3800" dirty="0"/>
              <a:t>Feedback</a:t>
            </a:r>
          </a:p>
        </p:txBody>
      </p:sp>
      <p:sp>
        <p:nvSpPr>
          <p:cNvPr id="51203" name="Rectangle 3">
            <a:extLst>
              <a:ext uri="{FF2B5EF4-FFF2-40B4-BE49-F238E27FC236}">
                <a16:creationId xmlns:a16="http://schemas.microsoft.com/office/drawing/2014/main" id="{54319EC7-8304-4716-AA3A-F5336EB4FB6F}"/>
              </a:ext>
            </a:extLst>
          </p:cNvPr>
          <p:cNvSpPr>
            <a:spLocks noGrp="1" noChangeArrowheads="1"/>
          </p:cNvSpPr>
          <p:nvPr>
            <p:ph type="body" idx="1"/>
          </p:nvPr>
        </p:nvSpPr>
        <p:spPr/>
        <p:txBody>
          <a:bodyPr/>
          <a:lstStyle/>
          <a:p>
            <a:r>
              <a:rPr lang="en-GB" altLang="en-US" dirty="0"/>
              <a:t>What are three typical project control/monitoring activities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0115B9-46F8-4434-BDD1-899FC32A9669}"/>
              </a:ext>
            </a:extLst>
          </p:cNvPr>
          <p:cNvSpPr>
            <a:spLocks noGrp="1" noChangeArrowheads="1"/>
          </p:cNvSpPr>
          <p:nvPr>
            <p:ph type="title"/>
          </p:nvPr>
        </p:nvSpPr>
        <p:spPr>
          <a:xfrm>
            <a:off x="304800" y="0"/>
            <a:ext cx="8610600" cy="609600"/>
          </a:xfrm>
        </p:spPr>
        <p:txBody>
          <a:bodyPr/>
          <a:lstStyle/>
          <a:p>
            <a:r>
              <a:rPr lang="en-GB" altLang="en-US"/>
              <a:t>Project Monitoring</a:t>
            </a:r>
          </a:p>
        </p:txBody>
      </p:sp>
      <p:sp>
        <p:nvSpPr>
          <p:cNvPr id="54275" name="Rectangle 3">
            <a:extLst>
              <a:ext uri="{FF2B5EF4-FFF2-40B4-BE49-F238E27FC236}">
                <a16:creationId xmlns:a16="http://schemas.microsoft.com/office/drawing/2014/main" id="{3DB7EAEE-8C27-465E-9657-AD6A6FDDF3AF}"/>
              </a:ext>
            </a:extLst>
          </p:cNvPr>
          <p:cNvSpPr>
            <a:spLocks noGrp="1" noChangeArrowheads="1"/>
          </p:cNvSpPr>
          <p:nvPr>
            <p:ph type="body" idx="1"/>
          </p:nvPr>
        </p:nvSpPr>
        <p:spPr>
          <a:xfrm>
            <a:off x="228600" y="685800"/>
            <a:ext cx="8610600" cy="6019800"/>
          </a:xfrm>
        </p:spPr>
        <p:txBody>
          <a:bodyPr/>
          <a:lstStyle/>
          <a:p>
            <a:r>
              <a:rPr lang="en-GB" altLang="en-US"/>
              <a:t>Typical Monitoring Activities</a:t>
            </a:r>
          </a:p>
          <a:p>
            <a:pPr lvl="1"/>
            <a:r>
              <a:rPr lang="en-GB" altLang="en-US"/>
              <a:t>regular reviews of progress against schedule using WBS as basis (Plan against Baseline)</a:t>
            </a:r>
          </a:p>
          <a:p>
            <a:pPr lvl="1"/>
            <a:r>
              <a:rPr lang="en-GB" altLang="en-US"/>
              <a:t>regular review of actual costs (O/P from SAP) against budgeted costs and Earned Value at WBS level</a:t>
            </a:r>
          </a:p>
          <a:p>
            <a:pPr lvl="1"/>
            <a:r>
              <a:rPr lang="en-GB" altLang="en-US"/>
              <a:t>regular review of resource loading</a:t>
            </a:r>
          </a:p>
          <a:p>
            <a:pPr lvl="1"/>
            <a:r>
              <a:rPr lang="en-GB" altLang="en-US"/>
              <a:t>regular progress meetings with project team</a:t>
            </a:r>
          </a:p>
          <a:p>
            <a:pPr lvl="1"/>
            <a:r>
              <a:rPr lang="en-GB" altLang="en-US"/>
              <a:t>regular meetings with contractors</a:t>
            </a:r>
          </a:p>
          <a:p>
            <a:pPr lvl="1"/>
            <a:r>
              <a:rPr lang="en-GB" altLang="en-US"/>
              <a:t>production of periodic progress reports</a:t>
            </a:r>
          </a:p>
          <a:p>
            <a:pPr lvl="1"/>
            <a:r>
              <a:rPr lang="en-GB" altLang="en-US"/>
              <a:t>risk reviews</a:t>
            </a:r>
          </a:p>
          <a:p>
            <a:pPr lvl="1"/>
            <a:r>
              <a:rPr lang="en-GB" altLang="en-US"/>
              <a:t>inspections/ audits</a:t>
            </a:r>
          </a:p>
          <a:p>
            <a:pPr lvl="1"/>
            <a:endParaRPr lang="en-GB" altLang="en-US"/>
          </a:p>
          <a:p>
            <a:pPr lvl="1"/>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275">
                                            <p:txEl>
                                              <p:charRg st="0" end="19"/>
                                            </p:txEl>
                                          </p:spTgt>
                                        </p:tgtEl>
                                        <p:attrNameLst>
                                          <p:attrName>style.visibility</p:attrName>
                                        </p:attrNameLst>
                                      </p:cBhvr>
                                      <p:to>
                                        <p:strVal val="visible"/>
                                      </p:to>
                                    </p:set>
                                    <p:animEffect transition="in" filter="wipe(left)">
                                      <p:cBhvr>
                                        <p:cTn id="7" dur="500"/>
                                        <p:tgtEl>
                                          <p:spTgt spid="54275">
                                            <p:txEl>
                                              <p:charRg st="0" end="1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275">
                                            <p:txEl>
                                              <p:charRg st="19" end="41"/>
                                            </p:txEl>
                                          </p:spTgt>
                                        </p:tgtEl>
                                        <p:attrNameLst>
                                          <p:attrName>style.visibility</p:attrName>
                                        </p:attrNameLst>
                                      </p:cBhvr>
                                      <p:to>
                                        <p:strVal val="visible"/>
                                      </p:to>
                                    </p:set>
                                    <p:animEffect transition="in" filter="wipe(left)">
                                      <p:cBhvr>
                                        <p:cTn id="12" dur="500"/>
                                        <p:tgtEl>
                                          <p:spTgt spid="54275">
                                            <p:txEl>
                                              <p:charRg st="19" end="4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75">
                                            <p:txEl>
                                              <p:charRg st="41" end="67"/>
                                            </p:txEl>
                                          </p:spTgt>
                                        </p:tgtEl>
                                        <p:attrNameLst>
                                          <p:attrName>style.visibility</p:attrName>
                                        </p:attrNameLst>
                                      </p:cBhvr>
                                      <p:to>
                                        <p:strVal val="visible"/>
                                      </p:to>
                                    </p:set>
                                    <p:animEffect transition="in" filter="wipe(left)">
                                      <p:cBhvr>
                                        <p:cTn id="17" dur="500"/>
                                        <p:tgtEl>
                                          <p:spTgt spid="54275">
                                            <p:txEl>
                                              <p:charRg st="41" end="6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275">
                                            <p:txEl>
                                              <p:charRg st="67" end="107"/>
                                            </p:txEl>
                                          </p:spTgt>
                                        </p:tgtEl>
                                        <p:attrNameLst>
                                          <p:attrName>style.visibility</p:attrName>
                                        </p:attrNameLst>
                                      </p:cBhvr>
                                      <p:to>
                                        <p:strVal val="visible"/>
                                      </p:to>
                                    </p:set>
                                    <p:animEffect transition="in" filter="wipe(left)">
                                      <p:cBhvr>
                                        <p:cTn id="22" dur="500"/>
                                        <p:tgtEl>
                                          <p:spTgt spid="54275">
                                            <p:txEl>
                                              <p:charRg st="67" end="10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275">
                                            <p:txEl>
                                              <p:charRg st="107" end="120"/>
                                            </p:txEl>
                                          </p:spTgt>
                                        </p:tgtEl>
                                        <p:attrNameLst>
                                          <p:attrName>style.visibility</p:attrName>
                                        </p:attrNameLst>
                                      </p:cBhvr>
                                      <p:to>
                                        <p:strVal val="visible"/>
                                      </p:to>
                                    </p:set>
                                    <p:animEffect transition="in" filter="wipe(left)">
                                      <p:cBhvr>
                                        <p:cTn id="27" dur="500"/>
                                        <p:tgtEl>
                                          <p:spTgt spid="54275">
                                            <p:txEl>
                                              <p:charRg st="107" end="12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4275">
                                            <p:txEl>
                                              <p:charRg st="120" end="132"/>
                                            </p:txEl>
                                          </p:spTgt>
                                        </p:tgtEl>
                                        <p:attrNameLst>
                                          <p:attrName>style.visibility</p:attrName>
                                        </p:attrNameLst>
                                      </p:cBhvr>
                                      <p:to>
                                        <p:strVal val="visible"/>
                                      </p:to>
                                    </p:set>
                                    <p:animEffect transition="in" filter="wipe(left)">
                                      <p:cBhvr>
                                        <p:cTn id="32" dur="500"/>
                                        <p:tgtEl>
                                          <p:spTgt spid="54275">
                                            <p:txEl>
                                              <p:charRg st="120" end="13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4275">
                                            <p:txEl>
                                              <p:charRg st="132" end="140"/>
                                            </p:txEl>
                                          </p:spTgt>
                                        </p:tgtEl>
                                        <p:attrNameLst>
                                          <p:attrName>style.visibility</p:attrName>
                                        </p:attrNameLst>
                                      </p:cBhvr>
                                      <p:to>
                                        <p:strVal val="visible"/>
                                      </p:to>
                                    </p:set>
                                    <p:animEffect transition="in" filter="wipe(left)">
                                      <p:cBhvr>
                                        <p:cTn id="37" dur="500"/>
                                        <p:tgtEl>
                                          <p:spTgt spid="54275">
                                            <p:txEl>
                                              <p:charRg st="132"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39ACE70-F0AC-4679-831C-942AB0CB5B0B}"/>
              </a:ext>
            </a:extLst>
          </p:cNvPr>
          <p:cNvSpPr>
            <a:spLocks noGrp="1" noChangeArrowheads="1"/>
          </p:cNvSpPr>
          <p:nvPr>
            <p:ph type="title"/>
          </p:nvPr>
        </p:nvSpPr>
        <p:spPr/>
        <p:txBody>
          <a:bodyPr/>
          <a:lstStyle/>
          <a:p>
            <a:r>
              <a:rPr lang="en-GB" altLang="en-US"/>
              <a:t>Project Control</a:t>
            </a:r>
          </a:p>
        </p:txBody>
      </p:sp>
      <p:sp>
        <p:nvSpPr>
          <p:cNvPr id="107523" name="Rectangle 3">
            <a:extLst>
              <a:ext uri="{FF2B5EF4-FFF2-40B4-BE49-F238E27FC236}">
                <a16:creationId xmlns:a16="http://schemas.microsoft.com/office/drawing/2014/main" id="{E6E2DCB4-D2C2-415F-8223-921C25B42983}"/>
              </a:ext>
            </a:extLst>
          </p:cNvPr>
          <p:cNvSpPr>
            <a:spLocks noGrp="1" noChangeArrowheads="1"/>
          </p:cNvSpPr>
          <p:nvPr>
            <p:ph type="body" idx="1"/>
          </p:nvPr>
        </p:nvSpPr>
        <p:spPr>
          <a:xfrm>
            <a:off x="304800" y="1143000"/>
            <a:ext cx="8610600" cy="5029200"/>
          </a:xfrm>
        </p:spPr>
        <p:txBody>
          <a:bodyPr/>
          <a:lstStyle/>
          <a:p>
            <a:r>
              <a:rPr lang="en-GB" altLang="en-US"/>
              <a:t>Typical Control Activities</a:t>
            </a:r>
          </a:p>
          <a:p>
            <a:pPr lvl="1"/>
            <a:r>
              <a:rPr lang="en-GB" altLang="en-US"/>
              <a:t>assign responsibilities at Work Package level</a:t>
            </a:r>
          </a:p>
          <a:p>
            <a:pPr lvl="1"/>
            <a:r>
              <a:rPr lang="en-GB" altLang="en-US"/>
              <a:t>staged authorisation of work to be done</a:t>
            </a:r>
          </a:p>
          <a:p>
            <a:pPr lvl="1"/>
            <a:r>
              <a:rPr lang="en-GB" altLang="en-US"/>
              <a:t>staged release of budgets (staged release of WBS(e) numbers)</a:t>
            </a:r>
          </a:p>
          <a:p>
            <a:pPr lvl="1"/>
            <a:r>
              <a:rPr lang="en-GB" altLang="en-US"/>
              <a:t>ensure PM has a ‘Management Reserve’ under his control</a:t>
            </a:r>
          </a:p>
          <a:p>
            <a:pPr lvl="1"/>
            <a:r>
              <a:rPr lang="en-GB" altLang="en-US"/>
              <a:t>seek corrective action reports when WPs go ‘off track’ (overrunning or overspending)</a:t>
            </a:r>
          </a:p>
          <a:p>
            <a:pPr lvl="1"/>
            <a:r>
              <a:rPr lang="en-GB" altLang="en-US"/>
              <a:t>release Management Reserve carefully</a:t>
            </a:r>
          </a:p>
          <a:p>
            <a:pPr lvl="1"/>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wipe(left)">
                                      <p:cBhvr>
                                        <p:cTn id="7" dur="5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DD0426E-278D-43E1-8D07-745CE7A8160A}"/>
              </a:ext>
            </a:extLst>
          </p:cNvPr>
          <p:cNvSpPr>
            <a:spLocks noGrp="1" noChangeArrowheads="1"/>
          </p:cNvSpPr>
          <p:nvPr>
            <p:ph type="title"/>
          </p:nvPr>
        </p:nvSpPr>
        <p:spPr>
          <a:xfrm>
            <a:off x="304800" y="304800"/>
            <a:ext cx="8610600" cy="1266825"/>
          </a:xfrm>
        </p:spPr>
        <p:txBody>
          <a:bodyPr/>
          <a:lstStyle/>
          <a:p>
            <a:r>
              <a:rPr lang="en-GB" altLang="en-US"/>
              <a:t>Project Monitoring and Control Summary</a:t>
            </a:r>
          </a:p>
        </p:txBody>
      </p:sp>
      <p:sp>
        <p:nvSpPr>
          <p:cNvPr id="45059" name="Rectangle 3">
            <a:extLst>
              <a:ext uri="{FF2B5EF4-FFF2-40B4-BE49-F238E27FC236}">
                <a16:creationId xmlns:a16="http://schemas.microsoft.com/office/drawing/2014/main" id="{BFFD8E39-89C7-4359-97C0-B784E5EEB93F}"/>
              </a:ext>
            </a:extLst>
          </p:cNvPr>
          <p:cNvSpPr>
            <a:spLocks noGrp="1" noChangeArrowheads="1"/>
          </p:cNvSpPr>
          <p:nvPr>
            <p:ph type="body" idx="1"/>
          </p:nvPr>
        </p:nvSpPr>
        <p:spPr>
          <a:xfrm>
            <a:off x="304800" y="1924050"/>
            <a:ext cx="8610600" cy="4171950"/>
          </a:xfrm>
        </p:spPr>
        <p:txBody>
          <a:bodyPr/>
          <a:lstStyle/>
          <a:p>
            <a:r>
              <a:rPr lang="en-GB" altLang="en-US"/>
              <a:t>Monitor against the plan – status regularly</a:t>
            </a:r>
          </a:p>
          <a:p>
            <a:r>
              <a:rPr lang="en-GB" altLang="en-US"/>
              <a:t>Take a factual approach to decisions</a:t>
            </a:r>
          </a:p>
          <a:p>
            <a:r>
              <a:rPr lang="en-GB" altLang="en-US"/>
              <a:t>Identify management action early</a:t>
            </a:r>
          </a:p>
          <a:p>
            <a:r>
              <a:rPr lang="en-GB" altLang="en-US"/>
              <a:t>Check that defined controls are being applied – correct if necessary</a:t>
            </a:r>
          </a:p>
          <a:p>
            <a:r>
              <a:rPr lang="en-GB" altLang="en-US"/>
              <a:t>Apply change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wipe(left)">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wipe(left)">
                                      <p:cBhvr>
                                        <p:cTn id="17" dur="500"/>
                                        <p:tgtEl>
                                          <p:spTgt spid="45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wipe(left)">
                                      <p:cBhvr>
                                        <p:cTn id="22" dur="500"/>
                                        <p:tgtEl>
                                          <p:spTgt spid="45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wipe(left)">
                                      <p:cBhvr>
                                        <p:cTn id="27"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8A4BA36-B815-4D65-8529-773BB349BF54}"/>
              </a:ext>
            </a:extLst>
          </p:cNvPr>
          <p:cNvSpPr>
            <a:spLocks noGrp="1" noChangeArrowheads="1"/>
          </p:cNvSpPr>
          <p:nvPr>
            <p:ph type="title"/>
          </p:nvPr>
        </p:nvSpPr>
        <p:spPr/>
        <p:txBody>
          <a:bodyPr/>
          <a:lstStyle/>
          <a:p>
            <a:r>
              <a:rPr lang="en-GB" altLang="en-US" sz="3800" dirty="0"/>
              <a:t>Challenges</a:t>
            </a:r>
          </a:p>
        </p:txBody>
      </p:sp>
      <p:sp>
        <p:nvSpPr>
          <p:cNvPr id="22531" name="Rectangle 3">
            <a:extLst>
              <a:ext uri="{FF2B5EF4-FFF2-40B4-BE49-F238E27FC236}">
                <a16:creationId xmlns:a16="http://schemas.microsoft.com/office/drawing/2014/main" id="{14F3F8A9-980D-4B7A-A3A5-D35E77B4EA4F}"/>
              </a:ext>
            </a:extLst>
          </p:cNvPr>
          <p:cNvSpPr>
            <a:spLocks noGrp="1" noChangeArrowheads="1"/>
          </p:cNvSpPr>
          <p:nvPr>
            <p:ph type="body" sz="half" idx="1"/>
          </p:nvPr>
        </p:nvSpPr>
        <p:spPr>
          <a:xfrm>
            <a:off x="323850" y="1125538"/>
            <a:ext cx="8588375" cy="4513262"/>
          </a:xfrm>
        </p:spPr>
        <p:txBody>
          <a:bodyPr/>
          <a:lstStyle/>
          <a:p>
            <a:pPr>
              <a:lnSpc>
                <a:spcPct val="90000"/>
              </a:lnSpc>
            </a:pPr>
            <a:r>
              <a:rPr lang="en-GB" altLang="en-US" sz="2800" dirty="0"/>
              <a:t>“What are the particular management challenges facing projects?”</a:t>
            </a:r>
            <a:r>
              <a:rPr lang="en-GB" altLang="en-US" sz="2400" dirty="0"/>
              <a:t> </a:t>
            </a:r>
          </a:p>
          <a:p>
            <a:pPr lvl="1">
              <a:lnSpc>
                <a:spcPct val="90000"/>
              </a:lnSpc>
            </a:pPr>
            <a:r>
              <a:rPr lang="en-GB" altLang="en-US" sz="2400" dirty="0"/>
              <a:t>Requirements hard to define and may evolve</a:t>
            </a:r>
          </a:p>
          <a:p>
            <a:pPr lvl="1">
              <a:lnSpc>
                <a:spcPct val="90000"/>
              </a:lnSpc>
            </a:pPr>
            <a:r>
              <a:rPr lang="en-GB" altLang="en-US" sz="2400" dirty="0"/>
              <a:t>Risk Management (all aspects) crucial but difficult</a:t>
            </a:r>
          </a:p>
          <a:p>
            <a:pPr lvl="1">
              <a:lnSpc>
                <a:spcPct val="90000"/>
              </a:lnSpc>
            </a:pPr>
            <a:r>
              <a:rPr lang="en-GB" altLang="en-US" sz="2400" dirty="0"/>
              <a:t>Cross functional team composition</a:t>
            </a:r>
          </a:p>
          <a:p>
            <a:pPr lvl="1">
              <a:lnSpc>
                <a:spcPct val="90000"/>
              </a:lnSpc>
            </a:pPr>
            <a:r>
              <a:rPr lang="en-GB" altLang="en-US" sz="2400" dirty="0"/>
              <a:t>Competing pressures on resources, e.g. design office</a:t>
            </a:r>
          </a:p>
          <a:p>
            <a:pPr lvl="1">
              <a:lnSpc>
                <a:spcPct val="90000"/>
              </a:lnSpc>
            </a:pPr>
            <a:r>
              <a:rPr lang="en-GB" altLang="en-US" sz="2400" dirty="0"/>
              <a:t>Working with scientific organisations not used to project and QA disciplines </a:t>
            </a:r>
            <a:r>
              <a:rPr lang="en-GB" altLang="en-US" sz="2400" dirty="0">
                <a:sym typeface="Symbol" panose="05050102010706020507" pitchFamily="18" charset="2"/>
              </a:rPr>
              <a:t> planning may be poor</a:t>
            </a:r>
          </a:p>
          <a:p>
            <a:pPr lvl="1">
              <a:lnSpc>
                <a:spcPct val="90000"/>
              </a:lnSpc>
            </a:pPr>
            <a:r>
              <a:rPr lang="en-GB" altLang="en-US" sz="2400" dirty="0"/>
              <a:t>Collaborative agreements rather than contracts</a:t>
            </a:r>
          </a:p>
          <a:p>
            <a:pPr lvl="1">
              <a:lnSpc>
                <a:spcPct val="90000"/>
              </a:lnSpc>
            </a:pPr>
            <a:r>
              <a:rPr lang="en-GB" altLang="en-US" sz="2400" dirty="0"/>
              <a:t>Political - EC funding requirements </a:t>
            </a:r>
          </a:p>
          <a:p>
            <a:pPr lvl="1">
              <a:lnSpc>
                <a:spcPct val="90000"/>
              </a:lnSpc>
            </a:pPr>
            <a:r>
              <a:rPr lang="en-GB" altLang="en-US" sz="2400" dirty="0"/>
              <a:t>Growing funding pressures due to ITER</a:t>
            </a:r>
          </a:p>
        </p:txBody>
      </p:sp>
      <p:pic>
        <p:nvPicPr>
          <p:cNvPr id="22532" name="Picture 4" descr="Mast">
            <a:extLst>
              <a:ext uri="{FF2B5EF4-FFF2-40B4-BE49-F238E27FC236}">
                <a16:creationId xmlns:a16="http://schemas.microsoft.com/office/drawing/2014/main" id="{52254126-2541-45E6-8914-5A562B17C0A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235825" y="5157788"/>
            <a:ext cx="1535113" cy="1535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charRg st="65" end="9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charRg st="99" end="14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charRg st="145" end="21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charRg st="215" end="24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531">
                                            <p:txEl>
                                              <p:charRg st="240" end="27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531">
                                            <p:txEl>
                                              <p:charRg st="277" end="3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531">
                                            <p:txEl>
                                              <p:charRg st="312" end="36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531">
                                            <p:txEl>
                                              <p:charRg st="362" end="4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D719BFA-E315-468D-BDA9-B34592B40705}"/>
              </a:ext>
            </a:extLst>
          </p:cNvPr>
          <p:cNvSpPr>
            <a:spLocks noGrp="1" noChangeArrowheads="1"/>
          </p:cNvSpPr>
          <p:nvPr>
            <p:ph type="title"/>
          </p:nvPr>
        </p:nvSpPr>
        <p:spPr/>
        <p:txBody>
          <a:bodyPr/>
          <a:lstStyle/>
          <a:p>
            <a:r>
              <a:rPr lang="en-GB" altLang="en-US" sz="3800"/>
              <a:t>Design Management</a:t>
            </a:r>
          </a:p>
        </p:txBody>
      </p:sp>
      <p:sp>
        <p:nvSpPr>
          <p:cNvPr id="56323" name="Rectangle 3">
            <a:extLst>
              <a:ext uri="{FF2B5EF4-FFF2-40B4-BE49-F238E27FC236}">
                <a16:creationId xmlns:a16="http://schemas.microsoft.com/office/drawing/2014/main" id="{77576075-F80B-4683-8E96-57E398599D96}"/>
              </a:ext>
            </a:extLst>
          </p:cNvPr>
          <p:cNvSpPr>
            <a:spLocks noGrp="1" noChangeArrowheads="1"/>
          </p:cNvSpPr>
          <p:nvPr>
            <p:ph type="body" idx="1"/>
          </p:nvPr>
        </p:nvSpPr>
        <p:spPr/>
        <p:txBody>
          <a:bodyPr/>
          <a:lstStyle/>
          <a:p>
            <a:r>
              <a:rPr lang="en-GB" altLang="en-US"/>
              <a:t>Design takes place as part of a project</a:t>
            </a:r>
          </a:p>
          <a:p>
            <a:r>
              <a:rPr lang="en-GB" altLang="en-US"/>
              <a:t>Design Management is part of Project Management</a:t>
            </a:r>
          </a:p>
          <a:p>
            <a:r>
              <a:rPr lang="en-GB" altLang="en-US"/>
              <a:t>Design Management considerations must be included in the PMP</a:t>
            </a:r>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23">
                                            <p:txEl>
                                              <p:charRg st="0" end="48"/>
                                            </p:txEl>
                                          </p:spTgt>
                                        </p:tgtEl>
                                        <p:attrNameLst>
                                          <p:attrName>style.visibility</p:attrName>
                                        </p:attrNameLst>
                                      </p:cBhvr>
                                      <p:to>
                                        <p:strVal val="visible"/>
                                      </p:to>
                                    </p:set>
                                    <p:animEffect transition="in" filter="wipe(left)">
                                      <p:cBhvr>
                                        <p:cTn id="7" dur="1000"/>
                                        <p:tgtEl>
                                          <p:spTgt spid="56323">
                                            <p:txEl>
                                              <p:charRg st="0" end="4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3">
                                            <p:txEl>
                                              <p:charRg st="48" end="96"/>
                                            </p:txEl>
                                          </p:spTgt>
                                        </p:tgtEl>
                                        <p:attrNameLst>
                                          <p:attrName>style.visibility</p:attrName>
                                        </p:attrNameLst>
                                      </p:cBhvr>
                                      <p:to>
                                        <p:strVal val="visible"/>
                                      </p:to>
                                    </p:set>
                                    <p:animEffect transition="in" filter="wipe(left)">
                                      <p:cBhvr>
                                        <p:cTn id="12" dur="1000"/>
                                        <p:tgtEl>
                                          <p:spTgt spid="56323">
                                            <p:txEl>
                                              <p:charRg st="48" end="9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323">
                                            <p:txEl>
                                              <p:charRg st="96" end="150"/>
                                            </p:txEl>
                                          </p:spTgt>
                                        </p:tgtEl>
                                        <p:attrNameLst>
                                          <p:attrName>style.visibility</p:attrName>
                                        </p:attrNameLst>
                                      </p:cBhvr>
                                      <p:to>
                                        <p:strVal val="visible"/>
                                      </p:to>
                                    </p:set>
                                    <p:animEffect transition="in" filter="wipe(left)">
                                      <p:cBhvr>
                                        <p:cTn id="17" dur="1000"/>
                                        <p:tgtEl>
                                          <p:spTgt spid="56323">
                                            <p:txEl>
                                              <p:charRg st="96"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15AB596-32A5-432D-87BC-8658195D21F3}"/>
              </a:ext>
            </a:extLst>
          </p:cNvPr>
          <p:cNvSpPr>
            <a:spLocks noGrp="1" noChangeArrowheads="1"/>
          </p:cNvSpPr>
          <p:nvPr>
            <p:ph type="title"/>
          </p:nvPr>
        </p:nvSpPr>
        <p:spPr/>
        <p:txBody>
          <a:bodyPr/>
          <a:lstStyle/>
          <a:p>
            <a:r>
              <a:rPr lang="en-GB" altLang="en-US" sz="3800" dirty="0"/>
              <a:t>Feedback</a:t>
            </a:r>
          </a:p>
        </p:txBody>
      </p:sp>
      <p:sp>
        <p:nvSpPr>
          <p:cNvPr id="61443" name="Rectangle 3">
            <a:extLst>
              <a:ext uri="{FF2B5EF4-FFF2-40B4-BE49-F238E27FC236}">
                <a16:creationId xmlns:a16="http://schemas.microsoft.com/office/drawing/2014/main" id="{4ACA9CDC-D3A8-49E4-9559-ADD1EB5578D9}"/>
              </a:ext>
            </a:extLst>
          </p:cNvPr>
          <p:cNvSpPr>
            <a:spLocks noGrp="1" noChangeArrowheads="1"/>
          </p:cNvSpPr>
          <p:nvPr>
            <p:ph type="body" idx="1"/>
          </p:nvPr>
        </p:nvSpPr>
        <p:spPr/>
        <p:txBody>
          <a:bodyPr/>
          <a:lstStyle/>
          <a:p>
            <a:r>
              <a:rPr lang="en-GB" altLang="en-US" dirty="0"/>
              <a:t>What are three Design Management Activities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5ADF32DA-71E8-4A6A-A5E3-CC3B21BF6490}"/>
              </a:ext>
            </a:extLst>
          </p:cNvPr>
          <p:cNvSpPr>
            <a:spLocks noGrp="1" noChangeArrowheads="1"/>
          </p:cNvSpPr>
          <p:nvPr>
            <p:ph type="title"/>
          </p:nvPr>
        </p:nvSpPr>
        <p:spPr>
          <a:xfrm>
            <a:off x="66675" y="114300"/>
            <a:ext cx="9077325" cy="609600"/>
          </a:xfrm>
        </p:spPr>
        <p:txBody>
          <a:bodyPr/>
          <a:lstStyle/>
          <a:p>
            <a:r>
              <a:rPr lang="en-GB" altLang="en-US" sz="3800" dirty="0"/>
              <a:t>Feedback - Design Management Activities</a:t>
            </a:r>
          </a:p>
        </p:txBody>
      </p:sp>
      <p:sp>
        <p:nvSpPr>
          <p:cNvPr id="296963" name="Rectangle 3">
            <a:extLst>
              <a:ext uri="{FF2B5EF4-FFF2-40B4-BE49-F238E27FC236}">
                <a16:creationId xmlns:a16="http://schemas.microsoft.com/office/drawing/2014/main" id="{E9CBB707-2695-40EE-BA1E-0911461F4783}"/>
              </a:ext>
            </a:extLst>
          </p:cNvPr>
          <p:cNvSpPr>
            <a:spLocks noGrp="1" noChangeArrowheads="1"/>
          </p:cNvSpPr>
          <p:nvPr>
            <p:ph type="body" idx="1"/>
          </p:nvPr>
        </p:nvSpPr>
        <p:spPr>
          <a:xfrm>
            <a:off x="304800" y="723900"/>
            <a:ext cx="8610600" cy="5257800"/>
          </a:xfrm>
        </p:spPr>
        <p:txBody>
          <a:bodyPr/>
          <a:lstStyle/>
          <a:p>
            <a:r>
              <a:rPr lang="en-GB" altLang="en-US"/>
              <a:t>Sub-divide Design Stages (CD, SD &amp; DD)</a:t>
            </a:r>
          </a:p>
          <a:p>
            <a:r>
              <a:rPr lang="en-GB" altLang="en-US"/>
              <a:t>Sub-divide Tasks (WBS)</a:t>
            </a:r>
          </a:p>
          <a:p>
            <a:r>
              <a:rPr lang="en-GB" altLang="en-US"/>
              <a:t>Define Constraints and Interfaces (WPD Summary Sheet)</a:t>
            </a:r>
          </a:p>
          <a:p>
            <a:r>
              <a:rPr lang="en-GB" altLang="en-US"/>
              <a:t>Formally Initiate the Design (TCD-R/PERF)</a:t>
            </a:r>
          </a:p>
          <a:p>
            <a:r>
              <a:rPr lang="en-GB" altLang="en-US"/>
              <a:t>Ensure Design conforms to H&amp;SE and CDM Requirements</a:t>
            </a:r>
          </a:p>
          <a:p>
            <a:r>
              <a:rPr lang="en-GB" altLang="en-US"/>
              <a:t>Hold Design Reviews (Peer review)</a:t>
            </a:r>
          </a:p>
          <a:p>
            <a:r>
              <a:rPr lang="en-GB" altLang="en-US"/>
              <a:t>Formally Approve Design (TCD-I/MMAC)</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20902BD-2B61-448C-A868-E72F4EF4FCC3}"/>
              </a:ext>
            </a:extLst>
          </p:cNvPr>
          <p:cNvSpPr>
            <a:spLocks noGrp="1" noChangeArrowheads="1"/>
          </p:cNvSpPr>
          <p:nvPr>
            <p:ph type="title"/>
          </p:nvPr>
        </p:nvSpPr>
        <p:spPr/>
        <p:txBody>
          <a:bodyPr/>
          <a:lstStyle/>
          <a:p>
            <a:r>
              <a:rPr lang="en-GB" altLang="en-US" sz="3800"/>
              <a:t>Design Stages</a:t>
            </a:r>
          </a:p>
        </p:txBody>
      </p:sp>
      <p:sp>
        <p:nvSpPr>
          <p:cNvPr id="59395" name="Rectangle 3">
            <a:extLst>
              <a:ext uri="{FF2B5EF4-FFF2-40B4-BE49-F238E27FC236}">
                <a16:creationId xmlns:a16="http://schemas.microsoft.com/office/drawing/2014/main" id="{E85AEBB1-840D-488D-84CF-581CCE796161}"/>
              </a:ext>
            </a:extLst>
          </p:cNvPr>
          <p:cNvSpPr>
            <a:spLocks noGrp="1" noChangeArrowheads="1"/>
          </p:cNvSpPr>
          <p:nvPr>
            <p:ph type="body" sz="half" idx="1"/>
          </p:nvPr>
        </p:nvSpPr>
        <p:spPr>
          <a:xfrm>
            <a:off x="2362200" y="1295400"/>
            <a:ext cx="4229100" cy="5257800"/>
          </a:xfrm>
        </p:spPr>
        <p:txBody>
          <a:bodyPr/>
          <a:lstStyle/>
          <a:p>
            <a:r>
              <a:rPr lang="en-GB" altLang="en-US" sz="2800"/>
              <a:t>Conceptual Design</a:t>
            </a:r>
          </a:p>
          <a:p>
            <a:r>
              <a:rPr lang="en-GB" altLang="en-US" sz="2800"/>
              <a:t>Scheme Design</a:t>
            </a:r>
          </a:p>
          <a:p>
            <a:r>
              <a:rPr lang="en-GB" altLang="en-US" sz="2800"/>
              <a:t>Detailed Design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10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10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left)">
                                      <p:cBhvr>
                                        <p:cTn id="17" dur="10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2933C4C-DB8A-40A5-8224-FE77CE3D5B90}"/>
              </a:ext>
            </a:extLst>
          </p:cNvPr>
          <p:cNvSpPr>
            <a:spLocks noGrp="1" noChangeArrowheads="1"/>
          </p:cNvSpPr>
          <p:nvPr>
            <p:ph type="title"/>
          </p:nvPr>
        </p:nvSpPr>
        <p:spPr/>
        <p:txBody>
          <a:bodyPr/>
          <a:lstStyle/>
          <a:p>
            <a:r>
              <a:rPr lang="en-GB" altLang="en-US" sz="3800"/>
              <a:t>Conceptual Design Phase</a:t>
            </a:r>
          </a:p>
        </p:txBody>
      </p:sp>
      <p:sp>
        <p:nvSpPr>
          <p:cNvPr id="60419" name="Rectangle 3">
            <a:extLst>
              <a:ext uri="{FF2B5EF4-FFF2-40B4-BE49-F238E27FC236}">
                <a16:creationId xmlns:a16="http://schemas.microsoft.com/office/drawing/2014/main" id="{6D9538E4-4A4C-4C7C-A929-EFB7FE48B73F}"/>
              </a:ext>
            </a:extLst>
          </p:cNvPr>
          <p:cNvSpPr>
            <a:spLocks noGrp="1" noChangeArrowheads="1"/>
          </p:cNvSpPr>
          <p:nvPr>
            <p:ph type="body" idx="1"/>
          </p:nvPr>
        </p:nvSpPr>
        <p:spPr/>
        <p:txBody>
          <a:bodyPr/>
          <a:lstStyle/>
          <a:p>
            <a:r>
              <a:rPr lang="en-GB" altLang="en-US"/>
              <a:t>TCD-R</a:t>
            </a:r>
          </a:p>
          <a:p>
            <a:r>
              <a:rPr lang="en-GB" altLang="en-US"/>
              <a:t>Decide Local or TCS route </a:t>
            </a:r>
          </a:p>
          <a:p>
            <a:r>
              <a:rPr lang="en-GB" altLang="en-US"/>
              <a:t>Develop Conceptual Design</a:t>
            </a:r>
          </a:p>
          <a:p>
            <a:r>
              <a:rPr lang="en-GB" altLang="en-US"/>
              <a:t>Define Constraints &amp; Interfaces</a:t>
            </a:r>
          </a:p>
          <a:p>
            <a:r>
              <a:rPr lang="en-GB" altLang="en-US"/>
              <a:t>Carry out Conceptual Design Review</a:t>
            </a:r>
          </a:p>
          <a:p>
            <a:r>
              <a:rPr lang="en-GB" altLang="en-US"/>
              <a:t>Initiate Safety Case Modification if required</a:t>
            </a:r>
          </a:p>
          <a:p>
            <a:r>
              <a:rPr lang="en-GB" altLang="en-US"/>
              <a:t>Obtain Approval to Proceed to next stage  </a:t>
            </a:r>
          </a:p>
          <a:p>
            <a:endParaRPr lang="en-GB" altLang="en-US"/>
          </a:p>
          <a:p>
            <a:endParaRPr lang="en-GB" altLang="en-US"/>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10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wipe(left)">
                                      <p:cBhvr>
                                        <p:cTn id="12" dur="1000"/>
                                        <p:tgtEl>
                                          <p:spTgt spid="6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wipe(left)">
                                      <p:cBhvr>
                                        <p:cTn id="17" dur="1000"/>
                                        <p:tgtEl>
                                          <p:spTgt spid="60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wipe(left)">
                                      <p:cBhvr>
                                        <p:cTn id="22" dur="1000"/>
                                        <p:tgtEl>
                                          <p:spTgt spid="60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Effect transition="in" filter="wipe(left)">
                                      <p:cBhvr>
                                        <p:cTn id="27" dur="1000"/>
                                        <p:tgtEl>
                                          <p:spTgt spid="60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419">
                                            <p:txEl>
                                              <p:pRg st="5" end="5"/>
                                            </p:txEl>
                                          </p:spTgt>
                                        </p:tgtEl>
                                        <p:attrNameLst>
                                          <p:attrName>style.visibility</p:attrName>
                                        </p:attrNameLst>
                                      </p:cBhvr>
                                      <p:to>
                                        <p:strVal val="visible"/>
                                      </p:to>
                                    </p:set>
                                    <p:animEffect transition="in" filter="wipe(left)">
                                      <p:cBhvr>
                                        <p:cTn id="32" dur="1000"/>
                                        <p:tgtEl>
                                          <p:spTgt spid="604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0419">
                                            <p:txEl>
                                              <p:pRg st="6" end="6"/>
                                            </p:txEl>
                                          </p:spTgt>
                                        </p:tgtEl>
                                        <p:attrNameLst>
                                          <p:attrName>style.visibility</p:attrName>
                                        </p:attrNameLst>
                                      </p:cBhvr>
                                      <p:to>
                                        <p:strVal val="visible"/>
                                      </p:to>
                                    </p:set>
                                    <p:animEffect transition="in" filter="wipe(left)">
                                      <p:cBhvr>
                                        <p:cTn id="37" dur="1000"/>
                                        <p:tgtEl>
                                          <p:spTgt spid="6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9EA4FDF-06B8-4700-B1C1-4200ABB4F7F1}"/>
              </a:ext>
            </a:extLst>
          </p:cNvPr>
          <p:cNvSpPr>
            <a:spLocks noGrp="1" noChangeArrowheads="1"/>
          </p:cNvSpPr>
          <p:nvPr>
            <p:ph type="title"/>
          </p:nvPr>
        </p:nvSpPr>
        <p:spPr/>
        <p:txBody>
          <a:bodyPr/>
          <a:lstStyle/>
          <a:p>
            <a:r>
              <a:rPr lang="en-GB" altLang="en-US" sz="3800"/>
              <a:t>Scheme and Detailed Design</a:t>
            </a:r>
          </a:p>
        </p:txBody>
      </p:sp>
      <p:sp>
        <p:nvSpPr>
          <p:cNvPr id="64515" name="Rectangle 3">
            <a:extLst>
              <a:ext uri="{FF2B5EF4-FFF2-40B4-BE49-F238E27FC236}">
                <a16:creationId xmlns:a16="http://schemas.microsoft.com/office/drawing/2014/main" id="{90D8B7FD-AD19-46EF-8214-9C0BB879F04C}"/>
              </a:ext>
            </a:extLst>
          </p:cNvPr>
          <p:cNvSpPr>
            <a:spLocks noGrp="1" noChangeArrowheads="1"/>
          </p:cNvSpPr>
          <p:nvPr>
            <p:ph type="body" idx="1"/>
          </p:nvPr>
        </p:nvSpPr>
        <p:spPr/>
        <p:txBody>
          <a:bodyPr/>
          <a:lstStyle/>
          <a:p>
            <a:r>
              <a:rPr lang="en-GB" altLang="en-US"/>
              <a:t>Basic considerations and process similar to concept</a:t>
            </a:r>
          </a:p>
          <a:p>
            <a:r>
              <a:rPr lang="en-GB" altLang="en-US"/>
              <a:t>Need to ensure that safety &amp; environmental issues receive proper consideration as design develops (CDM Regulations)</a:t>
            </a:r>
          </a:p>
          <a:p>
            <a:endParaRPr lang="en-GB" altLang="en-US"/>
          </a:p>
          <a:p>
            <a:endParaRPr lang="en-GB" altLang="en-US"/>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10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515">
                                            <p:txEl>
                                              <p:charRg st="52" end="151"/>
                                            </p:txEl>
                                          </p:spTgt>
                                        </p:tgtEl>
                                        <p:attrNameLst>
                                          <p:attrName>style.visibility</p:attrName>
                                        </p:attrNameLst>
                                      </p:cBhvr>
                                      <p:to>
                                        <p:strVal val="visible"/>
                                      </p:to>
                                    </p:set>
                                    <p:animEffect transition="in" filter="wipe(left)">
                                      <p:cBhvr>
                                        <p:cTn id="12" dur="1000"/>
                                        <p:tgtEl>
                                          <p:spTgt spid="64515">
                                            <p:txEl>
                                              <p:charRg st="52"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B56144C-F6E9-4CDF-BE0C-7346AD43E47C}"/>
              </a:ext>
            </a:extLst>
          </p:cNvPr>
          <p:cNvSpPr>
            <a:spLocks noGrp="1" noChangeArrowheads="1"/>
          </p:cNvSpPr>
          <p:nvPr>
            <p:ph type="title"/>
          </p:nvPr>
        </p:nvSpPr>
        <p:spPr/>
        <p:txBody>
          <a:bodyPr/>
          <a:lstStyle/>
          <a:p>
            <a:r>
              <a:rPr lang="en-GB" altLang="en-US" sz="3800" dirty="0"/>
              <a:t>Feedback</a:t>
            </a:r>
          </a:p>
        </p:txBody>
      </p:sp>
      <p:sp>
        <p:nvSpPr>
          <p:cNvPr id="57347" name="Rectangle 3">
            <a:extLst>
              <a:ext uri="{FF2B5EF4-FFF2-40B4-BE49-F238E27FC236}">
                <a16:creationId xmlns:a16="http://schemas.microsoft.com/office/drawing/2014/main" id="{4BA65679-26CE-4F39-8C4A-C0115E425EA5}"/>
              </a:ext>
            </a:extLst>
          </p:cNvPr>
          <p:cNvSpPr>
            <a:spLocks noGrp="1" noChangeArrowheads="1"/>
          </p:cNvSpPr>
          <p:nvPr>
            <p:ph type="body" idx="1"/>
          </p:nvPr>
        </p:nvSpPr>
        <p:spPr/>
        <p:txBody>
          <a:bodyPr/>
          <a:lstStyle/>
          <a:p>
            <a:r>
              <a:rPr lang="en-GB" altLang="en-US" dirty="0"/>
              <a:t>Who should be invited to a design review</a:t>
            </a:r>
          </a:p>
          <a:p>
            <a:r>
              <a:rPr lang="en-GB" altLang="en-US" dirty="0"/>
              <a:t>Write down three issues that should be considered at a design review</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C5F578D8-4964-4934-9A26-ED25D57B5BAB}"/>
              </a:ext>
            </a:extLst>
          </p:cNvPr>
          <p:cNvSpPr>
            <a:spLocks noGrp="1" noChangeArrowheads="1"/>
          </p:cNvSpPr>
          <p:nvPr>
            <p:ph type="title"/>
          </p:nvPr>
        </p:nvSpPr>
        <p:spPr>
          <a:xfrm>
            <a:off x="304800" y="133350"/>
            <a:ext cx="8610600" cy="609600"/>
          </a:xfrm>
        </p:spPr>
        <p:txBody>
          <a:bodyPr/>
          <a:lstStyle/>
          <a:p>
            <a:r>
              <a:rPr lang="en-GB" altLang="en-US" sz="3800" dirty="0"/>
              <a:t>Feedback - Design Reviews, Attendance</a:t>
            </a:r>
          </a:p>
        </p:txBody>
      </p:sp>
      <p:sp>
        <p:nvSpPr>
          <p:cNvPr id="299011" name="Rectangle 3">
            <a:extLst>
              <a:ext uri="{FF2B5EF4-FFF2-40B4-BE49-F238E27FC236}">
                <a16:creationId xmlns:a16="http://schemas.microsoft.com/office/drawing/2014/main" id="{9399872D-6251-434A-B7B9-C14A8DBA1578}"/>
              </a:ext>
            </a:extLst>
          </p:cNvPr>
          <p:cNvSpPr>
            <a:spLocks noGrp="1" noChangeArrowheads="1"/>
          </p:cNvSpPr>
          <p:nvPr>
            <p:ph type="body" idx="1"/>
          </p:nvPr>
        </p:nvSpPr>
        <p:spPr>
          <a:xfrm>
            <a:off x="304800" y="923925"/>
            <a:ext cx="8610600" cy="5257800"/>
          </a:xfrm>
        </p:spPr>
        <p:txBody>
          <a:bodyPr/>
          <a:lstStyle/>
          <a:p>
            <a:r>
              <a:rPr lang="en-GB" altLang="en-US"/>
              <a:t>Project Leader or nominee (Chairman)</a:t>
            </a:r>
          </a:p>
          <a:p>
            <a:r>
              <a:rPr lang="en-GB" altLang="en-US"/>
              <a:t>RO (Work Package Manager)</a:t>
            </a:r>
          </a:p>
          <a:p>
            <a:r>
              <a:rPr lang="en-GB" altLang="en-US"/>
              <a:t>Customer</a:t>
            </a:r>
          </a:p>
          <a:p>
            <a:r>
              <a:rPr lang="en-GB" altLang="en-US"/>
              <a:t>End User</a:t>
            </a:r>
          </a:p>
          <a:p>
            <a:r>
              <a:rPr lang="en-GB" altLang="en-US"/>
              <a:t>Safety and Quality Reps</a:t>
            </a:r>
          </a:p>
          <a:p>
            <a:r>
              <a:rPr lang="en-GB" altLang="en-US"/>
              <a:t>All other Relevant Interfaces/Stakeholders</a:t>
            </a:r>
          </a:p>
          <a:p>
            <a:r>
              <a:rPr lang="en-GB" altLang="en-US"/>
              <a:t>Other Experts in the area being reviewed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4D9AD4FB-0467-4316-81E9-4E1B0C56F90D}"/>
              </a:ext>
            </a:extLst>
          </p:cNvPr>
          <p:cNvSpPr>
            <a:spLocks noGrp="1" noChangeArrowheads="1"/>
          </p:cNvSpPr>
          <p:nvPr>
            <p:ph type="title"/>
          </p:nvPr>
        </p:nvSpPr>
        <p:spPr>
          <a:xfrm>
            <a:off x="304800" y="133350"/>
            <a:ext cx="8610600" cy="1200150"/>
          </a:xfrm>
        </p:spPr>
        <p:txBody>
          <a:bodyPr/>
          <a:lstStyle/>
          <a:p>
            <a:r>
              <a:rPr lang="en-GB" altLang="en-US" sz="3800" dirty="0"/>
              <a:t>Feedback - Design Reviews, Issues to Consider</a:t>
            </a:r>
          </a:p>
        </p:txBody>
      </p:sp>
      <p:sp>
        <p:nvSpPr>
          <p:cNvPr id="305155" name="Rectangle 3">
            <a:extLst>
              <a:ext uri="{FF2B5EF4-FFF2-40B4-BE49-F238E27FC236}">
                <a16:creationId xmlns:a16="http://schemas.microsoft.com/office/drawing/2014/main" id="{8064636E-0835-4FF5-9F78-BA28D68E8354}"/>
              </a:ext>
            </a:extLst>
          </p:cNvPr>
          <p:cNvSpPr>
            <a:spLocks noGrp="1" noChangeArrowheads="1"/>
          </p:cNvSpPr>
          <p:nvPr>
            <p:ph type="body" idx="1"/>
          </p:nvPr>
        </p:nvSpPr>
        <p:spPr>
          <a:xfrm>
            <a:off x="76200" y="1600200"/>
            <a:ext cx="9067800" cy="4638675"/>
          </a:xfrm>
        </p:spPr>
        <p:txBody>
          <a:bodyPr/>
          <a:lstStyle/>
          <a:p>
            <a:r>
              <a:rPr lang="en-GB" altLang="en-US"/>
              <a:t>Assumptions and Constraints</a:t>
            </a:r>
          </a:p>
          <a:p>
            <a:r>
              <a:rPr lang="en-GB" altLang="en-US"/>
              <a:t>Technical Solutions - Does it meet the Spec?</a:t>
            </a:r>
          </a:p>
          <a:p>
            <a:r>
              <a:rPr lang="en-GB" altLang="en-US"/>
              <a:t>Safety, Environment and CDM issues</a:t>
            </a:r>
          </a:p>
          <a:p>
            <a:r>
              <a:rPr lang="en-GB" altLang="en-US"/>
              <a:t>Can it be Manufactured/Maintained?</a:t>
            </a:r>
          </a:p>
          <a:p>
            <a:r>
              <a:rPr lang="en-GB" altLang="en-US"/>
              <a:t>Actions from previous DRs</a:t>
            </a:r>
          </a:p>
          <a:p>
            <a:r>
              <a:rPr lang="en-GB" altLang="en-US"/>
              <a:t>Issues to be resolved (including Timescales)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ADD8168-2539-458B-B184-E682FF9CD43A}"/>
              </a:ext>
            </a:extLst>
          </p:cNvPr>
          <p:cNvSpPr>
            <a:spLocks noGrp="1" noChangeArrowheads="1"/>
          </p:cNvSpPr>
          <p:nvPr>
            <p:ph type="title"/>
          </p:nvPr>
        </p:nvSpPr>
        <p:spPr>
          <a:xfrm>
            <a:off x="304800" y="152400"/>
            <a:ext cx="8610600" cy="609600"/>
          </a:xfrm>
        </p:spPr>
        <p:txBody>
          <a:bodyPr/>
          <a:lstStyle/>
          <a:p>
            <a:r>
              <a:rPr lang="en-GB" altLang="en-US" sz="3800"/>
              <a:t>Safety &amp; Environment</a:t>
            </a:r>
          </a:p>
        </p:txBody>
      </p:sp>
      <p:sp>
        <p:nvSpPr>
          <p:cNvPr id="63491" name="Rectangle 3">
            <a:extLst>
              <a:ext uri="{FF2B5EF4-FFF2-40B4-BE49-F238E27FC236}">
                <a16:creationId xmlns:a16="http://schemas.microsoft.com/office/drawing/2014/main" id="{764E7870-8E20-49EA-A585-268F03596EB2}"/>
              </a:ext>
            </a:extLst>
          </p:cNvPr>
          <p:cNvSpPr>
            <a:spLocks noGrp="1" noChangeArrowheads="1"/>
          </p:cNvSpPr>
          <p:nvPr>
            <p:ph type="body" idx="1"/>
          </p:nvPr>
        </p:nvSpPr>
        <p:spPr>
          <a:xfrm>
            <a:off x="304800" y="895350"/>
            <a:ext cx="8610600" cy="5257800"/>
          </a:xfrm>
        </p:spPr>
        <p:txBody>
          <a:bodyPr/>
          <a:lstStyle/>
          <a:p>
            <a:r>
              <a:rPr lang="en-GB" altLang="en-US"/>
              <a:t>Need to ensure that safety &amp; environmental issues receive proper consideration as design develops </a:t>
            </a:r>
          </a:p>
          <a:p>
            <a:pPr lvl="1"/>
            <a:r>
              <a:rPr lang="en-GB" altLang="en-US"/>
              <a:t>Involve the right people from the start</a:t>
            </a:r>
          </a:p>
          <a:p>
            <a:pPr lvl="1"/>
            <a:r>
              <a:rPr lang="en-GB" altLang="en-US"/>
              <a:t>Systematically identify issues – Hazards/Risks, Environmental Aspects &amp; Impacts</a:t>
            </a:r>
          </a:p>
          <a:p>
            <a:pPr lvl="1"/>
            <a:r>
              <a:rPr lang="en-GB" altLang="en-US"/>
              <a:t>Carry out rigorous reviews at each design stage</a:t>
            </a:r>
          </a:p>
          <a:p>
            <a:pPr lvl="1"/>
            <a:r>
              <a:rPr lang="en-GB" altLang="en-US"/>
              <a:t>Control Design Changes  </a:t>
            </a:r>
          </a:p>
          <a:p>
            <a:r>
              <a:rPr lang="en-GB" altLang="en-US" sz="2800"/>
              <a:t>MUST take note of CDM Regulations</a:t>
            </a:r>
            <a:endParaRPr lang="en-GB" altLang="en-US"/>
          </a:p>
          <a:p>
            <a:endParaRPr lang="en-GB" altLang="en-US"/>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10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left)">
                                      <p:cBhvr>
                                        <p:cTn id="12" dur="10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left)">
                                      <p:cBhvr>
                                        <p:cTn id="17" dur="10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left)">
                                      <p:cBhvr>
                                        <p:cTn id="22" dur="1000"/>
                                        <p:tgtEl>
                                          <p:spTgt spid="63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wipe(left)">
                                      <p:cBhvr>
                                        <p:cTn id="27" dur="10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B1A4B1-D499-40C0-9DB4-A9D9419D55AB}"/>
              </a:ext>
            </a:extLst>
          </p:cNvPr>
          <p:cNvSpPr>
            <a:spLocks noGrp="1" noChangeArrowheads="1"/>
          </p:cNvSpPr>
          <p:nvPr>
            <p:ph type="title"/>
          </p:nvPr>
        </p:nvSpPr>
        <p:spPr/>
        <p:txBody>
          <a:bodyPr/>
          <a:lstStyle/>
          <a:p>
            <a:r>
              <a:rPr lang="en-GB" altLang="en-US" sz="3800"/>
              <a:t>What is a Project?</a:t>
            </a:r>
          </a:p>
        </p:txBody>
      </p:sp>
      <p:sp>
        <p:nvSpPr>
          <p:cNvPr id="48131" name="Rectangle 3">
            <a:extLst>
              <a:ext uri="{FF2B5EF4-FFF2-40B4-BE49-F238E27FC236}">
                <a16:creationId xmlns:a16="http://schemas.microsoft.com/office/drawing/2014/main" id="{5A76F1E9-0FBF-4C2B-B03D-0C1EABC8F02E}"/>
              </a:ext>
            </a:extLst>
          </p:cNvPr>
          <p:cNvSpPr>
            <a:spLocks noGrp="1" noChangeArrowheads="1"/>
          </p:cNvSpPr>
          <p:nvPr>
            <p:ph type="body" sz="half" idx="1"/>
          </p:nvPr>
        </p:nvSpPr>
        <p:spPr>
          <a:xfrm>
            <a:off x="250825" y="1196975"/>
            <a:ext cx="8228013" cy="3095625"/>
          </a:xfrm>
        </p:spPr>
        <p:txBody>
          <a:bodyPr/>
          <a:lstStyle/>
          <a:p>
            <a:pPr>
              <a:lnSpc>
                <a:spcPct val="80000"/>
              </a:lnSpc>
              <a:buFont typeface="Wingdings" panose="05000000000000000000" pitchFamily="2" charset="2"/>
              <a:buNone/>
            </a:pPr>
            <a:r>
              <a:rPr lang="en-GB" altLang="en-US" sz="2400"/>
              <a:t>“Unique process consisting of a set of coordinated and controlled activities with start and finish dates, undertaken to achieve an objective conforming to specific requirements, including constraints of time, cost, quality and resources”</a:t>
            </a:r>
          </a:p>
          <a:p>
            <a:pPr lvl="1">
              <a:lnSpc>
                <a:spcPct val="80000"/>
              </a:lnSpc>
            </a:pPr>
            <a:endParaRPr lang="en-GB" altLang="en-US" sz="1800"/>
          </a:p>
          <a:p>
            <a:pPr>
              <a:lnSpc>
                <a:spcPct val="80000"/>
              </a:lnSpc>
            </a:pPr>
            <a:r>
              <a:rPr lang="en-GB" altLang="en-US" sz="2400"/>
              <a:t>A Project is a planned set of activities</a:t>
            </a:r>
          </a:p>
          <a:p>
            <a:pPr>
              <a:lnSpc>
                <a:spcPct val="80000"/>
              </a:lnSpc>
            </a:pPr>
            <a:r>
              <a:rPr lang="en-GB" altLang="en-US" sz="2400"/>
              <a:t>A Project has a scope</a:t>
            </a:r>
          </a:p>
          <a:p>
            <a:pPr>
              <a:lnSpc>
                <a:spcPct val="80000"/>
              </a:lnSpc>
            </a:pPr>
            <a:r>
              <a:rPr lang="en-GB" altLang="en-US" sz="2400"/>
              <a:t>A Project has time, cost, quality and resource constraints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1">
                                            <p:txEl>
                                              <p:charRg st="0" end="229"/>
                                            </p:txEl>
                                          </p:spTgt>
                                        </p:tgtEl>
                                        <p:attrNameLst>
                                          <p:attrName>style.visibility</p:attrName>
                                        </p:attrNameLst>
                                      </p:cBhvr>
                                      <p:to>
                                        <p:strVal val="visible"/>
                                      </p:to>
                                    </p:set>
                                    <p:animEffect transition="in" filter="wipe(left)">
                                      <p:cBhvr>
                                        <p:cTn id="7" dur="1000"/>
                                        <p:tgtEl>
                                          <p:spTgt spid="48131">
                                            <p:txEl>
                                              <p:charRg st="0" end="22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131">
                                            <p:txEl>
                                              <p:charRg st="230" end="262"/>
                                            </p:txEl>
                                          </p:spTgt>
                                        </p:tgtEl>
                                        <p:attrNameLst>
                                          <p:attrName>style.visibility</p:attrName>
                                        </p:attrNameLst>
                                      </p:cBhvr>
                                      <p:to>
                                        <p:strVal val="visible"/>
                                      </p:to>
                                    </p:set>
                                    <p:animEffect transition="in" filter="wipe(left)">
                                      <p:cBhvr>
                                        <p:cTn id="12" dur="500"/>
                                        <p:tgtEl>
                                          <p:spTgt spid="48131">
                                            <p:txEl>
                                              <p:charRg st="230" end="26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131">
                                            <p:txEl>
                                              <p:charRg st="262" end="284"/>
                                            </p:txEl>
                                          </p:spTgt>
                                        </p:tgtEl>
                                        <p:attrNameLst>
                                          <p:attrName>style.visibility</p:attrName>
                                        </p:attrNameLst>
                                      </p:cBhvr>
                                      <p:to>
                                        <p:strVal val="visible"/>
                                      </p:to>
                                    </p:set>
                                    <p:animEffect transition="in" filter="wipe(left)">
                                      <p:cBhvr>
                                        <p:cTn id="17" dur="500"/>
                                        <p:tgtEl>
                                          <p:spTgt spid="48131">
                                            <p:txEl>
                                              <p:charRg st="262" end="28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131">
                                            <p:txEl>
                                              <p:charRg st="284" end="336"/>
                                            </p:txEl>
                                          </p:spTgt>
                                        </p:tgtEl>
                                        <p:attrNameLst>
                                          <p:attrName>style.visibility</p:attrName>
                                        </p:attrNameLst>
                                      </p:cBhvr>
                                      <p:to>
                                        <p:strVal val="visible"/>
                                      </p:to>
                                    </p:set>
                                    <p:animEffect transition="in" filter="wipe(left)">
                                      <p:cBhvr>
                                        <p:cTn id="22" dur="500"/>
                                        <p:tgtEl>
                                          <p:spTgt spid="48131">
                                            <p:txEl>
                                              <p:charRg st="284" end="3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C119E012-729B-48C5-8D9E-4A4C181617CF}"/>
              </a:ext>
            </a:extLst>
          </p:cNvPr>
          <p:cNvSpPr>
            <a:spLocks noGrp="1" noChangeArrowheads="1"/>
          </p:cNvSpPr>
          <p:nvPr>
            <p:ph type="title"/>
          </p:nvPr>
        </p:nvSpPr>
        <p:spPr/>
        <p:txBody>
          <a:bodyPr/>
          <a:lstStyle/>
          <a:p>
            <a:r>
              <a:rPr lang="en-GB" altLang="en-US" sz="3800"/>
              <a:t>CDM Regulations</a:t>
            </a:r>
          </a:p>
        </p:txBody>
      </p:sp>
      <p:sp>
        <p:nvSpPr>
          <p:cNvPr id="126979" name="Rectangle 3">
            <a:extLst>
              <a:ext uri="{FF2B5EF4-FFF2-40B4-BE49-F238E27FC236}">
                <a16:creationId xmlns:a16="http://schemas.microsoft.com/office/drawing/2014/main" id="{20CA9A93-52E2-4DAF-89A5-86A4EBDBBFA5}"/>
              </a:ext>
            </a:extLst>
          </p:cNvPr>
          <p:cNvSpPr>
            <a:spLocks noGrp="1" noChangeArrowheads="1"/>
          </p:cNvSpPr>
          <p:nvPr>
            <p:ph type="body" idx="1"/>
          </p:nvPr>
        </p:nvSpPr>
        <p:spPr/>
        <p:txBody>
          <a:bodyPr/>
          <a:lstStyle/>
          <a:p>
            <a:r>
              <a:rPr lang="en-GB" altLang="en-US"/>
              <a:t>CDM - Construction (Design &amp; Management) </a:t>
            </a:r>
          </a:p>
          <a:p>
            <a:r>
              <a:rPr lang="en-GB" altLang="en-US"/>
              <a:t>Regulations recently updated</a:t>
            </a:r>
          </a:p>
          <a:p>
            <a:r>
              <a:rPr lang="en-GB" altLang="en-US"/>
              <a:t>Now must have someone in EACH Project Responsible for CDM</a:t>
            </a:r>
          </a:p>
          <a:p>
            <a:r>
              <a:rPr lang="en-GB" altLang="en-US"/>
              <a:t>Currently information is on the Conceptual, Scheme &amp; Detailed Design steps on the Process Maps</a:t>
            </a:r>
          </a:p>
          <a:p>
            <a:r>
              <a:rPr lang="en-GB" altLang="en-US"/>
              <a:t>More information will be developed over the coming months</a:t>
            </a:r>
          </a:p>
          <a:p>
            <a:endParaRPr lang="en-GB" altLang="en-US"/>
          </a:p>
          <a:p>
            <a:endParaRPr lang="en-GB" altLang="en-US"/>
          </a:p>
          <a:p>
            <a:endParaRPr lang="en-GB" altLang="en-US"/>
          </a:p>
          <a:p>
            <a:endParaRPr lang="en-GB" altLang="en-US"/>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wipe(left)">
                                      <p:cBhvr>
                                        <p:cTn id="7"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7A10F78-B3DA-4675-A6A2-E20BCE1AC522}"/>
              </a:ext>
            </a:extLst>
          </p:cNvPr>
          <p:cNvSpPr>
            <a:spLocks noGrp="1" noChangeArrowheads="1"/>
          </p:cNvSpPr>
          <p:nvPr>
            <p:ph type="title"/>
          </p:nvPr>
        </p:nvSpPr>
        <p:spPr/>
        <p:txBody>
          <a:bodyPr/>
          <a:lstStyle/>
          <a:p>
            <a:r>
              <a:rPr lang="en-GB" altLang="en-US" sz="3800"/>
              <a:t>Design Change control</a:t>
            </a:r>
          </a:p>
        </p:txBody>
      </p:sp>
      <p:sp>
        <p:nvSpPr>
          <p:cNvPr id="65539" name="Rectangle 3">
            <a:extLst>
              <a:ext uri="{FF2B5EF4-FFF2-40B4-BE49-F238E27FC236}">
                <a16:creationId xmlns:a16="http://schemas.microsoft.com/office/drawing/2014/main" id="{47326D47-FCC6-4679-8818-EB74442204DF}"/>
              </a:ext>
            </a:extLst>
          </p:cNvPr>
          <p:cNvSpPr>
            <a:spLocks noGrp="1" noChangeArrowheads="1"/>
          </p:cNvSpPr>
          <p:nvPr>
            <p:ph type="body" idx="1"/>
          </p:nvPr>
        </p:nvSpPr>
        <p:spPr/>
        <p:txBody>
          <a:bodyPr/>
          <a:lstStyle/>
          <a:p>
            <a:r>
              <a:rPr lang="en-GB" altLang="en-US"/>
              <a:t>Needs to be a formal and defined procedure</a:t>
            </a:r>
          </a:p>
          <a:p>
            <a:r>
              <a:rPr lang="en-GB" altLang="en-US"/>
              <a:t>New procedure in place CD/P/J008 for JET Facilities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left)">
                                      <p:cBhvr>
                                        <p:cTn id="7" dur="10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wipe(left)">
                                      <p:cBhvr>
                                        <p:cTn id="12" dur="1000"/>
                                        <p:tgtEl>
                                          <p:spTgt spid="65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46B9039-A893-46F1-A125-359AA8314F6B}"/>
              </a:ext>
            </a:extLst>
          </p:cNvPr>
          <p:cNvSpPr>
            <a:spLocks noGrp="1" noChangeArrowheads="1"/>
          </p:cNvSpPr>
          <p:nvPr>
            <p:ph type="title"/>
          </p:nvPr>
        </p:nvSpPr>
        <p:spPr/>
        <p:txBody>
          <a:bodyPr/>
          <a:lstStyle/>
          <a:p>
            <a:r>
              <a:rPr lang="en-GB" altLang="en-US" sz="3800"/>
              <a:t>Confirm Completion</a:t>
            </a:r>
          </a:p>
        </p:txBody>
      </p:sp>
      <p:sp>
        <p:nvSpPr>
          <p:cNvPr id="66563" name="Rectangle 3">
            <a:extLst>
              <a:ext uri="{FF2B5EF4-FFF2-40B4-BE49-F238E27FC236}">
                <a16:creationId xmlns:a16="http://schemas.microsoft.com/office/drawing/2014/main" id="{8146B284-F9B1-4FD5-BE2D-EF45D69BC6D9}"/>
              </a:ext>
            </a:extLst>
          </p:cNvPr>
          <p:cNvSpPr>
            <a:spLocks noGrp="1" noChangeArrowheads="1"/>
          </p:cNvSpPr>
          <p:nvPr>
            <p:ph type="body" idx="1"/>
          </p:nvPr>
        </p:nvSpPr>
        <p:spPr/>
        <p:txBody>
          <a:bodyPr/>
          <a:lstStyle/>
          <a:p>
            <a:r>
              <a:rPr lang="en-GB" altLang="en-US"/>
              <a:t>Ensure design records are complete and accurate</a:t>
            </a:r>
          </a:p>
          <a:p>
            <a:r>
              <a:rPr lang="en-GB" altLang="en-US"/>
              <a:t>Ensure any outstanding actions or issues are addressed</a:t>
            </a:r>
          </a:p>
          <a:p>
            <a:r>
              <a:rPr lang="en-GB" altLang="en-US"/>
              <a:t>Ensure Maintenance Records are produced</a:t>
            </a:r>
          </a:p>
          <a:p>
            <a:r>
              <a:rPr lang="en-GB" altLang="en-US"/>
              <a:t>Ensure User Manuals are produced</a:t>
            </a:r>
          </a:p>
          <a:p>
            <a:r>
              <a:rPr lang="en-GB" altLang="en-US"/>
              <a:t>Hold a formal Post Project review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left)">
                                      <p:cBhvr>
                                        <p:cTn id="7" dur="10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wipe(left)">
                                      <p:cBhvr>
                                        <p:cTn id="12" dur="1000"/>
                                        <p:tgtEl>
                                          <p:spTgt spid="66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1DE3787-D60B-44B8-B77A-B773413270D1}"/>
              </a:ext>
            </a:extLst>
          </p:cNvPr>
          <p:cNvSpPr>
            <a:spLocks noGrp="1" noChangeArrowheads="1"/>
          </p:cNvSpPr>
          <p:nvPr>
            <p:ph type="title"/>
          </p:nvPr>
        </p:nvSpPr>
        <p:spPr/>
        <p:txBody>
          <a:bodyPr/>
          <a:lstStyle/>
          <a:p>
            <a:r>
              <a:rPr lang="en-GB" altLang="en-US" sz="3800"/>
              <a:t>What is Project Management?</a:t>
            </a:r>
          </a:p>
        </p:txBody>
      </p:sp>
      <p:sp>
        <p:nvSpPr>
          <p:cNvPr id="46083" name="Rectangle 3">
            <a:extLst>
              <a:ext uri="{FF2B5EF4-FFF2-40B4-BE49-F238E27FC236}">
                <a16:creationId xmlns:a16="http://schemas.microsoft.com/office/drawing/2014/main" id="{EE08DDA3-3ED9-4690-ABB9-CE6BE121A76E}"/>
              </a:ext>
            </a:extLst>
          </p:cNvPr>
          <p:cNvSpPr>
            <a:spLocks noGrp="1" noChangeArrowheads="1"/>
          </p:cNvSpPr>
          <p:nvPr>
            <p:ph type="body" sz="half" idx="1"/>
          </p:nvPr>
        </p:nvSpPr>
        <p:spPr>
          <a:xfrm>
            <a:off x="304800" y="1143000"/>
            <a:ext cx="8228013" cy="1422400"/>
          </a:xfrm>
        </p:spPr>
        <p:txBody>
          <a:bodyPr/>
          <a:lstStyle/>
          <a:p>
            <a:r>
              <a:rPr lang="en-GB" altLang="en-US" sz="2800" dirty="0"/>
              <a:t>The art of organizing, leading, reporting and completing a project through people </a:t>
            </a:r>
          </a:p>
        </p:txBody>
      </p:sp>
      <p:pic>
        <p:nvPicPr>
          <p:cNvPr id="46084" name="Picture 4" descr="MPj01788160000[1]">
            <a:extLst>
              <a:ext uri="{FF2B5EF4-FFF2-40B4-BE49-F238E27FC236}">
                <a16:creationId xmlns:a16="http://schemas.microsoft.com/office/drawing/2014/main" id="{C745AF3E-04DE-4CAC-8B2B-EB311236A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3000375"/>
            <a:ext cx="4737100" cy="3141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6084"/>
                                        </p:tgtEl>
                                        <p:attrNameLst>
                                          <p:attrName>style.visibility</p:attrName>
                                        </p:attrNameLst>
                                      </p:cBhvr>
                                      <p:to>
                                        <p:strVal val="visible"/>
                                      </p:to>
                                    </p:set>
                                    <p:animEffect transition="in" filter="wipe(left)">
                                      <p:cBhvr>
                                        <p:cTn id="10"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0CFCD16-7B95-4A2A-B1DE-9BCD833EB7B3}"/>
              </a:ext>
            </a:extLst>
          </p:cNvPr>
          <p:cNvSpPr>
            <a:spLocks noGrp="1" noChangeArrowheads="1"/>
          </p:cNvSpPr>
          <p:nvPr>
            <p:ph type="title"/>
          </p:nvPr>
        </p:nvSpPr>
        <p:spPr/>
        <p:txBody>
          <a:bodyPr/>
          <a:lstStyle/>
          <a:p>
            <a:r>
              <a:rPr lang="en-GB" altLang="en-US" sz="3800"/>
              <a:t>What is Project Management?</a:t>
            </a:r>
          </a:p>
        </p:txBody>
      </p:sp>
      <p:sp>
        <p:nvSpPr>
          <p:cNvPr id="17411" name="Rectangle 3">
            <a:extLst>
              <a:ext uri="{FF2B5EF4-FFF2-40B4-BE49-F238E27FC236}">
                <a16:creationId xmlns:a16="http://schemas.microsoft.com/office/drawing/2014/main" id="{E142822D-D72D-4EF2-BEA4-3EFEEB065398}"/>
              </a:ext>
            </a:extLst>
          </p:cNvPr>
          <p:cNvSpPr>
            <a:spLocks noGrp="1" noChangeArrowheads="1"/>
          </p:cNvSpPr>
          <p:nvPr>
            <p:ph type="body" sz="half" idx="1"/>
          </p:nvPr>
        </p:nvSpPr>
        <p:spPr>
          <a:xfrm>
            <a:off x="304800" y="1143000"/>
            <a:ext cx="8443913" cy="2573338"/>
          </a:xfrm>
        </p:spPr>
        <p:txBody>
          <a:bodyPr/>
          <a:lstStyle/>
          <a:p>
            <a:r>
              <a:rPr lang="en-GB" altLang="en-US" sz="2800"/>
              <a:t>A project is a planned undertaking</a:t>
            </a:r>
          </a:p>
          <a:p>
            <a:r>
              <a:rPr lang="en-GB" altLang="en-US" sz="2800"/>
              <a:t>A project manager is a person who causes things to happen</a:t>
            </a:r>
          </a:p>
          <a:p>
            <a:r>
              <a:rPr lang="en-GB" altLang="en-US" sz="2800"/>
              <a:t>Therefore, project management is causing a planned undertaking to happen.</a:t>
            </a:r>
          </a:p>
          <a:p>
            <a:endParaRPr lang="en-GB"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left)">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058A19A-C7D1-41DF-A733-0E4D72158AAE}"/>
              </a:ext>
            </a:extLst>
          </p:cNvPr>
          <p:cNvSpPr>
            <a:spLocks noGrp="1" noChangeArrowheads="1"/>
          </p:cNvSpPr>
          <p:nvPr>
            <p:ph type="title"/>
          </p:nvPr>
        </p:nvSpPr>
        <p:spPr/>
        <p:txBody>
          <a:bodyPr/>
          <a:lstStyle/>
          <a:p>
            <a:r>
              <a:rPr lang="en-GB" altLang="en-US" sz="3800" dirty="0"/>
              <a:t>Feedback</a:t>
            </a:r>
          </a:p>
        </p:txBody>
      </p:sp>
      <p:sp>
        <p:nvSpPr>
          <p:cNvPr id="21507" name="Rectangle 3">
            <a:extLst>
              <a:ext uri="{FF2B5EF4-FFF2-40B4-BE49-F238E27FC236}">
                <a16:creationId xmlns:a16="http://schemas.microsoft.com/office/drawing/2014/main" id="{4777325F-A4FF-4EFD-A138-840EE49BD098}"/>
              </a:ext>
            </a:extLst>
          </p:cNvPr>
          <p:cNvSpPr>
            <a:spLocks noGrp="1" noChangeArrowheads="1"/>
          </p:cNvSpPr>
          <p:nvPr>
            <p:ph type="body" idx="1"/>
          </p:nvPr>
        </p:nvSpPr>
        <p:spPr/>
        <p:txBody>
          <a:bodyPr/>
          <a:lstStyle/>
          <a:p>
            <a:r>
              <a:rPr lang="en-GB" altLang="en-US" dirty="0"/>
              <a:t>What are three attributes of a good Project Manager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3074">
            <a:extLst>
              <a:ext uri="{FF2B5EF4-FFF2-40B4-BE49-F238E27FC236}">
                <a16:creationId xmlns:a16="http://schemas.microsoft.com/office/drawing/2014/main" id="{9E1B6833-9CB3-4027-A4C7-AAA938B69DB6}"/>
              </a:ext>
            </a:extLst>
          </p:cNvPr>
          <p:cNvSpPr>
            <a:spLocks noGrp="1" noChangeArrowheads="1"/>
          </p:cNvSpPr>
          <p:nvPr>
            <p:ph type="title"/>
          </p:nvPr>
        </p:nvSpPr>
        <p:spPr>
          <a:xfrm>
            <a:off x="304800" y="123825"/>
            <a:ext cx="8610600" cy="609600"/>
          </a:xfrm>
        </p:spPr>
        <p:txBody>
          <a:bodyPr/>
          <a:lstStyle/>
          <a:p>
            <a:r>
              <a:rPr lang="en-GB" altLang="en-US" sz="3800"/>
              <a:t>Project Manager Role </a:t>
            </a:r>
          </a:p>
        </p:txBody>
      </p:sp>
      <p:pic>
        <p:nvPicPr>
          <p:cNvPr id="288772" name="Picture 3076" descr="MPj04097160000[1]">
            <a:extLst>
              <a:ext uri="{FF2B5EF4-FFF2-40B4-BE49-F238E27FC236}">
                <a16:creationId xmlns:a16="http://schemas.microsoft.com/office/drawing/2014/main" id="{C335F122-9D76-4453-B6D3-C233F75A843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019925" y="4365625"/>
            <a:ext cx="1341438" cy="20161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8775" name="Rectangle 3079">
            <a:extLst>
              <a:ext uri="{FF2B5EF4-FFF2-40B4-BE49-F238E27FC236}">
                <a16:creationId xmlns:a16="http://schemas.microsoft.com/office/drawing/2014/main" id="{76EDCCDB-16DC-498D-A944-5ABCDEA8D47D}"/>
              </a:ext>
            </a:extLst>
          </p:cNvPr>
          <p:cNvSpPr>
            <a:spLocks noGrp="1" noChangeArrowheads="1"/>
          </p:cNvSpPr>
          <p:nvPr>
            <p:ph type="body" sz="half" idx="1"/>
          </p:nvPr>
        </p:nvSpPr>
        <p:spPr>
          <a:xfrm>
            <a:off x="304800" y="733425"/>
            <a:ext cx="8467725" cy="5867400"/>
          </a:xfrm>
          <a:noFill/>
          <a:ln/>
        </p:spPr>
        <p:txBody>
          <a:bodyPr/>
          <a:lstStyle/>
          <a:p>
            <a:r>
              <a:rPr lang="en-GB" altLang="en-US" sz="2800"/>
              <a:t>A Good Project Manager</a:t>
            </a:r>
          </a:p>
          <a:p>
            <a:pPr lvl="1"/>
            <a:r>
              <a:rPr lang="en-GB" altLang="en-US" sz="2400"/>
              <a:t>Takes ownership of the whole project</a:t>
            </a:r>
          </a:p>
          <a:p>
            <a:pPr lvl="1"/>
            <a:r>
              <a:rPr lang="en-GB" altLang="en-US" sz="2400"/>
              <a:t>Is proactive not reactive</a:t>
            </a:r>
          </a:p>
          <a:p>
            <a:pPr lvl="1"/>
            <a:r>
              <a:rPr lang="en-GB" altLang="en-US" sz="2400"/>
              <a:t>Adequately plans the project</a:t>
            </a:r>
          </a:p>
          <a:p>
            <a:pPr lvl="1"/>
            <a:r>
              <a:rPr lang="en-GB" altLang="en-US" sz="2400"/>
              <a:t>Is Authoritative (</a:t>
            </a:r>
            <a:r>
              <a:rPr lang="en-GB" altLang="en-US" sz="2400" b="1"/>
              <a:t>NOT </a:t>
            </a:r>
            <a:r>
              <a:rPr lang="en-GB" altLang="en-US" sz="2400"/>
              <a:t>Authoritarian)</a:t>
            </a:r>
          </a:p>
          <a:p>
            <a:pPr lvl="1"/>
            <a:r>
              <a:rPr lang="en-GB" altLang="en-US" sz="2400"/>
              <a:t>Is Decisive</a:t>
            </a:r>
          </a:p>
          <a:p>
            <a:pPr lvl="1"/>
            <a:r>
              <a:rPr lang="en-GB" altLang="en-US" sz="2400"/>
              <a:t>Is a Good Communicator</a:t>
            </a:r>
          </a:p>
          <a:p>
            <a:pPr lvl="1"/>
            <a:r>
              <a:rPr lang="en-GB" altLang="en-US" sz="2400"/>
              <a:t>Manages by data and facts not uniformed optimism</a:t>
            </a:r>
          </a:p>
          <a:p>
            <a:pPr lvl="1"/>
            <a:r>
              <a:rPr lang="en-GB" altLang="en-US" sz="2400"/>
              <a:t>Leads by example</a:t>
            </a:r>
          </a:p>
          <a:p>
            <a:pPr lvl="1"/>
            <a:r>
              <a:rPr lang="en-GB" altLang="en-US" sz="2400"/>
              <a:t>Has sound Judgement</a:t>
            </a:r>
          </a:p>
          <a:p>
            <a:pPr lvl="1"/>
            <a:r>
              <a:rPr lang="en-GB" altLang="en-US" sz="2400"/>
              <a:t>Is a Motivator</a:t>
            </a:r>
          </a:p>
          <a:p>
            <a:pPr lvl="1"/>
            <a:r>
              <a:rPr lang="en-GB" altLang="en-US" sz="2400"/>
              <a:t>Is Diplomatic</a:t>
            </a:r>
          </a:p>
          <a:p>
            <a:pPr lvl="1"/>
            <a:r>
              <a:rPr lang="en-GB" altLang="en-US" sz="2400"/>
              <a:t>Can Delegate</a:t>
            </a:r>
          </a:p>
          <a:p>
            <a:pPr lvl="1"/>
            <a:endParaRPr lang="en-GB" altLang="en-US" sz="2400"/>
          </a:p>
          <a:p>
            <a:endParaRPr lang="en-GB" altLang="en-US" sz="2800"/>
          </a:p>
          <a:p>
            <a:endParaRPr lang="en-GB" altLang="en-US" sz="2800"/>
          </a:p>
        </p:txBody>
      </p:sp>
    </p:spTree>
  </p:cSld>
  <p:clrMapOvr>
    <a:masterClrMapping/>
  </p:clrMapOvr>
</p:sld>
</file>

<file path=ppt/theme/theme1.xml><?xml version="1.0" encoding="utf-8"?>
<a:theme xmlns:a="http://schemas.openxmlformats.org/drawingml/2006/main" name="Skewed Crest Screen">
  <a:themeElements>
    <a:clrScheme name="">
      <a:dk1>
        <a:srgbClr val="FDFDFD"/>
      </a:dk1>
      <a:lt1>
        <a:srgbClr val="FFFFFF"/>
      </a:lt1>
      <a:dk2>
        <a:srgbClr val="000000"/>
      </a:dk2>
      <a:lt2>
        <a:srgbClr val="808080"/>
      </a:lt2>
      <a:accent1>
        <a:srgbClr val="CC0000"/>
      </a:accent1>
      <a:accent2>
        <a:srgbClr val="009999"/>
      </a:accent2>
      <a:accent3>
        <a:srgbClr val="FFFFFF"/>
      </a:accent3>
      <a:accent4>
        <a:srgbClr val="D8D8D8"/>
      </a:accent4>
      <a:accent5>
        <a:srgbClr val="E2AAAA"/>
      </a:accent5>
      <a:accent6>
        <a:srgbClr val="008A8A"/>
      </a:accent6>
      <a:hlink>
        <a:srgbClr val="99CCFF"/>
      </a:hlink>
      <a:folHlink>
        <a:srgbClr val="B2B2B2"/>
      </a:folHlink>
    </a:clrScheme>
    <a:fontScheme name="Skewed Crest Scree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kewed Crest Scree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kewed Crest Scre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kewed Crest Scree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kewed Crest Scree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kewed Crest Scre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kewed Crest Scre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kewed Crest Scre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Skewed Crest Screen</Template>
  <TotalTime>1719</TotalTime>
  <Words>2319</Words>
  <Application>Microsoft Office PowerPoint</Application>
  <PresentationFormat>On-screen Show (4:3)</PresentationFormat>
  <Paragraphs>373</Paragraphs>
  <Slides>52</Slides>
  <Notes>52</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2</vt:i4>
      </vt:variant>
      <vt:variant>
        <vt:lpstr>Slide Titles</vt:lpstr>
      </vt:variant>
      <vt:variant>
        <vt:i4>52</vt:i4>
      </vt:variant>
    </vt:vector>
  </HeadingPairs>
  <TitlesOfParts>
    <vt:vector size="62" baseType="lpstr">
      <vt:lpstr>Arial</vt:lpstr>
      <vt:lpstr>Symbol</vt:lpstr>
      <vt:lpstr>Times New Roman</vt:lpstr>
      <vt:lpstr>Verdana</vt:lpstr>
      <vt:lpstr>Wingdings</vt:lpstr>
      <vt:lpstr>Skewed Crest Screen</vt:lpstr>
      <vt:lpstr>1_Custom Design</vt:lpstr>
      <vt:lpstr>Custom Design</vt:lpstr>
      <vt:lpstr>GALLERY</vt:lpstr>
      <vt:lpstr>MS Org Chart</vt:lpstr>
      <vt:lpstr>Introduction to Project Management </vt:lpstr>
      <vt:lpstr>Objectives</vt:lpstr>
      <vt:lpstr>Challenges</vt:lpstr>
      <vt:lpstr>Challenges</vt:lpstr>
      <vt:lpstr>What is a Project?</vt:lpstr>
      <vt:lpstr>What is Project Management?</vt:lpstr>
      <vt:lpstr>What is Project Management?</vt:lpstr>
      <vt:lpstr>Feedback</vt:lpstr>
      <vt:lpstr>Project Manager Role </vt:lpstr>
      <vt:lpstr>Stakeholder Engagement</vt:lpstr>
      <vt:lpstr>Stakeholder</vt:lpstr>
      <vt:lpstr>Feedback</vt:lpstr>
      <vt:lpstr>Feedback - Typical Stakeholders </vt:lpstr>
      <vt:lpstr>Stakeholder Engagement process</vt:lpstr>
      <vt:lpstr>The Project Process</vt:lpstr>
      <vt:lpstr>Key Points in Project Set-up and Definition</vt:lpstr>
      <vt:lpstr>Project management Plan - PMP</vt:lpstr>
      <vt:lpstr>Project Planning</vt:lpstr>
      <vt:lpstr>Project Planning</vt:lpstr>
      <vt:lpstr>Planning</vt:lpstr>
      <vt:lpstr>Work Breakdown Structure (WBS)</vt:lpstr>
      <vt:lpstr>Work Breakdown Structure - Definition</vt:lpstr>
      <vt:lpstr>Example WBS - Top Level ILW Project</vt:lpstr>
      <vt:lpstr>Example WBS - Top Level TSCL Project</vt:lpstr>
      <vt:lpstr>PowerPoint Presentation</vt:lpstr>
      <vt:lpstr>PowerPoint Presentation</vt:lpstr>
      <vt:lpstr>PowerPoint Presentation</vt:lpstr>
      <vt:lpstr>Project Planning – Key Points</vt:lpstr>
      <vt:lpstr>Project Risk Management</vt:lpstr>
      <vt:lpstr>Project Risk – Definition (1)</vt:lpstr>
      <vt:lpstr>Project Risk – Definition (2)</vt:lpstr>
      <vt:lpstr>Risk Impact</vt:lpstr>
      <vt:lpstr>Risk Management Process</vt:lpstr>
      <vt:lpstr>Risk Management – Key Points</vt:lpstr>
      <vt:lpstr>Project Monitoring and Control</vt:lpstr>
      <vt:lpstr>Feedback</vt:lpstr>
      <vt:lpstr>Project Monitoring</vt:lpstr>
      <vt:lpstr>Project Control</vt:lpstr>
      <vt:lpstr>Project Monitoring and Control Summary</vt:lpstr>
      <vt:lpstr>Design Management</vt:lpstr>
      <vt:lpstr>Feedback</vt:lpstr>
      <vt:lpstr>Feedback - Design Management Activities</vt:lpstr>
      <vt:lpstr>Design Stages</vt:lpstr>
      <vt:lpstr>Conceptual Design Phase</vt:lpstr>
      <vt:lpstr>Scheme and Detailed Design</vt:lpstr>
      <vt:lpstr>Feedback</vt:lpstr>
      <vt:lpstr>Feedback - Design Reviews, Attendance</vt:lpstr>
      <vt:lpstr>Feedback - Design Reviews, Issues to Consider</vt:lpstr>
      <vt:lpstr>Safety &amp; Environment</vt:lpstr>
      <vt:lpstr>CDM Regulations</vt:lpstr>
      <vt:lpstr>Design Change control</vt:lpstr>
      <vt:lpstr>Confirm Completion</vt:lpstr>
    </vt:vector>
  </TitlesOfParts>
  <Company>UKAEA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Project Management</dc:title>
  <dc:creator>richard_hibbert</dc:creator>
  <cp:lastModifiedBy>Rick Leinecker</cp:lastModifiedBy>
  <cp:revision>153</cp:revision>
  <cp:lastPrinted>2007-09-06T16:46:04Z</cp:lastPrinted>
  <dcterms:created xsi:type="dcterms:W3CDTF">2006-07-19T14:34:09Z</dcterms:created>
  <dcterms:modified xsi:type="dcterms:W3CDTF">2018-11-20T13:06:56Z</dcterms:modified>
</cp:coreProperties>
</file>