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351" r:id="rId5"/>
    <p:sldId id="352" r:id="rId6"/>
    <p:sldId id="353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70" r:id="rId35"/>
    <p:sldId id="371" r:id="rId36"/>
    <p:sldId id="372" r:id="rId37"/>
    <p:sldId id="373" r:id="rId38"/>
    <p:sldId id="374" r:id="rId39"/>
    <p:sldId id="375" r:id="rId40"/>
    <p:sldId id="376" r:id="rId41"/>
    <p:sldId id="377" r:id="rId42"/>
    <p:sldId id="378" r:id="rId43"/>
    <p:sldId id="379" r:id="rId44"/>
    <p:sldId id="380" r:id="rId45"/>
    <p:sldId id="381" r:id="rId46"/>
    <p:sldId id="382" r:id="rId47"/>
    <p:sldId id="38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D2BF3-FB98-4EE2-9315-89BD807C891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254D7-61A0-4A7D-AE0B-8331E650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0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6C230DA-22AD-4966-A643-EBC2E15342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DB0DCD-2BC6-440C-82A3-B91C47BCDB6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DA464EFC-6B8C-4557-9A58-D23FC3248F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01CB752B-3840-4C38-AC3D-D32029A3C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Overview of my presentation:</a:t>
            </a:r>
          </a:p>
          <a:p>
            <a:r>
              <a:rPr lang="en-US" altLang="en-US"/>
              <a:t> - Essence of modeling, UML, history of UML, Basics of UML, UML modeling tools</a:t>
            </a:r>
          </a:p>
        </p:txBody>
      </p:sp>
    </p:spTree>
    <p:extLst>
      <p:ext uri="{BB962C8B-B14F-4D97-AF65-F5344CB8AC3E}">
        <p14:creationId xmlns:p14="http://schemas.microsoft.com/office/powerpoint/2010/main" val="2494139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>
            <a:extLst>
              <a:ext uri="{FF2B5EF4-FFF2-40B4-BE49-F238E27FC236}">
                <a16:creationId xmlns:a16="http://schemas.microsoft.com/office/drawing/2014/main" id="{2E5D006E-6826-4F3E-9317-2E5941003F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>
            <a:extLst>
              <a:ext uri="{FF2B5EF4-FFF2-40B4-BE49-F238E27FC236}">
                <a16:creationId xmlns:a16="http://schemas.microsoft.com/office/drawing/2014/main" id="{E3812A2C-A951-43DE-BB07-8E49B87C9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68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>
            <a:extLst>
              <a:ext uri="{FF2B5EF4-FFF2-40B4-BE49-F238E27FC236}">
                <a16:creationId xmlns:a16="http://schemas.microsoft.com/office/drawing/2014/main" id="{D27677B1-9D48-4DE2-9BBA-CA5C3AF5D5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>
            <a:extLst>
              <a:ext uri="{FF2B5EF4-FFF2-40B4-BE49-F238E27FC236}">
                <a16:creationId xmlns:a16="http://schemas.microsoft.com/office/drawing/2014/main" id="{2F49F9B3-D37E-44E7-9C7B-4AE0A571B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436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>
            <a:extLst>
              <a:ext uri="{FF2B5EF4-FFF2-40B4-BE49-F238E27FC236}">
                <a16:creationId xmlns:a16="http://schemas.microsoft.com/office/drawing/2014/main" id="{70C538F9-D443-4D9C-8191-B2FBC0225C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>
            <a:extLst>
              <a:ext uri="{FF2B5EF4-FFF2-40B4-BE49-F238E27FC236}">
                <a16:creationId xmlns:a16="http://schemas.microsoft.com/office/drawing/2014/main" id="{EF7ECA18-F5C4-4A8B-BF4F-1A000B6C7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559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>
            <a:extLst>
              <a:ext uri="{FF2B5EF4-FFF2-40B4-BE49-F238E27FC236}">
                <a16:creationId xmlns:a16="http://schemas.microsoft.com/office/drawing/2014/main" id="{0716BB04-D432-4261-B8E2-E18D8625AD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>
            <a:extLst>
              <a:ext uri="{FF2B5EF4-FFF2-40B4-BE49-F238E27FC236}">
                <a16:creationId xmlns:a16="http://schemas.microsoft.com/office/drawing/2014/main" id="{10E27F67-9183-478A-805F-AF0ED4E9D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1617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>
            <a:extLst>
              <a:ext uri="{FF2B5EF4-FFF2-40B4-BE49-F238E27FC236}">
                <a16:creationId xmlns:a16="http://schemas.microsoft.com/office/drawing/2014/main" id="{8EE235A8-DAD4-49B2-ABB8-F8F5F53CF4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>
            <a:extLst>
              <a:ext uri="{FF2B5EF4-FFF2-40B4-BE49-F238E27FC236}">
                <a16:creationId xmlns:a16="http://schemas.microsoft.com/office/drawing/2014/main" id="{2442C5D1-2331-42B3-9BE3-37BF7B4CC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842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>
            <a:extLst>
              <a:ext uri="{FF2B5EF4-FFF2-40B4-BE49-F238E27FC236}">
                <a16:creationId xmlns:a16="http://schemas.microsoft.com/office/drawing/2014/main" id="{F1443A48-CE3A-45F0-A729-830D67F3A5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>
            <a:extLst>
              <a:ext uri="{FF2B5EF4-FFF2-40B4-BE49-F238E27FC236}">
                <a16:creationId xmlns:a16="http://schemas.microsoft.com/office/drawing/2014/main" id="{4321C0C6-FE44-4338-9F42-BFB3D32E3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772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>
            <a:extLst>
              <a:ext uri="{FF2B5EF4-FFF2-40B4-BE49-F238E27FC236}">
                <a16:creationId xmlns:a16="http://schemas.microsoft.com/office/drawing/2014/main" id="{D4C93A57-B220-4FEA-BBDB-67284D34FD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>
            <a:extLst>
              <a:ext uri="{FF2B5EF4-FFF2-40B4-BE49-F238E27FC236}">
                <a16:creationId xmlns:a16="http://schemas.microsoft.com/office/drawing/2014/main" id="{13019CBD-A0DB-4FBE-AD1D-478A94DE60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333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>
            <a:extLst>
              <a:ext uri="{FF2B5EF4-FFF2-40B4-BE49-F238E27FC236}">
                <a16:creationId xmlns:a16="http://schemas.microsoft.com/office/drawing/2014/main" id="{4EC08285-344A-4DB4-A8E9-F8A8B44F5C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>
            <a:extLst>
              <a:ext uri="{FF2B5EF4-FFF2-40B4-BE49-F238E27FC236}">
                <a16:creationId xmlns:a16="http://schemas.microsoft.com/office/drawing/2014/main" id="{69DBF878-74C1-4FC8-BB46-825BE39169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338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>
            <a:extLst>
              <a:ext uri="{FF2B5EF4-FFF2-40B4-BE49-F238E27FC236}">
                <a16:creationId xmlns:a16="http://schemas.microsoft.com/office/drawing/2014/main" id="{15049CCB-396C-40B0-93EF-EDAA13F7B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>
            <a:extLst>
              <a:ext uri="{FF2B5EF4-FFF2-40B4-BE49-F238E27FC236}">
                <a16:creationId xmlns:a16="http://schemas.microsoft.com/office/drawing/2014/main" id="{C10EDB0B-973A-4BA0-AD02-A8C86E382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17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65FAEF-6A2F-46C6-8D4D-739E9A5BA4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331AA-5C47-4B67-A24F-E6AB7FEF688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81494F5-B874-4C41-A1FB-7C95E6FCCA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EF6CB7D9-DCE4-4C24-8AD4-77F56C4E7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en-US"/>
              <a:t>1.</a:t>
            </a:r>
          </a:p>
          <a:p>
            <a:pPr>
              <a:buFontTx/>
              <a:buChar char="-"/>
            </a:pPr>
            <a:r>
              <a:rPr lang="en-US" altLang="en-US"/>
              <a:t>Describing the system at abstract level to comprehend its complexity</a:t>
            </a:r>
          </a:p>
          <a:p>
            <a:pPr>
              <a:buFontTx/>
              <a:buChar char="-"/>
            </a:pPr>
            <a:r>
              <a:rPr lang="en-US" altLang="en-US"/>
              <a:t>2.</a:t>
            </a:r>
          </a:p>
          <a:p>
            <a:pPr>
              <a:buFontTx/>
              <a:buChar char="-"/>
            </a:pPr>
            <a:r>
              <a:rPr lang="en-US" altLang="en-US"/>
              <a:t>Necessary to manage complexity</a:t>
            </a:r>
          </a:p>
          <a:p>
            <a:pPr>
              <a:buFontTx/>
              <a:buChar char="-"/>
            </a:pPr>
            <a:r>
              <a:rPr lang="en-US" altLang="en-US"/>
              <a:t>Good for quick understanding of the systems</a:t>
            </a:r>
          </a:p>
          <a:p>
            <a:pPr>
              <a:buFontTx/>
              <a:buChar char="-"/>
            </a:pPr>
            <a:r>
              <a:rPr lang="en-US" altLang="en-US"/>
              <a:t>Less chances of conflicting views b/w end-user and system designers</a:t>
            </a:r>
          </a:p>
        </p:txBody>
      </p:sp>
    </p:spTree>
    <p:extLst>
      <p:ext uri="{BB962C8B-B14F-4D97-AF65-F5344CB8AC3E}">
        <p14:creationId xmlns:p14="http://schemas.microsoft.com/office/powerpoint/2010/main" val="2609315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17035E-D5CF-4F02-86CF-6CC0F468AC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9DBE2-2C74-4421-A77A-794B4B3562D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820E19F4-D829-4CAC-8BC1-559A927F06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20A77897-3D12-4EC3-8FA2-75684812A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en-US"/>
              <a:t>Evolution of analysis and design techniques</a:t>
            </a:r>
          </a:p>
          <a:p>
            <a:pPr>
              <a:buFontTx/>
              <a:buChar char="-"/>
            </a:pPr>
            <a:r>
              <a:rPr lang="en-US" altLang="en-US"/>
              <a:t>Transition from structured programming to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4267821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0957ECE-45F6-4266-8656-09EA25102E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044512-E6EB-49EC-8EEB-2493B322ED5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8FF8D227-4B23-4215-A955-3FEB14305D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B7E5293F-AC01-4BDA-8839-F1F672FD8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. What does UML stand for?</a:t>
            </a:r>
          </a:p>
          <a:p>
            <a:r>
              <a:rPr lang="en-US" altLang="en-US"/>
              <a:t>. Industry standard</a:t>
            </a:r>
          </a:p>
          <a:p>
            <a:r>
              <a:rPr lang="en-US" altLang="en-US"/>
              <a:t>. Graphical notation</a:t>
            </a:r>
          </a:p>
          <a:p>
            <a:r>
              <a:rPr lang="en-US" altLang="en-US"/>
              <a:t>. Modeling tool … simplifies software design process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2493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4620A5B-4DF5-47F8-AFFC-F3A737E06E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B854F-6FA4-4702-B985-EB539E7D1B1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FF025B6F-E7A0-4100-A5DC-51FA56E301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6664E3B3-FB9B-40CB-B3CF-3FF0B30B99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. More precise than natural language … less detailed than source code</a:t>
            </a:r>
          </a:p>
          <a:p>
            <a:r>
              <a:rPr lang="en-US" altLang="en-US"/>
              <a:t>. Not dependent on any language</a:t>
            </a:r>
          </a:p>
          <a:p>
            <a:r>
              <a:rPr lang="en-US" altLang="en-US"/>
              <a:t>. Standardized by various groups</a:t>
            </a:r>
          </a:p>
        </p:txBody>
      </p:sp>
    </p:spTree>
    <p:extLst>
      <p:ext uri="{BB962C8B-B14F-4D97-AF65-F5344CB8AC3E}">
        <p14:creationId xmlns:p14="http://schemas.microsoft.com/office/powerpoint/2010/main" val="565128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E73BED3-C8AB-4236-9203-3AC08E2F99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424726-00DF-4444-BB82-25B47C7BB20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1D79AF38-59B6-4D2A-B1C9-BFC0B98386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080B6534-7157-4EE2-B5CE-AE8DFE74F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History:</a:t>
            </a:r>
          </a:p>
          <a:p>
            <a:r>
              <a:rPr lang="en-US" altLang="en-US"/>
              <a:t> - Rumbaugh – OMT – object modeling technique</a:t>
            </a:r>
          </a:p>
          <a:p>
            <a:pPr>
              <a:buFontTx/>
              <a:buChar char="-"/>
            </a:pPr>
            <a:r>
              <a:rPr lang="en-US" altLang="en-US"/>
              <a:t>Jacobson – OOSE</a:t>
            </a:r>
          </a:p>
          <a:p>
            <a:pPr>
              <a:buFontTx/>
              <a:buChar char="-"/>
            </a:pPr>
            <a:r>
              <a:rPr lang="en-US" altLang="en-US"/>
              <a:t>UML … unified approach since 1995</a:t>
            </a:r>
          </a:p>
          <a:p>
            <a:pPr>
              <a:buFontTx/>
              <a:buChar char="-"/>
            </a:pPr>
            <a:r>
              <a:rPr lang="en-US" altLang="en-US"/>
              <a:t>UML 1.5 current … UML 2.0 by the end of 2004</a:t>
            </a:r>
          </a:p>
        </p:txBody>
      </p:sp>
    </p:spTree>
    <p:extLst>
      <p:ext uri="{BB962C8B-B14F-4D97-AF65-F5344CB8AC3E}">
        <p14:creationId xmlns:p14="http://schemas.microsoft.com/office/powerpoint/2010/main" val="1642043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>
            <a:extLst>
              <a:ext uri="{FF2B5EF4-FFF2-40B4-BE49-F238E27FC236}">
                <a16:creationId xmlns:a16="http://schemas.microsoft.com/office/drawing/2014/main" id="{38C1193C-A4EE-477F-B8CF-8358FF5089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>
            <a:extLst>
              <a:ext uri="{FF2B5EF4-FFF2-40B4-BE49-F238E27FC236}">
                <a16:creationId xmlns:a16="http://schemas.microsoft.com/office/drawing/2014/main" id="{CBDF4324-6883-4D03-892A-843BD2DC7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930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>
            <a:extLst>
              <a:ext uri="{FF2B5EF4-FFF2-40B4-BE49-F238E27FC236}">
                <a16:creationId xmlns:a16="http://schemas.microsoft.com/office/drawing/2014/main" id="{9D5FB370-F433-4E1F-A350-FF1AC509A0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>
            <a:extLst>
              <a:ext uri="{FF2B5EF4-FFF2-40B4-BE49-F238E27FC236}">
                <a16:creationId xmlns:a16="http://schemas.microsoft.com/office/drawing/2014/main" id="{96A67637-027B-4AAD-966A-ED7092355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3248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>
            <a:extLst>
              <a:ext uri="{FF2B5EF4-FFF2-40B4-BE49-F238E27FC236}">
                <a16:creationId xmlns:a16="http://schemas.microsoft.com/office/drawing/2014/main" id="{714125D6-CBED-49C3-9D48-5237F87FB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>
            <a:extLst>
              <a:ext uri="{FF2B5EF4-FFF2-40B4-BE49-F238E27FC236}">
                <a16:creationId xmlns:a16="http://schemas.microsoft.com/office/drawing/2014/main" id="{219AF401-C322-4DD5-ADB4-EB01273555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95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5F6A-55BB-45E7-BBE3-4A37840A4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UML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A8BB2-E638-4A24-92A4-1A1A09EC9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Introduction, Use Case, Class, and Entity Relationship Diagrams</a:t>
            </a:r>
          </a:p>
        </p:txBody>
      </p:sp>
    </p:spTree>
    <p:extLst>
      <p:ext uri="{BB962C8B-B14F-4D97-AF65-F5344CB8AC3E}">
        <p14:creationId xmlns:p14="http://schemas.microsoft.com/office/powerpoint/2010/main" val="235605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8237AD0-5E09-41B2-ACDE-025A17FD4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838200"/>
          </a:xfrm>
        </p:spPr>
        <p:txBody>
          <a:bodyPr/>
          <a:lstStyle/>
          <a:p>
            <a:r>
              <a:rPr lang="en-US" altLang="en-US" sz="3200"/>
              <a:t>History of UML</a:t>
            </a:r>
          </a:p>
        </p:txBody>
      </p:sp>
      <p:graphicFrame>
        <p:nvGraphicFramePr>
          <p:cNvPr id="42054" name="Object 70">
            <a:extLst>
              <a:ext uri="{FF2B5EF4-FFF2-40B4-BE49-F238E27FC236}">
                <a16:creationId xmlns:a16="http://schemas.microsoft.com/office/drawing/2014/main" id="{32DAD1CC-D631-4F88-8FDB-D63D6880C999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990600" y="1371600"/>
          <a:ext cx="7010400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Bitmap Image" r:id="rId4" imgW="5609524" imgH="4238095" progId="Paint.Picture">
                  <p:embed/>
                </p:oleObj>
              </mc:Choice>
              <mc:Fallback>
                <p:oleObj name="Bitmap Image" r:id="rId4" imgW="5609524" imgH="4238095" progId="Paint.Picture">
                  <p:embed/>
                  <p:pic>
                    <p:nvPicPr>
                      <p:cNvPr id="42054" name="Object 70">
                        <a:extLst>
                          <a:ext uri="{FF2B5EF4-FFF2-40B4-BE49-F238E27FC236}">
                            <a16:creationId xmlns:a16="http://schemas.microsoft.com/office/drawing/2014/main" id="{32DAD1CC-D631-4F88-8FDB-D63D6880C9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371600"/>
                        <a:ext cx="7010400" cy="529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943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7B50435-54C2-4783-8824-FF4A7A76D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89038"/>
          </a:xfrm>
        </p:spPr>
        <p:txBody>
          <a:bodyPr>
            <a:normAutofit fontScale="90000"/>
          </a:bodyPr>
          <a:lstStyle/>
          <a:p>
            <a:r>
              <a:rPr lang="en-US" altLang="en-US" sz="3600" b="1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3600" b="1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3200">
                <a:solidFill>
                  <a:schemeClr val="tx1"/>
                </a:solidFill>
                <a:latin typeface="Arial" panose="020B0604020202020204" pitchFamily="34" charset="0"/>
              </a:rPr>
              <a:t>Types of UML Diagrams</a:t>
            </a:r>
            <a:r>
              <a:rPr lang="en-US" altLang="en-US" b="1">
                <a:solidFill>
                  <a:schemeClr val="tx1"/>
                </a:solidFill>
              </a:rPr>
              <a:t/>
            </a:r>
            <a:br>
              <a:rPr lang="en-US" altLang="en-US" b="1">
                <a:solidFill>
                  <a:schemeClr val="tx1"/>
                </a:solidFill>
              </a:rPr>
            </a:br>
            <a:endParaRPr lang="en-US" altLang="en-US" b="1">
              <a:solidFill>
                <a:schemeClr val="tx1"/>
              </a:solidFill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116A355-8B9A-4F8F-A2EC-6AD2B5289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447800"/>
            <a:ext cx="76200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b="1">
                <a:latin typeface="Arial" panose="020B0604020202020204" pitchFamily="34" charset="0"/>
              </a:rPr>
              <a:t>Use Case Diagram</a:t>
            </a:r>
          </a:p>
          <a:p>
            <a:pPr>
              <a:lnSpc>
                <a:spcPct val="80000"/>
              </a:lnSpc>
            </a:pPr>
            <a:endParaRPr lang="en-US" altLang="en-US" sz="240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b="1">
                <a:latin typeface="Arial" panose="020B0604020202020204" pitchFamily="34" charset="0"/>
              </a:rPr>
              <a:t>Class Diagram</a:t>
            </a:r>
          </a:p>
          <a:p>
            <a:pPr>
              <a:lnSpc>
                <a:spcPct val="80000"/>
              </a:lnSpc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b="1">
                <a:latin typeface="Arial" panose="020B0604020202020204" pitchFamily="34" charset="0"/>
              </a:rPr>
              <a:t>Sequence Diagram</a:t>
            </a:r>
          </a:p>
          <a:p>
            <a:pPr>
              <a:lnSpc>
                <a:spcPct val="80000"/>
              </a:lnSpc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b="1">
                <a:latin typeface="Arial" panose="020B0604020202020204" pitchFamily="34" charset="0"/>
              </a:rPr>
              <a:t>Collaboration Diagram</a:t>
            </a:r>
          </a:p>
          <a:p>
            <a:pPr>
              <a:lnSpc>
                <a:spcPct val="80000"/>
              </a:lnSpc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b="1">
                <a:latin typeface="Arial" panose="020B0604020202020204" pitchFamily="34" charset="0"/>
              </a:rPr>
              <a:t>State Diagram</a:t>
            </a:r>
          </a:p>
          <a:p>
            <a:pPr>
              <a:lnSpc>
                <a:spcPct val="80000"/>
              </a:lnSpc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This is only a subset of diagrams … but are most widely used</a:t>
            </a:r>
          </a:p>
        </p:txBody>
      </p:sp>
    </p:spTree>
    <p:extLst>
      <p:ext uri="{BB962C8B-B14F-4D97-AF65-F5344CB8AC3E}">
        <p14:creationId xmlns:p14="http://schemas.microsoft.com/office/powerpoint/2010/main" val="19783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76143243-1C01-452E-B7E3-8CEA57D7BC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Case Diagram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24347DC3-D438-402F-B0E0-BA1F13FA9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ffectLst/>
              </a:rPr>
              <a:t>Used for describing a set of user </a:t>
            </a:r>
            <a:r>
              <a:rPr lang="en-US" altLang="en-US" b="1">
                <a:solidFill>
                  <a:schemeClr val="folHlink"/>
                </a:solidFill>
                <a:effectLst/>
              </a:rPr>
              <a:t>scenarios</a:t>
            </a:r>
          </a:p>
          <a:p>
            <a:r>
              <a:rPr lang="en-US" altLang="en-US">
                <a:effectLst/>
              </a:rPr>
              <a:t>Mainly used for capturing user requirements</a:t>
            </a:r>
          </a:p>
          <a:p>
            <a:r>
              <a:rPr lang="en-US" altLang="en-US">
                <a:effectLst/>
              </a:rPr>
              <a:t>Work like a </a:t>
            </a:r>
            <a:r>
              <a:rPr lang="en-US" altLang="en-US" b="1">
                <a:solidFill>
                  <a:schemeClr val="folHlink"/>
                </a:solidFill>
                <a:effectLst/>
              </a:rPr>
              <a:t>contract</a:t>
            </a:r>
            <a:r>
              <a:rPr lang="en-US" altLang="en-US">
                <a:effectLst/>
              </a:rPr>
              <a:t> between end user and software developers</a:t>
            </a:r>
          </a:p>
        </p:txBody>
      </p:sp>
    </p:spTree>
    <p:extLst>
      <p:ext uri="{BB962C8B-B14F-4D97-AF65-F5344CB8AC3E}">
        <p14:creationId xmlns:p14="http://schemas.microsoft.com/office/powerpoint/2010/main" val="353891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Text Box 6">
            <a:extLst>
              <a:ext uri="{FF2B5EF4-FFF2-40B4-BE49-F238E27FC236}">
                <a16:creationId xmlns:a16="http://schemas.microsoft.com/office/drawing/2014/main" id="{EFA88F7A-28DD-446F-B4C3-4B3A7B22F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524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0DEF1236-5D9D-4929-B71A-0B642A9F9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"/>
            <a:ext cx="8077200" cy="307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      Use Case Diagram (core components)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400" b="1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u="sng">
                <a:latin typeface="Times New Roman" panose="02020603050405020304" pitchFamily="18" charset="0"/>
              </a:rPr>
              <a:t>Actors:</a:t>
            </a:r>
            <a:r>
              <a:rPr lang="en-US" altLang="en-US" sz="2400">
                <a:latin typeface="Times New Roman" panose="02020603050405020304" pitchFamily="18" charset="0"/>
              </a:rPr>
              <a:t>  </a:t>
            </a:r>
            <a:r>
              <a:rPr lang="en-US" altLang="en-US" sz="2000">
                <a:latin typeface="Times New Roman" panose="02020603050405020304" pitchFamily="18" charset="0"/>
              </a:rPr>
              <a:t>A role that a user plays with respect to the system,including human users and other systems. e.g.,inanimate physical objects (e.g. robot); an external system that needs some information from the current system.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u="sng">
                <a:latin typeface="Times New Roman" panose="02020603050405020304" pitchFamily="18" charset="0"/>
              </a:rPr>
              <a:t>Use case: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Arial" panose="020B0604020202020204" pitchFamily="34" charset="0"/>
              </a:rPr>
              <a:t>A set of scenarios that describing an interaction  between a user and a system, including alternatives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21512" name="Picture 8" descr="actor">
            <a:extLst>
              <a:ext uri="{FF2B5EF4-FFF2-40B4-BE49-F238E27FC236}">
                <a16:creationId xmlns:a16="http://schemas.microsoft.com/office/drawing/2014/main" id="{7480162F-8948-4CC7-AE92-65186C660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6200"/>
            <a:ext cx="6096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9" name="Rectangle 15">
            <a:extLst>
              <a:ext uri="{FF2B5EF4-FFF2-40B4-BE49-F238E27FC236}">
                <a16:creationId xmlns:a16="http://schemas.microsoft.com/office/drawing/2014/main" id="{28337781-7B63-4B8A-9B03-2045E4464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5626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 u="sng">
                <a:latin typeface="Times New Roman" panose="02020603050405020304" pitchFamily="18" charset="0"/>
              </a:rPr>
              <a:t>System boundary</a:t>
            </a:r>
            <a:r>
              <a:rPr lang="en-US" altLang="en-US" sz="2400">
                <a:latin typeface="Times New Roman" panose="02020603050405020304" pitchFamily="18" charset="0"/>
              </a:rPr>
              <a:t>: </a:t>
            </a:r>
            <a:r>
              <a:rPr lang="en-US" altLang="en-US" sz="2000">
                <a:latin typeface="Times New Roman" panose="02020603050405020304" pitchFamily="18" charset="0"/>
              </a:rPr>
              <a:t>rectangle diagram representing the boundary between the actors and the system.</a:t>
            </a:r>
            <a:endParaRPr lang="en-US" altLang="en-US" sz="20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5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975C4DB-F732-4A0C-B0E5-CFE1DC16C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Case Diagram(core relationship)</a:t>
            </a:r>
            <a:br>
              <a:rPr lang="en-US" altLang="en-US" sz="2400" b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400" b="1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004A00F7-94B3-4C17-A6A5-547E494FC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1946275"/>
            <a:ext cx="6569075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400" u="sng">
                <a:latin typeface="Times New Roman" panose="02020603050405020304" pitchFamily="18" charset="0"/>
              </a:rPr>
              <a:t>Association:</a:t>
            </a:r>
            <a:r>
              <a:rPr lang="en-US" altLang="en-US" sz="2400">
                <a:latin typeface="Times New Roman" panose="02020603050405020304" pitchFamily="18" charset="0"/>
              </a:rPr>
              <a:t>  communication between an actor and a use case; Represented by a solid line.  </a:t>
            </a:r>
          </a:p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2400" u="sng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 u="sng">
                <a:latin typeface="Times New Roman" panose="02020603050405020304" pitchFamily="18" charset="0"/>
              </a:rPr>
              <a:t>Generalization</a:t>
            </a:r>
            <a:r>
              <a:rPr lang="en-US" altLang="en-US" sz="2400">
                <a:latin typeface="Times New Roman" panose="02020603050405020304" pitchFamily="18" charset="0"/>
              </a:rPr>
              <a:t>: relationship between one general use case and a special use case (used for defining special alternatives)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Represented by a line with a triangular arrow head toward the parent use case.</a:t>
            </a:r>
          </a:p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254" name="Line 6">
            <a:extLst>
              <a:ext uri="{FF2B5EF4-FFF2-40B4-BE49-F238E27FC236}">
                <a16:creationId xmlns:a16="http://schemas.microsoft.com/office/drawing/2014/main" id="{046F5698-3FFE-4727-9042-5E74628F4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791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5" name="Line 7">
            <a:extLst>
              <a:ext uri="{FF2B5EF4-FFF2-40B4-BE49-F238E27FC236}">
                <a16:creationId xmlns:a16="http://schemas.microsoft.com/office/drawing/2014/main" id="{2AA731B9-0366-4911-AA63-181EDE172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63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6" name="Line 8">
            <a:extLst>
              <a:ext uri="{FF2B5EF4-FFF2-40B4-BE49-F238E27FC236}">
                <a16:creationId xmlns:a16="http://schemas.microsoft.com/office/drawing/2014/main" id="{91F6E2B3-F05C-49A6-AA18-7E33ADF73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6388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7" name="Line 9">
            <a:extLst>
              <a:ext uri="{FF2B5EF4-FFF2-40B4-BE49-F238E27FC236}">
                <a16:creationId xmlns:a16="http://schemas.microsoft.com/office/drawing/2014/main" id="{7E01F7AC-08CF-43EF-AB88-9F4C4AF33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57912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8" name="Line 10">
            <a:extLst>
              <a:ext uri="{FF2B5EF4-FFF2-40B4-BE49-F238E27FC236}">
                <a16:creationId xmlns:a16="http://schemas.microsoft.com/office/drawing/2014/main" id="{5D2CBB40-65D3-4EFD-B48B-777A355783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124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2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C7B4468-1F6F-456C-981B-E7B0D8D2E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Case Diagram(core relationship)</a:t>
            </a:r>
            <a:r>
              <a:rPr lang="en-US" altLang="en-US" sz="2400" b="1" u="sng">
                <a:solidFill>
                  <a:schemeClr val="tx1"/>
                </a:solidFill>
              </a:rPr>
              <a:t/>
            </a:r>
            <a:br>
              <a:rPr lang="en-US" altLang="en-US" sz="2400" b="1" u="sng">
                <a:solidFill>
                  <a:schemeClr val="tx1"/>
                </a:solidFill>
              </a:rPr>
            </a:br>
            <a:endParaRPr lang="en-US" altLang="en-US" sz="2400" b="1" u="sng">
              <a:solidFill>
                <a:schemeClr val="tx1"/>
              </a:solidFill>
            </a:endParaRP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BB737EE3-9BC1-4764-A531-5B8D21F38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200400"/>
            <a:ext cx="6781800" cy="347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16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16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16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u="sng">
                <a:latin typeface="Times New Roman" panose="02020603050405020304" pitchFamily="18" charset="0"/>
              </a:rPr>
              <a:t>Extend</a:t>
            </a:r>
            <a:r>
              <a:rPr lang="en-US" altLang="en-US" sz="2400">
                <a:latin typeface="Times New Roman" panose="02020603050405020304" pitchFamily="18" charset="0"/>
              </a:rPr>
              <a:t>: </a:t>
            </a:r>
            <a:r>
              <a:rPr lang="en-US" altLang="en-US" sz="2000">
                <a:latin typeface="Times New Roman" panose="02020603050405020304" pitchFamily="18" charset="0"/>
              </a:rPr>
              <a:t>a dotted line labeled &lt;&lt;extend&gt;&gt;  with an arrow toward the base case.</a:t>
            </a:r>
            <a:r>
              <a:rPr lang="en-US" altLang="en-US" sz="2000">
                <a:latin typeface="Verdana" panose="020B0604030504040204" pitchFamily="34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he extending use case may add behavior to the base use case. The base class declares “extension points”.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 </a:t>
            </a:r>
            <a:endParaRPr lang="en-US" altLang="en-US" sz="1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              &lt;&lt;extend&gt;&gt;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833E0765-785A-42B0-81EC-774BC595D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327150"/>
            <a:ext cx="6553200" cy="29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u="sng">
                <a:latin typeface="Times New Roman" panose="02020603050405020304" pitchFamily="18" charset="0"/>
              </a:rPr>
              <a:t>Include</a:t>
            </a:r>
            <a:r>
              <a:rPr lang="en-US" altLang="en-US" sz="2400">
                <a:latin typeface="Times New Roman" panose="02020603050405020304" pitchFamily="18" charset="0"/>
              </a:rPr>
              <a:t>: </a:t>
            </a:r>
            <a:r>
              <a:rPr lang="en-US" altLang="en-US" sz="2000">
                <a:latin typeface="Times New Roman" panose="02020603050405020304" pitchFamily="18" charset="0"/>
              </a:rPr>
              <a:t>a dotted line labeled &lt;&lt;include&gt;&gt; beginning at base use case and ending with an arrows pointing to the include use case.  The include relationship occurs when a chunk of behavior is similar across more than one use case. Use “include” in stead of copying the description of that behavior.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            &lt;&lt;include&gt;&gt;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54279" name="Line 7">
            <a:extLst>
              <a:ext uri="{FF2B5EF4-FFF2-40B4-BE49-F238E27FC236}">
                <a16:creationId xmlns:a16="http://schemas.microsoft.com/office/drawing/2014/main" id="{F8260803-9D0C-43DB-9848-DE4B2A864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962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0" name="Line 8">
            <a:extLst>
              <a:ext uri="{FF2B5EF4-FFF2-40B4-BE49-F238E27FC236}">
                <a16:creationId xmlns:a16="http://schemas.microsoft.com/office/drawing/2014/main" id="{B7F29D0E-6FB6-4067-8E29-24047C119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172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2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5DAC260-31DB-497F-8EF3-B80FE3137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55638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altLang="en-US" sz="3200" b="1">
                <a:solidFill>
                  <a:schemeClr val="tx1"/>
                </a:solidFill>
                <a:latin typeface="Arial" panose="020B0604020202020204" pitchFamily="34" charset="0"/>
              </a:rPr>
              <a:t>Use Case Diagrams</a:t>
            </a:r>
            <a:r>
              <a:rPr lang="en-US" altLang="en-US" sz="3600" b="1">
                <a:solidFill>
                  <a:schemeClr val="tx1"/>
                </a:solidFill>
              </a:rPr>
              <a:t/>
            </a:r>
            <a:br>
              <a:rPr lang="en-US" altLang="en-US" sz="3600" b="1">
                <a:solidFill>
                  <a:schemeClr val="tx1"/>
                </a:solidFill>
              </a:rPr>
            </a:br>
            <a:endParaRPr lang="en-US" altLang="en-US" sz="3600" b="1">
              <a:solidFill>
                <a:schemeClr val="tx1"/>
              </a:solidFill>
            </a:endParaRP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319E140F-865D-4589-8F43-0DC1D8745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1858963"/>
            <a:ext cx="2438400" cy="3846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F2D6C332-20C9-46BB-B044-B64CB34C4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230438"/>
            <a:ext cx="90487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Library System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74" name="Oval 6">
            <a:extLst>
              <a:ext uri="{FF2B5EF4-FFF2-40B4-BE49-F238E27FC236}">
                <a16:creationId xmlns:a16="http://schemas.microsoft.com/office/drawing/2014/main" id="{2229FC05-5BD2-44B9-A628-16D8BA6B8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2911475"/>
            <a:ext cx="923925" cy="431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5ED50719-A05E-4B3C-BF37-9820B15B3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3068638"/>
            <a:ext cx="322262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Borrow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76" name="Oval 8">
            <a:extLst>
              <a:ext uri="{FF2B5EF4-FFF2-40B4-BE49-F238E27FC236}">
                <a16:creationId xmlns:a16="http://schemas.microsoft.com/office/drawing/2014/main" id="{1A02F221-9C3C-4E87-913E-506A0ECB9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517900"/>
            <a:ext cx="923925" cy="5111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DE8B2611-7B1B-4833-AA00-0A52E0637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63" y="3754438"/>
            <a:ext cx="481012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Order Title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78" name="Oval 10">
            <a:extLst>
              <a:ext uri="{FF2B5EF4-FFF2-40B4-BE49-F238E27FC236}">
                <a16:creationId xmlns:a16="http://schemas.microsoft.com/office/drawing/2014/main" id="{4C7DDB7A-329B-4FEE-8A59-1A00A9766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267200"/>
            <a:ext cx="1371600" cy="5238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BBEB243D-DEC8-4ECF-8105-F2B1127DE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525" y="4440238"/>
            <a:ext cx="7429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Fine Remittance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80" name="Line 12">
            <a:extLst>
              <a:ext uri="{FF2B5EF4-FFF2-40B4-BE49-F238E27FC236}">
                <a16:creationId xmlns:a16="http://schemas.microsoft.com/office/drawing/2014/main" id="{54EF3F3D-FA7E-4226-A00D-97292E087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2863" y="2894013"/>
            <a:ext cx="1484312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13">
            <a:extLst>
              <a:ext uri="{FF2B5EF4-FFF2-40B4-BE49-F238E27FC236}">
                <a16:creationId xmlns:a16="http://schemas.microsoft.com/office/drawing/2014/main" id="{80F40ACA-576C-47F1-BDB3-512E3E755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5075" y="3190875"/>
            <a:ext cx="1484313" cy="1247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14">
            <a:extLst>
              <a:ext uri="{FF2B5EF4-FFF2-40B4-BE49-F238E27FC236}">
                <a16:creationId xmlns:a16="http://schemas.microsoft.com/office/drawing/2014/main" id="{8D34B688-A92A-48B9-8CA6-0122B9B666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5375" y="2786063"/>
            <a:ext cx="1331913" cy="963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5">
            <a:extLst>
              <a:ext uri="{FF2B5EF4-FFF2-40B4-BE49-F238E27FC236}">
                <a16:creationId xmlns:a16="http://schemas.microsoft.com/office/drawing/2014/main" id="{B69AB987-6EBB-4695-8D64-7750F00FD3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0175" y="2894013"/>
            <a:ext cx="989013" cy="149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6">
            <a:extLst>
              <a:ext uri="{FF2B5EF4-FFF2-40B4-BE49-F238E27FC236}">
                <a16:creationId xmlns:a16="http://schemas.microsoft.com/office/drawing/2014/main" id="{363BD731-5F7D-46CA-BF56-4353F8948D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19675" y="2679700"/>
            <a:ext cx="1217613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Line 17">
            <a:extLst>
              <a:ext uri="{FF2B5EF4-FFF2-40B4-BE49-F238E27FC236}">
                <a16:creationId xmlns:a16="http://schemas.microsoft.com/office/drawing/2014/main" id="{AA9472F6-49FD-45B3-9918-D52DCBC8F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3786188"/>
            <a:ext cx="1370013" cy="392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18">
            <a:extLst>
              <a:ext uri="{FF2B5EF4-FFF2-40B4-BE49-F238E27FC236}">
                <a16:creationId xmlns:a16="http://schemas.microsoft.com/office/drawing/2014/main" id="{F939AB5A-E809-4E84-A622-265D9FFAAF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0175" y="4249738"/>
            <a:ext cx="1027113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Line 19">
            <a:extLst>
              <a:ext uri="{FF2B5EF4-FFF2-40B4-BE49-F238E27FC236}">
                <a16:creationId xmlns:a16="http://schemas.microsoft.com/office/drawing/2014/main" id="{F9AF23ED-3284-4A0D-99B7-B15CD3FDD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3125" y="2597150"/>
            <a:ext cx="1588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Line 20">
            <a:extLst>
              <a:ext uri="{FF2B5EF4-FFF2-40B4-BE49-F238E27FC236}">
                <a16:creationId xmlns:a16="http://schemas.microsoft.com/office/drawing/2014/main" id="{8456BF68-A105-46B3-80A8-E2BDD4E6C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5175" y="2689225"/>
            <a:ext cx="215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21">
            <a:extLst>
              <a:ext uri="{FF2B5EF4-FFF2-40B4-BE49-F238E27FC236}">
                <a16:creationId xmlns:a16="http://schemas.microsoft.com/office/drawing/2014/main" id="{54FEE471-D729-409C-8DA7-35CB26FBDD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5175" y="2898775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22">
            <a:extLst>
              <a:ext uri="{FF2B5EF4-FFF2-40B4-BE49-F238E27FC236}">
                <a16:creationId xmlns:a16="http://schemas.microsoft.com/office/drawing/2014/main" id="{15CFF4FF-F425-4272-87F8-40B36E967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3125" y="2898775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Oval 23">
            <a:extLst>
              <a:ext uri="{FF2B5EF4-FFF2-40B4-BE49-F238E27FC236}">
                <a16:creationId xmlns:a16="http://schemas.microsoft.com/office/drawing/2014/main" id="{2364C7EA-85A9-49B8-BEBD-6634C3AF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388" y="2276475"/>
            <a:ext cx="107950" cy="2444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2" name="Rectangle 24">
            <a:extLst>
              <a:ext uri="{FF2B5EF4-FFF2-40B4-BE49-F238E27FC236}">
                <a16:creationId xmlns:a16="http://schemas.microsoft.com/office/drawing/2014/main" id="{91F394BC-0D3D-4C53-99F1-4594F0449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013" y="3251200"/>
            <a:ext cx="358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Client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93" name="Line 25">
            <a:extLst>
              <a:ext uri="{FF2B5EF4-FFF2-40B4-BE49-F238E27FC236}">
                <a16:creationId xmlns:a16="http://schemas.microsoft.com/office/drawing/2014/main" id="{F6E9AE42-A3AB-4344-AD9A-C8597C8457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9875" y="2432050"/>
            <a:ext cx="1588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26">
            <a:extLst>
              <a:ext uri="{FF2B5EF4-FFF2-40B4-BE49-F238E27FC236}">
                <a16:creationId xmlns:a16="http://schemas.microsoft.com/office/drawing/2014/main" id="{04ABC38A-32B8-4E80-B724-AD01100802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2524125"/>
            <a:ext cx="215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Line 27">
            <a:extLst>
              <a:ext uri="{FF2B5EF4-FFF2-40B4-BE49-F238E27FC236}">
                <a16:creationId xmlns:a16="http://schemas.microsoft.com/office/drawing/2014/main" id="{EC876DA2-5CB7-4F6D-9EF2-C9B10720C4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1925" y="2733675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Line 28">
            <a:extLst>
              <a:ext uri="{FF2B5EF4-FFF2-40B4-BE49-F238E27FC236}">
                <a16:creationId xmlns:a16="http://schemas.microsoft.com/office/drawing/2014/main" id="{B1B0A04E-4E91-4A01-8904-A7FF2BA42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9875" y="2733675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7" name="Oval 29">
            <a:extLst>
              <a:ext uri="{FF2B5EF4-FFF2-40B4-BE49-F238E27FC236}">
                <a16:creationId xmlns:a16="http://schemas.microsoft.com/office/drawing/2014/main" id="{0D71D2E4-F276-4791-87F4-251B47FD6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8" y="2108200"/>
            <a:ext cx="134937" cy="2444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8" name="Rectangle 30">
            <a:extLst>
              <a:ext uri="{FF2B5EF4-FFF2-40B4-BE49-F238E27FC236}">
                <a16:creationId xmlns:a16="http://schemas.microsoft.com/office/drawing/2014/main" id="{B58AD420-D83C-4D47-BDEB-EF6DE0E2F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575" y="3086100"/>
            <a:ext cx="6223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Employee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99" name="Line 31">
            <a:extLst>
              <a:ext uri="{FF2B5EF4-FFF2-40B4-BE49-F238E27FC236}">
                <a16:creationId xmlns:a16="http://schemas.microsoft.com/office/drawing/2014/main" id="{E61775F4-9F3D-4BFA-BCE8-2BBAB8B16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9875" y="4184650"/>
            <a:ext cx="1588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0" name="Line 32">
            <a:extLst>
              <a:ext uri="{FF2B5EF4-FFF2-40B4-BE49-F238E27FC236}">
                <a16:creationId xmlns:a16="http://schemas.microsoft.com/office/drawing/2014/main" id="{CCFD0D7A-C57F-47C6-94E1-270BAE88A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4276725"/>
            <a:ext cx="215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Line 33">
            <a:extLst>
              <a:ext uri="{FF2B5EF4-FFF2-40B4-BE49-F238E27FC236}">
                <a16:creationId xmlns:a16="http://schemas.microsoft.com/office/drawing/2014/main" id="{D46A042B-D36C-4468-8FD3-20A0C5045C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1925" y="4486275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2" name="Line 34">
            <a:extLst>
              <a:ext uri="{FF2B5EF4-FFF2-40B4-BE49-F238E27FC236}">
                <a16:creationId xmlns:a16="http://schemas.microsoft.com/office/drawing/2014/main" id="{6089735C-8189-47CE-B582-C69EEBEC8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9875" y="4486275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3" name="Oval 35">
            <a:extLst>
              <a:ext uri="{FF2B5EF4-FFF2-40B4-BE49-F238E27FC236}">
                <a16:creationId xmlns:a16="http://schemas.microsoft.com/office/drawing/2014/main" id="{8792EE10-AD33-451B-AF8E-510A0C4ED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675" y="3863975"/>
            <a:ext cx="152400" cy="2413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4" name="Rectangle 36">
            <a:extLst>
              <a:ext uri="{FF2B5EF4-FFF2-40B4-BE49-F238E27FC236}">
                <a16:creationId xmlns:a16="http://schemas.microsoft.com/office/drawing/2014/main" id="{CF32E496-4B82-45A5-BB4D-38FC8CD86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4838700"/>
            <a:ext cx="6683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Supervisor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205" name="Text Box 37">
            <a:extLst>
              <a:ext uri="{FF2B5EF4-FFF2-40B4-BE49-F238E27FC236}">
                <a16:creationId xmlns:a16="http://schemas.microsoft.com/office/drawing/2014/main" id="{A200C39F-A04C-4BCA-942A-8D7442B9F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61722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600">
                <a:latin typeface="Times New Roman" panose="02020603050405020304" pitchFamily="18" charset="0"/>
              </a:rPr>
              <a:t> A generalized description of how a system will be used. 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600">
                <a:latin typeface="Times New Roman" panose="02020603050405020304" pitchFamily="18" charset="0"/>
              </a:rPr>
              <a:t> Provides an overview of the intended functionality of the system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208" name="Rectangle 40">
            <a:extLst>
              <a:ext uri="{FF2B5EF4-FFF2-40B4-BE49-F238E27FC236}">
                <a16:creationId xmlns:a16="http://schemas.microsoft.com/office/drawing/2014/main" id="{AF4C33A5-5966-4AF8-B6B0-BF6494AD7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600200"/>
            <a:ext cx="1052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i="1">
                <a:solidFill>
                  <a:srgbClr val="FF66CC"/>
                </a:solidFill>
                <a:latin typeface="Arial" panose="020B0604020202020204" pitchFamily="34" charset="0"/>
              </a:rPr>
              <a:t>Boundary</a:t>
            </a:r>
          </a:p>
        </p:txBody>
      </p:sp>
      <p:sp>
        <p:nvSpPr>
          <p:cNvPr id="7209" name="Line 41">
            <a:extLst>
              <a:ext uri="{FF2B5EF4-FFF2-40B4-BE49-F238E27FC236}">
                <a16:creationId xmlns:a16="http://schemas.microsoft.com/office/drawing/2014/main" id="{25D19A33-A7CB-4B95-BD2A-29945C961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905000"/>
            <a:ext cx="228600" cy="76200"/>
          </a:xfrm>
          <a:prstGeom prst="line">
            <a:avLst/>
          </a:prstGeom>
          <a:noFill/>
          <a:ln w="9525">
            <a:solidFill>
              <a:srgbClr val="FF66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10" name="Rectangle 42">
            <a:extLst>
              <a:ext uri="{FF2B5EF4-FFF2-40B4-BE49-F238E27FC236}">
                <a16:creationId xmlns:a16="http://schemas.microsoft.com/office/drawing/2014/main" id="{F9035EC0-DE79-43B3-A52E-CB65CD565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9050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1600" i="1">
                <a:solidFill>
                  <a:srgbClr val="FF66CC"/>
                </a:solidFill>
                <a:latin typeface="Arial" panose="020B0604020202020204" pitchFamily="34" charset="0"/>
              </a:rPr>
              <a:t>Actor</a:t>
            </a:r>
          </a:p>
        </p:txBody>
      </p:sp>
      <p:sp>
        <p:nvSpPr>
          <p:cNvPr id="7211" name="Line 43">
            <a:extLst>
              <a:ext uri="{FF2B5EF4-FFF2-40B4-BE49-F238E27FC236}">
                <a16:creationId xmlns:a16="http://schemas.microsoft.com/office/drawing/2014/main" id="{9FEF3908-F4FE-4576-A920-BC67756DC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209800"/>
            <a:ext cx="304800" cy="152400"/>
          </a:xfrm>
          <a:prstGeom prst="line">
            <a:avLst/>
          </a:prstGeom>
          <a:noFill/>
          <a:ln w="9525">
            <a:solidFill>
              <a:srgbClr val="FF66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12" name="Line 44">
            <a:extLst>
              <a:ext uri="{FF2B5EF4-FFF2-40B4-BE49-F238E27FC236}">
                <a16:creationId xmlns:a16="http://schemas.microsoft.com/office/drawing/2014/main" id="{07F4535D-1DBE-41CA-A1AC-7D48BD6A2D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1828800"/>
            <a:ext cx="2133600" cy="1066800"/>
          </a:xfrm>
          <a:prstGeom prst="line">
            <a:avLst/>
          </a:prstGeom>
          <a:noFill/>
          <a:ln w="9525">
            <a:solidFill>
              <a:srgbClr val="FF66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14" name="Rectangle 46">
            <a:extLst>
              <a:ext uri="{FF2B5EF4-FFF2-40B4-BE49-F238E27FC236}">
                <a16:creationId xmlns:a16="http://schemas.microsoft.com/office/drawing/2014/main" id="{90370F78-48A5-4696-83CA-CBA87315A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447800"/>
            <a:ext cx="1371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1600" i="1">
                <a:solidFill>
                  <a:srgbClr val="FF66CC"/>
                </a:solidFill>
                <a:latin typeface="Arial" panose="020B0604020202020204" pitchFamily="34" charset="0"/>
              </a:rPr>
              <a:t/>
            </a:r>
            <a:br>
              <a:rPr lang="en-US" altLang="en-US" sz="1600" i="1">
                <a:solidFill>
                  <a:srgbClr val="FF66CC"/>
                </a:solidFill>
                <a:latin typeface="Arial" panose="020B0604020202020204" pitchFamily="34" charset="0"/>
              </a:rPr>
            </a:br>
            <a:r>
              <a:rPr lang="en-US" altLang="en-US" sz="1600" i="1">
                <a:solidFill>
                  <a:srgbClr val="FF66CC"/>
                </a:solidFill>
                <a:latin typeface="Arial" panose="020B0604020202020204" pitchFamily="34" charset="0"/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84405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575CCEC1-DF62-43AD-9C78-D5BB27334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96963"/>
          </a:xfrm>
        </p:spPr>
        <p:txBody>
          <a:bodyPr/>
          <a:lstStyle/>
          <a:p>
            <a:r>
              <a:rPr lang="en-US" altLang="en-US" sz="3200" b="1">
                <a:solidFill>
                  <a:schemeClr val="tx1"/>
                </a:solidFill>
                <a:latin typeface="Arial" panose="020B0604020202020204" pitchFamily="34" charset="0"/>
              </a:rPr>
              <a:t>Use Case Diagrams</a:t>
            </a:r>
            <a:r>
              <a:rPr lang="en-US" altLang="en-US" sz="3200" b="1">
                <a:solidFill>
                  <a:schemeClr val="tx1"/>
                </a:solidFill>
              </a:rPr>
              <a:t>(cont.)</a:t>
            </a:r>
          </a:p>
        </p:txBody>
      </p:sp>
      <p:pic>
        <p:nvPicPr>
          <p:cNvPr id="55300" name="Picture 4" descr="use_case">
            <a:extLst>
              <a:ext uri="{FF2B5EF4-FFF2-40B4-BE49-F238E27FC236}">
                <a16:creationId xmlns:a16="http://schemas.microsoft.com/office/drawing/2014/main" id="{089262A6-4848-4265-A09F-342DFE6A1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620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01" name="Text Box 5">
            <a:extLst>
              <a:ext uri="{FF2B5EF4-FFF2-40B4-BE49-F238E27FC236}">
                <a16:creationId xmlns:a16="http://schemas.microsoft.com/office/drawing/2014/main" id="{356E0BEA-22F0-48F8-B587-5CCFFEF36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1722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1200">
                <a:latin typeface="Verdana" panose="020B0604030504040204" pitchFamily="34" charset="0"/>
              </a:rPr>
              <a:t>    (TogetherSoft, Inc)</a:t>
            </a:r>
          </a:p>
          <a:p>
            <a:pPr eaLnBrk="1" hangingPunct="1"/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0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B0E6C67-8DB3-4BFD-AD52-E1F43F661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>
                <a:solidFill>
                  <a:schemeClr val="tx1"/>
                </a:solidFill>
                <a:latin typeface="Arial" panose="020B0604020202020204" pitchFamily="34" charset="0"/>
              </a:rPr>
              <a:t>Use Case Diagrams</a:t>
            </a:r>
            <a:r>
              <a:rPr lang="en-US" altLang="en-US" sz="3200" b="1">
                <a:solidFill>
                  <a:schemeClr val="tx1"/>
                </a:solidFill>
              </a:rPr>
              <a:t>(cont.)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1C3FE4F4-6A5A-47CA-B0BD-7D01A07C0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2057400"/>
            <a:ext cx="7178675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en-US" altLang="en-US" sz="2400" b="1">
                <a:latin typeface="Times New Roman" panose="02020603050405020304" pitchFamily="18" charset="0"/>
              </a:rPr>
              <a:t>Pay Bill</a:t>
            </a:r>
            <a:r>
              <a:rPr lang="en-US" altLang="en-US" sz="2400">
                <a:latin typeface="Times New Roman" panose="02020603050405020304" pitchFamily="18" charset="0"/>
              </a:rPr>
              <a:t> is a parent use case and </a:t>
            </a:r>
            <a:r>
              <a:rPr lang="en-US" altLang="en-US" sz="2400" b="1">
                <a:latin typeface="Times New Roman" panose="02020603050405020304" pitchFamily="18" charset="0"/>
              </a:rPr>
              <a:t>Bill Insurance</a:t>
            </a:r>
            <a:r>
              <a:rPr lang="en-US" altLang="en-US" sz="2400">
                <a:latin typeface="Times New Roman" panose="02020603050405020304" pitchFamily="18" charset="0"/>
              </a:rPr>
              <a:t> is the child use case. (generalization)</a:t>
            </a:r>
          </a:p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Both </a:t>
            </a:r>
            <a:r>
              <a:rPr lang="en-US" altLang="en-US" sz="2400" b="1">
                <a:latin typeface="Times New Roman" panose="02020603050405020304" pitchFamily="18" charset="0"/>
              </a:rPr>
              <a:t>Make Appointment</a:t>
            </a:r>
            <a:r>
              <a:rPr lang="en-US" altLang="en-US" sz="2400">
                <a:latin typeface="Times New Roman" panose="02020603050405020304" pitchFamily="18" charset="0"/>
              </a:rPr>
              <a:t> and </a:t>
            </a:r>
            <a:r>
              <a:rPr lang="en-US" altLang="en-US" sz="2400" b="1">
                <a:latin typeface="Times New Roman" panose="02020603050405020304" pitchFamily="18" charset="0"/>
              </a:rPr>
              <a:t>Request Medication</a:t>
            </a:r>
            <a:r>
              <a:rPr lang="en-US" altLang="en-US" sz="2400">
                <a:latin typeface="Times New Roman" panose="02020603050405020304" pitchFamily="18" charset="0"/>
              </a:rPr>
              <a:t> include </a:t>
            </a:r>
            <a:r>
              <a:rPr lang="en-US" altLang="en-US" sz="2400" b="1">
                <a:latin typeface="Times New Roman" panose="02020603050405020304" pitchFamily="18" charset="0"/>
              </a:rPr>
              <a:t>Check Patient Record</a:t>
            </a:r>
            <a:r>
              <a:rPr lang="en-US" altLang="en-US" sz="2400">
                <a:latin typeface="Times New Roman" panose="02020603050405020304" pitchFamily="18" charset="0"/>
              </a:rPr>
              <a:t> as a subtask.(include) </a:t>
            </a:r>
          </a:p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</a:rPr>
              <a:t>extension point </a:t>
            </a:r>
            <a:r>
              <a:rPr lang="en-US" altLang="en-US" sz="2400">
                <a:latin typeface="Times New Roman" panose="02020603050405020304" pitchFamily="18" charset="0"/>
              </a:rPr>
              <a:t>is written inside the base case</a:t>
            </a:r>
          </a:p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Pay bill</a:t>
            </a:r>
            <a:r>
              <a:rPr lang="en-US" altLang="en-US" sz="2400">
                <a:latin typeface="Times New Roman" panose="02020603050405020304" pitchFamily="18" charset="0"/>
              </a:rPr>
              <a:t>; the extending class </a:t>
            </a:r>
            <a:r>
              <a:rPr lang="en-US" altLang="en-US" sz="2400" b="1">
                <a:latin typeface="Times New Roman" panose="02020603050405020304" pitchFamily="18" charset="0"/>
              </a:rPr>
              <a:t>Defer payment</a:t>
            </a:r>
            <a:r>
              <a:rPr lang="en-US" altLang="en-US" sz="2400">
                <a:latin typeface="Times New Roman" panose="02020603050405020304" pitchFamily="18" charset="0"/>
              </a:rPr>
              <a:t> adds the behavior of this extension point. (extend)</a:t>
            </a:r>
          </a:p>
        </p:txBody>
      </p:sp>
    </p:spTree>
    <p:extLst>
      <p:ext uri="{BB962C8B-B14F-4D97-AF65-F5344CB8AC3E}">
        <p14:creationId xmlns:p14="http://schemas.microsoft.com/office/powerpoint/2010/main" val="48107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99C8-AF84-4DF8-B477-3887993F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4F4C5-4241-49B5-BB2D-133C297CD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DB890-715B-4521-B22C-B5C053849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" y="1288083"/>
            <a:ext cx="9144000" cy="529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860E0F5-15FC-43CC-A536-9E291A2F78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E382E21-845F-4D7C-881A-2795F2642F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What is Modeling?</a:t>
            </a:r>
          </a:p>
          <a:p>
            <a:r>
              <a:rPr lang="en-US" altLang="en-US" sz="2800" dirty="0"/>
              <a:t>What is UML?</a:t>
            </a:r>
          </a:p>
          <a:p>
            <a:r>
              <a:rPr lang="en-US" altLang="en-US" sz="2800" dirty="0"/>
              <a:t>A brief history of UML</a:t>
            </a:r>
          </a:p>
          <a:p>
            <a:r>
              <a:rPr lang="en-US" altLang="en-US" sz="2800" dirty="0"/>
              <a:t>Understanding the basics of UML</a:t>
            </a:r>
          </a:p>
          <a:p>
            <a:r>
              <a:rPr lang="en-US" altLang="en-US" sz="2800" dirty="0"/>
              <a:t>UML diagrams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395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57254-B83B-488B-8EC3-313D8F11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4A81-9921-44DB-A939-82F0AB7CD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enters their </a:t>
            </a:r>
            <a:r>
              <a:rPr lang="en-US" dirty="0" smtClean="0"/>
              <a:t>card </a:t>
            </a:r>
            <a:r>
              <a:rPr lang="en-US" dirty="0"/>
              <a:t>and PIN. Security verifies the card. The user selects the account to use. They select an amount. Security verifies if the amount is available. The system comes to a conclusion on if the money is provided. The user selects funds as $10s or $20s. Security provides the funds if possible. Security provides a receipt and the user’s card.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D1AB-18C5-4D9E-BC34-DA6DFCDB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D20FF-2DCB-47E2-BFF8-3400D5175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  <a:p>
            <a:pPr lvl="1"/>
            <a:r>
              <a:rPr lang="en-US" dirty="0"/>
              <a:t>Machine receives a card</a:t>
            </a:r>
          </a:p>
          <a:p>
            <a:pPr lvl="1"/>
            <a:r>
              <a:rPr lang="en-US" dirty="0"/>
              <a:t>User enters a PIN</a:t>
            </a:r>
          </a:p>
          <a:p>
            <a:r>
              <a:rPr lang="en-US" dirty="0"/>
              <a:t>Actors</a:t>
            </a:r>
          </a:p>
          <a:p>
            <a:pPr lvl="1"/>
            <a:r>
              <a:rPr lang="en-US" dirty="0"/>
              <a:t>Customer</a:t>
            </a:r>
          </a:p>
          <a:p>
            <a:pPr lvl="1"/>
            <a:r>
              <a:rPr lang="en-US" dirty="0"/>
              <a:t>Bank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2FED-9187-440A-B3D8-D3374031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AB2A-22F9-4824-A58E-CB1E307CB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Preconditions</a:t>
            </a:r>
          </a:p>
          <a:p>
            <a:pPr lvl="1"/>
            <a:r>
              <a:rPr lang="en-US" dirty="0"/>
              <a:t>Secure connection to bank</a:t>
            </a:r>
          </a:p>
          <a:p>
            <a:pPr lvl="1"/>
            <a:r>
              <a:rPr lang="en-US" dirty="0"/>
              <a:t>Bank has cash</a:t>
            </a:r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Secure client accounts</a:t>
            </a:r>
          </a:p>
          <a:p>
            <a:pPr lvl="1"/>
            <a:r>
              <a:rPr lang="en-US" dirty="0"/>
              <a:t>Provide customer with funds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3045-DBFC-4EE1-8551-4141A4E8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729EF-B9A1-495B-9D6B-640FC8353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Failed Conditions</a:t>
            </a:r>
          </a:p>
          <a:p>
            <a:pPr lvl="1"/>
            <a:r>
              <a:rPr lang="en-US" dirty="0"/>
              <a:t>Invalid card</a:t>
            </a:r>
          </a:p>
          <a:p>
            <a:pPr lvl="1"/>
            <a:r>
              <a:rPr lang="en-US" dirty="0"/>
              <a:t>Invalid PIN</a:t>
            </a:r>
          </a:p>
          <a:p>
            <a:pPr lvl="1"/>
            <a:r>
              <a:rPr lang="en-US" dirty="0"/>
              <a:t>Customer insufficient funds</a:t>
            </a:r>
          </a:p>
          <a:p>
            <a:pPr lvl="1"/>
            <a:r>
              <a:rPr lang="en-US" dirty="0"/>
              <a:t>ATM insufficient funds</a:t>
            </a:r>
          </a:p>
          <a:p>
            <a:pPr lvl="1"/>
            <a:r>
              <a:rPr lang="en-US" dirty="0"/>
              <a:t>Over daily limit</a:t>
            </a:r>
          </a:p>
          <a:p>
            <a:pPr lvl="1"/>
            <a:r>
              <a:rPr lang="en-US" dirty="0"/>
              <a:t>Stolen card</a:t>
            </a:r>
          </a:p>
          <a:p>
            <a:r>
              <a:rPr lang="en-US" dirty="0"/>
              <a:t>Extensions</a:t>
            </a:r>
          </a:p>
          <a:p>
            <a:pPr lvl="1"/>
            <a:r>
              <a:rPr lang="en-US" dirty="0"/>
              <a:t>If PIN is invalid 3 times, eat card</a:t>
            </a:r>
          </a:p>
          <a:p>
            <a:pPr lvl="1"/>
            <a:r>
              <a:rPr lang="en-US" dirty="0"/>
              <a:t>If card marked as stolen, eat card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0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E2C7C-D940-4B48-877C-ACA32B7B3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Steps of Execution</a:t>
            </a:r>
          </a:p>
          <a:p>
            <a:r>
              <a:rPr lang="en-US" dirty="0"/>
              <a:t>1 Customer </a:t>
            </a:r>
            <a:r>
              <a:rPr lang="en-US" dirty="0" err="1"/>
              <a:t>insers</a:t>
            </a:r>
            <a:r>
              <a:rPr lang="en-US" dirty="0"/>
              <a:t> card</a:t>
            </a:r>
          </a:p>
          <a:p>
            <a:pPr lvl="1"/>
            <a:r>
              <a:rPr lang="en-US" dirty="0"/>
              <a:t>1a. Card is invalid</a:t>
            </a:r>
          </a:p>
          <a:p>
            <a:pPr lvl="1"/>
            <a:r>
              <a:rPr lang="en-US" dirty="0"/>
              <a:t>1b Eject card</a:t>
            </a:r>
          </a:p>
          <a:p>
            <a:r>
              <a:rPr lang="en-US" dirty="0"/>
              <a:t>2. Card is validated</a:t>
            </a:r>
          </a:p>
          <a:p>
            <a:r>
              <a:rPr lang="en-US" dirty="0"/>
              <a:t>3. Customer enters PIN</a:t>
            </a:r>
          </a:p>
          <a:p>
            <a:pPr lvl="1"/>
            <a:r>
              <a:rPr lang="en-US" dirty="0"/>
              <a:t>3a. PIN is invalid</a:t>
            </a:r>
          </a:p>
          <a:p>
            <a:pPr lvl="1"/>
            <a:r>
              <a:rPr lang="en-US" dirty="0"/>
              <a:t>3b PIN is invalid 3 times</a:t>
            </a:r>
          </a:p>
          <a:p>
            <a:pPr lvl="1"/>
            <a:r>
              <a:rPr lang="en-US" dirty="0"/>
              <a:t>3c mark card as stolen</a:t>
            </a:r>
          </a:p>
          <a:p>
            <a:r>
              <a:rPr lang="en-US" dirty="0"/>
              <a:t>4. PIN is validated</a:t>
            </a:r>
          </a:p>
          <a:p>
            <a:r>
              <a:rPr lang="en-US" dirty="0"/>
              <a:t>5 account is selected</a:t>
            </a:r>
          </a:p>
          <a:p>
            <a:r>
              <a:rPr lang="en-US" dirty="0"/>
              <a:t>6 amount is selected</a:t>
            </a:r>
          </a:p>
          <a:p>
            <a:pPr lvl="1"/>
            <a:r>
              <a:rPr lang="en-US" dirty="0"/>
              <a:t>7a over daily maximum</a:t>
            </a:r>
          </a:p>
          <a:p>
            <a:pPr lvl="1"/>
            <a:r>
              <a:rPr lang="en-US" dirty="0"/>
              <a:t>7b over account funds available</a:t>
            </a:r>
          </a:p>
          <a:p>
            <a:pPr lvl="1"/>
            <a:r>
              <a:rPr lang="en-US" dirty="0"/>
              <a:t>7c over funds in machine</a:t>
            </a:r>
          </a:p>
          <a:p>
            <a:pPr lvl="1"/>
            <a:r>
              <a:rPr lang="en-US" dirty="0"/>
              <a:t>7d ask for new amount</a:t>
            </a:r>
          </a:p>
          <a:p>
            <a:r>
              <a:rPr lang="en-US" dirty="0"/>
              <a:t>8 select $10 or $20</a:t>
            </a:r>
          </a:p>
          <a:p>
            <a:r>
              <a:rPr lang="en-US" dirty="0"/>
              <a:t>9 provide funds</a:t>
            </a:r>
          </a:p>
          <a:p>
            <a:r>
              <a:rPr lang="en-US" dirty="0"/>
              <a:t>10 provide receipt</a:t>
            </a:r>
          </a:p>
          <a:p>
            <a:r>
              <a:rPr lang="en-US" dirty="0"/>
              <a:t>11 eject card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5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84E4-8D94-4615-8D81-C36A2F17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r>
              <a:rPr lang="en-US" dirty="0"/>
              <a:t>Class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5EEB3-F432-4762-896B-7883183E2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19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Classes: attributes, fields, or variables; methods, or behaviors</a:t>
            </a:r>
          </a:p>
          <a:p>
            <a:r>
              <a:rPr lang="en-US" dirty="0"/>
              <a:t>Class Diagrams</a:t>
            </a:r>
          </a:p>
          <a:p>
            <a:r>
              <a:rPr lang="en-US" dirty="0"/>
              <a:t>Abstraction: when creating objects, you want to eliminate as many details as possible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Encapsulation: protect fields and not allow outside code to affect them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D579F-BFAC-4F2A-8774-9A5BA87744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124200"/>
            <a:ext cx="2667000" cy="207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55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87F1-FB25-45E7-8962-C2BF8472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BCF6-695C-4A49-92EA-4383EC129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( + ) : accessible to all</a:t>
            </a:r>
          </a:p>
          <a:p>
            <a:r>
              <a:rPr lang="en-US" dirty="0"/>
              <a:t>Protected ( # ) : class and subclass can access</a:t>
            </a:r>
          </a:p>
          <a:p>
            <a:r>
              <a:rPr lang="en-US" dirty="0"/>
              <a:t>Package / default ( ~ ) : Can be accessed by any class within the package</a:t>
            </a:r>
          </a:p>
          <a:p>
            <a:r>
              <a:rPr lang="en-US" dirty="0"/>
              <a:t>Private ( - ) : Class methods and not subclasses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9A45-BC31-48D3-AF1F-23700E0B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E0D1-ECF6-4790-865A-CB8912A7B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declare certain rules for attributes that represent groups of objects</a:t>
            </a:r>
          </a:p>
          <a:p>
            <a:r>
              <a:rPr lang="en-US" dirty="0"/>
              <a:t>Set number [1..10]</a:t>
            </a:r>
          </a:p>
          <a:p>
            <a:r>
              <a:rPr lang="en-US" dirty="0"/>
              <a:t>Unknown number [*] – can decorate with {unique} {ordered} {</a:t>
            </a:r>
            <a:r>
              <a:rPr lang="en-US" dirty="0" err="1"/>
              <a:t>notUnique</a:t>
            </a:r>
            <a:r>
              <a:rPr lang="en-US" dirty="0"/>
              <a:t>} and {</a:t>
            </a:r>
            <a:r>
              <a:rPr lang="en-US" dirty="0" err="1"/>
              <a:t>readOnly</a:t>
            </a:r>
            <a:r>
              <a:rPr lang="en-US" dirty="0"/>
              <a:t>}</a:t>
            </a:r>
          </a:p>
          <a:p>
            <a:r>
              <a:rPr lang="en-US" dirty="0"/>
              <a:t>Static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2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DCDA-D8CF-4610-A8E0-EA79D567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Class 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824B2-8FE5-4F40-B536-0ED2E56F2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Dependency: objects work briefly with objects of another class</a:t>
            </a:r>
          </a:p>
          <a:p>
            <a:r>
              <a:rPr lang="en-US" dirty="0"/>
              <a:t>Dependence is an example of class loose coupling</a:t>
            </a:r>
          </a:p>
          <a:p>
            <a:r>
              <a:rPr lang="en-US" dirty="0"/>
              <a:t>Ex: Dog is passed as a parameter and used as an output</a:t>
            </a:r>
          </a:p>
          <a:p>
            <a:r>
              <a:rPr lang="en-US" dirty="0" err="1"/>
              <a:t>WashAnimal</a:t>
            </a:r>
            <a:r>
              <a:rPr lang="en-US" dirty="0"/>
              <a:t> doesn’t have an attribute of type Dog and Dog is only used temporarily by </a:t>
            </a:r>
            <a:r>
              <a:rPr lang="en-US" dirty="0" err="1"/>
              <a:t>WashAnimal</a:t>
            </a:r>
            <a:endParaRPr lang="en-US" dirty="0"/>
          </a:p>
          <a:p>
            <a:r>
              <a:rPr lang="en-US" dirty="0"/>
              <a:t>Often ignored in class diagrams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568FF-A728-4BDB-AC2A-0B97F50F6A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95800"/>
            <a:ext cx="2743200" cy="2076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18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AC1C-1E75-40BA-9BC8-51987EEC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 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72E96-6FA2-4311-93A5-FF333C79D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have a direct association but don’t necessarily have attributes attributed</a:t>
            </a:r>
          </a:p>
          <a:p>
            <a:r>
              <a:rPr lang="en-US" dirty="0"/>
              <a:t>Ex: teachers have students but they may have different students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00F85-0E16-4CEB-950F-3BF88296FB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63181"/>
            <a:ext cx="4114800" cy="2560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848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732841F-3A81-4CCD-B33F-96A318043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7EE09E4-35BE-4BFA-8AEC-5B046D4B8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Describing a system at a high level of abstraction</a:t>
            </a:r>
          </a:p>
          <a:p>
            <a:pPr lvl="1"/>
            <a:r>
              <a:rPr lang="en-US" altLang="en-US"/>
              <a:t>A model of the system</a:t>
            </a:r>
          </a:p>
          <a:p>
            <a:pPr lvl="1"/>
            <a:r>
              <a:rPr lang="en-US" altLang="en-US"/>
              <a:t>Used for requirements and specifications</a:t>
            </a:r>
          </a:p>
          <a:p>
            <a:pPr lvl="1"/>
            <a:endParaRPr lang="en-US" altLang="en-US"/>
          </a:p>
          <a:p>
            <a:r>
              <a:rPr lang="en-US" altLang="en-US"/>
              <a:t>Is it necessary to model software systems?</a:t>
            </a:r>
          </a:p>
        </p:txBody>
      </p:sp>
    </p:spTree>
    <p:extLst>
      <p:ext uri="{BB962C8B-B14F-4D97-AF65-F5344CB8AC3E}">
        <p14:creationId xmlns:p14="http://schemas.microsoft.com/office/powerpoint/2010/main" val="55424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47F4-D474-4D1F-9935-62FAFCE3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and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46585-BC14-4FA0-BE9A-220558113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92500"/>
          </a:bodyPr>
          <a:lstStyle/>
          <a:p>
            <a:r>
              <a:rPr lang="en-US" dirty="0"/>
              <a:t>Breed has an aggregate relationship to Dog</a:t>
            </a:r>
          </a:p>
          <a:p>
            <a:r>
              <a:rPr lang="en-US" dirty="0"/>
              <a:t>Aggregation: Dog is the aggregate of many other objects that describe it like breed does. Breed may be used in many composite instances.</a:t>
            </a:r>
          </a:p>
          <a:p>
            <a:r>
              <a:rPr lang="en-US" dirty="0"/>
              <a:t>Composition: Dog owns the Attribute Breed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656DA0-A3CB-466A-B913-ACC98DC4A2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114800"/>
            <a:ext cx="1819275" cy="2714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41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2714-D813-4A49-AF31-512C2BEF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BA6C-7F24-4633-8CB4-91587510B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subclass is created from another class</a:t>
            </a:r>
          </a:p>
          <a:p>
            <a:r>
              <a:rPr lang="en-US" dirty="0"/>
              <a:t>All fields and methods are shared if they are marked as public, protected, or default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0FB8B-13B9-4DF6-9F52-5BE222F967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429000"/>
            <a:ext cx="1895475" cy="2495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57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2F40-F775-4920-A7D6-CAF45957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47148-7D8F-4818-9A3C-64997A95F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 define rules for parts of classes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8EFDE-781F-414F-89CD-1188FDAF90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809875"/>
            <a:ext cx="4095750" cy="123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499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F450-C483-4042-B65F-CF62108A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and Post Condition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B7EC6-AFFE-4FC9-B916-C826184E6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Preconditions must be true before a method is executed</a:t>
            </a:r>
          </a:p>
          <a:p>
            <a:r>
              <a:rPr lang="en-US" dirty="0"/>
              <a:t>Postconditions must be true after a method is executed</a:t>
            </a:r>
          </a:p>
          <a:p>
            <a:r>
              <a:rPr lang="en-US" dirty="0"/>
              <a:t>Define rules in curly braces or notes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00680-7156-4AF4-BF5B-A4055F6F56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95800"/>
            <a:ext cx="6305550" cy="1152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077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8B35-D1F8-4C40-8B83-840B834F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5B08-7375-42D3-BDF7-21B43D41E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methods are defined as abstract so that subclasses have to implement them</a:t>
            </a:r>
          </a:p>
          <a:p>
            <a:r>
              <a:rPr lang="en-US" dirty="0"/>
              <a:t>Abstract class methods and names are italic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5A9A8-7C73-44A6-BCCD-4777DD8271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7" y="3505200"/>
            <a:ext cx="4657725" cy="10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8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8882-3F6B-4425-AE43-14B80FDF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Class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7D9F2-3D4B-40D2-9ADE-EB0D03E15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Interfaces contain only abstract methods. Attributes are either static or constants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60598-EC4F-4B05-9347-3AD02079E4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7" y="3048000"/>
            <a:ext cx="3705225" cy="1304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389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>
            <a:extLst>
              <a:ext uri="{FF2B5EF4-FFF2-40B4-BE49-F238E27FC236}">
                <a16:creationId xmlns:a16="http://schemas.microsoft.com/office/drawing/2014/main" id="{2885EDC4-7777-42F5-BB7C-87BB355D3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Entity</a:t>
            </a:r>
          </a:p>
        </p:txBody>
      </p:sp>
      <p:sp>
        <p:nvSpPr>
          <p:cNvPr id="616451" name="Rectangle 3">
            <a:extLst>
              <a:ext uri="{FF2B5EF4-FFF2-40B4-BE49-F238E27FC236}">
                <a16:creationId xmlns:a16="http://schemas.microsoft.com/office/drawing/2014/main" id="{5ADF39E5-5851-471B-A116-89A2541B8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“An </a:t>
            </a:r>
            <a:r>
              <a:rPr lang="en-US" altLang="en-US" i="1"/>
              <a:t>entity</a:t>
            </a:r>
            <a:r>
              <a:rPr lang="en-US" altLang="en-US"/>
              <a:t> is a business object that represents a group, or category of data.”</a:t>
            </a:r>
            <a:r>
              <a:rPr lang="en-US" altLang="en-US" baseline="30000"/>
              <a:t>1</a:t>
            </a:r>
          </a:p>
          <a:p>
            <a:endParaRPr lang="en-US" altLang="en-US" baseline="30000"/>
          </a:p>
          <a:p>
            <a:r>
              <a:rPr lang="en-US" altLang="en-US"/>
              <a:t>Do we know a similar concept? </a:t>
            </a:r>
          </a:p>
        </p:txBody>
      </p:sp>
      <p:sp>
        <p:nvSpPr>
          <p:cNvPr id="616452" name="Text Box 4">
            <a:extLst>
              <a:ext uri="{FF2B5EF4-FFF2-40B4-BE49-F238E27FC236}">
                <a16:creationId xmlns:a16="http://schemas.microsoft.com/office/drawing/2014/main" id="{ED34F4F9-946A-49FA-B5B0-8292FC05F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324600"/>
            <a:ext cx="7769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>
                <a:cs typeface="Times New Roman" panose="02020603050405020304" pitchFamily="18" charset="0"/>
              </a:rPr>
              <a:t>1) Stephens, R.K. and Plew. R.R., 2001. </a:t>
            </a:r>
            <a:r>
              <a:rPr lang="en-US" altLang="en-US" sz="1200" i="1">
                <a:cs typeface="Times New Roman" panose="02020603050405020304" pitchFamily="18" charset="0"/>
              </a:rPr>
              <a:t>Database Design</a:t>
            </a:r>
            <a:r>
              <a:rPr lang="en-US" altLang="en-US" sz="1200">
                <a:cs typeface="Times New Roman" panose="02020603050405020304" pitchFamily="18" charset="0"/>
              </a:rPr>
              <a:t>. SAMS, Indianapolis , IN.</a:t>
            </a:r>
          </a:p>
        </p:txBody>
      </p:sp>
    </p:spTree>
    <p:extLst>
      <p:ext uri="{BB962C8B-B14F-4D97-AF65-F5344CB8AC3E}">
        <p14:creationId xmlns:p14="http://schemas.microsoft.com/office/powerpoint/2010/main" val="18142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>
            <a:extLst>
              <a:ext uri="{FF2B5EF4-FFF2-40B4-BE49-F238E27FC236}">
                <a16:creationId xmlns:a16="http://schemas.microsoft.com/office/drawing/2014/main" id="{92D19113-85A1-48C9-9BEF-84E4D1C74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Attribute</a:t>
            </a:r>
          </a:p>
        </p:txBody>
      </p:sp>
      <p:sp>
        <p:nvSpPr>
          <p:cNvPr id="617475" name="Rectangle 3">
            <a:extLst>
              <a:ext uri="{FF2B5EF4-FFF2-40B4-BE49-F238E27FC236}">
                <a16:creationId xmlns:a16="http://schemas.microsoft.com/office/drawing/2014/main" id="{337C67A3-AFE1-4659-AA6D-40E069B82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“An </a:t>
            </a:r>
            <a:r>
              <a:rPr lang="en-US" altLang="en-US" i="1"/>
              <a:t>attribute</a:t>
            </a:r>
            <a:r>
              <a:rPr lang="en-US" altLang="en-US"/>
              <a:t> is a sub-group of information within an entity.”</a:t>
            </a:r>
            <a:r>
              <a:rPr lang="en-US" altLang="en-US" baseline="30000"/>
              <a:t>1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Do we know a similar concept?</a:t>
            </a:r>
          </a:p>
        </p:txBody>
      </p:sp>
      <p:sp>
        <p:nvSpPr>
          <p:cNvPr id="617476" name="Text Box 4">
            <a:extLst>
              <a:ext uri="{FF2B5EF4-FFF2-40B4-BE49-F238E27FC236}">
                <a16:creationId xmlns:a16="http://schemas.microsoft.com/office/drawing/2014/main" id="{DA50386E-3AD4-48FE-B2EB-878404C34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324600"/>
            <a:ext cx="7769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>
                <a:cs typeface="Times New Roman" panose="02020603050405020304" pitchFamily="18" charset="0"/>
              </a:rPr>
              <a:t>1) Stephens, R.K. and Plew. R.R., 2001. </a:t>
            </a:r>
            <a:r>
              <a:rPr lang="en-US" altLang="en-US" sz="1200" i="1">
                <a:cs typeface="Times New Roman" panose="02020603050405020304" pitchFamily="18" charset="0"/>
              </a:rPr>
              <a:t>Database Design</a:t>
            </a:r>
            <a:r>
              <a:rPr lang="en-US" altLang="en-US" sz="1200">
                <a:cs typeface="Times New Roman" panose="02020603050405020304" pitchFamily="18" charset="0"/>
              </a:rPr>
              <a:t>. SAMS, Indianapolis , IN.</a:t>
            </a:r>
          </a:p>
        </p:txBody>
      </p:sp>
    </p:spTree>
    <p:extLst>
      <p:ext uri="{BB962C8B-B14F-4D97-AF65-F5344CB8AC3E}">
        <p14:creationId xmlns:p14="http://schemas.microsoft.com/office/powerpoint/2010/main" val="329111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>
            <a:extLst>
              <a:ext uri="{FF2B5EF4-FFF2-40B4-BE49-F238E27FC236}">
                <a16:creationId xmlns:a16="http://schemas.microsoft.com/office/drawing/2014/main" id="{A6D7B427-E1CD-49AC-B2CD-D0380B1AB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Entity Relationship Models</a:t>
            </a:r>
          </a:p>
        </p:txBody>
      </p:sp>
      <p:sp>
        <p:nvSpPr>
          <p:cNvPr id="606211" name="Rectangle 3">
            <a:extLst>
              <a:ext uri="{FF2B5EF4-FFF2-40B4-BE49-F238E27FC236}">
                <a16:creationId xmlns:a16="http://schemas.microsoft.com/office/drawing/2014/main" id="{624A6D28-87D5-471D-9DB5-248E32AE9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Mandatory Relationships</a:t>
            </a:r>
          </a:p>
          <a:p>
            <a:r>
              <a:rPr lang="en-US" altLang="en-US"/>
              <a:t>Optional Relationships</a:t>
            </a:r>
          </a:p>
          <a:p>
            <a:r>
              <a:rPr lang="en-US" altLang="en-US"/>
              <a:t>Many-to-Many Relationships</a:t>
            </a:r>
          </a:p>
          <a:p>
            <a:r>
              <a:rPr lang="en-US" altLang="en-US"/>
              <a:t>One-to-Many Relationships</a:t>
            </a:r>
          </a:p>
          <a:p>
            <a:r>
              <a:rPr lang="en-US" altLang="en-US"/>
              <a:t>One-to-One Relationships</a:t>
            </a:r>
          </a:p>
          <a:p>
            <a:r>
              <a:rPr lang="en-US" altLang="en-US"/>
              <a:t>Recursive Relationships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6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>
            <a:extLst>
              <a:ext uri="{FF2B5EF4-FFF2-40B4-BE49-F238E27FC236}">
                <a16:creationId xmlns:a16="http://schemas.microsoft.com/office/drawing/2014/main" id="{4E435591-43A5-4FB5-A085-399972740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Mandatory, Many-to-Many</a:t>
            </a:r>
          </a:p>
        </p:txBody>
      </p:sp>
      <p:grpSp>
        <p:nvGrpSpPr>
          <p:cNvPr id="607235" name="Group 3">
            <a:extLst>
              <a:ext uri="{FF2B5EF4-FFF2-40B4-BE49-F238E27FC236}">
                <a16:creationId xmlns:a16="http://schemas.microsoft.com/office/drawing/2014/main" id="{1B00F0F6-D8CD-4B32-BC13-032C2EAB35A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667000"/>
            <a:ext cx="6705600" cy="685800"/>
            <a:chOff x="528" y="1344"/>
            <a:chExt cx="4224" cy="432"/>
          </a:xfrm>
        </p:grpSpPr>
        <p:sp>
          <p:nvSpPr>
            <p:cNvPr id="607236" name="AutoShape 4">
              <a:extLst>
                <a:ext uri="{FF2B5EF4-FFF2-40B4-BE49-F238E27FC236}">
                  <a16:creationId xmlns:a16="http://schemas.microsoft.com/office/drawing/2014/main" id="{8206EC51-E369-43F3-989B-049F44574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344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37" name="AutoShape 5">
              <a:extLst>
                <a:ext uri="{FF2B5EF4-FFF2-40B4-BE49-F238E27FC236}">
                  <a16:creationId xmlns:a16="http://schemas.microsoft.com/office/drawing/2014/main" id="{36EC19D3-0187-4E23-B6AE-1CCB231BD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344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38" name="Text Box 6">
              <a:extLst>
                <a:ext uri="{FF2B5EF4-FFF2-40B4-BE49-F238E27FC236}">
                  <a16:creationId xmlns:a16="http://schemas.microsoft.com/office/drawing/2014/main" id="{14285717-DCBC-4B67-8EBD-DA2A090A5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392"/>
              <a:ext cx="1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>
                  <a:cs typeface="Times New Roman" panose="02020603050405020304" pitchFamily="18" charset="0"/>
                </a:rPr>
                <a:t>INSTRUCTOR</a:t>
              </a:r>
            </a:p>
          </p:txBody>
        </p:sp>
        <p:sp>
          <p:nvSpPr>
            <p:cNvPr id="607239" name="Text Box 7">
              <a:extLst>
                <a:ext uri="{FF2B5EF4-FFF2-40B4-BE49-F238E27FC236}">
                  <a16:creationId xmlns:a16="http://schemas.microsoft.com/office/drawing/2014/main" id="{91B55C86-43B6-48D6-8D37-81BC42FF9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392"/>
              <a:ext cx="9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>
                  <a:cs typeface="Times New Roman" panose="02020603050405020304" pitchFamily="18" charset="0"/>
                </a:rPr>
                <a:t>STUDENT</a:t>
              </a:r>
            </a:p>
          </p:txBody>
        </p:sp>
        <p:sp>
          <p:nvSpPr>
            <p:cNvPr id="607240" name="Line 8">
              <a:extLst>
                <a:ext uri="{FF2B5EF4-FFF2-40B4-BE49-F238E27FC236}">
                  <a16:creationId xmlns:a16="http://schemas.microsoft.com/office/drawing/2014/main" id="{5DBD461F-C839-4907-B349-D957D0E18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53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41" name="Line 9">
              <a:extLst>
                <a:ext uri="{FF2B5EF4-FFF2-40B4-BE49-F238E27FC236}">
                  <a16:creationId xmlns:a16="http://schemas.microsoft.com/office/drawing/2014/main" id="{4BF78ADF-8018-4073-AE8D-939060A7D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42" name="Line 10">
              <a:extLst>
                <a:ext uri="{FF2B5EF4-FFF2-40B4-BE49-F238E27FC236}">
                  <a16:creationId xmlns:a16="http://schemas.microsoft.com/office/drawing/2014/main" id="{CA78784D-7817-4C92-8AE8-ED42F840F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53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43" name="Line 11">
              <a:extLst>
                <a:ext uri="{FF2B5EF4-FFF2-40B4-BE49-F238E27FC236}">
                  <a16:creationId xmlns:a16="http://schemas.microsoft.com/office/drawing/2014/main" id="{8E9C4521-D23B-4261-A08F-72308F3BA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14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44" name="Line 12">
              <a:extLst>
                <a:ext uri="{FF2B5EF4-FFF2-40B4-BE49-F238E27FC236}">
                  <a16:creationId xmlns:a16="http://schemas.microsoft.com/office/drawing/2014/main" id="{D680DAEF-3213-4CB0-9065-E211863B0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53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7245" name="Group 13">
            <a:extLst>
              <a:ext uri="{FF2B5EF4-FFF2-40B4-BE49-F238E27FC236}">
                <a16:creationId xmlns:a16="http://schemas.microsoft.com/office/drawing/2014/main" id="{A4D496A9-2061-4C00-A709-522261FB308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191000"/>
            <a:ext cx="6705600" cy="685800"/>
            <a:chOff x="528" y="2496"/>
            <a:chExt cx="4224" cy="432"/>
          </a:xfrm>
        </p:grpSpPr>
        <p:sp>
          <p:nvSpPr>
            <p:cNvPr id="607246" name="AutoShape 14">
              <a:extLst>
                <a:ext uri="{FF2B5EF4-FFF2-40B4-BE49-F238E27FC236}">
                  <a16:creationId xmlns:a16="http://schemas.microsoft.com/office/drawing/2014/main" id="{3856AC45-9485-4F28-AD59-ED89697CD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96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47" name="AutoShape 15">
              <a:extLst>
                <a:ext uri="{FF2B5EF4-FFF2-40B4-BE49-F238E27FC236}">
                  <a16:creationId xmlns:a16="http://schemas.microsoft.com/office/drawing/2014/main" id="{9302AAF5-ED4E-45FF-A3BD-ECC3503FF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496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48" name="Text Box 16">
              <a:extLst>
                <a:ext uri="{FF2B5EF4-FFF2-40B4-BE49-F238E27FC236}">
                  <a16:creationId xmlns:a16="http://schemas.microsoft.com/office/drawing/2014/main" id="{8D9453A8-F92D-4A49-8A4B-DD8C53FDF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544"/>
              <a:ext cx="1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>
                  <a:cs typeface="Times New Roman" panose="02020603050405020304" pitchFamily="18" charset="0"/>
                </a:rPr>
                <a:t>INSTRUCTOR</a:t>
              </a:r>
            </a:p>
          </p:txBody>
        </p:sp>
        <p:sp>
          <p:nvSpPr>
            <p:cNvPr id="607249" name="Text Box 17">
              <a:extLst>
                <a:ext uri="{FF2B5EF4-FFF2-40B4-BE49-F238E27FC236}">
                  <a16:creationId xmlns:a16="http://schemas.microsoft.com/office/drawing/2014/main" id="{56B6BB7A-1195-45E8-A2DA-2C144AA42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544"/>
              <a:ext cx="9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>
                  <a:cs typeface="Times New Roman" panose="02020603050405020304" pitchFamily="18" charset="0"/>
                </a:rPr>
                <a:t>STUDENT</a:t>
              </a:r>
            </a:p>
          </p:txBody>
        </p:sp>
        <p:sp>
          <p:nvSpPr>
            <p:cNvPr id="607250" name="Line 18">
              <a:extLst>
                <a:ext uri="{FF2B5EF4-FFF2-40B4-BE49-F238E27FC236}">
                  <a16:creationId xmlns:a16="http://schemas.microsoft.com/office/drawing/2014/main" id="{BA04DD37-C0FE-4535-88EF-D5AF0BA38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688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51" name="Line 19">
              <a:extLst>
                <a:ext uri="{FF2B5EF4-FFF2-40B4-BE49-F238E27FC236}">
                  <a16:creationId xmlns:a16="http://schemas.microsoft.com/office/drawing/2014/main" id="{08A1D234-C183-4D5F-B5BD-3E7E31C1E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59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52" name="Line 20">
              <a:extLst>
                <a:ext uri="{FF2B5EF4-FFF2-40B4-BE49-F238E27FC236}">
                  <a16:creationId xmlns:a16="http://schemas.microsoft.com/office/drawing/2014/main" id="{CD1B534F-8C56-4DE8-9BC5-24AFD9DFB3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53" name="Line 21">
              <a:extLst>
                <a:ext uri="{FF2B5EF4-FFF2-40B4-BE49-F238E27FC236}">
                  <a16:creationId xmlns:a16="http://schemas.microsoft.com/office/drawing/2014/main" id="{FB9F5FD0-892A-4294-BEBC-67026F3CB0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59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54" name="Line 22">
              <a:extLst>
                <a:ext uri="{FF2B5EF4-FFF2-40B4-BE49-F238E27FC236}">
                  <a16:creationId xmlns:a16="http://schemas.microsoft.com/office/drawing/2014/main" id="{0DC72457-2F48-449C-B6BA-8D1F64BED0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55" name="Line 23">
              <a:extLst>
                <a:ext uri="{FF2B5EF4-FFF2-40B4-BE49-F238E27FC236}">
                  <a16:creationId xmlns:a16="http://schemas.microsoft.com/office/drawing/2014/main" id="{29DA4EAB-6344-4022-ADB4-F7CFB7823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5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56" name="Line 24">
              <a:extLst>
                <a:ext uri="{FF2B5EF4-FFF2-40B4-BE49-F238E27FC236}">
                  <a16:creationId xmlns:a16="http://schemas.microsoft.com/office/drawing/2014/main" id="{37E02067-21C9-4581-A859-98E28F1B1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5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1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06EA-1776-44C7-9122-1F28292B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71DC0-8CE7-490A-8D3A-DA9E001C0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UML Sketching vs. UML Blueprint</a:t>
            </a:r>
          </a:p>
          <a:p>
            <a:r>
              <a:rPr lang="en-US" dirty="0"/>
              <a:t>Platform Independent / Platform Specific</a:t>
            </a:r>
          </a:p>
        </p:txBody>
      </p:sp>
    </p:spTree>
    <p:extLst>
      <p:ext uri="{BB962C8B-B14F-4D97-AF65-F5344CB8AC3E}">
        <p14:creationId xmlns:p14="http://schemas.microsoft.com/office/powerpoint/2010/main" val="307648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>
            <a:extLst>
              <a:ext uri="{FF2B5EF4-FFF2-40B4-BE49-F238E27FC236}">
                <a16:creationId xmlns:a16="http://schemas.microsoft.com/office/drawing/2014/main" id="{C9C60676-205B-4874-B41A-E9F415F2D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Optional, Many-to-Many</a:t>
            </a:r>
          </a:p>
        </p:txBody>
      </p:sp>
      <p:grpSp>
        <p:nvGrpSpPr>
          <p:cNvPr id="608259" name="Group 3">
            <a:extLst>
              <a:ext uri="{FF2B5EF4-FFF2-40B4-BE49-F238E27FC236}">
                <a16:creationId xmlns:a16="http://schemas.microsoft.com/office/drawing/2014/main" id="{B801A1B8-0BAC-49E9-ADF9-B0DF14D0767B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191000"/>
            <a:ext cx="6705600" cy="685800"/>
            <a:chOff x="528" y="2304"/>
            <a:chExt cx="4224" cy="432"/>
          </a:xfrm>
        </p:grpSpPr>
        <p:sp>
          <p:nvSpPr>
            <p:cNvPr id="608260" name="AutoShape 4">
              <a:extLst>
                <a:ext uri="{FF2B5EF4-FFF2-40B4-BE49-F238E27FC236}">
                  <a16:creationId xmlns:a16="http://schemas.microsoft.com/office/drawing/2014/main" id="{A92999CD-5F2E-4ED3-8BA3-00E19A28F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304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261" name="AutoShape 5">
              <a:extLst>
                <a:ext uri="{FF2B5EF4-FFF2-40B4-BE49-F238E27FC236}">
                  <a16:creationId xmlns:a16="http://schemas.microsoft.com/office/drawing/2014/main" id="{6B06DBD1-B929-4280-A345-993C6F75D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304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262" name="Text Box 6">
              <a:extLst>
                <a:ext uri="{FF2B5EF4-FFF2-40B4-BE49-F238E27FC236}">
                  <a16:creationId xmlns:a16="http://schemas.microsoft.com/office/drawing/2014/main" id="{231BE6C7-C551-4D1C-BB82-AF89BA5DD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" y="2352"/>
              <a:ext cx="1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>
                  <a:cs typeface="Times New Roman" panose="02020603050405020304" pitchFamily="18" charset="0"/>
                </a:rPr>
                <a:t>DEPARTMENT</a:t>
              </a:r>
            </a:p>
          </p:txBody>
        </p:sp>
        <p:sp>
          <p:nvSpPr>
            <p:cNvPr id="608263" name="Text Box 7">
              <a:extLst>
                <a:ext uri="{FF2B5EF4-FFF2-40B4-BE49-F238E27FC236}">
                  <a16:creationId xmlns:a16="http://schemas.microsoft.com/office/drawing/2014/main" id="{EA896718-902B-48B4-B3F2-547FD416B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352"/>
              <a:ext cx="9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>
                  <a:cs typeface="Times New Roman" panose="02020603050405020304" pitchFamily="18" charset="0"/>
                </a:rPr>
                <a:t>STUDENT</a:t>
              </a:r>
            </a:p>
          </p:txBody>
        </p:sp>
        <p:sp>
          <p:nvSpPr>
            <p:cNvPr id="608264" name="Line 8">
              <a:extLst>
                <a:ext uri="{FF2B5EF4-FFF2-40B4-BE49-F238E27FC236}">
                  <a16:creationId xmlns:a16="http://schemas.microsoft.com/office/drawing/2014/main" id="{03C75F2D-AAB7-485D-8800-4830DB766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9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265" name="Line 9">
              <a:extLst>
                <a:ext uri="{FF2B5EF4-FFF2-40B4-BE49-F238E27FC236}">
                  <a16:creationId xmlns:a16="http://schemas.microsoft.com/office/drawing/2014/main" id="{7A8BCC47-D582-4E5F-9E43-23121C90A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266" name="Line 10">
              <a:extLst>
                <a:ext uri="{FF2B5EF4-FFF2-40B4-BE49-F238E27FC236}">
                  <a16:creationId xmlns:a16="http://schemas.microsoft.com/office/drawing/2014/main" id="{D447CEAF-D279-4AE4-8360-C50358740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4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267" name="Line 11">
              <a:extLst>
                <a:ext uri="{FF2B5EF4-FFF2-40B4-BE49-F238E27FC236}">
                  <a16:creationId xmlns:a16="http://schemas.microsoft.com/office/drawing/2014/main" id="{920A2749-8A2B-42B8-9F47-0C0819C16F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268" name="Line 12">
              <a:extLst>
                <a:ext uri="{FF2B5EF4-FFF2-40B4-BE49-F238E27FC236}">
                  <a16:creationId xmlns:a16="http://schemas.microsoft.com/office/drawing/2014/main" id="{AB55F536-3334-40BB-9142-AE5D214BC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4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269" name="Oval 13">
              <a:extLst>
                <a:ext uri="{FF2B5EF4-FFF2-40B4-BE49-F238E27FC236}">
                  <a16:creationId xmlns:a16="http://schemas.microsoft.com/office/drawing/2014/main" id="{277AC650-D824-4A9B-83CB-6C409D22C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4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270" name="Oval 14">
              <a:extLst>
                <a:ext uri="{FF2B5EF4-FFF2-40B4-BE49-F238E27FC236}">
                  <a16:creationId xmlns:a16="http://schemas.microsoft.com/office/drawing/2014/main" id="{5F3288E3-8E56-489F-B4E4-FECA1E34C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44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8271" name="Group 15">
            <a:extLst>
              <a:ext uri="{FF2B5EF4-FFF2-40B4-BE49-F238E27FC236}">
                <a16:creationId xmlns:a16="http://schemas.microsoft.com/office/drawing/2014/main" id="{6CE274FE-034C-4857-847E-3FA4179DB88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667000"/>
            <a:ext cx="6705600" cy="685800"/>
            <a:chOff x="672" y="1680"/>
            <a:chExt cx="4224" cy="432"/>
          </a:xfrm>
        </p:grpSpPr>
        <p:sp>
          <p:nvSpPr>
            <p:cNvPr id="608272" name="AutoShape 16">
              <a:extLst>
                <a:ext uri="{FF2B5EF4-FFF2-40B4-BE49-F238E27FC236}">
                  <a16:creationId xmlns:a16="http://schemas.microsoft.com/office/drawing/2014/main" id="{CD9AD7F8-A4EE-4917-AC23-56C30475E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8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273" name="AutoShape 17">
              <a:extLst>
                <a:ext uri="{FF2B5EF4-FFF2-40B4-BE49-F238E27FC236}">
                  <a16:creationId xmlns:a16="http://schemas.microsoft.com/office/drawing/2014/main" id="{4A73AF5D-CB1E-4801-9A9F-A3EC6619E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68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274" name="Text Box 18">
              <a:extLst>
                <a:ext uri="{FF2B5EF4-FFF2-40B4-BE49-F238E27FC236}">
                  <a16:creationId xmlns:a16="http://schemas.microsoft.com/office/drawing/2014/main" id="{75B95EA3-045D-4468-9A3A-CBE81C109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" y="1728"/>
              <a:ext cx="1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>
                  <a:cs typeface="Times New Roman" panose="02020603050405020304" pitchFamily="18" charset="0"/>
                </a:rPr>
                <a:t>DEPARTMENT</a:t>
              </a:r>
            </a:p>
          </p:txBody>
        </p:sp>
        <p:sp>
          <p:nvSpPr>
            <p:cNvPr id="608275" name="Text Box 19">
              <a:extLst>
                <a:ext uri="{FF2B5EF4-FFF2-40B4-BE49-F238E27FC236}">
                  <a16:creationId xmlns:a16="http://schemas.microsoft.com/office/drawing/2014/main" id="{85FC5416-0E8A-4D2B-BF62-A085A8787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728"/>
              <a:ext cx="9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>
                  <a:cs typeface="Times New Roman" panose="02020603050405020304" pitchFamily="18" charset="0"/>
                </a:rPr>
                <a:t>STUDENT</a:t>
              </a:r>
            </a:p>
          </p:txBody>
        </p:sp>
        <p:sp>
          <p:nvSpPr>
            <p:cNvPr id="608276" name="Line 20">
              <a:extLst>
                <a:ext uri="{FF2B5EF4-FFF2-40B4-BE49-F238E27FC236}">
                  <a16:creationId xmlns:a16="http://schemas.microsoft.com/office/drawing/2014/main" id="{BCE3824E-E8CB-44BF-88F3-27498A42C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7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277" name="Line 21">
              <a:extLst>
                <a:ext uri="{FF2B5EF4-FFF2-40B4-BE49-F238E27FC236}">
                  <a16:creationId xmlns:a16="http://schemas.microsoft.com/office/drawing/2014/main" id="{3F9F1637-7BCC-4AC9-9EE3-428EB7B87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278" name="Line 22">
              <a:extLst>
                <a:ext uri="{FF2B5EF4-FFF2-40B4-BE49-F238E27FC236}">
                  <a16:creationId xmlns:a16="http://schemas.microsoft.com/office/drawing/2014/main" id="{DA572522-793F-4B30-9080-39DF48D64F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8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279" name="Line 23">
              <a:extLst>
                <a:ext uri="{FF2B5EF4-FFF2-40B4-BE49-F238E27FC236}">
                  <a16:creationId xmlns:a16="http://schemas.microsoft.com/office/drawing/2014/main" id="{39298700-4163-47E5-851B-9AFFE22A12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177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280" name="Line 24">
              <a:extLst>
                <a:ext uri="{FF2B5EF4-FFF2-40B4-BE49-F238E27FC236}">
                  <a16:creationId xmlns:a16="http://schemas.microsoft.com/office/drawing/2014/main" id="{0450CF0F-371D-4688-A4A3-6C97ADE121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18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281" name="Line 25">
              <a:extLst>
                <a:ext uri="{FF2B5EF4-FFF2-40B4-BE49-F238E27FC236}">
                  <a16:creationId xmlns:a16="http://schemas.microsoft.com/office/drawing/2014/main" id="{0170A86A-9F5D-4CFD-88E1-AC0289372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282" name="Line 26">
              <a:extLst>
                <a:ext uri="{FF2B5EF4-FFF2-40B4-BE49-F238E27FC236}">
                  <a16:creationId xmlns:a16="http://schemas.microsoft.com/office/drawing/2014/main" id="{51D9BE3A-3EBE-43BE-98E6-CF3A2BB1A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928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>
            <a:extLst>
              <a:ext uri="{FF2B5EF4-FFF2-40B4-BE49-F238E27FC236}">
                <a16:creationId xmlns:a16="http://schemas.microsoft.com/office/drawing/2014/main" id="{07FB8051-9EA7-47C9-88EF-38C2C03EF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Optional/Mandatory,</a:t>
            </a:r>
            <a:br>
              <a:rPr lang="en-US" altLang="en-US"/>
            </a:br>
            <a:r>
              <a:rPr lang="en-US" altLang="en-US"/>
              <a:t>Many-to-Many</a:t>
            </a:r>
          </a:p>
        </p:txBody>
      </p:sp>
      <p:grpSp>
        <p:nvGrpSpPr>
          <p:cNvPr id="609283" name="Group 3">
            <a:extLst>
              <a:ext uri="{FF2B5EF4-FFF2-40B4-BE49-F238E27FC236}">
                <a16:creationId xmlns:a16="http://schemas.microsoft.com/office/drawing/2014/main" id="{CD6754BC-434E-4E28-823E-076E875F325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191000"/>
            <a:ext cx="6705600" cy="685800"/>
            <a:chOff x="672" y="2640"/>
            <a:chExt cx="4224" cy="432"/>
          </a:xfrm>
        </p:grpSpPr>
        <p:sp>
          <p:nvSpPr>
            <p:cNvPr id="609284" name="AutoShape 4">
              <a:extLst>
                <a:ext uri="{FF2B5EF4-FFF2-40B4-BE49-F238E27FC236}">
                  <a16:creationId xmlns:a16="http://schemas.microsoft.com/office/drawing/2014/main" id="{D4E68D3C-C3CD-4E12-908F-F4C73E214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85" name="AutoShape 5">
              <a:extLst>
                <a:ext uri="{FF2B5EF4-FFF2-40B4-BE49-F238E27FC236}">
                  <a16:creationId xmlns:a16="http://schemas.microsoft.com/office/drawing/2014/main" id="{75418317-2E27-44D2-86C0-4FC5EE80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64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86" name="Text Box 6">
              <a:extLst>
                <a:ext uri="{FF2B5EF4-FFF2-40B4-BE49-F238E27FC236}">
                  <a16:creationId xmlns:a16="http://schemas.microsoft.com/office/drawing/2014/main" id="{3DCF2F7F-E522-4C22-95D7-6FD03E09C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" y="2688"/>
              <a:ext cx="1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>
                  <a:cs typeface="Times New Roman" panose="02020603050405020304" pitchFamily="18" charset="0"/>
                </a:rPr>
                <a:t>INSTRUCTOR</a:t>
              </a:r>
            </a:p>
          </p:txBody>
        </p:sp>
        <p:sp>
          <p:nvSpPr>
            <p:cNvPr id="609287" name="Text Box 7">
              <a:extLst>
                <a:ext uri="{FF2B5EF4-FFF2-40B4-BE49-F238E27FC236}">
                  <a16:creationId xmlns:a16="http://schemas.microsoft.com/office/drawing/2014/main" id="{AEB86590-2FA5-4AD3-A322-FC442E835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1" y="2688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>
                  <a:cs typeface="Times New Roman" panose="02020603050405020304" pitchFamily="18" charset="0"/>
                </a:rPr>
                <a:t>SKILL</a:t>
              </a:r>
            </a:p>
          </p:txBody>
        </p:sp>
        <p:sp>
          <p:nvSpPr>
            <p:cNvPr id="609288" name="Line 8">
              <a:extLst>
                <a:ext uri="{FF2B5EF4-FFF2-40B4-BE49-F238E27FC236}">
                  <a16:creationId xmlns:a16="http://schemas.microsoft.com/office/drawing/2014/main" id="{2B02D2FA-8201-4222-BE87-D19507AF4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3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89" name="Line 9">
              <a:extLst>
                <a:ext uri="{FF2B5EF4-FFF2-40B4-BE49-F238E27FC236}">
                  <a16:creationId xmlns:a16="http://schemas.microsoft.com/office/drawing/2014/main" id="{111AB152-BAC3-4A42-AAAD-CD0898CE7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3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0" name="Line 10">
              <a:extLst>
                <a:ext uri="{FF2B5EF4-FFF2-40B4-BE49-F238E27FC236}">
                  <a16:creationId xmlns:a16="http://schemas.microsoft.com/office/drawing/2014/main" id="{2432CA59-E6C3-491C-B40C-B9EF3B13A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83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1" name="Line 11">
              <a:extLst>
                <a:ext uri="{FF2B5EF4-FFF2-40B4-BE49-F238E27FC236}">
                  <a16:creationId xmlns:a16="http://schemas.microsoft.com/office/drawing/2014/main" id="{C366C104-1A97-4AC5-84C0-E36D17BEB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273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2" name="Line 12">
              <a:extLst>
                <a:ext uri="{FF2B5EF4-FFF2-40B4-BE49-F238E27FC236}">
                  <a16:creationId xmlns:a16="http://schemas.microsoft.com/office/drawing/2014/main" id="{AE351FE3-AAC5-42FA-B8D7-9E354808C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83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3" name="Oval 13">
              <a:extLst>
                <a:ext uri="{FF2B5EF4-FFF2-40B4-BE49-F238E27FC236}">
                  <a16:creationId xmlns:a16="http://schemas.microsoft.com/office/drawing/2014/main" id="{A33E573C-2025-4D8B-B745-8AAA3F658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78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4" name="Line 14">
              <a:extLst>
                <a:ext uri="{FF2B5EF4-FFF2-40B4-BE49-F238E27FC236}">
                  <a16:creationId xmlns:a16="http://schemas.microsoft.com/office/drawing/2014/main" id="{A279E415-CBEE-4678-8B20-460CB9926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77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9295" name="Group 15">
            <a:extLst>
              <a:ext uri="{FF2B5EF4-FFF2-40B4-BE49-F238E27FC236}">
                <a16:creationId xmlns:a16="http://schemas.microsoft.com/office/drawing/2014/main" id="{52A605D4-7BEE-42C7-9A49-09F8DB987799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667000"/>
            <a:ext cx="6705600" cy="685800"/>
            <a:chOff x="672" y="1680"/>
            <a:chExt cx="4224" cy="432"/>
          </a:xfrm>
        </p:grpSpPr>
        <p:sp>
          <p:nvSpPr>
            <p:cNvPr id="609296" name="AutoShape 16">
              <a:extLst>
                <a:ext uri="{FF2B5EF4-FFF2-40B4-BE49-F238E27FC236}">
                  <a16:creationId xmlns:a16="http://schemas.microsoft.com/office/drawing/2014/main" id="{7F5A2C0C-41D5-49AE-ACE3-20C6524D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8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7" name="AutoShape 17">
              <a:extLst>
                <a:ext uri="{FF2B5EF4-FFF2-40B4-BE49-F238E27FC236}">
                  <a16:creationId xmlns:a16="http://schemas.microsoft.com/office/drawing/2014/main" id="{25B99D2E-C41E-466F-B722-4EC8383AA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68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8" name="Text Box 18">
              <a:extLst>
                <a:ext uri="{FF2B5EF4-FFF2-40B4-BE49-F238E27FC236}">
                  <a16:creationId xmlns:a16="http://schemas.microsoft.com/office/drawing/2014/main" id="{EC2F5D40-5B9B-488A-9119-ACD6710D1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" y="1728"/>
              <a:ext cx="1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>
                  <a:cs typeface="Times New Roman" panose="02020603050405020304" pitchFamily="18" charset="0"/>
                </a:rPr>
                <a:t>INSTRUCTOR</a:t>
              </a:r>
            </a:p>
          </p:txBody>
        </p:sp>
        <p:sp>
          <p:nvSpPr>
            <p:cNvPr id="609299" name="Text Box 19">
              <a:extLst>
                <a:ext uri="{FF2B5EF4-FFF2-40B4-BE49-F238E27FC236}">
                  <a16:creationId xmlns:a16="http://schemas.microsoft.com/office/drawing/2014/main" id="{2C702E36-7A7B-4597-8979-86D87A18A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3" y="1728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>
                  <a:cs typeface="Times New Roman" panose="02020603050405020304" pitchFamily="18" charset="0"/>
                </a:rPr>
                <a:t>SKILL</a:t>
              </a:r>
            </a:p>
          </p:txBody>
        </p:sp>
        <p:sp>
          <p:nvSpPr>
            <p:cNvPr id="609300" name="Line 20">
              <a:extLst>
                <a:ext uri="{FF2B5EF4-FFF2-40B4-BE49-F238E27FC236}">
                  <a16:creationId xmlns:a16="http://schemas.microsoft.com/office/drawing/2014/main" id="{755CB452-59FE-4D03-95FD-977EF8FE5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7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01" name="Line 21">
              <a:extLst>
                <a:ext uri="{FF2B5EF4-FFF2-40B4-BE49-F238E27FC236}">
                  <a16:creationId xmlns:a16="http://schemas.microsoft.com/office/drawing/2014/main" id="{E4215870-5EB4-4E5E-8E2A-C479B0963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02" name="Line 22">
              <a:extLst>
                <a:ext uri="{FF2B5EF4-FFF2-40B4-BE49-F238E27FC236}">
                  <a16:creationId xmlns:a16="http://schemas.microsoft.com/office/drawing/2014/main" id="{466D6D60-B6FD-4A10-8B4E-8EA97DCAA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8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03" name="Line 23">
              <a:extLst>
                <a:ext uri="{FF2B5EF4-FFF2-40B4-BE49-F238E27FC236}">
                  <a16:creationId xmlns:a16="http://schemas.microsoft.com/office/drawing/2014/main" id="{7AC255CD-BD36-4950-9FC7-18D915DAF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177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04" name="Line 24">
              <a:extLst>
                <a:ext uri="{FF2B5EF4-FFF2-40B4-BE49-F238E27FC236}">
                  <a16:creationId xmlns:a16="http://schemas.microsoft.com/office/drawing/2014/main" id="{93077822-C217-465E-AA3C-9D09265C66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18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05" name="Line 25">
              <a:extLst>
                <a:ext uri="{FF2B5EF4-FFF2-40B4-BE49-F238E27FC236}">
                  <a16:creationId xmlns:a16="http://schemas.microsoft.com/office/drawing/2014/main" id="{C31CF51F-3F47-42A1-A7D0-FB103207D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7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>
            <a:extLst>
              <a:ext uri="{FF2B5EF4-FFF2-40B4-BE49-F238E27FC236}">
                <a16:creationId xmlns:a16="http://schemas.microsoft.com/office/drawing/2014/main" id="{2EA53E06-31EF-4E7B-9950-F2F1E4C20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Optional/Mandatory,</a:t>
            </a:r>
            <a:br>
              <a:rPr lang="en-US" altLang="en-US"/>
            </a:br>
            <a:r>
              <a:rPr lang="en-US" altLang="en-US"/>
              <a:t>One-to-Many</a:t>
            </a:r>
          </a:p>
        </p:txBody>
      </p:sp>
      <p:grpSp>
        <p:nvGrpSpPr>
          <p:cNvPr id="610307" name="Group 3">
            <a:extLst>
              <a:ext uri="{FF2B5EF4-FFF2-40B4-BE49-F238E27FC236}">
                <a16:creationId xmlns:a16="http://schemas.microsoft.com/office/drawing/2014/main" id="{DBF10936-1EDE-4678-962C-74D8C4C6C1BE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191000"/>
            <a:ext cx="6705600" cy="685800"/>
            <a:chOff x="672" y="2640"/>
            <a:chExt cx="4224" cy="432"/>
          </a:xfrm>
        </p:grpSpPr>
        <p:sp>
          <p:nvSpPr>
            <p:cNvPr id="610308" name="AutoShape 4">
              <a:extLst>
                <a:ext uri="{FF2B5EF4-FFF2-40B4-BE49-F238E27FC236}">
                  <a16:creationId xmlns:a16="http://schemas.microsoft.com/office/drawing/2014/main" id="{A422F28D-04DD-4BD9-BEDA-B87D70BAE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09" name="AutoShape 5">
              <a:extLst>
                <a:ext uri="{FF2B5EF4-FFF2-40B4-BE49-F238E27FC236}">
                  <a16:creationId xmlns:a16="http://schemas.microsoft.com/office/drawing/2014/main" id="{72C73B9E-97AA-4D57-9555-5864A7D97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64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0" name="Text Box 6">
              <a:extLst>
                <a:ext uri="{FF2B5EF4-FFF2-40B4-BE49-F238E27FC236}">
                  <a16:creationId xmlns:a16="http://schemas.microsoft.com/office/drawing/2014/main" id="{5B863F4F-92E5-49D0-B17F-797764DFD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" y="2688"/>
              <a:ext cx="10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>
                  <a:cs typeface="Times New Roman" panose="02020603050405020304" pitchFamily="18" charset="0"/>
                </a:rPr>
                <a:t>PRODUCT</a:t>
              </a:r>
            </a:p>
          </p:txBody>
        </p:sp>
        <p:sp>
          <p:nvSpPr>
            <p:cNvPr id="610311" name="Text Box 7">
              <a:extLst>
                <a:ext uri="{FF2B5EF4-FFF2-40B4-BE49-F238E27FC236}">
                  <a16:creationId xmlns:a16="http://schemas.microsoft.com/office/drawing/2014/main" id="{4723FE30-91E6-4058-BAE5-9D4078DB3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" y="2688"/>
              <a:ext cx="9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>
                  <a:cs typeface="Times New Roman" panose="02020603050405020304" pitchFamily="18" charset="0"/>
                </a:rPr>
                <a:t>VENDOR</a:t>
              </a:r>
            </a:p>
          </p:txBody>
        </p:sp>
        <p:sp>
          <p:nvSpPr>
            <p:cNvPr id="610312" name="Line 8">
              <a:extLst>
                <a:ext uri="{FF2B5EF4-FFF2-40B4-BE49-F238E27FC236}">
                  <a16:creationId xmlns:a16="http://schemas.microsoft.com/office/drawing/2014/main" id="{0C3882EE-7382-4833-9AE3-DBE1582A0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3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3" name="Line 9">
              <a:extLst>
                <a:ext uri="{FF2B5EF4-FFF2-40B4-BE49-F238E27FC236}">
                  <a16:creationId xmlns:a16="http://schemas.microsoft.com/office/drawing/2014/main" id="{4422842B-D145-45C5-AB48-039226918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3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4" name="Line 10">
              <a:extLst>
                <a:ext uri="{FF2B5EF4-FFF2-40B4-BE49-F238E27FC236}">
                  <a16:creationId xmlns:a16="http://schemas.microsoft.com/office/drawing/2014/main" id="{EEAC62D0-6908-4F9B-8C6D-7661DB4BC6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83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5" name="Oval 11">
              <a:extLst>
                <a:ext uri="{FF2B5EF4-FFF2-40B4-BE49-F238E27FC236}">
                  <a16:creationId xmlns:a16="http://schemas.microsoft.com/office/drawing/2014/main" id="{49433B14-14D4-463F-B10D-17A0900D3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78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6" name="Line 12">
              <a:extLst>
                <a:ext uri="{FF2B5EF4-FFF2-40B4-BE49-F238E27FC236}">
                  <a16:creationId xmlns:a16="http://schemas.microsoft.com/office/drawing/2014/main" id="{112EB652-D0AD-44C4-A8AB-05FFBA0A1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77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0317" name="Group 13">
            <a:extLst>
              <a:ext uri="{FF2B5EF4-FFF2-40B4-BE49-F238E27FC236}">
                <a16:creationId xmlns:a16="http://schemas.microsoft.com/office/drawing/2014/main" id="{1EFF693B-913C-407F-90DC-1CC0C2A85AD1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667000"/>
            <a:ext cx="6705600" cy="685800"/>
            <a:chOff x="672" y="1680"/>
            <a:chExt cx="4224" cy="432"/>
          </a:xfrm>
        </p:grpSpPr>
        <p:sp>
          <p:nvSpPr>
            <p:cNvPr id="610318" name="AutoShape 14">
              <a:extLst>
                <a:ext uri="{FF2B5EF4-FFF2-40B4-BE49-F238E27FC236}">
                  <a16:creationId xmlns:a16="http://schemas.microsoft.com/office/drawing/2014/main" id="{85AFE0A1-135C-4F32-AB4B-639683C7F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8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9" name="AutoShape 15">
              <a:extLst>
                <a:ext uri="{FF2B5EF4-FFF2-40B4-BE49-F238E27FC236}">
                  <a16:creationId xmlns:a16="http://schemas.microsoft.com/office/drawing/2014/main" id="{D35AE2FB-84A7-4D52-B682-C85F4C32E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68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0" name="Text Box 16">
              <a:extLst>
                <a:ext uri="{FF2B5EF4-FFF2-40B4-BE49-F238E27FC236}">
                  <a16:creationId xmlns:a16="http://schemas.microsoft.com/office/drawing/2014/main" id="{83D599E5-F99B-453B-86FA-9D118932C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" y="1728"/>
              <a:ext cx="10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>
                  <a:cs typeface="Times New Roman" panose="02020603050405020304" pitchFamily="18" charset="0"/>
                </a:rPr>
                <a:t>PRODUCT</a:t>
              </a:r>
            </a:p>
          </p:txBody>
        </p:sp>
        <p:sp>
          <p:nvSpPr>
            <p:cNvPr id="610321" name="Text Box 17">
              <a:extLst>
                <a:ext uri="{FF2B5EF4-FFF2-40B4-BE49-F238E27FC236}">
                  <a16:creationId xmlns:a16="http://schemas.microsoft.com/office/drawing/2014/main" id="{8619A95F-9B82-429C-87C5-23A0A865F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6" y="1728"/>
              <a:ext cx="9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>
                  <a:cs typeface="Times New Roman" panose="02020603050405020304" pitchFamily="18" charset="0"/>
                </a:rPr>
                <a:t>VENDOR</a:t>
              </a:r>
            </a:p>
          </p:txBody>
        </p:sp>
        <p:sp>
          <p:nvSpPr>
            <p:cNvPr id="610322" name="Line 18">
              <a:extLst>
                <a:ext uri="{FF2B5EF4-FFF2-40B4-BE49-F238E27FC236}">
                  <a16:creationId xmlns:a16="http://schemas.microsoft.com/office/drawing/2014/main" id="{688E5271-A7B5-4084-A575-C0CBF8924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7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3" name="Line 19">
              <a:extLst>
                <a:ext uri="{FF2B5EF4-FFF2-40B4-BE49-F238E27FC236}">
                  <a16:creationId xmlns:a16="http://schemas.microsoft.com/office/drawing/2014/main" id="{7A6983C1-BCB7-4416-8C4E-EFF63A0F4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4" name="Line 20">
              <a:extLst>
                <a:ext uri="{FF2B5EF4-FFF2-40B4-BE49-F238E27FC236}">
                  <a16:creationId xmlns:a16="http://schemas.microsoft.com/office/drawing/2014/main" id="{9C1BB591-8C67-4724-B18C-FDC4559466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18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5" name="Line 21">
              <a:extLst>
                <a:ext uri="{FF2B5EF4-FFF2-40B4-BE49-F238E27FC236}">
                  <a16:creationId xmlns:a16="http://schemas.microsoft.com/office/drawing/2014/main" id="{9414E377-1701-4057-8DAB-EA847D08D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492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>
            <a:extLst>
              <a:ext uri="{FF2B5EF4-FFF2-40B4-BE49-F238E27FC236}">
                <a16:creationId xmlns:a16="http://schemas.microsoft.com/office/drawing/2014/main" id="{0A73EA25-EE0F-45AB-886E-630D8DB62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Mandatory, One-to-One</a:t>
            </a:r>
          </a:p>
        </p:txBody>
      </p:sp>
      <p:grpSp>
        <p:nvGrpSpPr>
          <p:cNvPr id="611331" name="Group 3">
            <a:extLst>
              <a:ext uri="{FF2B5EF4-FFF2-40B4-BE49-F238E27FC236}">
                <a16:creationId xmlns:a16="http://schemas.microsoft.com/office/drawing/2014/main" id="{519EA71D-F831-47CE-A172-2888548A9AD6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667000"/>
            <a:ext cx="6705600" cy="685800"/>
            <a:chOff x="672" y="1680"/>
            <a:chExt cx="4224" cy="432"/>
          </a:xfrm>
        </p:grpSpPr>
        <p:sp>
          <p:nvSpPr>
            <p:cNvPr id="611332" name="AutoShape 4">
              <a:extLst>
                <a:ext uri="{FF2B5EF4-FFF2-40B4-BE49-F238E27FC236}">
                  <a16:creationId xmlns:a16="http://schemas.microsoft.com/office/drawing/2014/main" id="{3AC0EE00-063B-430C-8F34-4CA50C6C5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8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3" name="AutoShape 5">
              <a:extLst>
                <a:ext uri="{FF2B5EF4-FFF2-40B4-BE49-F238E27FC236}">
                  <a16:creationId xmlns:a16="http://schemas.microsoft.com/office/drawing/2014/main" id="{3ACEEEE3-4E4F-4C8B-A292-84B51035B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68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4" name="Text Box 6">
              <a:extLst>
                <a:ext uri="{FF2B5EF4-FFF2-40B4-BE49-F238E27FC236}">
                  <a16:creationId xmlns:a16="http://schemas.microsoft.com/office/drawing/2014/main" id="{F494725D-824D-42BD-AFF1-193A1D15E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" y="1728"/>
              <a:ext cx="13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>
                  <a:cs typeface="Times New Roman" panose="02020603050405020304" pitchFamily="18" charset="0"/>
                </a:rPr>
                <a:t>AUTOMOBILE</a:t>
              </a:r>
            </a:p>
          </p:txBody>
        </p:sp>
        <p:sp>
          <p:nvSpPr>
            <p:cNvPr id="611335" name="Text Box 7">
              <a:extLst>
                <a:ext uri="{FF2B5EF4-FFF2-40B4-BE49-F238E27FC236}">
                  <a16:creationId xmlns:a16="http://schemas.microsoft.com/office/drawing/2014/main" id="{3A6068C6-A9B2-40EF-AC43-99D7E96142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8" y="1728"/>
              <a:ext cx="8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>
                  <a:cs typeface="Times New Roman" panose="02020603050405020304" pitchFamily="18" charset="0"/>
                </a:rPr>
                <a:t>ENGINE</a:t>
              </a:r>
            </a:p>
          </p:txBody>
        </p:sp>
        <p:sp>
          <p:nvSpPr>
            <p:cNvPr id="611336" name="Line 8">
              <a:extLst>
                <a:ext uri="{FF2B5EF4-FFF2-40B4-BE49-F238E27FC236}">
                  <a16:creationId xmlns:a16="http://schemas.microsoft.com/office/drawing/2014/main" id="{B4865BD2-BB7F-43F9-8013-75EDC2252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7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1337" name="Group 9">
            <a:extLst>
              <a:ext uri="{FF2B5EF4-FFF2-40B4-BE49-F238E27FC236}">
                <a16:creationId xmlns:a16="http://schemas.microsoft.com/office/drawing/2014/main" id="{476CA2BB-842A-4898-9F6D-8CFB84516B1A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191000"/>
            <a:ext cx="6705600" cy="685800"/>
            <a:chOff x="672" y="2640"/>
            <a:chExt cx="4224" cy="432"/>
          </a:xfrm>
        </p:grpSpPr>
        <p:sp>
          <p:nvSpPr>
            <p:cNvPr id="611338" name="AutoShape 10">
              <a:extLst>
                <a:ext uri="{FF2B5EF4-FFF2-40B4-BE49-F238E27FC236}">
                  <a16:creationId xmlns:a16="http://schemas.microsoft.com/office/drawing/2014/main" id="{C197AC84-EC01-4831-8DFA-EF684F1B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9" name="AutoShape 11">
              <a:extLst>
                <a:ext uri="{FF2B5EF4-FFF2-40B4-BE49-F238E27FC236}">
                  <a16:creationId xmlns:a16="http://schemas.microsoft.com/office/drawing/2014/main" id="{D8AEBCD1-F02C-4CE4-9CA8-6C30621F7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64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0" name="Text Box 12">
              <a:extLst>
                <a:ext uri="{FF2B5EF4-FFF2-40B4-BE49-F238E27FC236}">
                  <a16:creationId xmlns:a16="http://schemas.microsoft.com/office/drawing/2014/main" id="{B390BC3A-7B8B-44FE-A891-CEDAA9940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" y="2688"/>
              <a:ext cx="13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>
                  <a:cs typeface="Times New Roman" panose="02020603050405020304" pitchFamily="18" charset="0"/>
                </a:rPr>
                <a:t>AUTOMOBILE</a:t>
              </a:r>
            </a:p>
          </p:txBody>
        </p:sp>
        <p:sp>
          <p:nvSpPr>
            <p:cNvPr id="611341" name="Text Box 13">
              <a:extLst>
                <a:ext uri="{FF2B5EF4-FFF2-40B4-BE49-F238E27FC236}">
                  <a16:creationId xmlns:a16="http://schemas.microsoft.com/office/drawing/2014/main" id="{77F70503-1ABA-4F2E-AAB7-F9FEEA76E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6" y="2688"/>
              <a:ext cx="8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>
                  <a:cs typeface="Times New Roman" panose="02020603050405020304" pitchFamily="18" charset="0"/>
                </a:rPr>
                <a:t>ENGINE</a:t>
              </a:r>
            </a:p>
          </p:txBody>
        </p:sp>
        <p:sp>
          <p:nvSpPr>
            <p:cNvPr id="611342" name="Line 14">
              <a:extLst>
                <a:ext uri="{FF2B5EF4-FFF2-40B4-BE49-F238E27FC236}">
                  <a16:creationId xmlns:a16="http://schemas.microsoft.com/office/drawing/2014/main" id="{6FE40290-85E9-48D3-9BE6-1E519FF90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3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3" name="Line 15">
              <a:extLst>
                <a:ext uri="{FF2B5EF4-FFF2-40B4-BE49-F238E27FC236}">
                  <a16:creationId xmlns:a16="http://schemas.microsoft.com/office/drawing/2014/main" id="{D777B59F-A3B2-47EA-B66B-320A021AD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4" name="Line 16">
              <a:extLst>
                <a:ext uri="{FF2B5EF4-FFF2-40B4-BE49-F238E27FC236}">
                  <a16:creationId xmlns:a16="http://schemas.microsoft.com/office/drawing/2014/main" id="{326E04C0-B220-4FAC-98F1-385A7506D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78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Oval 2">
            <a:extLst>
              <a:ext uri="{FF2B5EF4-FFF2-40B4-BE49-F238E27FC236}">
                <a16:creationId xmlns:a16="http://schemas.microsoft.com/office/drawing/2014/main" id="{86F49592-45F9-4F23-AA06-0E3E0BF08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124200"/>
            <a:ext cx="2187575" cy="1736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55" name="Rectangle 3">
            <a:extLst>
              <a:ext uri="{FF2B5EF4-FFF2-40B4-BE49-F238E27FC236}">
                <a16:creationId xmlns:a16="http://schemas.microsoft.com/office/drawing/2014/main" id="{E8D5BE26-400F-4773-9E09-EC38FA1BA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</a:t>
            </a:r>
          </a:p>
        </p:txBody>
      </p:sp>
      <p:sp>
        <p:nvSpPr>
          <p:cNvPr id="612356" name="AutoShape 4">
            <a:extLst>
              <a:ext uri="{FF2B5EF4-FFF2-40B4-BE49-F238E27FC236}">
                <a16:creationId xmlns:a16="http://schemas.microsoft.com/office/drawing/2014/main" id="{B2A8515C-7F21-46AD-85B6-822B2F39C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2209800" cy="1752600"/>
          </a:xfrm>
          <a:prstGeom prst="roundRect">
            <a:avLst>
              <a:gd name="adj" fmla="val 16667"/>
            </a:avLst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57" name="Text Box 5">
            <a:extLst>
              <a:ext uri="{FF2B5EF4-FFF2-40B4-BE49-F238E27FC236}">
                <a16:creationId xmlns:a16="http://schemas.microsoft.com/office/drawing/2014/main" id="{19D0CAF0-8B03-482D-8FF9-DF484FE15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225" y="2514600"/>
            <a:ext cx="180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>
                <a:cs typeface="Times New Roman" panose="02020603050405020304" pitchFamily="18" charset="0"/>
              </a:rPr>
              <a:t>EMPLOYEE</a:t>
            </a:r>
          </a:p>
        </p:txBody>
      </p:sp>
      <p:sp>
        <p:nvSpPr>
          <p:cNvPr id="612358" name="Line 6">
            <a:extLst>
              <a:ext uri="{FF2B5EF4-FFF2-40B4-BE49-F238E27FC236}">
                <a16:creationId xmlns:a16="http://schemas.microsoft.com/office/drawing/2014/main" id="{140453F0-8A21-4DD7-ADB4-595146B971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191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59" name="Line 7">
            <a:extLst>
              <a:ext uri="{FF2B5EF4-FFF2-40B4-BE49-F238E27FC236}">
                <a16:creationId xmlns:a16="http://schemas.microsoft.com/office/drawing/2014/main" id="{EAEBEB07-2962-4B5F-972E-BD323DFC0A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191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60" name="Line 8">
            <a:extLst>
              <a:ext uri="{FF2B5EF4-FFF2-40B4-BE49-F238E27FC236}">
                <a16:creationId xmlns:a16="http://schemas.microsoft.com/office/drawing/2014/main" id="{31144699-8C3F-49BA-9D3E-D49641D88A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3048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61" name="Oval 9">
            <a:extLst>
              <a:ext uri="{FF2B5EF4-FFF2-40B4-BE49-F238E27FC236}">
                <a16:creationId xmlns:a16="http://schemas.microsoft.com/office/drawing/2014/main" id="{FFD791CA-32E5-4352-A04F-39EDE4E53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495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62" name="Text Box 10">
            <a:extLst>
              <a:ext uri="{FF2B5EF4-FFF2-40B4-BE49-F238E27FC236}">
                <a16:creationId xmlns:a16="http://schemas.microsoft.com/office/drawing/2014/main" id="{561AD767-442D-4AC1-90D3-4F1E87B69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75" y="2743200"/>
            <a:ext cx="145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>
                <a:cs typeface="Times New Roman" panose="02020603050405020304" pitchFamily="18" charset="0"/>
              </a:rPr>
              <a:t>supervises</a:t>
            </a:r>
          </a:p>
        </p:txBody>
      </p:sp>
      <p:sp>
        <p:nvSpPr>
          <p:cNvPr id="612363" name="Text Box 11">
            <a:extLst>
              <a:ext uri="{FF2B5EF4-FFF2-40B4-BE49-F238E27FC236}">
                <a16:creationId xmlns:a16="http://schemas.microsoft.com/office/drawing/2014/main" id="{9DD09EE4-2B65-4B6A-B2D6-7E449087F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495800"/>
            <a:ext cx="214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>
                <a:cs typeface="Times New Roman" panose="02020603050405020304" pitchFamily="18" charset="0"/>
              </a:rPr>
              <a:t>is supervised by</a:t>
            </a:r>
          </a:p>
        </p:txBody>
      </p:sp>
    </p:spTree>
    <p:extLst>
      <p:ext uri="{BB962C8B-B14F-4D97-AF65-F5344CB8AC3E}">
        <p14:creationId xmlns:p14="http://schemas.microsoft.com/office/powerpoint/2010/main" val="42270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>
            <a:extLst>
              <a:ext uri="{FF2B5EF4-FFF2-40B4-BE49-F238E27FC236}">
                <a16:creationId xmlns:a16="http://schemas.microsoft.com/office/drawing/2014/main" id="{9B1A7E58-1EAF-41B1-8A1D-B5E10D6B2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Resolving Many-to-Many Relationships</a:t>
            </a:r>
          </a:p>
        </p:txBody>
      </p:sp>
      <p:sp>
        <p:nvSpPr>
          <p:cNvPr id="613379" name="Rectangle 3">
            <a:extLst>
              <a:ext uri="{FF2B5EF4-FFF2-40B4-BE49-F238E27FC236}">
                <a16:creationId xmlns:a16="http://schemas.microsoft.com/office/drawing/2014/main" id="{7529C349-2AA4-44E0-944F-2ADA5EB5D3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Many-to-many relationships should be avoided. We can resolve a many-to-many relationship by dividing it into two one-to-many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56145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>
            <a:extLst>
              <a:ext uri="{FF2B5EF4-FFF2-40B4-BE49-F238E27FC236}">
                <a16:creationId xmlns:a16="http://schemas.microsoft.com/office/drawing/2014/main" id="{9380B4B1-9127-4485-B18F-E318795A81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Resolving Many-to-Many Relationships</a:t>
            </a:r>
          </a:p>
        </p:txBody>
      </p:sp>
      <p:grpSp>
        <p:nvGrpSpPr>
          <p:cNvPr id="614403" name="Group 3">
            <a:extLst>
              <a:ext uri="{FF2B5EF4-FFF2-40B4-BE49-F238E27FC236}">
                <a16:creationId xmlns:a16="http://schemas.microsoft.com/office/drawing/2014/main" id="{DD313F97-0B86-425F-880D-983877923166}"/>
              </a:ext>
            </a:extLst>
          </p:cNvPr>
          <p:cNvGrpSpPr>
            <a:grpSpLocks/>
          </p:cNvGrpSpPr>
          <p:nvPr/>
        </p:nvGrpSpPr>
        <p:grpSpPr bwMode="auto">
          <a:xfrm>
            <a:off x="1076325" y="2667000"/>
            <a:ext cx="6772275" cy="685800"/>
            <a:chOff x="486" y="1344"/>
            <a:chExt cx="4266" cy="432"/>
          </a:xfrm>
        </p:grpSpPr>
        <p:sp>
          <p:nvSpPr>
            <p:cNvPr id="614404" name="AutoShape 4">
              <a:extLst>
                <a:ext uri="{FF2B5EF4-FFF2-40B4-BE49-F238E27FC236}">
                  <a16:creationId xmlns:a16="http://schemas.microsoft.com/office/drawing/2014/main" id="{26AB8D0F-9495-4E56-B49E-DD798F08A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344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05" name="AutoShape 5">
              <a:extLst>
                <a:ext uri="{FF2B5EF4-FFF2-40B4-BE49-F238E27FC236}">
                  <a16:creationId xmlns:a16="http://schemas.microsoft.com/office/drawing/2014/main" id="{8B1A8972-8C01-46C1-8B73-2D63F7727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344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06" name="Text Box 6">
              <a:extLst>
                <a:ext uri="{FF2B5EF4-FFF2-40B4-BE49-F238E27FC236}">
                  <a16:creationId xmlns:a16="http://schemas.microsoft.com/office/drawing/2014/main" id="{2846191E-F3EB-46D4-8D2A-5CB23121D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" y="1392"/>
              <a:ext cx="15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>
                  <a:cs typeface="Times New Roman" panose="02020603050405020304" pitchFamily="18" charset="0"/>
                </a:rPr>
                <a:t>SALES ORDERS</a:t>
              </a:r>
            </a:p>
          </p:txBody>
        </p:sp>
        <p:sp>
          <p:nvSpPr>
            <p:cNvPr id="614407" name="Text Box 7">
              <a:extLst>
                <a:ext uri="{FF2B5EF4-FFF2-40B4-BE49-F238E27FC236}">
                  <a16:creationId xmlns:a16="http://schemas.microsoft.com/office/drawing/2014/main" id="{9567E030-4ACC-41EF-8C12-674A9C279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" y="1392"/>
              <a:ext cx="11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>
                  <a:cs typeface="Times New Roman" panose="02020603050405020304" pitchFamily="18" charset="0"/>
                </a:rPr>
                <a:t>INV. ITEMS</a:t>
              </a:r>
            </a:p>
          </p:txBody>
        </p:sp>
        <p:sp>
          <p:nvSpPr>
            <p:cNvPr id="614408" name="Line 8">
              <a:extLst>
                <a:ext uri="{FF2B5EF4-FFF2-40B4-BE49-F238E27FC236}">
                  <a16:creationId xmlns:a16="http://schemas.microsoft.com/office/drawing/2014/main" id="{FF5FA463-65C2-446D-92C0-7AD0A2D2F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53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09" name="Line 9">
              <a:extLst>
                <a:ext uri="{FF2B5EF4-FFF2-40B4-BE49-F238E27FC236}">
                  <a16:creationId xmlns:a16="http://schemas.microsoft.com/office/drawing/2014/main" id="{7ADFE257-00CE-434D-B394-CCC2EB44A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10" name="Line 10">
              <a:extLst>
                <a:ext uri="{FF2B5EF4-FFF2-40B4-BE49-F238E27FC236}">
                  <a16:creationId xmlns:a16="http://schemas.microsoft.com/office/drawing/2014/main" id="{0506D96B-97FC-4F29-9764-2AE152D60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53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11" name="Line 11">
              <a:extLst>
                <a:ext uri="{FF2B5EF4-FFF2-40B4-BE49-F238E27FC236}">
                  <a16:creationId xmlns:a16="http://schemas.microsoft.com/office/drawing/2014/main" id="{F2AFCC82-CB0F-4861-BB24-D2FB00F99F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14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12" name="Line 12">
              <a:extLst>
                <a:ext uri="{FF2B5EF4-FFF2-40B4-BE49-F238E27FC236}">
                  <a16:creationId xmlns:a16="http://schemas.microsoft.com/office/drawing/2014/main" id="{592C2548-B87A-4636-8B56-6E167911A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53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13" name="Line 13">
            <a:extLst>
              <a:ext uri="{FF2B5EF4-FFF2-40B4-BE49-F238E27FC236}">
                <a16:creationId xmlns:a16="http://schemas.microsoft.com/office/drawing/2014/main" id="{EC955EEE-85A9-46E7-9F1E-3D6994191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276600"/>
            <a:ext cx="0" cy="129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414" name="Group 14">
            <a:extLst>
              <a:ext uri="{FF2B5EF4-FFF2-40B4-BE49-F238E27FC236}">
                <a16:creationId xmlns:a16="http://schemas.microsoft.com/office/drawing/2014/main" id="{771D4544-B187-4F7B-AB72-434B441DABC9}"/>
              </a:ext>
            </a:extLst>
          </p:cNvPr>
          <p:cNvGrpSpPr>
            <a:grpSpLocks/>
          </p:cNvGrpSpPr>
          <p:nvPr/>
        </p:nvGrpSpPr>
        <p:grpSpPr bwMode="auto">
          <a:xfrm>
            <a:off x="385763" y="5029200"/>
            <a:ext cx="8148637" cy="685800"/>
            <a:chOff x="243" y="3168"/>
            <a:chExt cx="5133" cy="432"/>
          </a:xfrm>
        </p:grpSpPr>
        <p:sp>
          <p:nvSpPr>
            <p:cNvPr id="614415" name="AutoShape 15">
              <a:extLst>
                <a:ext uri="{FF2B5EF4-FFF2-40B4-BE49-F238E27FC236}">
                  <a16:creationId xmlns:a16="http://schemas.microsoft.com/office/drawing/2014/main" id="{1A18A4D1-35D4-4357-AE4E-1B1A3E585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168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16" name="AutoShape 16">
              <a:extLst>
                <a:ext uri="{FF2B5EF4-FFF2-40B4-BE49-F238E27FC236}">
                  <a16:creationId xmlns:a16="http://schemas.microsoft.com/office/drawing/2014/main" id="{99460C13-9D38-483D-86C9-74F08196C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168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17" name="Text Box 17">
              <a:extLst>
                <a:ext uri="{FF2B5EF4-FFF2-40B4-BE49-F238E27FC236}">
                  <a16:creationId xmlns:a16="http://schemas.microsoft.com/office/drawing/2014/main" id="{7BDCE0B7-257B-4BBA-874A-5B53FAC0A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" y="3216"/>
              <a:ext cx="15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>
                  <a:cs typeface="Times New Roman" panose="02020603050405020304" pitchFamily="18" charset="0"/>
                </a:rPr>
                <a:t>SALES ORDERS</a:t>
              </a:r>
            </a:p>
          </p:txBody>
        </p:sp>
        <p:sp>
          <p:nvSpPr>
            <p:cNvPr id="614418" name="Text Box 18">
              <a:extLst>
                <a:ext uri="{FF2B5EF4-FFF2-40B4-BE49-F238E27FC236}">
                  <a16:creationId xmlns:a16="http://schemas.microsoft.com/office/drawing/2014/main" id="{8F8C6016-4602-4F69-B0A2-643CECAD3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3216"/>
              <a:ext cx="11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>
                  <a:cs typeface="Times New Roman" panose="02020603050405020304" pitchFamily="18" charset="0"/>
                </a:rPr>
                <a:t>INV. ITEMS</a:t>
              </a:r>
            </a:p>
          </p:txBody>
        </p:sp>
        <p:sp>
          <p:nvSpPr>
            <p:cNvPr id="614419" name="Line 19">
              <a:extLst>
                <a:ext uri="{FF2B5EF4-FFF2-40B4-BE49-F238E27FC236}">
                  <a16:creationId xmlns:a16="http://schemas.microsoft.com/office/drawing/2014/main" id="{DB54C573-623A-42EB-B86B-17BD2A875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3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20" name="Line 20">
              <a:extLst>
                <a:ext uri="{FF2B5EF4-FFF2-40B4-BE49-F238E27FC236}">
                  <a16:creationId xmlns:a16="http://schemas.microsoft.com/office/drawing/2014/main" id="{E7E8C05A-F8A4-4A8F-8970-6002C5CEE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3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21" name="Line 21">
              <a:extLst>
                <a:ext uri="{FF2B5EF4-FFF2-40B4-BE49-F238E27FC236}">
                  <a16:creationId xmlns:a16="http://schemas.microsoft.com/office/drawing/2014/main" id="{48454B96-D14B-4FF0-B724-4EDFA375D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26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22" name="Line 22">
              <a:extLst>
                <a:ext uri="{FF2B5EF4-FFF2-40B4-BE49-F238E27FC236}">
                  <a16:creationId xmlns:a16="http://schemas.microsoft.com/office/drawing/2014/main" id="{EE21726F-DFE9-4408-8CD0-EEF6DCF8F7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33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23" name="Line 23">
              <a:extLst>
                <a:ext uri="{FF2B5EF4-FFF2-40B4-BE49-F238E27FC236}">
                  <a16:creationId xmlns:a16="http://schemas.microsoft.com/office/drawing/2014/main" id="{D3FDDC6A-3D3F-46FB-B6FB-E891DE157E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326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24" name="Line 24">
              <a:extLst>
                <a:ext uri="{FF2B5EF4-FFF2-40B4-BE49-F238E27FC236}">
                  <a16:creationId xmlns:a16="http://schemas.microsoft.com/office/drawing/2014/main" id="{41932C66-5040-426A-B8C7-18A86C407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25" name="AutoShape 25">
              <a:extLst>
                <a:ext uri="{FF2B5EF4-FFF2-40B4-BE49-F238E27FC236}">
                  <a16:creationId xmlns:a16="http://schemas.microsoft.com/office/drawing/2014/main" id="{52CD1240-9A5E-4802-BA12-5D47E89B3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168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26" name="Text Box 26">
              <a:extLst>
                <a:ext uri="{FF2B5EF4-FFF2-40B4-BE49-F238E27FC236}">
                  <a16:creationId xmlns:a16="http://schemas.microsoft.com/office/drawing/2014/main" id="{8E9086C8-8A3E-4433-B3AA-BB20AAA32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8" y="3216"/>
              <a:ext cx="13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>
                  <a:cs typeface="Times New Roman" panose="02020603050405020304" pitchFamily="18" charset="0"/>
                </a:rPr>
                <a:t>ORDER ITEMS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>
            <a:extLst>
              <a:ext uri="{FF2B5EF4-FFF2-40B4-BE49-F238E27FC236}">
                <a16:creationId xmlns:a16="http://schemas.microsoft.com/office/drawing/2014/main" id="{833F071E-0C33-4FE1-B259-C38B23001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(ER Diagram)</a:t>
            </a:r>
          </a:p>
        </p:txBody>
      </p:sp>
      <p:grpSp>
        <p:nvGrpSpPr>
          <p:cNvPr id="615427" name="Group 3">
            <a:extLst>
              <a:ext uri="{FF2B5EF4-FFF2-40B4-BE49-F238E27FC236}">
                <a16:creationId xmlns:a16="http://schemas.microsoft.com/office/drawing/2014/main" id="{C6F009F9-B2D1-437B-90EF-F64789CEF099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286000"/>
            <a:ext cx="6929438" cy="3124200"/>
            <a:chOff x="768" y="1440"/>
            <a:chExt cx="4365" cy="1968"/>
          </a:xfrm>
        </p:grpSpPr>
        <p:sp>
          <p:nvSpPr>
            <p:cNvPr id="615428" name="AutoShape 4">
              <a:extLst>
                <a:ext uri="{FF2B5EF4-FFF2-40B4-BE49-F238E27FC236}">
                  <a16:creationId xmlns:a16="http://schemas.microsoft.com/office/drawing/2014/main" id="{11233B9C-A2FD-4FA0-8B10-E6A697037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256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29" name="AutoShape 5">
              <a:extLst>
                <a:ext uri="{FF2B5EF4-FFF2-40B4-BE49-F238E27FC236}">
                  <a16:creationId xmlns:a16="http://schemas.microsoft.com/office/drawing/2014/main" id="{2477848D-620A-443A-A002-4ACBBDE0A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2976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30" name="Text Box 6">
              <a:extLst>
                <a:ext uri="{FF2B5EF4-FFF2-40B4-BE49-F238E27FC236}">
                  <a16:creationId xmlns:a16="http://schemas.microsoft.com/office/drawing/2014/main" id="{B67170FB-653C-4654-95F2-D6E623EAE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304"/>
              <a:ext cx="15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>
                  <a:cs typeface="Times New Roman" panose="02020603050405020304" pitchFamily="18" charset="0"/>
                </a:rPr>
                <a:t>SALES ORDERS</a:t>
              </a:r>
            </a:p>
          </p:txBody>
        </p:sp>
        <p:sp>
          <p:nvSpPr>
            <p:cNvPr id="615431" name="Text Box 7">
              <a:extLst>
                <a:ext uri="{FF2B5EF4-FFF2-40B4-BE49-F238E27FC236}">
                  <a16:creationId xmlns:a16="http://schemas.microsoft.com/office/drawing/2014/main" id="{537F026B-F833-4CC1-8FD1-E767689D2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" y="3024"/>
              <a:ext cx="11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>
                  <a:cs typeface="Times New Roman" panose="02020603050405020304" pitchFamily="18" charset="0"/>
                </a:rPr>
                <a:t>INV. ITEMS</a:t>
              </a:r>
            </a:p>
          </p:txBody>
        </p:sp>
        <p:sp>
          <p:nvSpPr>
            <p:cNvPr id="615432" name="Line 8">
              <a:extLst>
                <a:ext uri="{FF2B5EF4-FFF2-40B4-BE49-F238E27FC236}">
                  <a16:creationId xmlns:a16="http://schemas.microsoft.com/office/drawing/2014/main" id="{7D68B646-B12F-4CEF-9ACD-D1128FF35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" y="26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33" name="Line 9">
              <a:extLst>
                <a:ext uri="{FF2B5EF4-FFF2-40B4-BE49-F238E27FC236}">
                  <a16:creationId xmlns:a16="http://schemas.microsoft.com/office/drawing/2014/main" id="{6CA01DC4-EC56-4DFC-B6A0-61E6787DD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8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34" name="Line 10">
              <a:extLst>
                <a:ext uri="{FF2B5EF4-FFF2-40B4-BE49-F238E27FC236}">
                  <a16:creationId xmlns:a16="http://schemas.microsoft.com/office/drawing/2014/main" id="{BF30DDA3-9F1A-48FA-869A-8008C51D2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0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35" name="Line 11">
              <a:extLst>
                <a:ext uri="{FF2B5EF4-FFF2-40B4-BE49-F238E27FC236}">
                  <a16:creationId xmlns:a16="http://schemas.microsoft.com/office/drawing/2014/main" id="{BF17D23A-3628-4ACC-A3BD-18239E0D1D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316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36" name="Line 12">
              <a:extLst>
                <a:ext uri="{FF2B5EF4-FFF2-40B4-BE49-F238E27FC236}">
                  <a16:creationId xmlns:a16="http://schemas.microsoft.com/office/drawing/2014/main" id="{6424D0AD-0B96-408A-A405-07C726E901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28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37" name="Line 13">
              <a:extLst>
                <a:ext uri="{FF2B5EF4-FFF2-40B4-BE49-F238E27FC236}">
                  <a16:creationId xmlns:a16="http://schemas.microsoft.com/office/drawing/2014/main" id="{BE62773B-A46B-4102-9F01-9D1BA8EDC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" y="31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38" name="AutoShape 14">
              <a:extLst>
                <a:ext uri="{FF2B5EF4-FFF2-40B4-BE49-F238E27FC236}">
                  <a16:creationId xmlns:a16="http://schemas.microsoft.com/office/drawing/2014/main" id="{07638B11-FD7C-4C4A-A862-FC13D11D7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976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39" name="Text Box 15">
              <a:extLst>
                <a:ext uri="{FF2B5EF4-FFF2-40B4-BE49-F238E27FC236}">
                  <a16:creationId xmlns:a16="http://schemas.microsoft.com/office/drawing/2014/main" id="{66ED6029-39A0-4EEE-A81A-9AB3EBF12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" y="3024"/>
              <a:ext cx="13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>
                  <a:cs typeface="Times New Roman" panose="02020603050405020304" pitchFamily="18" charset="0"/>
                </a:rPr>
                <a:t>ORDER ITEMS</a:t>
              </a:r>
            </a:p>
          </p:txBody>
        </p:sp>
        <p:sp>
          <p:nvSpPr>
            <p:cNvPr id="615440" name="AutoShape 16">
              <a:extLst>
                <a:ext uri="{FF2B5EF4-FFF2-40B4-BE49-F238E27FC236}">
                  <a16:creationId xmlns:a16="http://schemas.microsoft.com/office/drawing/2014/main" id="{E69CF152-F5F1-4997-8162-E1848BF50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44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41" name="Text Box 17">
              <a:extLst>
                <a:ext uri="{FF2B5EF4-FFF2-40B4-BE49-F238E27FC236}">
                  <a16:creationId xmlns:a16="http://schemas.microsoft.com/office/drawing/2014/main" id="{E94DBF04-879C-49CC-90CA-1BEB03B19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1488"/>
              <a:ext cx="8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>
                  <a:cs typeface="Times New Roman" panose="02020603050405020304" pitchFamily="18" charset="0"/>
                </a:rPr>
                <a:t>CLERKS</a:t>
              </a:r>
            </a:p>
          </p:txBody>
        </p:sp>
        <p:sp>
          <p:nvSpPr>
            <p:cNvPr id="615442" name="AutoShape 18">
              <a:extLst>
                <a:ext uri="{FF2B5EF4-FFF2-40B4-BE49-F238E27FC236}">
                  <a16:creationId xmlns:a16="http://schemas.microsoft.com/office/drawing/2014/main" id="{66D91504-68DD-4D78-A437-99B81646B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44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43" name="Text Box 19">
              <a:extLst>
                <a:ext uri="{FF2B5EF4-FFF2-40B4-BE49-F238E27FC236}">
                  <a16:creationId xmlns:a16="http://schemas.microsoft.com/office/drawing/2014/main" id="{F8449D88-2D70-4F94-BAD0-F0AB94644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" y="1488"/>
              <a:ext cx="1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>
                  <a:cs typeface="Times New Roman" panose="02020603050405020304" pitchFamily="18" charset="0"/>
                </a:rPr>
                <a:t>CUSTOMERS</a:t>
              </a:r>
            </a:p>
          </p:txBody>
        </p:sp>
        <p:sp>
          <p:nvSpPr>
            <p:cNvPr id="615444" name="Line 20">
              <a:extLst>
                <a:ext uri="{FF2B5EF4-FFF2-40B4-BE49-F238E27FC236}">
                  <a16:creationId xmlns:a16="http://schemas.microsoft.com/office/drawing/2014/main" id="{D3D703BD-618B-45FE-A2E0-E10CE799C1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1872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45" name="Line 21">
              <a:extLst>
                <a:ext uri="{FF2B5EF4-FFF2-40B4-BE49-F238E27FC236}">
                  <a16:creationId xmlns:a16="http://schemas.microsoft.com/office/drawing/2014/main" id="{916901C6-3312-4B03-B70F-9AC85036AC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16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46" name="Line 22">
              <a:extLst>
                <a:ext uri="{FF2B5EF4-FFF2-40B4-BE49-F238E27FC236}">
                  <a16:creationId xmlns:a16="http://schemas.microsoft.com/office/drawing/2014/main" id="{99700931-9752-468A-B5C5-798D753BB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1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47" name="Line 23">
              <a:extLst>
                <a:ext uri="{FF2B5EF4-FFF2-40B4-BE49-F238E27FC236}">
                  <a16:creationId xmlns:a16="http://schemas.microsoft.com/office/drawing/2014/main" id="{B9A15ECC-1F51-4E15-BF43-E2B501E42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2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48" name="Line 24">
              <a:extLst>
                <a:ext uri="{FF2B5EF4-FFF2-40B4-BE49-F238E27FC236}">
                  <a16:creationId xmlns:a16="http://schemas.microsoft.com/office/drawing/2014/main" id="{A586E1FE-4E01-4C32-B949-540139D18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16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49" name="Line 25">
              <a:extLst>
                <a:ext uri="{FF2B5EF4-FFF2-40B4-BE49-F238E27FC236}">
                  <a16:creationId xmlns:a16="http://schemas.microsoft.com/office/drawing/2014/main" id="{B0D5E8AE-34A4-4142-A1E3-68E5620155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21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0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AB8D-30E1-4906-8F73-099347D2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BD5B0-3B1D-449F-8DC3-96D4C225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  <a:p>
            <a:pPr lvl="1"/>
            <a:r>
              <a:rPr lang="en-US" dirty="0"/>
              <a:t>Analysis, Design, Coding, and Testing</a:t>
            </a:r>
          </a:p>
          <a:p>
            <a:r>
              <a:rPr lang="en-US" dirty="0"/>
              <a:t>Iterative (Most Common)</a:t>
            </a:r>
          </a:p>
          <a:p>
            <a:pPr lvl="1"/>
            <a:r>
              <a:rPr lang="en-US" dirty="0"/>
              <a:t>Solve in Pieces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8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2418-7A16-47E2-A66C-7E42327D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536C-DC2A-491D-8D11-2578D613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Planning</a:t>
            </a:r>
          </a:p>
          <a:p>
            <a:r>
              <a:rPr lang="en-US" dirty="0"/>
              <a:t>Adaptive Planning (Agile Development)</a:t>
            </a:r>
          </a:p>
          <a:p>
            <a:r>
              <a:rPr lang="en-US" dirty="0"/>
              <a:t>If you can easily list all requirements use Predive Planning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7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>
            <a:extLst>
              <a:ext uri="{FF2B5EF4-FFF2-40B4-BE49-F238E27FC236}">
                <a16:creationId xmlns:a16="http://schemas.microsoft.com/office/drawing/2014/main" id="{21B95648-8CB1-4C9D-99A3-EBBCD949A0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 Oriented Modeling</a:t>
            </a:r>
          </a:p>
        </p:txBody>
      </p:sp>
      <p:graphicFrame>
        <p:nvGraphicFramePr>
          <p:cNvPr id="67587" name="Object 3">
            <a:extLst>
              <a:ext uri="{FF2B5EF4-FFF2-40B4-BE49-F238E27FC236}">
                <a16:creationId xmlns:a16="http://schemas.microsoft.com/office/drawing/2014/main" id="{FBF43FE8-134B-40ED-BA44-2407EC36E69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447800" y="1676400"/>
          <a:ext cx="6324600" cy="481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Bitmap Image" r:id="rId4" imgW="5733333" imgH="4361905" progId="Paint.Picture">
                  <p:embed/>
                </p:oleObj>
              </mc:Choice>
              <mc:Fallback>
                <p:oleObj name="Bitmap Image" r:id="rId4" imgW="5733333" imgH="4361905" progId="Paint.Picture">
                  <p:embed/>
                  <p:pic>
                    <p:nvPicPr>
                      <p:cNvPr id="67587" name="Object 3">
                        <a:extLst>
                          <a:ext uri="{FF2B5EF4-FFF2-40B4-BE49-F238E27FC236}">
                            <a16:creationId xmlns:a16="http://schemas.microsoft.com/office/drawing/2014/main" id="{FBF43FE8-134B-40ED-BA44-2407EC36E6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76400"/>
                        <a:ext cx="6324600" cy="481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541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2BF405-78C3-41CF-AD0C-D3E42BDE5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en-US" altLang="en-US"/>
              <a:t>What is UML?</a:t>
            </a:r>
            <a:endParaRPr lang="en-US" altLang="en-US" b="1">
              <a:solidFill>
                <a:schemeClr val="tx1"/>
              </a:solidFill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B520230-ECBD-4816-8ABC-39DCEB8F7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447800"/>
            <a:ext cx="71628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UML stands for “Unified Modeling Language”</a:t>
            </a:r>
          </a:p>
          <a:p>
            <a:pPr>
              <a:lnSpc>
                <a:spcPct val="90000"/>
              </a:lnSpc>
            </a:pPr>
            <a:endParaRPr lang="en-US" altLang="en-US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It is a industry-standard graphical language for specifying, visualizing, constructing, and documenting the artifacts of software systems</a:t>
            </a:r>
          </a:p>
          <a:p>
            <a:pPr>
              <a:lnSpc>
                <a:spcPct val="90000"/>
              </a:lnSpc>
            </a:pPr>
            <a:endParaRPr lang="en-US" altLang="en-US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The UML uses mostly graphical notations to express the OO analysis and design of software projects. 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Simplifies the complex process of software design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542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BF78649-43B9-436B-8206-152BDCCE8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Why UML for Modeling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59E9D196-B154-44CA-A53C-ED236310E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620000" cy="4495800"/>
          </a:xfrm>
        </p:spPr>
        <p:txBody>
          <a:bodyPr/>
          <a:lstStyle/>
          <a:p>
            <a:r>
              <a:rPr lang="en-US" altLang="en-US" sz="2400"/>
              <a:t>Use graphical notation  to communicate more clearly than natural language (imprecise) and code(too detailed).</a:t>
            </a:r>
          </a:p>
          <a:p>
            <a:endParaRPr lang="en-US" altLang="en-US" sz="2400"/>
          </a:p>
          <a:p>
            <a:r>
              <a:rPr lang="en-US" altLang="en-US" sz="2400"/>
              <a:t>Help acquire an overall view of a system.</a:t>
            </a:r>
          </a:p>
          <a:p>
            <a:endParaRPr lang="en-US" altLang="en-US" sz="2400"/>
          </a:p>
          <a:p>
            <a:r>
              <a:rPr lang="en-US" altLang="en-US" sz="2400"/>
              <a:t>UML is </a:t>
            </a:r>
            <a:r>
              <a:rPr lang="en-US" altLang="en-US" sz="2400" i="1"/>
              <a:t>not </a:t>
            </a:r>
            <a:r>
              <a:rPr lang="en-US" altLang="en-US" sz="2400"/>
              <a:t>dependent on any one language or technology.</a:t>
            </a:r>
          </a:p>
          <a:p>
            <a:endParaRPr lang="en-US" altLang="en-US" sz="2400"/>
          </a:p>
          <a:p>
            <a:r>
              <a:rPr lang="en-US" altLang="en-US" sz="2400"/>
              <a:t>UML moves us from fragmentation</a:t>
            </a:r>
            <a:r>
              <a:rPr lang="en-US" altLang="en-US" sz="2400" b="1" i="1"/>
              <a:t> </a:t>
            </a:r>
            <a:r>
              <a:rPr lang="en-US" altLang="en-US" sz="2400"/>
              <a:t>to standardization</a:t>
            </a:r>
            <a:r>
              <a:rPr lang="en-US" altLang="en-US" sz="2400" b="1" i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98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1521</Words>
  <Application>Microsoft Office PowerPoint</Application>
  <PresentationFormat>On-screen Show (4:3)</PresentationFormat>
  <Paragraphs>285</Paragraphs>
  <Slides>47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Times New Roman</vt:lpstr>
      <vt:lpstr>Verdana</vt:lpstr>
      <vt:lpstr>Wingdings</vt:lpstr>
      <vt:lpstr>Office Theme</vt:lpstr>
      <vt:lpstr>Bitmap Image</vt:lpstr>
      <vt:lpstr>Getting Started with UML</vt:lpstr>
      <vt:lpstr>Overview</vt:lpstr>
      <vt:lpstr>Modeling</vt:lpstr>
      <vt:lpstr>More Intro</vt:lpstr>
      <vt:lpstr>Development Process</vt:lpstr>
      <vt:lpstr>Planning Process</vt:lpstr>
      <vt:lpstr>Object Oriented Modeling</vt:lpstr>
      <vt:lpstr>What is UML?</vt:lpstr>
      <vt:lpstr>Why UML for Modeling</vt:lpstr>
      <vt:lpstr>History of UML</vt:lpstr>
      <vt:lpstr> Types of UML Diagrams </vt:lpstr>
      <vt:lpstr>Use Case Diagram</vt:lpstr>
      <vt:lpstr>PowerPoint Presentation</vt:lpstr>
      <vt:lpstr>Use Case Diagram(core relationship) </vt:lpstr>
      <vt:lpstr>Use Case Diagram(core relationship) </vt:lpstr>
      <vt:lpstr>Use Case Diagrams </vt:lpstr>
      <vt:lpstr>Use Case Diagrams(cont.)</vt:lpstr>
      <vt:lpstr>Use Case Diagrams(cont.)</vt:lpstr>
      <vt:lpstr>More Use Case</vt:lpstr>
      <vt:lpstr>Description</vt:lpstr>
      <vt:lpstr>PowerPoint Presentation</vt:lpstr>
      <vt:lpstr>PowerPoint Presentation</vt:lpstr>
      <vt:lpstr>PowerPoint Presentation</vt:lpstr>
      <vt:lpstr>PowerPoint Presentation</vt:lpstr>
      <vt:lpstr>Class Diagrams</vt:lpstr>
      <vt:lpstr>Visibility</vt:lpstr>
      <vt:lpstr>Multiplicity</vt:lpstr>
      <vt:lpstr>Class Dependence</vt:lpstr>
      <vt:lpstr>Associate Dependence</vt:lpstr>
      <vt:lpstr>Aggregation and Composition</vt:lpstr>
      <vt:lpstr>Inheritance</vt:lpstr>
      <vt:lpstr>Constraints</vt:lpstr>
      <vt:lpstr>Pre and Post Condition Constraints</vt:lpstr>
      <vt:lpstr>Abstract Class Diagrams</vt:lpstr>
      <vt:lpstr>Interface Class Diagrams</vt:lpstr>
      <vt:lpstr>Entity</vt:lpstr>
      <vt:lpstr>Attribute</vt:lpstr>
      <vt:lpstr>Entity Relationship Models</vt:lpstr>
      <vt:lpstr>Mandatory, Many-to-Many</vt:lpstr>
      <vt:lpstr>Optional, Many-to-Many</vt:lpstr>
      <vt:lpstr>Optional/Mandatory, Many-to-Many</vt:lpstr>
      <vt:lpstr>Optional/Mandatory, One-to-Many</vt:lpstr>
      <vt:lpstr>Mandatory, One-to-One</vt:lpstr>
      <vt:lpstr>Recursive</vt:lpstr>
      <vt:lpstr>Resolving Many-to-Many Relationships</vt:lpstr>
      <vt:lpstr>Resolving Many-to-Many Relationships</vt:lpstr>
      <vt:lpstr>Example (ER Diagram)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UML</dc:title>
  <dc:creator>Rick</dc:creator>
  <cp:lastModifiedBy>Richard Leinecker</cp:lastModifiedBy>
  <cp:revision>10</cp:revision>
  <dcterms:created xsi:type="dcterms:W3CDTF">2006-08-16T00:00:00Z</dcterms:created>
  <dcterms:modified xsi:type="dcterms:W3CDTF">2018-08-30T17:02:09Z</dcterms:modified>
</cp:coreProperties>
</file>