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6"/>
    <p:restoredTop sz="94666"/>
  </p:normalViewPr>
  <p:slideViewPr>
    <p:cSldViewPr snapToGrid="0" snapToObjects="1">
      <p:cViewPr varScale="1">
        <p:scale>
          <a:sx n="93" d="100"/>
          <a:sy n="93" d="100"/>
        </p:scale>
        <p:origin x="24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02E9A-6D2B-B649-9E4C-F66A781DA6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Label Propagation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4871F-974F-B446-A8F0-466EF9C0C9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Survey By: </a:t>
            </a:r>
            <a:r>
              <a:rPr lang="en-US" dirty="0" err="1"/>
              <a:t>Lovro</a:t>
            </a:r>
            <a:r>
              <a:rPr lang="en-US" dirty="0"/>
              <a:t> </a:t>
            </a:r>
            <a:r>
              <a:rPr lang="en-US" dirty="0" err="1"/>
              <a:t>Subelj</a:t>
            </a:r>
            <a:r>
              <a:rPr lang="en-US" dirty="0"/>
              <a:t> </a:t>
            </a:r>
          </a:p>
          <a:p>
            <a:r>
              <a:rPr lang="en-US" dirty="0"/>
              <a:t>University of Ljubljana, Faculty of Computer and Information Science, Ljubljana, Slovenia</a:t>
            </a:r>
          </a:p>
        </p:txBody>
      </p:sp>
    </p:spTree>
    <p:extLst>
      <p:ext uri="{BB962C8B-B14F-4D97-AF65-F5344CB8AC3E}">
        <p14:creationId xmlns:p14="http://schemas.microsoft.com/office/powerpoint/2010/main" val="1782886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0E9D-F486-4F4B-A1F7-14E9E2C9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Propagation as Optimization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5694A3-A5E1-E145-BF89-2ACB72446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1870364"/>
                <a:ext cx="9720073" cy="443899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Label propagation can be viewed as a local optimization method for maximizing the following objective function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the group labeling of the network. This objective has a trivial optimum solution corresponding to a uniform labeling, i.e. all nodes sharing the same label. However, label propagation usually finds and gets stuck in a local optima that is not the undesirable global optimum.</a:t>
                </a:r>
              </a:p>
              <a:p>
                <a:endParaRPr lang="en-US" dirty="0"/>
              </a:p>
              <a:p>
                <a:r>
                  <a:rPr lang="en-US" dirty="0"/>
                  <a:t>Label propagation as optimization is equivalent to minimizing the Hamiltonian of a q-state Potts model, a generalization of the </a:t>
                </a:r>
                <a:r>
                  <a:rPr lang="en-US" dirty="0" err="1"/>
                  <a:t>Ising</a:t>
                </a:r>
                <a:r>
                  <a:rPr lang="en-US" dirty="0"/>
                  <a:t> model.</a:t>
                </a:r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5694A3-A5E1-E145-BF89-2ACB72446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1870364"/>
                <a:ext cx="9720073" cy="4438996"/>
              </a:xfrm>
              <a:blipFill>
                <a:blip r:embed="rId2"/>
                <a:stretch>
                  <a:fillRect l="-261" t="-1425" r="-783" b="-16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691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4EDE0-EA8B-2648-9380-8D1BA8603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Advances of Label 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239E47-1A7C-D845-8AE5-008820DB3F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Problem: As stated, there is an undesirable optimal solution to the original label propagation method.</a:t>
                </a:r>
              </a:p>
              <a:p>
                <a:r>
                  <a:rPr lang="en-US" dirty="0"/>
                  <a:t>Solution: Add constraints to make the objective function.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the original objective function, then the modified objective function with the constraints is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represents a penalty term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being a regularization parameter weighing the penalty.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239E47-1A7C-D845-8AE5-008820DB3F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1" t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7020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83E80-761E-7B45-A625-090ACFC0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Penalty terms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D97800-EA8E-DF41-B214-EB17C839C7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1662545"/>
                <a:ext cx="9720073" cy="4646815"/>
              </a:xfrm>
            </p:spPr>
            <p:txBody>
              <a:bodyPr/>
              <a:lstStyle/>
              <a:p>
                <a:r>
                  <a:rPr lang="en-US" dirty="0"/>
                  <a:t>1) Nodes are divided into smaller groups of similar size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 is the number of nodes in group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2) Nodes divided into groups having same total degree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This penalty term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b="0" dirty="0"/>
                  <a:t> results in the objective function</a:t>
                </a:r>
              </a:p>
              <a:p>
                <a:endParaRPr lang="en-US" dirty="0"/>
              </a:p>
              <a:p>
                <a:endParaRPr lang="en-US" b="0" dirty="0"/>
              </a:p>
              <a:p>
                <a:r>
                  <a:rPr lang="en-US" b="0" dirty="0"/>
                  <a:t>Which is equivalent to maximizing the modularity: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D97800-EA8E-DF41-B214-EB17C839C7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1662545"/>
                <a:ext cx="9720073" cy="4646815"/>
              </a:xfrm>
              <a:blipFill>
                <a:blip r:embed="rId2"/>
                <a:stretch>
                  <a:fillRect l="-261" t="-1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AE9909A-86B1-FA43-9041-534211CFA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437" y="5555673"/>
            <a:ext cx="4349311" cy="8234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01A08D-D1D1-C345-97EE-BA2953B69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535" y="4570652"/>
            <a:ext cx="5303958" cy="98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77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221B7-746F-A849-8F63-7F4DC1DA2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Propagation with Preferences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6F2A19-F2C2-2844-8F53-0B04A28BE7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propagation “strength”,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of individual nodes can be defined in the label propagation to improve performance of label propagation. The update rule will look like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and the objective function becomes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Example preference definition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6F2A19-F2C2-2844-8F53-0B04A28BE7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1" t="-2208" r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3704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64A55-0095-4847-9501-20ECA5FD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Defensive 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EBA29A-54E0-5B48-BB27-DB28A2D1A0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, then whenever nodes change their groups update according to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bSup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This is the probability that a random walker restricted to group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visits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This is defensive propagation as it results in a larger number of groups by increasing the strength of central group nodes and decreasing the strength of border nodes.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EBA29A-54E0-5B48-BB27-DB28A2D1A0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5" t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975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6373-CBC8-EA4A-825C-53FA23D03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Offensive 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A1C213-F698-6043-8EA1-87FC0B786A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 alternative approach to defensive propagation is offensive propagation. This results in a smaller number of larger groups. The update rule for offensive propagation is written as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With the same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definition as defensive propagation mentioned in the previous slide.</a:t>
                </a:r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A1C213-F698-6043-8EA1-87FC0B786A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1" t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49CED86-B542-5F4C-BB9F-93B60EFCA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956" y="4407491"/>
            <a:ext cx="6667492" cy="222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41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1F49-3C7A-C347-8B54-FDFB597A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Stability and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F7DD8-1A2A-CF47-8A85-458E4CF90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14945"/>
            <a:ext cx="9720073" cy="4494415"/>
          </a:xfrm>
        </p:spPr>
        <p:txBody>
          <a:bodyPr>
            <a:normAutofit/>
          </a:bodyPr>
          <a:lstStyle/>
          <a:p>
            <a:r>
              <a:rPr lang="en-US" dirty="0"/>
              <a:t>Problem: Label propagation is unstable</a:t>
            </a:r>
          </a:p>
          <a:p>
            <a:r>
              <a:rPr lang="en-US" dirty="0"/>
              <a:t>Solution 1: Semi-Synchronous label propagation. </a:t>
            </a:r>
          </a:p>
          <a:p>
            <a:pPr lvl="1"/>
            <a:r>
              <a:rPr lang="en-US" dirty="0"/>
              <a:t>Color graph: A graph coloring is one such that no two connected nodes share the same color</a:t>
            </a:r>
          </a:p>
          <a:p>
            <a:pPr lvl="1"/>
            <a:r>
              <a:rPr lang="en-US" dirty="0"/>
              <a:t>Then traverse nodes with different color in random order</a:t>
            </a:r>
          </a:p>
          <a:p>
            <a:pPr lvl="1"/>
            <a:r>
              <a:rPr lang="en-US" dirty="0"/>
              <a:t>Update same color nodes synchronously</a:t>
            </a:r>
          </a:p>
          <a:p>
            <a:pPr lvl="2"/>
            <a:r>
              <a:rPr lang="en-US" dirty="0"/>
              <a:t>Convergence can be proven.</a:t>
            </a:r>
          </a:p>
          <a:p>
            <a:pPr marL="0" indent="0">
              <a:buNone/>
            </a:pPr>
            <a:r>
              <a:rPr lang="en-US" dirty="0"/>
              <a:t>Solution 2: Consensus clustering</a:t>
            </a:r>
          </a:p>
          <a:p>
            <a:pPr lvl="1"/>
            <a:r>
              <a:rPr lang="en-US" dirty="0"/>
              <a:t>Apply label propagation method to network multiple times.</a:t>
            </a:r>
          </a:p>
          <a:p>
            <a:pPr lvl="1"/>
            <a:r>
              <a:rPr lang="en-US" dirty="0"/>
              <a:t>Construct a weighted consensus graph where weights represent the number of times two nodes were classified into the same community.</a:t>
            </a:r>
          </a:p>
          <a:p>
            <a:pPr lvl="1"/>
            <a:r>
              <a:rPr lang="en-US" dirty="0"/>
              <a:t>Repeat process on consensus graph.</a:t>
            </a:r>
          </a:p>
          <a:p>
            <a:pPr lvl="1"/>
            <a:r>
              <a:rPr lang="en-US" dirty="0"/>
              <a:t>Repeat entire process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2730423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860E-C563-604A-BC60-4DFBBAA4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Groups of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B200C-6066-4C4A-90DD-2B3232455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label propagation method was originally designed to detect non-overlapping communities </a:t>
            </a:r>
            <a:r>
              <a:rPr lang="en-US"/>
              <a:t>in networks.</a:t>
            </a:r>
          </a:p>
        </p:txBody>
      </p:sp>
    </p:spTree>
    <p:extLst>
      <p:ext uri="{BB962C8B-B14F-4D97-AF65-F5344CB8AC3E}">
        <p14:creationId xmlns:p14="http://schemas.microsoft.com/office/powerpoint/2010/main" val="1919796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C03B-28AD-264C-8FD2-B7155FE1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27305-6889-0D4A-9145-8E661E222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 Propagation methods are community detection algorithms for undirected networks. No clear way to generalize method for directed graphs.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C58AA1-402E-BC41-8D62-4DC95A91E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489781"/>
              </p:ext>
            </p:extLst>
          </p:nvPr>
        </p:nvGraphicFramePr>
        <p:xfrm>
          <a:off x="1151906" y="3439115"/>
          <a:ext cx="9592294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6147">
                  <a:extLst>
                    <a:ext uri="{9D8B030D-6E8A-4147-A177-3AD203B41FA5}">
                      <a16:colId xmlns:a16="http://schemas.microsoft.com/office/drawing/2014/main" val="604991320"/>
                    </a:ext>
                  </a:extLst>
                </a:gridCol>
                <a:gridCol w="4796147">
                  <a:extLst>
                    <a:ext uri="{9D8B030D-6E8A-4147-A177-3AD203B41FA5}">
                      <a16:colId xmlns:a16="http://schemas.microsoft.com/office/drawing/2014/main" val="72528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20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Simple: Conceptually and only a few lines of code to implement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very robust: We will see how to fix this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90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Fast: nearly O(m) where m is number of edges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very stable or accurate: We will see how to fix this too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405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53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A45CC-FBCE-CD41-B662-5B9F244DE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Framework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CE3C5-395B-974B-9021-BB617F48F4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G(V, E) </a:t>
                </a:r>
                <a:r>
                  <a:rPr lang="en-US" dirty="0" err="1"/>
                  <a:t>where|V</a:t>
                </a:r>
                <a:r>
                  <a:rPr lang="en-US" dirty="0"/>
                  <a:t>| = n, and |E| = m. Then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denote the set of neighbors of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 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the group assignment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Then</a:t>
                </a:r>
              </a:p>
              <a:p>
                <a:r>
                  <a:rPr lang="en-US" dirty="0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1, .. , 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2) Until equilibrium: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There are a lot is issues with this algorithm that we can tackle one at a time.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CE3C5-395B-974B-9021-BB617F48F4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1" t="-2208" r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330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6BB7C-7726-DA44-8AE2-085481339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Non-Simple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ADE56F-0B0F-7844-A106-4424F5CE67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Original Algorithm:</a:t>
                </a:r>
              </a:p>
              <a:p>
                <a:pPr lvl="1"/>
                <a:r>
                  <a:rPr lang="en-US" dirty="0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1, .. , 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2) Until equilibrium: Update Labels: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This algorithm can be adjusted to work for non-simple graphs.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denote the adjacency matrix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. Then we can change the update rule:</a:t>
                </a:r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 can contain the edge weights.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ADE56F-0B0F-7844-A106-4424F5CE67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1" t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34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52025-90AC-2846-898D-9A3AF8322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0CBBEF-DB2C-4E46-A0C2-B9165C66DA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Original Algorithm:</a:t>
                </a:r>
              </a:p>
              <a:p>
                <a:pPr lvl="1"/>
                <a:r>
                  <a:rPr lang="en-US" dirty="0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1, .. , 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2) Until equilibrium: Update Labels: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a node has more than 1 neighbor then how does it update?</a:t>
                </a:r>
              </a:p>
              <a:p>
                <a:pPr lvl="1"/>
                <a:r>
                  <a:rPr lang="en-US" dirty="0"/>
                  <a:t>Solution 1: Choose uniformly at random</a:t>
                </a:r>
              </a:p>
              <a:p>
                <a:pPr lvl="2"/>
                <a:r>
                  <a:rPr lang="en-US" dirty="0"/>
                  <a:t>Potentially won’t convergence</a:t>
                </a:r>
              </a:p>
              <a:p>
                <a:pPr lvl="1"/>
                <a:r>
                  <a:rPr lang="en-US" dirty="0"/>
                  <a:t>Solution 2: Predefine an ordering to prefer certain labels over other</a:t>
                </a:r>
              </a:p>
              <a:p>
                <a:pPr lvl="2"/>
                <a:r>
                  <a:rPr lang="en-US" dirty="0"/>
                  <a:t>Drawbacks</a:t>
                </a:r>
              </a:p>
              <a:p>
                <a:pPr lvl="1"/>
                <a:r>
                  <a:rPr lang="en-US" dirty="0"/>
                  <a:t>Solution 3: Add self loops</a:t>
                </a:r>
              </a:p>
              <a:p>
                <a:pPr lvl="2"/>
                <a:r>
                  <a:rPr lang="en-US" dirty="0"/>
                  <a:t>Potentially cause more ties</a:t>
                </a:r>
              </a:p>
              <a:p>
                <a:pPr lvl="1"/>
                <a:r>
                  <a:rPr lang="en-US" dirty="0"/>
                  <a:t>*Solution 4: When there are multiple maximal labels in a node’s neighborhood, and one of these labels is the current label of the node, the node retains its label. </a:t>
                </a:r>
              </a:p>
              <a:p>
                <a:pPr lvl="3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0CBBEF-DB2C-4E46-A0C2-B9165C66DA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1" t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6EE7CCD-B8E8-324C-9686-8CAE76E42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828" y="490474"/>
            <a:ext cx="70612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2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7BE8A-7042-4540-909D-18438F51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Label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AE91F0-1610-354E-BA97-90E47704ED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Original Algorithm:</a:t>
                </a:r>
              </a:p>
              <a:p>
                <a:pPr lvl="1"/>
                <a:r>
                  <a:rPr lang="en-US" dirty="0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1, .. , 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2) Until equilibrium: Update Labels: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update in the original algorithm is synchronous. This can lead to oscillations and thus the algorithm will never converge.</a:t>
                </a:r>
              </a:p>
              <a:p>
                <a:endParaRPr lang="en-US" dirty="0"/>
              </a:p>
              <a:p>
                <a:r>
                  <a:rPr lang="en-US" dirty="0"/>
                  <a:t>Solution: Asynchronous updates, order of nodes in update is random.</a:t>
                </a:r>
              </a:p>
              <a:p>
                <a:pPr lvl="1"/>
                <a:r>
                  <a:rPr lang="en-US" dirty="0"/>
                  <a:t>Makes method unstable</a:t>
                </a:r>
              </a:p>
              <a:p>
                <a:pPr lvl="1"/>
                <a:r>
                  <a:rPr lang="en-US" dirty="0"/>
                  <a:t>Can lead to giant communities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AE91F0-1610-354E-BA97-90E47704ED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1" t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464FB4C-89BC-3842-90D6-740662FCB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193" y="459232"/>
            <a:ext cx="39878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3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F6329-62F5-184D-A8A6-D434B885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Equilibrium Criterium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4EB1A6-7036-8F4A-A79A-9DB09AA6ED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Original Algorithm:</a:t>
                </a:r>
              </a:p>
              <a:p>
                <a:pPr lvl="1"/>
                <a:r>
                  <a:rPr lang="en-US" dirty="0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1, .. , 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2) Until equilibrium: Update Labels: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the algorithm above what does equilibrium mean? </a:t>
                </a:r>
              </a:p>
              <a:p>
                <a:r>
                  <a:rPr lang="en-US" dirty="0"/>
                  <a:t>We can define equilibrium to be the state when for every node in a network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denote the number of neighbors of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r>
                  <a:rPr lang="en-US" dirty="0"/>
                  <a:t> the number of neighbors that share label g. Thus equilibrium is when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4EB1A6-7036-8F4A-A79A-9DB09AA6ED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1" t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744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C88D0-E370-0C4A-94C3-169830EB8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and Complexity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6A8DEF-F195-774A-A7B1-7B9876087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1793172"/>
            <a:ext cx="7577995" cy="3460617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DFE495-B47F-C244-BC12-7656AE38BED3}"/>
                  </a:ext>
                </a:extLst>
              </p:cNvPr>
              <p:cNvSpPr txBox="1"/>
              <p:nvPr/>
            </p:nvSpPr>
            <p:spPr>
              <a:xfrm>
                <a:off x="8775866" y="1128157"/>
                <a:ext cx="3051958" cy="5355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nary>
                  </m:oMath>
                </a14:m>
                <a:r>
                  <a:rPr lang="en-US" dirty="0"/>
                  <a:t> , the complexity of an entire iteration of label propagation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A random order of nodes for asynchronous propagation can be computed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At the end of label propagation the division into communities can be computed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.</a:t>
                </a:r>
              </a:p>
              <a:p>
                <a:r>
                  <a:rPr lang="en-US" dirty="0"/>
                  <a:t>Overall complexity is thus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the number of iterations. It has been shown experimentally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≈1.0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0.23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Thus label propagation is nearly linear in the number of edges of the network,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DFE495-B47F-C244-BC12-7656AE38B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5866" y="1128157"/>
                <a:ext cx="3051958" cy="5355569"/>
              </a:xfrm>
              <a:prstGeom prst="rect">
                <a:avLst/>
              </a:prstGeom>
              <a:blipFill>
                <a:blip r:embed="rId3"/>
                <a:stretch>
                  <a:fillRect l="-1660" t="-7801" r="-2905" b="-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66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40B6-B722-CC45-B03F-4539E5AE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and Complexity 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5DCA97-A150-A642-B90B-D3C72EB0D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9210" y="2084832"/>
            <a:ext cx="9449908" cy="3842846"/>
          </a:xfrm>
        </p:spPr>
      </p:pic>
    </p:spTree>
    <p:extLst>
      <p:ext uri="{BB962C8B-B14F-4D97-AF65-F5344CB8AC3E}">
        <p14:creationId xmlns:p14="http://schemas.microsoft.com/office/powerpoint/2010/main" val="2437866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195</TotalTime>
  <Words>1198</Words>
  <Application>Microsoft Macintosh PowerPoint</Application>
  <PresentationFormat>Widescreen</PresentationFormat>
  <Paragraphs>113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Cambria Math</vt:lpstr>
      <vt:lpstr>Tw Cen MT</vt:lpstr>
      <vt:lpstr>Tw Cen MT Condensed</vt:lpstr>
      <vt:lpstr>Wingdings 3</vt:lpstr>
      <vt:lpstr>Integral</vt:lpstr>
      <vt:lpstr>Label Propagation</vt:lpstr>
      <vt:lpstr>Label Propagation</vt:lpstr>
      <vt:lpstr>The Framework algorithm</vt:lpstr>
      <vt:lpstr>Non-Simple Graphs</vt:lpstr>
      <vt:lpstr>Resolving Ties</vt:lpstr>
      <vt:lpstr>Order of Label Propagation</vt:lpstr>
      <vt:lpstr>Label Equilibrium Criterium</vt:lpstr>
      <vt:lpstr>Algorithm and Complexity</vt:lpstr>
      <vt:lpstr>Algorithm and Complexity Cont.</vt:lpstr>
      <vt:lpstr>Label Propagation as Optimization</vt:lpstr>
      <vt:lpstr>Advances of Label Propagation</vt:lpstr>
      <vt:lpstr>Penalty terms</vt:lpstr>
      <vt:lpstr>Label Propagation with Preferences</vt:lpstr>
      <vt:lpstr>Defensive Propagation</vt:lpstr>
      <vt:lpstr>Offensive Propagation</vt:lpstr>
      <vt:lpstr>Method Stability and Complexity</vt:lpstr>
      <vt:lpstr>Overlapping Groups of Nodes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Label Propagation</dc:title>
  <dc:creator>Microsoft Office User</dc:creator>
  <cp:lastModifiedBy>Microsoft Office User</cp:lastModifiedBy>
  <cp:revision>17</cp:revision>
  <dcterms:created xsi:type="dcterms:W3CDTF">2019-02-28T23:36:34Z</dcterms:created>
  <dcterms:modified xsi:type="dcterms:W3CDTF">2019-03-03T20:03:21Z</dcterms:modified>
</cp:coreProperties>
</file>