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2" r:id="rId8"/>
    <p:sldId id="266" r:id="rId9"/>
    <p:sldId id="263" r:id="rId10"/>
    <p:sldId id="265" r:id="rId11"/>
    <p:sldId id="268" r:id="rId12"/>
    <p:sldId id="269" r:id="rId13"/>
    <p:sldId id="270" r:id="rId14"/>
    <p:sldId id="272" r:id="rId15"/>
    <p:sldId id="273" r:id="rId16"/>
    <p:sldId id="27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Karakterlánc-string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-hogy legyen hely a szövegnek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Hivatkozás a string egyes részeire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28666" cy="3880773"/>
          </a:xfrm>
        </p:spPr>
        <p:txBody>
          <a:bodyPr/>
          <a:lstStyle/>
          <a:p>
            <a:r>
              <a:rPr lang="hu-HU" dirty="0" smtClean="0"/>
              <a:t>ne felejtsük el, hogy a string valójában egy tömb, ami char típusú. </a:t>
            </a:r>
          </a:p>
          <a:p>
            <a:pPr marL="446088" indent="0">
              <a:buNone/>
            </a:pP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s;</a:t>
            </a:r>
          </a:p>
          <a:p>
            <a:pPr marL="446088" indent="0">
              <a:buNone/>
            </a:pP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dirty="0" smtClean="0"/>
              <a:t> első karaktere az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s[0]</a:t>
            </a:r>
            <a:r>
              <a:rPr lang="hu-HU" dirty="0" smtClean="0"/>
              <a:t>, és bármely elemre hivatkozhatunk a sorszámával, így: </a:t>
            </a:r>
          </a:p>
          <a:p>
            <a:pPr marL="446088" indent="0">
              <a:buNone/>
            </a:pP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s[i]</a:t>
            </a:r>
            <a:r>
              <a:rPr lang="hu-HU" dirty="0" smtClean="0"/>
              <a:t>-egy ciklusban, vagy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s[5]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s[141]</a:t>
            </a:r>
            <a:r>
              <a:rPr lang="hu-HU" dirty="0" smtClean="0"/>
              <a:t>, .....</a:t>
            </a:r>
          </a:p>
          <a:p>
            <a:pPr marL="446088" indent="0">
              <a:buNone/>
            </a:pPr>
            <a:r>
              <a:rPr lang="hu-HU" dirty="0" smtClean="0"/>
              <a:t>ugyanezt jelenti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s.at(i)</a:t>
            </a:r>
            <a:r>
              <a:rPr lang="hu-HU" dirty="0" smtClean="0"/>
              <a:t>,</a:t>
            </a:r>
            <a:r>
              <a:rPr lang="hu-HU" dirty="0"/>
              <a:t>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s.at(5)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s.at(141)</a:t>
            </a:r>
            <a:r>
              <a:rPr lang="hu-HU" dirty="0" smtClean="0"/>
              <a:t>, .... </a:t>
            </a:r>
          </a:p>
          <a:p>
            <a:pPr marL="446088" indent="0">
              <a:buNone/>
            </a:pPr>
            <a:r>
              <a:rPr lang="hu-HU" dirty="0" smtClean="0"/>
              <a:t>Használata:</a:t>
            </a:r>
          </a:p>
          <a:p>
            <a:pPr marL="446088" indent="0">
              <a:buNone/>
            </a:pP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s[6]=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‘5’ </a:t>
            </a:r>
            <a:r>
              <a:rPr lang="en-US" dirty="0" smtClean="0"/>
              <a:t>–</a:t>
            </a:r>
            <a:r>
              <a:rPr lang="en-US" dirty="0" err="1" smtClean="0"/>
              <a:t>az</a:t>
            </a:r>
            <a:r>
              <a:rPr lang="en-US" dirty="0" smtClean="0"/>
              <a:t> s string 7. </a:t>
            </a:r>
            <a:r>
              <a:rPr lang="en-US" dirty="0" err="1" smtClean="0"/>
              <a:t>karakter</a:t>
            </a:r>
            <a:r>
              <a:rPr lang="hu-HU" dirty="0" smtClean="0"/>
              <a:t>ét 5-re változtatja</a:t>
            </a:r>
          </a:p>
          <a:p>
            <a:pPr marL="446088" indent="0">
              <a:buNone/>
            </a:pP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s[10]+=32 </a:t>
            </a:r>
            <a:r>
              <a:rPr lang="hu-HU" dirty="0" smtClean="0"/>
              <a:t>az s string 11. karakterét kisbetűssé alakítja (persze, csak ha nagybetű, egyébkébt furcsa eredményt kaphatunk)</a:t>
            </a:r>
          </a:p>
          <a:p>
            <a:pPr marL="446088" indent="0">
              <a:buNone/>
            </a:pP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s[6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–így vizsgáljuk meg, hogy a sztring 7. karaktere A –e? </a:t>
            </a:r>
            <a:endParaRPr lang="hu-HU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Sztring beszúrása egy sztringbe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string osztály s.insert() függvénye teszi lehetővé, hogy beszúrjunk egy sztringet egy másikba. </a:t>
            </a:r>
          </a:p>
          <a:p>
            <a:pPr marL="0" indent="0">
              <a:buNone/>
            </a:pPr>
            <a:r>
              <a:rPr lang="hu-HU" dirty="0" smtClean="0"/>
              <a:t>Példa: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hu-HU" alt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"alma";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str.insert(0</a:t>
            </a: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,"granat");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cout </a:t>
            </a: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str &lt;&lt; endl; // granatalma</a:t>
            </a:r>
            <a:endParaRPr lang="hu-HU" altLang="hu-HU" sz="4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hova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.insert(</a:t>
            </a:r>
            <a:r>
              <a:rPr lang="hu-HU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 </a:t>
            </a:r>
            <a:r>
              <a:rPr lang="hu-HU" dirty="0" smtClean="0"/>
              <a:t>a </a:t>
            </a:r>
            <a:r>
              <a:rPr lang="hu-HU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hova</a:t>
            </a:r>
            <a:r>
              <a:rPr lang="hu-HU" dirty="0" smtClean="0"/>
              <a:t> nevű sztringbe szúrja be a megadott </a:t>
            </a:r>
            <a:r>
              <a:rPr lang="hu-HU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hu-HU" dirty="0" smtClean="0"/>
              <a:t>től kezdve a </a:t>
            </a:r>
            <a:r>
              <a:rPr lang="hu-HU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hu-HU" dirty="0" smtClean="0"/>
              <a:t>  nevű sztringet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41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Törlés a sztringből</a:t>
            </a:r>
            <a:endParaRPr lang="hu-H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86933" y="2690767"/>
            <a:ext cx="506068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 = "adatbazis-kezeles";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 &lt;&lt; str &lt;&lt; endl; // adatbazis-kezeles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str.erase(4,5);      // </a:t>
            </a:r>
          </a:p>
          <a:p>
            <a:pPr marL="0" lvl="0" indent="0" defTabSz="914400">
              <a:buClrTx/>
              <a:buSzTx/>
              <a:buNone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 &lt;&lt; str &lt;&lt; endl; // </a:t>
            </a:r>
            <a:r>
              <a:rPr lang="hu-HU" altLang="hu-H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adat-kezeles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334" y="1575129"/>
            <a:ext cx="9010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string osztály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s.erase()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függvénye teszi lehetővé, hogy töröljük az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sztring egy részét: egy adott indextől kezdve, megadott számú karaktert. </a:t>
            </a:r>
          </a:p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Példa: 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272" y="4251849"/>
            <a:ext cx="8504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mibol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.erase(</a:t>
            </a:r>
            <a:r>
              <a:rPr lang="hu-HU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hossz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 </a:t>
            </a:r>
            <a:r>
              <a:rPr lang="hu-HU" dirty="0"/>
              <a:t>a </a:t>
            </a:r>
            <a:r>
              <a:rPr lang="hu-HU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mibol</a:t>
            </a:r>
            <a:r>
              <a:rPr lang="hu-HU" dirty="0" smtClean="0"/>
              <a:t> </a:t>
            </a:r>
            <a:r>
              <a:rPr lang="hu-HU" dirty="0"/>
              <a:t>nevű </a:t>
            </a:r>
            <a:r>
              <a:rPr lang="hu-HU" dirty="0" smtClean="0"/>
              <a:t>sztringből töröl </a:t>
            </a:r>
            <a:r>
              <a:rPr lang="hu-HU" dirty="0"/>
              <a:t>a megadott </a:t>
            </a:r>
            <a:r>
              <a:rPr lang="hu-H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hu-HU" dirty="0"/>
              <a:t>től kezdve a </a:t>
            </a:r>
            <a:r>
              <a:rPr lang="hu-HU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hossz</a:t>
            </a:r>
            <a:r>
              <a:rPr lang="hu-HU" dirty="0" smtClean="0"/>
              <a:t> számú karaktert.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15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Alsztring kiválasztása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 string osztály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s.substr() </a:t>
            </a:r>
            <a:r>
              <a:rPr lang="hu-HU" dirty="0"/>
              <a:t>függvénye teszi lehetővé, hogy </a:t>
            </a:r>
            <a:r>
              <a:rPr lang="hu-HU" dirty="0" smtClean="0"/>
              <a:t>az </a:t>
            </a:r>
            <a:r>
              <a:rPr 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dirty="0"/>
              <a:t> </a:t>
            </a:r>
            <a:r>
              <a:rPr lang="hu-HU" dirty="0" smtClean="0"/>
              <a:t>sztringből kiválasszunk egy alsztringet: </a:t>
            </a:r>
            <a:r>
              <a:rPr lang="hu-HU" dirty="0"/>
              <a:t>egy adott indextől kezdve, megadott számú karaktert. </a:t>
            </a:r>
          </a:p>
          <a:p>
            <a:r>
              <a:rPr lang="hu-HU" dirty="0"/>
              <a:t>Példa: </a:t>
            </a: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"abrakadabra";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s.substr(0,5) &lt;&lt; endl; // abrak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s.substr(2,3) &lt;&lt; endl; // rak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s.substr(5,3) &lt;&lt; endl; // ada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s.substr(6) &lt;&lt; endl;   // </a:t>
            </a:r>
            <a:r>
              <a:rPr lang="hu-HU" alt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dabra</a:t>
            </a:r>
            <a:endParaRPr lang="hu-HU" altLang="hu-HU" sz="4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sz="16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mibol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.substr(</a:t>
            </a:r>
            <a:r>
              <a:rPr lang="hu-HU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hossz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 </a:t>
            </a:r>
            <a:r>
              <a:rPr lang="hu-HU" sz="1600" dirty="0"/>
              <a:t>a </a:t>
            </a:r>
            <a:r>
              <a:rPr lang="hu-HU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mibol</a:t>
            </a:r>
            <a:r>
              <a:rPr lang="hu-HU" sz="1600" dirty="0"/>
              <a:t> nevű sztringből </a:t>
            </a:r>
            <a:r>
              <a:rPr lang="hu-HU" sz="1600" dirty="0" smtClean="0"/>
              <a:t>kiemeli </a:t>
            </a:r>
            <a:r>
              <a:rPr lang="hu-HU" sz="1600" dirty="0"/>
              <a:t>a megadott </a:t>
            </a:r>
            <a:r>
              <a:rPr lang="hu-HU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hu-HU" sz="1600" dirty="0"/>
              <a:t>től kezdve a </a:t>
            </a:r>
            <a:r>
              <a:rPr lang="hu-HU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hossz</a:t>
            </a:r>
            <a:r>
              <a:rPr lang="hu-HU" sz="1600" dirty="0"/>
              <a:t> számú karaktert.</a:t>
            </a:r>
            <a:endParaRPr lang="hu-H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16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sztring egy részének kicserélése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53" y="1376817"/>
            <a:ext cx="9356875" cy="527435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 string osztály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s.replace() </a:t>
            </a:r>
            <a:r>
              <a:rPr lang="hu-HU" dirty="0"/>
              <a:t>függvénye teszi lehetővé, hogy </a:t>
            </a:r>
            <a:r>
              <a:rPr lang="hu-HU" dirty="0" smtClean="0"/>
              <a:t>az </a:t>
            </a:r>
            <a:r>
              <a:rPr 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dirty="0"/>
              <a:t> </a:t>
            </a:r>
            <a:r>
              <a:rPr lang="hu-HU" dirty="0" smtClean="0"/>
              <a:t>sztring egy részét kicseréljük egy másik sztringgel: </a:t>
            </a:r>
            <a:r>
              <a:rPr lang="hu-HU" dirty="0"/>
              <a:t>egy adott indextől kezdve, megadott számú </a:t>
            </a:r>
            <a:r>
              <a:rPr lang="hu-HU" dirty="0" smtClean="0"/>
              <a:t>karaktert helyettesítünk az újjal. </a:t>
            </a:r>
            <a:endParaRPr lang="hu-HU" dirty="0"/>
          </a:p>
          <a:p>
            <a:r>
              <a:rPr lang="hu-HU" dirty="0"/>
              <a:t>Példa: </a:t>
            </a: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 = "Ez egy nagyon hosszu mondat.";</a:t>
            </a: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str &lt;&lt; endl;       // </a:t>
            </a:r>
            <a:r>
              <a:rPr lang="hu-HU" altLang="hu-HU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Ez egy nagyon hosszu mondat.</a:t>
            </a: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str.replace(7,13,"rovid</a:t>
            </a:r>
            <a:r>
              <a:rPr lang="hu-HU" altLang="hu-HU" sz="17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//hosszabb rész helyettesíthető rövidebbel </a:t>
            </a:r>
          </a:p>
          <a:p>
            <a:pPr marL="44608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sz="17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hu-HU" altLang="hu-HU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str &lt;&lt; endl</a:t>
            </a:r>
            <a:r>
              <a:rPr lang="hu-HU" altLang="hu-HU" sz="17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altLang="hu-HU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7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hu-HU" altLang="hu-HU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Ez egy rovid mondat.</a:t>
            </a: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hu-HU" altLang="hu-HU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sz="17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str.replace(19,1</a:t>
            </a:r>
            <a:r>
              <a:rPr lang="hu-HU" altLang="hu-HU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,"?");   </a:t>
            </a:r>
            <a:r>
              <a:rPr lang="hu-HU" altLang="hu-HU" sz="17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//egyenlő hosszúságú részek cseréje</a:t>
            </a:r>
            <a:endParaRPr lang="hu-HU" altLang="hu-HU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str &lt;&lt; endl</a:t>
            </a:r>
            <a:r>
              <a:rPr lang="hu-HU" altLang="hu-HU" sz="17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altLang="hu-HU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7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hu-HU" altLang="hu-HU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Ez egy </a:t>
            </a:r>
            <a:r>
              <a:rPr lang="hu-HU" altLang="hu-HU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rovid </a:t>
            </a:r>
            <a:r>
              <a:rPr lang="hu-HU" altLang="hu-HU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mondat?</a:t>
            </a: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hu-HU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miben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.replace(</a:t>
            </a:r>
            <a:r>
              <a:rPr lang="hu-HU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hossz, </a:t>
            </a:r>
            <a:r>
              <a:rPr lang="hu-HU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ujsztring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 </a:t>
            </a:r>
            <a:r>
              <a:rPr lang="hu-HU" sz="1600" dirty="0"/>
              <a:t>a </a:t>
            </a:r>
            <a:r>
              <a:rPr lang="hu-HU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miben</a:t>
            </a:r>
            <a:r>
              <a:rPr lang="hu-HU" sz="1600" dirty="0" smtClean="0"/>
              <a:t> </a:t>
            </a:r>
            <a:r>
              <a:rPr lang="hu-HU" sz="1600" dirty="0"/>
              <a:t>nevű sztringből </a:t>
            </a:r>
            <a:r>
              <a:rPr lang="hu-HU" sz="1600" dirty="0" smtClean="0"/>
              <a:t>törli </a:t>
            </a:r>
            <a:r>
              <a:rPr lang="hu-HU" sz="1600" dirty="0"/>
              <a:t>a megadott </a:t>
            </a:r>
            <a:r>
              <a:rPr lang="hu-HU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hu-HU" sz="1600" dirty="0"/>
              <a:t>től kezdve a </a:t>
            </a:r>
            <a:r>
              <a:rPr lang="hu-HU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hossz</a:t>
            </a:r>
            <a:r>
              <a:rPr lang="hu-HU" sz="1600" dirty="0"/>
              <a:t> számú </a:t>
            </a:r>
            <a:r>
              <a:rPr lang="hu-HU" sz="1600" dirty="0" smtClean="0"/>
              <a:t>karaktert, és helyette az </a:t>
            </a:r>
            <a:r>
              <a:rPr lang="hu-HU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ujsztring</a:t>
            </a:r>
            <a:r>
              <a:rPr lang="hu-HU" sz="1600" dirty="0" smtClean="0"/>
              <a:t>et illeszti be. </a:t>
            </a:r>
            <a:endParaRPr lang="hu-H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90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hu-HU" dirty="0" smtClean="0"/>
              <a:t>ztring keresése sztringben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81" y="1930401"/>
            <a:ext cx="9356875" cy="37737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 string osztály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s.find() </a:t>
            </a:r>
            <a:r>
              <a:rPr lang="hu-HU" dirty="0"/>
              <a:t>függvénye teszi lehetővé, hogy </a:t>
            </a:r>
            <a:r>
              <a:rPr lang="hu-HU" dirty="0" smtClean="0"/>
              <a:t>az </a:t>
            </a:r>
            <a:r>
              <a:rPr 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dirty="0"/>
              <a:t> </a:t>
            </a:r>
            <a:r>
              <a:rPr lang="hu-HU" dirty="0" smtClean="0"/>
              <a:t>sztringben megkeressünk egy másik sztringet. Eredményül a megtalált sztring kezdőpozícióját kapjuk (tehát egy számot).  </a:t>
            </a:r>
            <a:endParaRPr lang="hu-HU" dirty="0"/>
          </a:p>
          <a:p>
            <a:r>
              <a:rPr lang="hu-HU" dirty="0"/>
              <a:t>Példa: </a:t>
            </a:r>
            <a:endParaRPr lang="hu-HU" dirty="0" smtClean="0"/>
          </a:p>
          <a:p>
            <a:pPr marL="358775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"abrakadabra";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s.find("br") &lt;&lt; endl;       </a:t>
            </a:r>
            <a:r>
              <a:rPr lang="hu-HU" alt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hu-HU" alt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s.find("ka") </a:t>
            </a: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endl; </a:t>
            </a:r>
            <a:r>
              <a:rPr lang="hu-HU" alt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//4</a:t>
            </a:r>
            <a:endParaRPr lang="hu-HU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hu-HU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miben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.find(</a:t>
            </a:r>
            <a:r>
              <a:rPr lang="hu-HU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ujsztring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 </a:t>
            </a:r>
            <a:r>
              <a:rPr lang="hu-HU" sz="1600" dirty="0"/>
              <a:t>a </a:t>
            </a:r>
            <a:r>
              <a:rPr lang="hu-HU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miben</a:t>
            </a:r>
            <a:r>
              <a:rPr lang="hu-HU" sz="1600" dirty="0" smtClean="0"/>
              <a:t> </a:t>
            </a:r>
            <a:r>
              <a:rPr lang="hu-HU" sz="1600" dirty="0"/>
              <a:t>nevű </a:t>
            </a:r>
            <a:r>
              <a:rPr lang="hu-HU" sz="1600" dirty="0" smtClean="0"/>
              <a:t>sztringben megkeresi az </a:t>
            </a:r>
            <a:r>
              <a:rPr lang="hu-HU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ujsztring</a:t>
            </a:r>
            <a:r>
              <a:rPr lang="hu-HU" sz="1600" dirty="0" smtClean="0"/>
              <a:t>et. Ha </a:t>
            </a:r>
            <a:r>
              <a:rPr lang="hu-HU" sz="1600" b="1" dirty="0" smtClean="0"/>
              <a:t>teljes egészében</a:t>
            </a:r>
            <a:r>
              <a:rPr lang="hu-HU" sz="1600" dirty="0" smtClean="0"/>
              <a:t> megvan, akkor annak a kezdőindexe lesz a függvény eredménye.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69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hu-HU" dirty="0" smtClean="0"/>
              <a:t>ztring keresése sztringben – </a:t>
            </a:r>
            <a:br>
              <a:rPr lang="hu-HU" dirty="0" smtClean="0"/>
            </a:br>
            <a:r>
              <a:rPr lang="hu-HU" dirty="0" smtClean="0"/>
              <a:t>HA NINCS BENNE? 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467" y="1930400"/>
            <a:ext cx="10031790" cy="5274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600" dirty="0" smtClean="0"/>
              <a:t>Ha nincs benne, akkor egy nagyon nagy számot kapunk eredményül, ami a sztring maximális mérete. </a:t>
            </a:r>
          </a:p>
          <a:p>
            <a:pPr marL="0" indent="0">
              <a:buNone/>
            </a:pPr>
            <a:r>
              <a:rPr lang="hu-HU" sz="1600" dirty="0" smtClean="0"/>
              <a:t>Ezt az </a:t>
            </a:r>
            <a:r>
              <a:rPr lang="hu-H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s.npos</a:t>
            </a:r>
            <a:r>
              <a:rPr lang="hu-HU" sz="1600" dirty="0" smtClean="0"/>
              <a:t> függvénnyel tudjuk lekérdezni. </a:t>
            </a:r>
          </a:p>
          <a:p>
            <a:pPr marL="0" indent="0">
              <a:buNone/>
            </a:pP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Ha  a keresés sikertelen, az azt jelenti, hogy a C++ végigment az s string teljes hosszán és nem találta meg amit keresünk. Ilyenkor adja vissza eredményül az s.npos értékét</a:t>
            </a:r>
            <a:endParaRPr lang="hu-H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u-HU" dirty="0" smtClean="0"/>
              <a:t>Példa: </a:t>
            </a: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"abrakadabra";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s.find("zabra") != s.npos </a:t>
            </a:r>
            <a:r>
              <a:rPr lang="hu-HU" alt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cout &lt;&lt; "A zabra resz megtalalhato a string-ben."</a:t>
            </a:r>
            <a:r>
              <a:rPr lang="hu-HU" altLang="hu-HU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endl</a:t>
            </a:r>
            <a:r>
              <a:rPr lang="hu-HU" alt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cout &lt;&lt; "A zabra resz NEM talalhato meg a string-ben."</a:t>
            </a:r>
            <a:r>
              <a:rPr lang="hu-HU" altLang="hu-HU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endl</a:t>
            </a:r>
            <a:r>
              <a:rPr lang="hu-HU" alt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A fentihez hasonló elágazást kell megírnunk, ha olyan alsztriget keresünk, ami nem biztos, hogy megtalálható a sztringben. Így elkerülhetjük az esetleges nagy hibákat. </a:t>
            </a:r>
            <a:endParaRPr lang="hu-HU" altLang="hu-H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Sztring számmá alakítása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egy adatbevitel során a számadat sztringbe került, azt számmmá tudja alakítani a C++: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stoi(string)</a:t>
            </a:r>
            <a:r>
              <a:rPr lang="hu-HU" dirty="0" smtClean="0"/>
              <a:t>- int típusú adattá alakítja</a:t>
            </a:r>
          </a:p>
          <a:p>
            <a:pPr lvl="1"/>
            <a:r>
              <a:rPr lang="da-DK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stol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 </a:t>
            </a:r>
            <a:r>
              <a:rPr lang="hu-HU" dirty="0" smtClean="0"/>
              <a:t>– long int </a:t>
            </a:r>
            <a:r>
              <a:rPr lang="hu-HU" dirty="0"/>
              <a:t>típusú adattá alakítja</a:t>
            </a:r>
            <a:endParaRPr lang="hu-HU" dirty="0" smtClean="0"/>
          </a:p>
          <a:p>
            <a:pPr lvl="1"/>
            <a:r>
              <a:rPr lang="da-DK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stoll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hu-HU" dirty="0" smtClean="0"/>
              <a:t> – long long int </a:t>
            </a:r>
            <a:r>
              <a:rPr lang="hu-HU" dirty="0"/>
              <a:t>típusú adattá </a:t>
            </a:r>
            <a:r>
              <a:rPr lang="hu-HU" dirty="0" smtClean="0"/>
              <a:t>alakítja</a:t>
            </a:r>
          </a:p>
          <a:p>
            <a:pPr lvl="1"/>
            <a:r>
              <a:rPr lang="da-DK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stof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 </a:t>
            </a:r>
            <a:r>
              <a:rPr lang="hu-HU" dirty="0" smtClean="0"/>
              <a:t>– float </a:t>
            </a:r>
            <a:r>
              <a:rPr lang="hu-HU" dirty="0"/>
              <a:t>típusú adattá alakítja</a:t>
            </a:r>
            <a:endParaRPr lang="hu-HU" dirty="0" smtClean="0"/>
          </a:p>
          <a:p>
            <a:pPr lvl="1"/>
            <a:r>
              <a:rPr lang="da-DK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stod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 </a:t>
            </a:r>
            <a:r>
              <a:rPr lang="hu-HU" dirty="0" smtClean="0"/>
              <a:t>– double </a:t>
            </a:r>
            <a:r>
              <a:rPr lang="hu-HU" dirty="0"/>
              <a:t>típusú adattá alakítja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stoi(int_str)</a:t>
            </a:r>
            <a:r>
              <a:rPr kumimoji="0" lang="hu-HU" altLang="hu-H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sztring?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241" y="1352282"/>
            <a:ext cx="8596668" cy="5100033"/>
          </a:xfrm>
        </p:spPr>
        <p:txBody>
          <a:bodyPr>
            <a:noAutofit/>
          </a:bodyPr>
          <a:lstStyle/>
          <a:p>
            <a:r>
              <a:rPr lang="hu-HU" sz="2000" dirty="0" smtClean="0"/>
              <a:t>A C++-ban a sztring egy osztály, ami karakterek sorozatából áll. </a:t>
            </a:r>
          </a:p>
          <a:p>
            <a:r>
              <a:rPr lang="hu-HU" sz="2000" dirty="0" smtClean="0"/>
              <a:t>Mégis úgy képzeld el, hogy ez egy olyan tömb, amelynek az elemei karakterek</a:t>
            </a:r>
          </a:p>
          <a:p>
            <a:r>
              <a:rPr lang="hu-HU" sz="2000" dirty="0" smtClean="0"/>
              <a:t>Mivel rengeteg sztring típusú adat létezik, megérdemli, hogy külön foglalkozzunk vele</a:t>
            </a:r>
          </a:p>
          <a:p>
            <a:r>
              <a:rPr lang="hu-HU" sz="2000" dirty="0" smtClean="0"/>
              <a:t>Ilyen típusban tároljuk: </a:t>
            </a:r>
          </a:p>
          <a:p>
            <a:pPr lvl="1"/>
            <a:r>
              <a:rPr lang="hu-HU" sz="1800" dirty="0" smtClean="0"/>
              <a:t>A neveket (emberek, állatok, földrajzi helyek, intézmények,....)</a:t>
            </a:r>
          </a:p>
          <a:p>
            <a:pPr lvl="1"/>
            <a:r>
              <a:rPr lang="hu-HU" sz="1800" dirty="0" smtClean="0"/>
              <a:t>Kódokat (telefonszám, JMBG, számlaszám, stb)</a:t>
            </a:r>
          </a:p>
          <a:p>
            <a:pPr lvl="1"/>
            <a:r>
              <a:rPr lang="hu-HU" sz="1800" dirty="0" smtClean="0"/>
              <a:t>Tulajdonságokat (hajszín, türelmességi szint, kedvességi mutató, ....)</a:t>
            </a:r>
          </a:p>
          <a:p>
            <a:pPr lvl="1"/>
            <a:r>
              <a:rPr lang="hu-HU" sz="1800" dirty="0" smtClean="0"/>
              <a:t>.....</a:t>
            </a:r>
          </a:p>
          <a:p>
            <a:r>
              <a:rPr lang="hu-HU" sz="2000" dirty="0" smtClean="0"/>
              <a:t>A sztringek használatához léteznek olyan függvények, amelyek megkönnyítik a használatukat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70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Deklaráció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130"/>
            <a:ext cx="4298334" cy="4545705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s;</a:t>
            </a:r>
          </a:p>
          <a:p>
            <a:pPr lvl="1">
              <a:tabLst>
                <a:tab pos="3940175" algn="l"/>
              </a:tabLst>
            </a:pPr>
            <a:r>
              <a:rPr lang="hu-HU" sz="2000" dirty="0" smtClean="0"/>
              <a:t>A memóriafoglalásnál fontos, hogy minden egyes karakter egy bájtot foglal</a:t>
            </a:r>
          </a:p>
          <a:p>
            <a:pPr lvl="1">
              <a:tabLst>
                <a:tab pos="3940175" algn="l"/>
              </a:tabLst>
            </a:pPr>
            <a:r>
              <a:rPr lang="hu-HU" sz="2000" dirty="0" smtClean="0"/>
              <a:t>A sztring utolsó eleme mindenképpen a </a:t>
            </a:r>
            <a:r>
              <a:rPr lang="en-US" sz="2000" dirty="0" smtClean="0"/>
              <a:t>\0</a:t>
            </a:r>
            <a:r>
              <a:rPr lang="hu-HU" sz="2000" dirty="0" smtClean="0"/>
              <a:t>, aminek az ASCII kódja a 0. </a:t>
            </a:r>
          </a:p>
          <a:p>
            <a:pPr lvl="1">
              <a:tabLst>
                <a:tab pos="3940175" algn="l"/>
              </a:tabLst>
            </a:pPr>
            <a:r>
              <a:rPr lang="hu-HU" sz="2000" dirty="0" smtClean="0"/>
              <a:t>Tehát a sztring hosszúsága mindig eggyel több, mint a „hasznos tartalma”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412"/>
          <a:stretch/>
        </p:blipFill>
        <p:spPr>
          <a:xfrm>
            <a:off x="4975668" y="2604051"/>
            <a:ext cx="4573409" cy="22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46313" indent="-2246313"/>
            <a:r>
              <a:rPr lang="hu-HU" dirty="0" smtClean="0"/>
              <a:t>Inicializáció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232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Megadhat</a:t>
            </a:r>
            <a:r>
              <a:rPr lang="hu-HU" sz="2400" dirty="0" smtClean="0"/>
              <a:t>ó a sztring kezdőértéke több módon is: </a:t>
            </a:r>
          </a:p>
          <a:p>
            <a:pPr marL="2782888" indent="-2513013">
              <a:buNone/>
            </a:pP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string s1=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“”; //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sztring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82888" indent="-2513013">
              <a:buNone/>
            </a:pP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s2=“Laci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Moni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2782888" indent="-2513013">
              <a:buNone/>
            </a:pP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s3=s2;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82888" indent="-2513013">
              <a:buNone/>
            </a:pP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s4 (s3, 5,4);</a:t>
            </a:r>
          </a:p>
          <a:p>
            <a:pPr marL="2782888" indent="-2513013">
              <a:buNone/>
            </a:pP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s5 (24,’*’);</a:t>
            </a:r>
            <a:endParaRPr lang="hu-H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1588">
              <a:buNone/>
            </a:pPr>
            <a:r>
              <a:rPr lang="hu-HU" sz="1600" dirty="0" smtClean="0">
                <a:cs typeface="Courier New" panose="02070309020205020404" pitchFamily="49" charset="0"/>
              </a:rPr>
              <a:t>A 3. példában bemutatott módon az s3 sztringbe bemásoljuk az s2-t. Tehát egyenlőek lesznek, de különböző helyen a memóriában, innen kezdve egymástól függetlenek. </a:t>
            </a:r>
          </a:p>
          <a:p>
            <a:pPr marL="271463" indent="-1588">
              <a:buNone/>
            </a:pPr>
            <a:r>
              <a:rPr lang="hu-HU" sz="1600" dirty="0" smtClean="0">
                <a:cs typeface="Courier New" panose="02070309020205020404" pitchFamily="49" charset="0"/>
              </a:rPr>
              <a:t>4. példa: az s4-be az s3 sztring 5. karakterétől kezdve 4 hosszúságú sztring kerül be</a:t>
            </a:r>
          </a:p>
          <a:p>
            <a:pPr marL="271463" indent="-1588">
              <a:buNone/>
            </a:pPr>
            <a:r>
              <a:rPr lang="hu-HU" sz="1600" dirty="0" smtClean="0">
                <a:cs typeface="Courier New" panose="02070309020205020404" pitchFamily="49" charset="0"/>
              </a:rPr>
              <a:t>5. példa: az </a:t>
            </a:r>
            <a:r>
              <a:rPr lang="hu-HU" sz="1600" smtClean="0">
                <a:cs typeface="Courier New" panose="02070309020205020404" pitchFamily="49" charset="0"/>
              </a:rPr>
              <a:t>s5 sztring </a:t>
            </a:r>
            <a:r>
              <a:rPr lang="hu-HU" sz="1600" dirty="0" smtClean="0">
                <a:cs typeface="Courier New" panose="02070309020205020404" pitchFamily="49" charset="0"/>
              </a:rPr>
              <a:t>24 db *-ot tartalmaz.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Sztringek beolvasása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00537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Használhatjuk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str1;</a:t>
            </a:r>
            <a:endParaRPr lang="hu-HU" sz="1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cin&gt;&gt;str1;</a:t>
            </a:r>
            <a:r>
              <a:rPr lang="hu-H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hu-HU" dirty="0" smtClean="0"/>
              <a:t>utasítást, de csak az első white space-ig (szóköz, újsor, tab....) fogja tárolni a karaktereket.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 a </a:t>
            </a:r>
            <a:r>
              <a:rPr lang="en-US" dirty="0" err="1" smtClean="0"/>
              <a:t>sztring</a:t>
            </a:r>
            <a:r>
              <a:rPr lang="hu-HU" dirty="0"/>
              <a:t> </a:t>
            </a:r>
            <a:r>
              <a:rPr lang="hu-HU" dirty="0" smtClean="0"/>
              <a:t>szóközt vagy TAB-ot is tartalmaz, használjuk a getline függvényt: 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 (cin, str1);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L</a:t>
            </a:r>
            <a:r>
              <a:rPr lang="hu-HU" dirty="0" smtClean="0"/>
              <a:t>ásd a mellékelt példát! 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393" y="4518813"/>
            <a:ext cx="5096586" cy="1695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882" y="1741715"/>
            <a:ext cx="7584118" cy="17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742"/>
          </a:xfrm>
        </p:spPr>
        <p:txBody>
          <a:bodyPr/>
          <a:lstStyle/>
          <a:p>
            <a:r>
              <a:rPr lang="hu-HU" dirty="0" smtClean="0"/>
              <a:t>A string osztály függvényei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1342"/>
            <a:ext cx="9500336" cy="4724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tx1"/>
                </a:solidFill>
              </a:rPr>
              <a:t>Az, hogy a string egy osztály, azt jelenti, hogy a string-függvényeket beleépítették a típusba. 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tx1"/>
                </a:solidFill>
              </a:rPr>
              <a:t>Ezekre másként hivatkozunk, mint az eddig használt beépített, vagy általunk létrehozott függvényekre. 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tx1"/>
                </a:solidFill>
              </a:rPr>
              <a:t>Vegyük alapul, hogy van néhány string típusú változónk: 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s1, s2, s3;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tx1"/>
                </a:solidFill>
              </a:rPr>
              <a:t>A leggyakrabban használt függvények: 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s1.length() </a:t>
            </a:r>
            <a:r>
              <a:rPr lang="hu-HU" dirty="0" smtClean="0">
                <a:solidFill>
                  <a:schemeClr val="tx1"/>
                </a:solidFill>
              </a:rPr>
              <a:t>–megadja az s1 sztring karaktereinek számát, eredménye unsigned int;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s1.clear() </a:t>
            </a:r>
            <a:r>
              <a:rPr lang="hu-HU" dirty="0" smtClean="0">
                <a:solidFill>
                  <a:schemeClr val="tx1"/>
                </a:solidFill>
              </a:rPr>
              <a:t>– kiüríti az s1 stringet (elveszik az addigi tartalom);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s1.empty()</a:t>
            </a:r>
            <a:r>
              <a:rPr lang="hu-HU" dirty="0" smtClean="0">
                <a:solidFill>
                  <a:schemeClr val="tx1"/>
                </a:solidFill>
              </a:rPr>
              <a:t>- megvizsgálja, hogy az s1 string üres-e?  </a:t>
            </a:r>
          </a:p>
          <a:p>
            <a:pPr marL="0" indent="0">
              <a:buNone/>
            </a:pP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Stringek egyenlősége ==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sztringet a tartalmuk ala</a:t>
            </a:r>
            <a:r>
              <a:rPr lang="en-US" dirty="0" smtClean="0"/>
              <a:t>p</a:t>
            </a:r>
            <a:r>
              <a:rPr lang="hu-HU" dirty="0" smtClean="0"/>
              <a:t>ján mondunk egyenlőnek. </a:t>
            </a:r>
          </a:p>
          <a:p>
            <a:r>
              <a:rPr lang="hu-HU" dirty="0"/>
              <a:t>N</a:t>
            </a:r>
            <a:r>
              <a:rPr lang="hu-HU" dirty="0" smtClean="0"/>
              <a:t>em elég, ha egyenlő a hosszúságuk</a:t>
            </a:r>
          </a:p>
          <a:p>
            <a:r>
              <a:rPr lang="hu-HU" dirty="0" smtClean="0"/>
              <a:t>Betűről betűre egyenlőnek kell lenniük, hogy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s1==s2 </a:t>
            </a:r>
            <a:r>
              <a:rPr lang="hu-HU" dirty="0" smtClean="0"/>
              <a:t>igaz legyen</a:t>
            </a:r>
          </a:p>
          <a:p>
            <a:pPr marL="0" indent="0">
              <a:buNone/>
            </a:pPr>
            <a:r>
              <a:rPr lang="hu-HU" dirty="0" smtClean="0"/>
              <a:t>pl igaz, hogy „almafa”==„almafa”, de hamis: „almafa”==„alma fa”</a:t>
            </a:r>
          </a:p>
          <a:p>
            <a:r>
              <a:rPr lang="hu-HU" dirty="0"/>
              <a:t>A</a:t>
            </a:r>
            <a:r>
              <a:rPr lang="hu-HU" dirty="0" smtClean="0"/>
              <a:t> kis és a nagybetűk természetesen nem számítanak azonosnak! (logikus, mivel az ASCII kódjuk eltérő).</a:t>
            </a:r>
          </a:p>
          <a:p>
            <a:pPr marL="0" indent="0">
              <a:buNone/>
            </a:pPr>
            <a:r>
              <a:rPr lang="hu-HU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Stringek összehasonlítása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932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s1=„alma”, s2=„alba regia”;</a:t>
            </a:r>
          </a:p>
          <a:p>
            <a:r>
              <a:rPr lang="hu-HU" dirty="0" smtClean="0"/>
              <a:t>A stringek összehasonlíthatók a &lt;, &gt; jellel is. </a:t>
            </a:r>
          </a:p>
          <a:p>
            <a:r>
              <a:rPr lang="hu-HU" dirty="0" smtClean="0"/>
              <a:t>az ASCII kódtábla szerinti karaktersorrendet figyelembe vevő összehasonlítás következik: </a:t>
            </a:r>
          </a:p>
          <a:p>
            <a:pPr lvl="1"/>
            <a:r>
              <a:rPr lang="hu-HU" dirty="0" smtClean="0"/>
              <a:t>a fenti példa alapján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s1&lt;s2</a:t>
            </a:r>
            <a:r>
              <a:rPr lang="hu-HU" dirty="0" smtClean="0"/>
              <a:t> hamis, mert a két string első és második karakterei megegyeznek, a harmadik karakter,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s1[2]&lt;s2[2] </a:t>
            </a:r>
            <a:r>
              <a:rPr lang="hu-HU" dirty="0" smtClean="0"/>
              <a:t>viszont nem áll fenn, mivel a soron kövekező m és b karakterek közül a b –nek kisebb az ASCII kódja. </a:t>
            </a:r>
          </a:p>
          <a:p>
            <a:r>
              <a:rPr lang="hu-HU" dirty="0" smtClean="0"/>
              <a:t>Kicsit többet árul el a compare</a:t>
            </a:r>
            <a:r>
              <a:rPr lang="en-US" dirty="0" smtClean="0"/>
              <a:t> f</a:t>
            </a:r>
            <a:r>
              <a:rPr lang="hu-HU" dirty="0" smtClean="0"/>
              <a:t>üggvény: </a:t>
            </a:r>
          </a:p>
          <a:p>
            <a:pPr marL="0" indent="0">
              <a:buNone/>
            </a:pPr>
            <a:r>
              <a:rPr lang="hu-HU" dirty="0" smtClean="0"/>
              <a:t>    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s1.compare(s2)</a:t>
            </a:r>
            <a:r>
              <a:rPr lang="hu-HU" dirty="0" smtClean="0"/>
              <a:t> – az értéke</a:t>
            </a:r>
            <a:r>
              <a:rPr lang="en-US" dirty="0" smtClean="0"/>
              <a:t>:</a:t>
            </a:r>
            <a:r>
              <a:rPr lang="hu-HU" dirty="0" smtClean="0"/>
              <a:t> </a:t>
            </a:r>
          </a:p>
          <a:p>
            <a:pPr marL="800100" lvl="2" indent="0">
              <a:buNone/>
            </a:pPr>
            <a:r>
              <a:rPr lang="hu-HU" dirty="0" smtClean="0">
                <a:solidFill>
                  <a:srgbClr val="C00000"/>
                </a:solidFill>
              </a:rPr>
              <a:t>-1 </a:t>
            </a:r>
            <a:r>
              <a:rPr lang="hu-HU" dirty="0" smtClean="0"/>
              <a:t>lesz, ha az s1 sztring előbb van az abc-ben mint az s2</a:t>
            </a:r>
          </a:p>
          <a:p>
            <a:pPr marL="800100" lvl="2" indent="0">
              <a:buNone/>
            </a:pPr>
            <a:r>
              <a:rPr lang="hu-HU" dirty="0" smtClean="0">
                <a:solidFill>
                  <a:srgbClr val="C00000"/>
                </a:solidFill>
              </a:rPr>
              <a:t>0</a:t>
            </a:r>
            <a:r>
              <a:rPr lang="hu-HU" dirty="0" smtClean="0"/>
              <a:t> lesz, ha egyenlőek</a:t>
            </a:r>
          </a:p>
          <a:p>
            <a:pPr marL="800100" lvl="2" indent="0">
              <a:buNone/>
            </a:pPr>
            <a:r>
              <a:rPr lang="hu-HU" dirty="0" smtClean="0">
                <a:solidFill>
                  <a:srgbClr val="C00000"/>
                </a:solidFill>
              </a:rPr>
              <a:t>1 </a:t>
            </a:r>
            <a:r>
              <a:rPr lang="hu-HU" dirty="0" smtClean="0"/>
              <a:t>lesz, ha a s1 hátrább van az abc-ben s2-nél </a:t>
            </a:r>
          </a:p>
        </p:txBody>
      </p:sp>
    </p:spTree>
    <p:extLst>
      <p:ext uri="{BB962C8B-B14F-4D97-AF65-F5344CB8AC3E}">
        <p14:creationId xmlns:p14="http://schemas.microsoft.com/office/powerpoint/2010/main" val="9458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dirty="0" smtClean="0"/>
              <a:t> karakterláncok összefűzése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sztingek egymás után fűzhetőek a + művelet segítségével.</a:t>
            </a:r>
          </a:p>
          <a:p>
            <a:r>
              <a:rPr lang="hu-HU" dirty="0" smtClean="0"/>
              <a:t>pl.: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s1=„alma”, s2=„fa”;</a:t>
            </a:r>
          </a:p>
          <a:p>
            <a:pPr marL="0" indent="0">
              <a:buNone/>
            </a:pPr>
            <a:r>
              <a:rPr 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s1+=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 //s1=s1+s2 </a:t>
            </a:r>
          </a:p>
          <a:p>
            <a:pPr marL="0" indent="0">
              <a:buNone/>
            </a:pPr>
            <a:r>
              <a:rPr lang="hu-HU" dirty="0" smtClean="0"/>
              <a:t>ennek hatására az s1 tartalma „almafa” lesz. </a:t>
            </a:r>
          </a:p>
          <a:p>
            <a:pPr marL="0" indent="0">
              <a:buNone/>
            </a:pPr>
            <a:r>
              <a:rPr lang="hu-HU" dirty="0" smtClean="0">
                <a:solidFill>
                  <a:srgbClr val="C00000"/>
                </a:solidFill>
              </a:rPr>
              <a:t>Ez a művelet természetesen nem felcserélhető, mint a számok összeadása!!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 smtClean="0"/>
              <a:t>ugyanezt elérhetjük az </a:t>
            </a:r>
            <a:r>
              <a:rPr lang="hu-HU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s1.append(s2); </a:t>
            </a:r>
            <a:r>
              <a:rPr lang="hu-HU" dirty="0" smtClean="0"/>
              <a:t>paranccsal 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13971</TotalTime>
  <Words>1145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Courier New</vt:lpstr>
      <vt:lpstr>Monaco</vt:lpstr>
      <vt:lpstr>Trebuchet MS</vt:lpstr>
      <vt:lpstr>Wingdings</vt:lpstr>
      <vt:lpstr>Wingdings 3</vt:lpstr>
      <vt:lpstr>Facet</vt:lpstr>
      <vt:lpstr>Karakterlánc-string C++</vt:lpstr>
      <vt:lpstr>Mi a sztring?</vt:lpstr>
      <vt:lpstr>Deklaráció</vt:lpstr>
      <vt:lpstr>Inicializáció</vt:lpstr>
      <vt:lpstr>Sztringek beolvasása</vt:lpstr>
      <vt:lpstr>A string osztály függvényei</vt:lpstr>
      <vt:lpstr>Stringek egyenlősége ==</vt:lpstr>
      <vt:lpstr>Stringek összehasonlítása</vt:lpstr>
      <vt:lpstr>A karakterláncok összefűzése</vt:lpstr>
      <vt:lpstr>Hivatkozás a string egyes részeire</vt:lpstr>
      <vt:lpstr>Sztring beszúrása egy sztringbe</vt:lpstr>
      <vt:lpstr>Törlés a sztringből</vt:lpstr>
      <vt:lpstr>Alsztring kiválasztása</vt:lpstr>
      <vt:lpstr>A sztring egy részének kicserélése</vt:lpstr>
      <vt:lpstr>Sztring keresése sztringben</vt:lpstr>
      <vt:lpstr>Sztring keresése sztringben –  HA NINCS BENNE? </vt:lpstr>
      <vt:lpstr>Sztring számmá alakítása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Sztringek</dc:title>
  <dc:creator>Windows User</dc:creator>
  <cp:lastModifiedBy>Anikó Gyorgyevics</cp:lastModifiedBy>
  <cp:revision>45</cp:revision>
  <dcterms:created xsi:type="dcterms:W3CDTF">2019-04-01T11:23:33Z</dcterms:created>
  <dcterms:modified xsi:type="dcterms:W3CDTF">2024-03-19T10:55:36Z</dcterms:modified>
</cp:coreProperties>
</file>