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8288000" cy="10287000"/>
  <p:notesSz cx="6858000" cy="9144000"/>
  <p:embeddedFontLst>
    <p:embeddedFont>
      <p:font typeface="Nirand Bold" panose="020B0604020202020204" charset="-34"/>
      <p:regular r:id="rId18"/>
    </p:embeddedFont>
    <p:embeddedFont>
      <p:font typeface="TH Sarabun New" panose="020B0500040200020003" pitchFamily="34" charset="-34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58BE1-80D9-4B11-99C4-97D4A6F60358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BEDC-E3D9-44CA-8C1A-2AB801DF7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8C63-CBBD-4B37-9938-3F244CB7CEF7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59F8-401B-4530-9066-A81486FFDC66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E470-A58F-4DC4-A6E4-3EAF73A01284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210B-23AA-435C-869F-B860954A98F5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9237-9B09-49D2-9867-B1FC37BF8E68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0657-D6B1-4D8D-9A84-9FCE276C43F4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D964-EC35-4805-A5AD-85068BC76662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EC440-4481-4E80-A515-A7C7CCE74C59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D03A-758F-4C9F-899C-2DD881A872BA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CF3F-E72C-46E4-BF20-5520EEC65795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516D1-3AAA-42D1-BB0E-9CD1F249E131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072F-33B5-4BF6-BF16-9042186D1EBA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8D203DB-34D8-5AD7-8EB8-D9B4B9D3A8A3}"/>
              </a:ext>
            </a:extLst>
          </p:cNvPr>
          <p:cNvSpPr txBox="1">
            <a:spLocks/>
          </p:cNvSpPr>
          <p:nvPr userDrawn="1"/>
        </p:nvSpPr>
        <p:spPr>
          <a:xfrm>
            <a:off x="16764000" y="9182100"/>
            <a:ext cx="1219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3600" b="1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US" sz="6000" smtClean="0"/>
              <a:pPr algn="ctr"/>
              <a:t>‹#›</a:t>
            </a:fld>
            <a:endParaRPr lang="en-US" sz="6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912587" y="788613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561962"/>
            <a:ext cx="5042207" cy="1687039"/>
          </a:xfrm>
          <a:custGeom>
            <a:avLst/>
            <a:gdLst/>
            <a:ahLst/>
            <a:cxnLst/>
            <a:rect l="l" t="t" r="r" b="b"/>
            <a:pathLst>
              <a:path w="5042207" h="1687039">
                <a:moveTo>
                  <a:pt x="0" y="0"/>
                </a:moveTo>
                <a:lnTo>
                  <a:pt x="5042207" y="0"/>
                </a:lnTo>
                <a:lnTo>
                  <a:pt x="5042207" y="1687039"/>
                </a:lnTo>
                <a:lnTo>
                  <a:pt x="0" y="168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4554200" y="6388312"/>
            <a:ext cx="3733800" cy="3898688"/>
          </a:xfrm>
          <a:custGeom>
            <a:avLst/>
            <a:gdLst/>
            <a:ahLst/>
            <a:cxnLst/>
            <a:rect l="l" t="t" r="r" b="b"/>
            <a:pathLst>
              <a:path w="5600580" h="4760493">
                <a:moveTo>
                  <a:pt x="5600580" y="0"/>
                </a:moveTo>
                <a:lnTo>
                  <a:pt x="0" y="0"/>
                </a:lnTo>
                <a:lnTo>
                  <a:pt x="0" y="4760492"/>
                </a:lnTo>
                <a:lnTo>
                  <a:pt x="5600580" y="4760492"/>
                </a:lnTo>
                <a:lnTo>
                  <a:pt x="56005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671901" y="-941152"/>
            <a:ext cx="4862902" cy="11228152"/>
          </a:xfrm>
          <a:custGeom>
            <a:avLst/>
            <a:gdLst/>
            <a:ahLst/>
            <a:cxnLst/>
            <a:rect l="l" t="t" r="r" b="b"/>
            <a:pathLst>
              <a:path w="6386011" h="11228152">
                <a:moveTo>
                  <a:pt x="0" y="0"/>
                </a:moveTo>
                <a:lnTo>
                  <a:pt x="6386011" y="0"/>
                </a:lnTo>
                <a:lnTo>
                  <a:pt x="6386011" y="11228152"/>
                </a:lnTo>
                <a:lnTo>
                  <a:pt x="0" y="112281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D4EBD07-0E97-0549-3360-80D1F7D4E6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992600" y="9563100"/>
            <a:ext cx="1143000" cy="5937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999F92-A236-C876-B18F-9D73603ACBC5}"/>
              </a:ext>
            </a:extLst>
          </p:cNvPr>
          <p:cNvSpPr txBox="1"/>
          <p:nvPr/>
        </p:nvSpPr>
        <p:spPr>
          <a:xfrm>
            <a:off x="3353426" y="5760169"/>
            <a:ext cx="11963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241C5"/>
                </a:solidFill>
                <a:latin typeface="Nirand Bold"/>
                <a:cs typeface="Nirand Bold"/>
              </a:rPr>
              <a:t>Draw Flowchart with Chat-</a:t>
            </a:r>
            <a:r>
              <a:rPr lang="en-US" sz="6000" b="1" dirty="0" err="1">
                <a:solidFill>
                  <a:srgbClr val="0241C5"/>
                </a:solidFill>
                <a:latin typeface="Nirand Bold"/>
                <a:cs typeface="Nirand Bold"/>
              </a:rPr>
              <a:t>gpt</a:t>
            </a:r>
            <a:endParaRPr lang="en-US" sz="6000" b="1" dirty="0">
              <a:solidFill>
                <a:srgbClr val="0241C5"/>
              </a:solidFill>
              <a:latin typeface="Nirand Bold"/>
              <a:cs typeface="Nirand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0E997-9A5A-B987-4E4A-8904E9E1DAE5}"/>
              </a:ext>
            </a:extLst>
          </p:cNvPr>
          <p:cNvSpPr txBox="1"/>
          <p:nvPr/>
        </p:nvSpPr>
        <p:spPr>
          <a:xfrm>
            <a:off x="2787175" y="2937321"/>
            <a:ext cx="14205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241C5"/>
                </a:solidFill>
                <a:latin typeface="Nirand Bold"/>
                <a:cs typeface="Nirand Bold"/>
              </a:rPr>
              <a:t>ICT12367 </a:t>
            </a:r>
            <a:r>
              <a:rPr lang="th-TH" sz="5400" b="1" dirty="0">
                <a:solidFill>
                  <a:srgbClr val="0241C5"/>
                </a:solidFill>
                <a:latin typeface="Nirand Bold"/>
                <a:cs typeface="Nirand Bold"/>
              </a:rPr>
              <a:t>การใช้กรอบงานสำหรับการพัฒนาเว็บแอปพลิเคชันเพื่อความมั่นคงปลอดภัย</a:t>
            </a:r>
            <a:endParaRPr lang="en-US" sz="5400" b="1" dirty="0">
              <a:solidFill>
                <a:srgbClr val="0241C5"/>
              </a:solidFill>
              <a:latin typeface="Nirand Bold"/>
              <a:cs typeface="Nira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1D0B0C-1579-F736-F6A8-ABF556E1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6FBEC9D-4DF9-FF89-25CA-220567149387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5AB132D-DB04-614D-CEBB-A49FB35A676C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CDF3340-D96B-CDA9-F95F-D2D4E686D592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9AFFFE7-3DC3-5E57-23C5-DEF747AD747C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CEEF029-62DB-D535-9853-51F31D570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201" y="1638300"/>
            <a:ext cx="13625597" cy="76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2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8C0C5-5614-F973-698F-AD4D9BF37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54ED6E-4575-646D-0FA8-09EBBABB405B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9B1065A-82F8-5139-DB0F-FA0D77BB0F24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73382AF-B6CB-6A33-1E45-4D076439058F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8AECF3A-A7F2-3D96-2843-C99EA2C0352A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2B88B5-360B-3938-5BC2-51A8FF309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32" y="2492776"/>
            <a:ext cx="9818167" cy="6991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15CEB-29D7-D25E-8E72-7CFE8A051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2270" y="407380"/>
            <a:ext cx="4752130" cy="9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CD3E3-16A1-E190-D6F3-52B4C549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03E967-AC71-28A2-9F01-A7CB60C5DAED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B17E6A-48A9-C558-A212-6873E7CB0425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54B5BCE-0EBF-EC91-61DB-533427680DCD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3953719-944E-9F0F-5007-E92E091D5481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9A2EF2-7CFC-363E-EE9B-6F3B9A93A8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964" y="1943100"/>
            <a:ext cx="4752130" cy="8006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B804E-A047-EAB8-6091-6558BD30BE7A}"/>
              </a:ext>
            </a:extLst>
          </p:cNvPr>
          <p:cNvSpPr txBox="1"/>
          <p:nvPr/>
        </p:nvSpPr>
        <p:spPr>
          <a:xfrm>
            <a:off x="4283713" y="609869"/>
            <a:ext cx="10328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ปรับแต่งให้อย่ในรูปแบบที่นักศึกษาใช้เรียน</a:t>
            </a:r>
            <a:endParaRPr lang="en-US" sz="4800" b="1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3B8B2-D397-B14E-D2F3-9E0D09772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5282" y="1561831"/>
            <a:ext cx="6039231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7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70E14-9E38-FBF6-6806-CDA88658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DE6110B-66DC-2754-FE62-1CB829122E76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0F9A1A-1BD8-4312-989B-1EEE4E873D66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F622A74-276E-3EF4-75EA-97331F809606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EA43EF9-324D-4D4E-0DDC-DA0A80B33F5B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9C771-078D-AEA7-2D4C-02F5E3129CCE}"/>
              </a:ext>
            </a:extLst>
          </p:cNvPr>
          <p:cNvSpPr txBox="1"/>
          <p:nvPr/>
        </p:nvSpPr>
        <p:spPr>
          <a:xfrm>
            <a:off x="2438400" y="1028700"/>
            <a:ext cx="13487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ฝึกฝนการคิดเชิงระบบและการวิเคราะห์ขั้นตอนการทำงาน โดยสร้าง 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จากโจทย์สถานการณที่ แตกต่างกัน พร้อมประยุกตใช้เงื่อนไขและการตัดสินใจ</a:t>
            </a:r>
            <a:endParaRPr lang="en-US" sz="4800" b="1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B3804-006C-1DC1-359A-6093756B7CE0}"/>
              </a:ext>
            </a:extLst>
          </p:cNvPr>
          <p:cNvSpPr txBox="1"/>
          <p:nvPr/>
        </p:nvSpPr>
        <p:spPr>
          <a:xfrm>
            <a:off x="533400" y="3183742"/>
            <a:ext cx="16840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การเล่นนอกบ้าน เริ่มจากดูสภาพอากาศ ถ้าฝนตกใหเลนในบาน ถ้าแดดออก ใหทาครีมกันแดดแลวออกไปเล่นข้างนอก</a:t>
            </a:r>
          </a:p>
          <a:p>
            <a:endParaRPr lang="th-TH" sz="2400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4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การเล่นเกมทายตัวเลข เริ่มจากคิดเลข ให้เพื่อนทาย ถ้าถูกจบเกม ถ้าผิดบอกว่ามากไปหรือน้อยไป แล้วให้ทายใหม่</a:t>
            </a:r>
          </a:p>
          <a:p>
            <a:endParaRPr lang="th-TH" sz="2400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44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ออกแบบ </a:t>
            </a:r>
            <a:r>
              <a:rPr lang="en-US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Flowchart </a:t>
            </a:r>
            <a:r>
              <a:rPr lang="th-TH" sz="44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สำหรับขั้นตอนการลงทะเบียนเรียนออนไลนเริ่มจากการล็อกอินเข้าระบบ เลือกวิชาที่ต้องการลงทะเบียน ตรวจสอบที่นั่งวาง ถ้าเต็มใหเลือกวิชาใหม่ถ้าว่างใหเพิ่มวิชาในตารางเรียน ตรวจสอบว่าต้องการลงทะเบียนวิชาอื่นอีกหรือไม่ ถ้าใช่ ให้วนกลับไปเลือกวิชา ถ้าไม่ ใหตรวจสอบการชำระค่าเทอม ยืนยันการลงทะเบียน และแสดงใบลงทะเบียน</a:t>
            </a:r>
            <a:endParaRPr lang="en-US" sz="4400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493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32367-01AC-8058-80A7-3E4602FF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6CABF3A-9B61-98A4-DCB0-2CD0E07AD916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B00EF99-B39B-1009-E129-F51CE4243068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57FCF7A-FFC8-B08E-1055-3B61C156B4EB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55C22DF-9DB7-55DC-9195-08D7D17DF6D1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59BF5-9B89-60EC-51FF-403E923B620E}"/>
              </a:ext>
            </a:extLst>
          </p:cNvPr>
          <p:cNvSpPr txBox="1"/>
          <p:nvPr/>
        </p:nvSpPr>
        <p:spPr>
          <a:xfrm>
            <a:off x="5005919" y="732742"/>
            <a:ext cx="109626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60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รูปแบบการส่งประกอบด้วย</a:t>
            </a:r>
            <a:endParaRPr lang="en-US" sz="6000" b="1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B63FD-6609-A96B-90EC-92B49B412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306" y="1843139"/>
            <a:ext cx="4578995" cy="6803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A7E8F-F08C-C152-0F23-6CAC764A5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0844" y="1695584"/>
            <a:ext cx="5131729" cy="6895831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5F17B67-A5E6-28F2-761E-B5C8DCC2B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8" y="3595374"/>
            <a:ext cx="5881980" cy="41888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9A58C74-9002-8902-6ACF-483E69A1E533}"/>
              </a:ext>
            </a:extLst>
          </p:cNvPr>
          <p:cNvSpPr/>
          <p:nvPr/>
        </p:nvSpPr>
        <p:spPr>
          <a:xfrm>
            <a:off x="6315321" y="4922476"/>
            <a:ext cx="771279" cy="8306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1E70C44-BAFF-C2E0-D3BB-8D87057432F3}"/>
              </a:ext>
            </a:extLst>
          </p:cNvPr>
          <p:cNvSpPr/>
          <p:nvPr/>
        </p:nvSpPr>
        <p:spPr>
          <a:xfrm>
            <a:off x="11932171" y="4859152"/>
            <a:ext cx="771279" cy="8306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2F954-21C0-4951-05A5-E3CA4B7A7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01A0E1-681F-5751-D3DF-9F7449B42B5A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2097735-303F-5043-9275-934EA8F48C01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BE1B2FB-6588-F2C3-1F6A-6378364C2564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E655C49-8EB6-F723-3464-E063377308C0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32D0C7-DF1A-FF68-A60D-7BF6EF9AB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7588" r="94942">
                        <a14:foregroundMark x1="8949" y1="43889" x2="8949" y2="43889"/>
                        <a14:foregroundMark x1="7588" y1="38889" x2="8171" y2="38889"/>
                        <a14:foregroundMark x1="91440" y1="65000" x2="91440" y2="65000"/>
                        <a14:foregroundMark x1="94942" y1="66389" x2="94942" y2="66389"/>
                        <a14:foregroundMark x1="94163" y1="65000" x2="94163" y2="65000"/>
                        <a14:foregroundMark x1="83074" y1="69722" x2="83074" y2="69722"/>
                        <a14:foregroundMark x1="79183" y1="70278" x2="78794" y2="68056"/>
                        <a14:foregroundMark x1="31907" y1="72778" x2="31907" y2="72778"/>
                        <a14:foregroundMark x1="34241" y1="70833" x2="34241" y2="70833"/>
                        <a14:foregroundMark x1="30934" y1="71944" x2="30934" y2="71944"/>
                        <a14:foregroundMark x1="33268" y1="72222" x2="33268" y2="72222"/>
                        <a14:foregroundMark x1="34241" y1="72500" x2="34241" y2="72500"/>
                        <a14:foregroundMark x1="18093" y1="72778" x2="18093" y2="7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0051" y="2996705"/>
            <a:ext cx="8543925" cy="598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59101" y="3063442"/>
            <a:ext cx="15898539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คือ แผนภาพที่แสดงกระบวนการหรือขั้นตอนการทำงานต่าง ๆ ในรูปแบบของสัญลักษณ์ที่เชื่อมโยงกันด้วยเส้นลูกศร เพื่อช่วยให้ผู้ใช้เข้าใจลำดับการทำงานหรือกระบวนการได้ง่ายขึ้น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มักถูกใช้ในงานต่าง ๆ เช่น การวางแผนกระบวนการ, การออกแบบระบบ, การแก้ปัญหา, และการสื่อสารแนวคิดในทีม</a:t>
            </a:r>
            <a:endParaRPr lang="en-US" sz="4800" dirty="0">
              <a:solidFill>
                <a:srgbClr val="0C358D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/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DCCF6-E34F-8355-BA33-F3FC325E0E5B}"/>
              </a:ext>
            </a:extLst>
          </p:cNvPr>
          <p:cNvSpPr txBox="1"/>
          <p:nvPr/>
        </p:nvSpPr>
        <p:spPr>
          <a:xfrm>
            <a:off x="4495800" y="1056359"/>
            <a:ext cx="10328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 (</a:t>
            </a:r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แผนภูมิการไหล) </a:t>
            </a:r>
            <a:endParaRPr lang="en-US" sz="7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7F212-3504-E75F-6F53-DC3B806EE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5753100"/>
            <a:ext cx="42672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9C0E6B-1A99-EDFC-E5C0-A53D3AE2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389830-1C39-2ACB-3F12-4536D25720F4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62630A9-6ACA-5B37-DD90-F509A6AAEFE2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71649AB-258A-294A-5A23-0BDAAC31EC02}"/>
              </a:ext>
            </a:extLst>
          </p:cNvPr>
          <p:cNvSpPr txBox="1"/>
          <p:nvPr/>
        </p:nvSpPr>
        <p:spPr>
          <a:xfrm>
            <a:off x="1259101" y="3063442"/>
            <a:ext cx="15898539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9263" indent="-449263">
              <a:spcBef>
                <a:spcPct val="0"/>
              </a:spcBef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สัญลักษณ์ 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สัญลักษณ์เหล่านี้ใช้แสดงลำดับของกระบวนการหรือกิจกรรม</a:t>
            </a:r>
            <a:endParaRPr lang="en-US" sz="4800" dirty="0">
              <a:solidFill>
                <a:srgbClr val="0C358D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729ACEE-5DA1-0F63-165F-6691DE9247EF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C8BC950-B8CE-BED2-069A-2317D31341BE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C7D8E-390B-C848-642E-F5C90BDDE303}"/>
              </a:ext>
            </a:extLst>
          </p:cNvPr>
          <p:cNvSpPr txBox="1"/>
          <p:nvPr/>
        </p:nvSpPr>
        <p:spPr>
          <a:xfrm>
            <a:off x="2971800" y="1056359"/>
            <a:ext cx="1185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พื้นฐานองค์ประกอบหลักของ 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 chart</a:t>
            </a:r>
            <a:endParaRPr lang="en-US" sz="72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C44EC20-5C68-4D45-5F9F-67EF20B11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45" y="4478047"/>
            <a:ext cx="11491753" cy="302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87811-B8C9-6F8C-6275-8E8953F7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854203-57A2-81D8-CF15-84B4DB8764D7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06F4F2-1A1C-15FE-58AF-6DED4F99A6FF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A4C15AA-04A8-8B11-C274-1D3646911DEC}"/>
              </a:ext>
            </a:extLst>
          </p:cNvPr>
          <p:cNvSpPr txBox="1"/>
          <p:nvPr/>
        </p:nvSpPr>
        <p:spPr>
          <a:xfrm>
            <a:off x="1905413" y="2878607"/>
            <a:ext cx="1333458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2. โครงสร้างของ 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 มีโครงสร้างพื้นฐานดังนี้:  </a:t>
            </a:r>
            <a:endParaRPr lang="en-US" sz="4800" b="1" dirty="0">
              <a:solidFill>
                <a:srgbClr val="0C358D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A9275B4-CF4E-D14F-A60C-80095069007D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F046CEC-C4F5-FCF0-E9AE-7C20E9C733EC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6EEFD-655D-81DC-50B1-44FE108218F8}"/>
              </a:ext>
            </a:extLst>
          </p:cNvPr>
          <p:cNvSpPr txBox="1"/>
          <p:nvPr/>
        </p:nvSpPr>
        <p:spPr>
          <a:xfrm>
            <a:off x="2971800" y="1056359"/>
            <a:ext cx="1185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พื้นฐานองค์ประกอบหลักของ 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 chart</a:t>
            </a:r>
            <a:endParaRPr 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72622-D5E2-F9C8-69A3-BE138E53D9D0}"/>
              </a:ext>
            </a:extLst>
          </p:cNvPr>
          <p:cNvSpPr txBox="1"/>
          <p:nvPr/>
        </p:nvSpPr>
        <p:spPr>
          <a:xfrm>
            <a:off x="2514600" y="3775728"/>
            <a:ext cx="14478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กระบวนการเชิงเส้น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Linear Process):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แสดงลำดับของขั้นตอนแบบเรียงต่อกันโดยไม่มีการตัดสินใจ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กระบวนการมีการตัดสินใจ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Decision Process):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มีจุดตัดสินใจที่แยกกระบวนการออกเป็นหลายทิศทาง เช่น “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ใช่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 หรือ “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ไม่ใช่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กระบวนการวนลูป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Looping Process):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กระบวนการที่มีการวนซ้ำจนกว่าจะถึงเงื่อนไขที่กำหนด เช่น การตรวจสอบข้อมูลซ้ำ</a:t>
            </a:r>
            <a:endParaRPr lang="en-US" sz="4800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814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7C85F-C5FC-A6A7-8AF8-88A61BE6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CC1AEC-5720-DD96-D960-BB11FFA9FB7C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000C538-1C41-E272-FBE0-1CB3D9B12DD2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9CF0E33-7139-D7E6-A936-58702A2F898D}"/>
              </a:ext>
            </a:extLst>
          </p:cNvPr>
          <p:cNvSpPr txBox="1"/>
          <p:nvPr/>
        </p:nvSpPr>
        <p:spPr>
          <a:xfrm>
            <a:off x="990600" y="2731598"/>
            <a:ext cx="1333458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3. องค์ประกอบพื้นฐาน  </a:t>
            </a:r>
            <a:endParaRPr lang="en-US" sz="4800" b="1" dirty="0">
              <a:solidFill>
                <a:srgbClr val="0C358D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CD3BDAD-B013-77E7-BAF9-0638560E4C81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17BA22E-CCBC-E4CD-9B07-16C83E6C5D90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32B09-FDE5-DE20-3B9D-F5E7AE6535F6}"/>
              </a:ext>
            </a:extLst>
          </p:cNvPr>
          <p:cNvSpPr txBox="1"/>
          <p:nvPr/>
        </p:nvSpPr>
        <p:spPr>
          <a:xfrm>
            <a:off x="2971800" y="1056359"/>
            <a:ext cx="1185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พื้นฐานองค์ประกอบหลักของ 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 chart</a:t>
            </a:r>
            <a:endParaRPr lang="en-US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92760-043E-9CCD-2A2C-1D9285213E35}"/>
              </a:ext>
            </a:extLst>
          </p:cNvPr>
          <p:cNvSpPr txBox="1"/>
          <p:nvPr/>
        </p:nvSpPr>
        <p:spPr>
          <a:xfrm>
            <a:off x="1131986" y="3572960"/>
            <a:ext cx="121684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เริ่มต้นและสิ้นสุด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Start and End):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จุดเริ่มต้นและจุดสิ้นสุดของกระบวนการ มักแสดงด้วยสัญลักษณ์วงรี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กระบวนการ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Processes):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ขั้นตอนที่ดำเนินการ แสดงด้วยสัญลักษณ์สี่เหลี่ยมผืนผ้า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การตัดสินใจ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Decisions):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การเลือกเงื่อนไขหรือทางเลือก ใช้สัญลักษณ์สี่เหลี่ยมขนมเปียกปูน</a:t>
            </a:r>
          </a:p>
          <a:p>
            <a:pPr marL="449263" indent="-449263">
              <a:buFont typeface="+mj-lt"/>
              <a:buAutoNum type="arabicPeriod"/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การเชื่อมโยง (</a:t>
            </a:r>
            <a:r>
              <a:rPr lang="en-US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Connectors):</a:t>
            </a: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ใช้ลูกศรเชื่อมโยงระหว่างสัญลักษณ์เพื่อแสดงลำดับ</a:t>
            </a:r>
            <a:endParaRPr lang="en-US" sz="4800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diagram of a process and decision&#10;&#10;Description automatically generated">
            <a:extLst>
              <a:ext uri="{FF2B5EF4-FFF2-40B4-BE49-F238E27FC236}">
                <a16:creationId xmlns:a16="http://schemas.microsoft.com/office/drawing/2014/main" id="{C43E9610-5AF5-C625-B22B-0C9A7A1F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72" y="2647037"/>
            <a:ext cx="3047103" cy="70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1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285C4-4A71-F2D2-F3C3-4CB3F1163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A7FEA09-E7D0-5DCC-505F-21775258B441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4F4094D-F547-A2DD-BFCA-13B9FE7527CF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9253E9-D692-79C4-0D93-D0174213249B}"/>
              </a:ext>
            </a:extLst>
          </p:cNvPr>
          <p:cNvSpPr txBox="1"/>
          <p:nvPr/>
        </p:nvSpPr>
        <p:spPr>
          <a:xfrm>
            <a:off x="1917279" y="2641657"/>
            <a:ext cx="5702722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กระบวนการชงกาแฟ</a:t>
            </a: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เริ่มต้น (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Start)</a:t>
            </a:r>
            <a:endParaRPr lang="th-TH" sz="4800" dirty="0">
              <a:solidFill>
                <a:srgbClr val="0C358D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เติมน้ำในหม้อกาแฟ</a:t>
            </a: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เติมกาแฟในเครื่อง</a:t>
            </a: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กดเริ่มทำงาน</a:t>
            </a: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กาแฟเสร็จ</a:t>
            </a:r>
          </a:p>
          <a:p>
            <a:pPr marL="1079500" lvl="1" indent="-622300">
              <a:spcBef>
                <a:spcPct val="0"/>
              </a:spcBef>
              <a:buFont typeface="+mj-lt"/>
              <a:buAutoNum type="arabicPeriod"/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สิ้นสิ้นสุด (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End)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0576E78-E32C-7C69-512F-3E52E13D2ECD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DA12C07-1333-F324-7ECB-AE184E3A0A13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84251-910C-E7BB-6676-8A13EE6C7592}"/>
              </a:ext>
            </a:extLst>
          </p:cNvPr>
          <p:cNvSpPr txBox="1"/>
          <p:nvPr/>
        </p:nvSpPr>
        <p:spPr>
          <a:xfrm>
            <a:off x="2971800" y="1056359"/>
            <a:ext cx="1185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ตัวอย่าง 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 </a:t>
            </a:r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พื้นฐาน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4DA8C-0E1F-D4E6-30E2-4FD2D7F9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2780308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B0751-6A7A-9448-0EF9-0F9CAFD5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968A10-C003-6B9F-FC24-CC6CD778FA0A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7802CD6-A6CB-1070-D3EB-F2BF750D653B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80C6FCF-FAA5-C2E5-13E4-49DC5A45CC09}"/>
              </a:ext>
            </a:extLst>
          </p:cNvPr>
          <p:cNvSpPr txBox="1"/>
          <p:nvPr/>
        </p:nvSpPr>
        <p:spPr>
          <a:xfrm>
            <a:off x="1259101" y="3063442"/>
            <a:ext cx="15898539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สร้าง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 เพื่อแสดงกระบวนการชงกาแฟสำหรับผู้ใช้ใหม่ในร้านกาแฟแห่งหนึ่ง โดยกระบวนการต้องอธิบายขั้นตอนทั้งหมดอย่างชัดเจน ตั้งแต่เริ่มต้นจนถึงสิ้นสุด </a:t>
            </a:r>
            <a:r>
              <a:rPr lang="th-TH" sz="4800" b="1" dirty="0">
                <a:solidFill>
                  <a:srgbClr val="FF0000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ในรูปแบบ </a:t>
            </a:r>
            <a:r>
              <a:rPr lang="en-US" sz="4800" b="1" dirty="0">
                <a:solidFill>
                  <a:srgbClr val="FF0000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Mermaid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DA28226-20B8-0041-33A2-4D51C63986C8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FEACE21-9B50-1BFB-33D2-986DC1FFD372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B8EA0-E87B-578C-FD87-51805106211F}"/>
              </a:ext>
            </a:extLst>
          </p:cNvPr>
          <p:cNvSpPr txBox="1"/>
          <p:nvPr/>
        </p:nvSpPr>
        <p:spPr>
          <a:xfrm>
            <a:off x="4495800" y="1056359"/>
            <a:ext cx="10328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ทดสอบเขียนด้วยตัวเอง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 [ chat </a:t>
            </a:r>
            <a:r>
              <a:rPr lang="en-US" sz="7200" b="1" dirty="0" err="1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gpt</a:t>
            </a:r>
            <a:r>
              <a:rPr lang="en-US" sz="72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]</a:t>
            </a:r>
            <a:endParaRPr lang="en-US" sz="7200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5B3A504-2713-BC92-0E27-64D52C3ED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40770"/>
            <a:ext cx="10361735" cy="50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0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E4687-1280-44C1-660F-EF33F5A3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C83B98-FFF8-8D91-FD13-B2ABDFEE5CF5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3446313-C556-7A3D-8712-3DB12BB4A2E9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6DC437E-B039-DA48-FC3F-B781F2422A26}"/>
              </a:ext>
            </a:extLst>
          </p:cNvPr>
          <p:cNvSpPr txBox="1"/>
          <p:nvPr/>
        </p:nvSpPr>
        <p:spPr>
          <a:xfrm>
            <a:off x="1493557" y="2304076"/>
            <a:ext cx="15898539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เครื่องมือสำหรับสร้าง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Diagram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หรือแผนภาพในรูปแบบข้อความ (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Text-Based)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ที่ช่วยให้ผู้ใช้งานสามารถเขียนโค้ดเพื่อสร้างแผนภาพต่าง ๆ เช่น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Flowchart, Gantt Chart, Sequence Diagram, Class Diagram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และอื่น ๆ ได้อย่างง่ายดาย โดยไม่ต้องใช้เครื่องมือกราฟิกแบบดั้งเดิม</a:t>
            </a:r>
            <a:endParaRPr lang="en-US" sz="4800" b="1" dirty="0">
              <a:solidFill>
                <a:srgbClr val="FF0000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A55CF6-1703-F545-F840-4FD42147BA6A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9705C35-2901-A818-AECC-81743AB12ECD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1FCC9-5DA9-EC73-3D3E-2C53D7D4A6CA}"/>
              </a:ext>
            </a:extLst>
          </p:cNvPr>
          <p:cNvSpPr txBox="1"/>
          <p:nvPr/>
        </p:nvSpPr>
        <p:spPr>
          <a:xfrm>
            <a:off x="6005590" y="717663"/>
            <a:ext cx="10328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C358D"/>
                </a:solidFill>
                <a:latin typeface="TH Sarabun New" panose="020B0500040200020003" pitchFamily="34" charset="-34"/>
                <a:cs typeface="TH Sarabun New" panose="020B0500040200020003" pitchFamily="34" charset="-34"/>
                <a:sym typeface="Nirand"/>
              </a:rPr>
              <a:t>Mermaid</a:t>
            </a:r>
            <a:endParaRPr lang="en-US" sz="8000" b="1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2A10306-D3AB-AEAA-C900-61D44D094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023619"/>
            <a:ext cx="9786963" cy="37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FDB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5B7B-2FD2-5778-9605-94A64196C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A01F76E-ACAD-2D18-6C1C-A15DA748872B}"/>
              </a:ext>
            </a:extLst>
          </p:cNvPr>
          <p:cNvSpPr/>
          <p:nvPr/>
        </p:nvSpPr>
        <p:spPr>
          <a:xfrm flipH="1">
            <a:off x="12841680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5446320" y="0"/>
                </a:moveTo>
                <a:lnTo>
                  <a:pt x="0" y="0"/>
                </a:lnTo>
                <a:lnTo>
                  <a:pt x="0" y="1822248"/>
                </a:lnTo>
                <a:lnTo>
                  <a:pt x="5446320" y="1822248"/>
                </a:lnTo>
                <a:lnTo>
                  <a:pt x="544632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A7E3106-0E68-108E-6C32-6B7267C40415}"/>
              </a:ext>
            </a:extLst>
          </p:cNvPr>
          <p:cNvSpPr/>
          <p:nvPr/>
        </p:nvSpPr>
        <p:spPr>
          <a:xfrm>
            <a:off x="2585" y="855394"/>
            <a:ext cx="5446320" cy="1822248"/>
          </a:xfrm>
          <a:custGeom>
            <a:avLst/>
            <a:gdLst/>
            <a:ahLst/>
            <a:cxnLst/>
            <a:rect l="l" t="t" r="r" b="b"/>
            <a:pathLst>
              <a:path w="5446320" h="1822248">
                <a:moveTo>
                  <a:pt x="0" y="0"/>
                </a:moveTo>
                <a:lnTo>
                  <a:pt x="5446319" y="0"/>
                </a:lnTo>
                <a:lnTo>
                  <a:pt x="5446319" y="1822248"/>
                </a:lnTo>
                <a:lnTo>
                  <a:pt x="0" y="182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1A338F-C339-8843-D511-7A058878FAAE}"/>
              </a:ext>
            </a:extLst>
          </p:cNvPr>
          <p:cNvSpPr txBox="1"/>
          <p:nvPr/>
        </p:nvSpPr>
        <p:spPr>
          <a:xfrm>
            <a:off x="1493557" y="2304076"/>
            <a:ext cx="15898539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(ปัจจุบันรู้จักกันในชื่อ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diagrams.net)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 เครื่องมือออนไลน์ฟรีสำหรับสร้าง </a:t>
            </a:r>
            <a:r>
              <a:rPr lang="en-US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Diagram </a:t>
            </a:r>
            <a:r>
              <a:rPr lang="th-TH" sz="4800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หรือแผนภาพที่ใช้กันอย่างแพร่หลายในงานต่าง ๆ เช่น การออกแบบระบบ, การจัดการโครงการ, การสร้างแผนภูมิ และอื่น ๆ อีกมากมาย</a:t>
            </a:r>
            <a:endParaRPr lang="en-US" sz="4800" b="1" dirty="0">
              <a:solidFill>
                <a:srgbClr val="FF0000"/>
              </a:solidFill>
              <a:latin typeface="TH Sarabun New" panose="020B0500040200020003" pitchFamily="34" charset="-34"/>
              <a:ea typeface="Nirand"/>
              <a:cs typeface="TH Sarabun New" panose="020B0500040200020003" pitchFamily="34" charset="-34"/>
              <a:sym typeface="Niran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7324C13-1D5E-03B6-5E92-4B558C444447}"/>
              </a:ext>
            </a:extLst>
          </p:cNvPr>
          <p:cNvSpPr/>
          <p:nvPr/>
        </p:nvSpPr>
        <p:spPr>
          <a:xfrm flipH="1" flipV="1">
            <a:off x="135067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6039231" y="5133346"/>
                </a:moveTo>
                <a:lnTo>
                  <a:pt x="0" y="5133346"/>
                </a:lnTo>
                <a:lnTo>
                  <a:pt x="0" y="0"/>
                </a:lnTo>
                <a:lnTo>
                  <a:pt x="6039231" y="0"/>
                </a:lnTo>
                <a:lnTo>
                  <a:pt x="6039231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F1373E1-7B18-6878-13F2-289CAA922630}"/>
              </a:ext>
            </a:extLst>
          </p:cNvPr>
          <p:cNvSpPr/>
          <p:nvPr/>
        </p:nvSpPr>
        <p:spPr>
          <a:xfrm flipV="1">
            <a:off x="-1114202" y="-1537973"/>
            <a:ext cx="6039231" cy="5133347"/>
          </a:xfrm>
          <a:custGeom>
            <a:avLst/>
            <a:gdLst/>
            <a:ahLst/>
            <a:cxnLst/>
            <a:rect l="l" t="t" r="r" b="b"/>
            <a:pathLst>
              <a:path w="6039231" h="5133347">
                <a:moveTo>
                  <a:pt x="0" y="5133346"/>
                </a:moveTo>
                <a:lnTo>
                  <a:pt x="6039231" y="5133346"/>
                </a:lnTo>
                <a:lnTo>
                  <a:pt x="6039231" y="0"/>
                </a:lnTo>
                <a:lnTo>
                  <a:pt x="0" y="0"/>
                </a:lnTo>
                <a:lnTo>
                  <a:pt x="0" y="51333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15ACF-94F5-C3B0-6D3B-83FF079826C0}"/>
              </a:ext>
            </a:extLst>
          </p:cNvPr>
          <p:cNvSpPr txBox="1"/>
          <p:nvPr/>
        </p:nvSpPr>
        <p:spPr>
          <a:xfrm>
            <a:off x="6005590" y="717663"/>
            <a:ext cx="10328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0C358D"/>
                </a:solidFill>
                <a:latin typeface="TH Sarabun New" panose="020B0500040200020003" pitchFamily="34" charset="-34"/>
                <a:ea typeface="Nirand"/>
                <a:cs typeface="TH Sarabun New" panose="020B0500040200020003" pitchFamily="34" charset="-34"/>
                <a:sym typeface="Nirand"/>
              </a:rPr>
              <a:t>Draw.io</a:t>
            </a:r>
            <a:endParaRPr lang="en-US" sz="8000" b="1" dirty="0">
              <a:solidFill>
                <a:srgbClr val="0C358D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D1830D2-65A8-FC2D-95F2-36A7BCFCBE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58348"/>
            <a:ext cx="8944908" cy="63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0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613</Words>
  <Application>Microsoft Office PowerPoint</Application>
  <PresentationFormat>Custom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Nirand Bold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 การใช้กรอบงานสำหรับการพัฒนาเว็บแอปพลิเคชันเพื่อความมั่นคงปลอดภัย</dc:title>
  <dc:creator>Boonsiri</dc:creator>
  <cp:lastModifiedBy>Boonsiri Masan</cp:lastModifiedBy>
  <cp:revision>6</cp:revision>
  <dcterms:created xsi:type="dcterms:W3CDTF">2006-08-16T00:00:00Z</dcterms:created>
  <dcterms:modified xsi:type="dcterms:W3CDTF">2025-01-12T05:32:42Z</dcterms:modified>
  <dc:identifier>DAGb5WLWdTU</dc:identifier>
</cp:coreProperties>
</file>