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2" r:id="rId4"/>
    <p:sldId id="273" r:id="rId5"/>
    <p:sldId id="275" r:id="rId6"/>
    <p:sldId id="301" r:id="rId7"/>
    <p:sldId id="283" r:id="rId8"/>
    <p:sldId id="274" r:id="rId9"/>
    <p:sldId id="284" r:id="rId10"/>
    <p:sldId id="285" r:id="rId11"/>
    <p:sldId id="286" r:id="rId12"/>
    <p:sldId id="287" r:id="rId13"/>
    <p:sldId id="276" r:id="rId14"/>
    <p:sldId id="27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78" r:id="rId28"/>
    <p:sldId id="279" r:id="rId29"/>
    <p:sldId id="280" r:id="rId30"/>
    <p:sldId id="281" r:id="rId31"/>
    <p:sldId id="265" r:id="rId32"/>
  </p:sldIdLst>
  <p:sldSz cx="18288000" cy="10287000"/>
  <p:notesSz cx="6858000" cy="9144000"/>
  <p:embeddedFontLst>
    <p:embeddedFont>
      <p:font typeface="ADLaM Display" panose="02010000000000000000" pitchFamily="2" charset="0"/>
      <p:regular r:id="rId34"/>
    </p:embeddedFont>
    <p:embeddedFont>
      <p:font typeface="Neue Machina Ultra-Bold" panose="020B0604020202020204" charset="0"/>
      <p:regular r:id="rId35"/>
    </p:embeddedFont>
    <p:embeddedFont>
      <p:font typeface="TH Sarabun New" panose="020B0500040200020003" pitchFamily="34" charset="-34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C9D"/>
    <a:srgbClr val="0E86D4"/>
    <a:srgbClr val="68BBE3"/>
    <a:srgbClr val="00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7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AE277-FB82-4300-84DA-4BB9F37F3C7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1052-9CFB-4885-9E3D-D1E3127D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167F-D6A2-4E4E-A244-8B70169C3792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01C2-554B-4828-AB20-22A24ABBAE7F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EB0A-0B58-437D-BBF5-D11CB266749A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7485-0994-442D-929E-8DC938AC9A48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92AF-FE93-4F1B-8D59-F6D85C07AB4F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7601-80DD-41ED-9691-C4D70111A897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18-70B1-43B9-930F-E2081F3F9939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26B8-7215-49C1-B9C0-EFFC2B437CA7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B6AF-AF02-43BB-880A-3EF81805198D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FFB8-341D-478D-8251-EB134867C7AB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1D0C-F27E-41C3-8C58-A8D3378B351B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CC02-3055-4CF6-93EA-ADE061C40653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9285287"/>
            <a:ext cx="1524000" cy="982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svg"/><Relationship Id="rId11" Type="http://schemas.openxmlformats.org/officeDocument/2006/relationships/image" Target="../media/image16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svg"/><Relationship Id="rId11" Type="http://schemas.openxmlformats.org/officeDocument/2006/relationships/image" Target="../media/image17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svg"/><Relationship Id="rId11" Type="http://schemas.openxmlformats.org/officeDocument/2006/relationships/image" Target="../media/image18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sv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8.svg"/><Relationship Id="rId11" Type="http://schemas.openxmlformats.org/officeDocument/2006/relationships/image" Target="../media/image20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8.svg"/><Relationship Id="rId11" Type="http://schemas.openxmlformats.org/officeDocument/2006/relationships/image" Target="../media/image21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8.svg"/><Relationship Id="rId11" Type="http://schemas.openxmlformats.org/officeDocument/2006/relationships/image" Target="../media/image22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8.svg"/><Relationship Id="rId11" Type="http://schemas.openxmlformats.org/officeDocument/2006/relationships/image" Target="../media/image23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8.svg"/><Relationship Id="rId11" Type="http://schemas.openxmlformats.org/officeDocument/2006/relationships/image" Target="../media/image24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26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8.svg"/><Relationship Id="rId11" Type="http://schemas.openxmlformats.org/officeDocument/2006/relationships/image" Target="../media/image25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28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8.svg"/><Relationship Id="rId11" Type="http://schemas.openxmlformats.org/officeDocument/2006/relationships/image" Target="../media/image27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8.svg"/><Relationship Id="rId11" Type="http://schemas.openxmlformats.org/officeDocument/2006/relationships/image" Target="../media/image29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31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8.svg"/><Relationship Id="rId11" Type="http://schemas.openxmlformats.org/officeDocument/2006/relationships/image" Target="../media/image30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33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8.svg"/><Relationship Id="rId11" Type="http://schemas.openxmlformats.org/officeDocument/2006/relationships/image" Target="../media/image32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8.svg"/><Relationship Id="rId11" Type="http://schemas.openxmlformats.org/officeDocument/2006/relationships/image" Target="../media/image34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openxmlformats.org/officeDocument/2006/relationships/image" Target="../media/image36.tm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8.svg"/><Relationship Id="rId11" Type="http://schemas.openxmlformats.org/officeDocument/2006/relationships/image" Target="../media/image35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8.svg"/><Relationship Id="rId11" Type="http://schemas.openxmlformats.org/officeDocument/2006/relationships/image" Target="../media/image37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12" Type="http://schemas.microsoft.com/office/2007/relationships/hdphoto" Target="../media/hdphoto1.wd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8.svg"/><Relationship Id="rId11" Type="http://schemas.openxmlformats.org/officeDocument/2006/relationships/image" Target="../media/image38.pn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8.svg"/><Relationship Id="rId11" Type="http://schemas.openxmlformats.org/officeDocument/2006/relationships/image" Target="../media/image39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10" Type="http://schemas.openxmlformats.org/officeDocument/2006/relationships/image" Target="../media/image11.tmp"/><Relationship Id="rId4" Type="http://schemas.openxmlformats.org/officeDocument/2006/relationships/image" Target="../media/image7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svg"/><Relationship Id="rId11" Type="http://schemas.openxmlformats.org/officeDocument/2006/relationships/image" Target="../media/image12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svg"/><Relationship Id="rId11" Type="http://schemas.openxmlformats.org/officeDocument/2006/relationships/image" Target="../media/image12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svg"/><Relationship Id="rId11" Type="http://schemas.openxmlformats.org/officeDocument/2006/relationships/image" Target="../media/image13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svg"/><Relationship Id="rId11" Type="http://schemas.openxmlformats.org/officeDocument/2006/relationships/image" Target="../media/image14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svg"/><Relationship Id="rId11" Type="http://schemas.openxmlformats.org/officeDocument/2006/relationships/image" Target="../media/image15.tmp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5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401799" y="4333875"/>
            <a:ext cx="3914775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1" y="0"/>
            <a:ext cx="4114800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01895" y="2258770"/>
            <a:ext cx="1488421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ICT12367</a:t>
            </a:r>
            <a:br>
              <a:rPr lang="th-TH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การใช้กรอบงานสำหรับการพัฒนาเว็บแอปพลิเคชัน</a:t>
            </a:r>
            <a:b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เพื่อความมั่นคงปลอดภัย</a:t>
            </a:r>
            <a:endParaRPr lang="en-US" sz="10409" b="1" dirty="0">
              <a:solidFill>
                <a:srgbClr val="055C9D"/>
              </a:solidFill>
              <a:latin typeface="Neue Machina Ultra-Bold"/>
              <a:ea typeface="Neue Machina Ultra-Bold"/>
              <a:cs typeface="Neue Machina Ultra-Bold"/>
              <a:sym typeface="Neue Machina Ultra-Bold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DE44B3-09A4-7736-0A25-25BD442D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4AC5D6-9255-F7D9-AF77-D8BE2D32DCDC}"/>
              </a:ext>
            </a:extLst>
          </p:cNvPr>
          <p:cNvSpPr/>
          <p:nvPr/>
        </p:nvSpPr>
        <p:spPr>
          <a:xfrm>
            <a:off x="8001000" y="94869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28C8F47C-DDFD-F0B5-2733-451289B4EAC8}"/>
              </a:ext>
            </a:extLst>
          </p:cNvPr>
          <p:cNvSpPr txBox="1"/>
          <p:nvPr/>
        </p:nvSpPr>
        <p:spPr>
          <a:xfrm>
            <a:off x="6896100" y="6284817"/>
            <a:ext cx="44958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Neue Machina Ultra-Bold"/>
              </a:rPr>
              <a:t>Chapter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76556-FD79-BFF1-47A8-26BD74BB0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687" y="7775306"/>
            <a:ext cx="3914775" cy="1957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BD822B0-1CF5-C886-A986-6522B31BA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82DE1D8-E86F-C996-AE93-17AADBE70E98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C95D5BC-98FC-081F-DAFB-6CC5ACC7EFD0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F7830A4-7996-6DA2-5980-0996076ACF81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10F930E-E039-CE8D-F94E-D586DC73BDF8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AD0FE7D-BFDB-5277-21B0-69A0737E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1ECCD201-D6E1-CE5A-68B2-2276BD2541B7}"/>
              </a:ext>
            </a:extLst>
          </p:cNvPr>
          <p:cNvSpPr txBox="1"/>
          <p:nvPr/>
        </p:nvSpPr>
        <p:spPr>
          <a:xfrm>
            <a:off x="304800" y="690427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แท็กสำคัญใน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HTML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975FE7-5C34-345A-4326-0C8677F8C86B}"/>
              </a:ext>
            </a:extLst>
          </p:cNvPr>
          <p:cNvSpPr txBox="1">
            <a:spLocks/>
          </p:cNvSpPr>
          <p:nvPr/>
        </p:nvSpPr>
        <p:spPr>
          <a:xfrm>
            <a:off x="629583" y="2071422"/>
            <a:ext cx="9962217" cy="647448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แท็กรูปภาพและมัลติมีเดีย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img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src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 alt="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คำอธิบาย"&gt;: แสดงภาพ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audio controls&gt;: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ใส่เสียงพร้อมตัวควบคุม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video controls&gt;: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ใส่วิดีโอพร้อมตัวควบคุม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9E9299D-2A34-51B1-D70D-33420AB2F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84" y="3338648"/>
            <a:ext cx="9358433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460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992C101-08CF-E27A-DAB4-3EB190788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8C2A687-AC04-45C5-985A-F963874B2C08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12E95E2-A9CC-1F7C-3DCF-DBD845F60C9D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FD8C78B-B001-F95A-8F5C-3D19E418C7C4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90D12FB-CD2C-1340-118C-3B82ABE1DD43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2139BCD-CE02-6FAB-F1A2-56F707F4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5D897D3F-7B04-838B-70FA-8F784E9CD66B}"/>
              </a:ext>
            </a:extLst>
          </p:cNvPr>
          <p:cNvSpPr txBox="1"/>
          <p:nvPr/>
        </p:nvSpPr>
        <p:spPr>
          <a:xfrm>
            <a:off x="304800" y="690427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แท็กสำคัญใน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HTML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571C0D-7281-25AA-8463-254863FFBAF5}"/>
              </a:ext>
            </a:extLst>
          </p:cNvPr>
          <p:cNvSpPr txBox="1">
            <a:spLocks/>
          </p:cNvSpPr>
          <p:nvPr/>
        </p:nvSpPr>
        <p:spPr>
          <a:xfrm>
            <a:off x="629583" y="2071422"/>
            <a:ext cx="9962217" cy="647448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แบบฟอร์ม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&lt;form&gt;: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ใช้สร้างฟอร์ม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ป้อนข้อมูล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textarea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กล่องข้อความ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button&gt;: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ปุ่ม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เมนูแบบเลือก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9ACD133F-095D-6568-2E6D-18DE540E74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25" y="2552107"/>
            <a:ext cx="10666875" cy="4917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713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12C76F1-188C-8AE4-F7F1-5F25EAD42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BF257E3-9F63-39F3-886E-759C058FB95D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C44EE56-CF8F-D7EE-0C16-838DD1FF2821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987EA85-690C-E472-2D49-8D10C753A8EA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25BC4D8C-1DCD-F387-1964-F174CB08BDA0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F77208A-B63D-86B2-E7F8-4109EC97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5AF0CF08-3CE0-6D8D-DEF2-1D1E119386ED}"/>
              </a:ext>
            </a:extLst>
          </p:cNvPr>
          <p:cNvSpPr txBox="1"/>
          <p:nvPr/>
        </p:nvSpPr>
        <p:spPr>
          <a:xfrm>
            <a:off x="304800" y="690427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แท็กสำคัญใน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HTML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1D0073-313C-49E4-FC05-3EAE97B35F36}"/>
              </a:ext>
            </a:extLst>
          </p:cNvPr>
          <p:cNvSpPr txBox="1">
            <a:spLocks/>
          </p:cNvSpPr>
          <p:nvPr/>
        </p:nvSpPr>
        <p:spPr>
          <a:xfrm>
            <a:off x="629583" y="2071422"/>
            <a:ext cx="9962217" cy="647448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ตาราง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&lt;table&gt;: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ใช้สร้างตาราง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tr&gt;: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แถว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td&gt;: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คอลัมน์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&gt;: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หัวคอลัมน์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7A9C3A-287E-FB31-795C-EB2C726DD3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90056"/>
            <a:ext cx="7025542" cy="7025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421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BF80726-2E24-8D94-F025-1ADF46D7C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A33F82B-1DEA-E69A-8637-0A26C4C4D626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82CF81F-DA8A-5786-A2DA-8D57FE593960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05DD56A-4D0F-C7BC-5D70-A29B1421B6E2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D417C09-246D-640F-B4E0-347DD4111C8B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1A4ACF5-25FA-9FD2-C9E0-7E7392D6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7EC89E3A-F288-2CA9-2261-88CE24D7935D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Cascading Style Sheet </a:t>
            </a: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คืออะไร</a:t>
            </a:r>
            <a:endParaRPr lang="en-US" sz="5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BD39F1-A32F-1B8A-77F3-61FE6223725E}"/>
              </a:ext>
            </a:extLst>
          </p:cNvPr>
          <p:cNvSpPr txBox="1">
            <a:spLocks/>
          </p:cNvSpPr>
          <p:nvPr/>
        </p:nvSpPr>
        <p:spPr>
          <a:xfrm>
            <a:off x="1524000" y="3068240"/>
            <a:ext cx="14935200" cy="45898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ย่อมาจากคำว่า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Cascading Style Sheet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เรียกย่อว่า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Style sheet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เป็นเทคโนโลยีที่นำมาใช้จัดรูปแบบและควบคุมการแสดงผลของเว็บ เช่น การกำหนดขนาด สี แบบอักษร เส้นขอบ พื้นหลัง และตำแหน่งของข้อความ รูปภาพ เป็นต้น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FAA10-02F7-A5E7-741A-1907F52138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99995" y="5275526"/>
            <a:ext cx="5601633" cy="38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8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890B5A0-C173-B142-FD41-F40099ED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56BBE87-108D-5D56-E8A8-6EB06DBBB5DF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6FA91A1-8C04-92F1-DFC8-EEED2A9AFFD2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59B60D2-EDCC-41DA-94FB-A4A06E60FB5E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2F0112C-EDC3-222F-A9F1-7DEEED352A32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D1F6CB1-2F7F-B3EC-AEF0-B302EC11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3052BFB-3A49-87AA-9EAC-9BA397E20817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54EE-C89D-88BC-ED70-A65B5C7FAE1D}"/>
              </a:ext>
            </a:extLst>
          </p:cNvPr>
          <p:cNvSpPr txBox="1">
            <a:spLocks/>
          </p:cNvSpPr>
          <p:nvPr/>
        </p:nvSpPr>
        <p:spPr>
          <a:xfrm>
            <a:off x="1359648" y="3788284"/>
            <a:ext cx="4583952" cy="2574415"/>
          </a:xfrm>
          <a:prstGeom prst="rect">
            <a:avLst/>
          </a:prstGeom>
          <a:ln w="28575">
            <a:solidFill>
              <a:schemeClr val="accent2"/>
            </a:solidFill>
            <a:prstDash val="sysDash"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b="1" dirty="0"/>
              <a:t>Selector{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b="1" dirty="0"/>
              <a:t>    property: value;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b="1" dirty="0"/>
              <a:t>}</a:t>
            </a:r>
            <a:endParaRPr lang="th-TH" sz="6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6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E3862F-D3DF-A147-F35D-7446466DFD9E}"/>
              </a:ext>
            </a:extLst>
          </p:cNvPr>
          <p:cNvSpPr txBox="1">
            <a:spLocks/>
          </p:cNvSpPr>
          <p:nvPr/>
        </p:nvSpPr>
        <p:spPr>
          <a:xfrm>
            <a:off x="1359648" y="2472688"/>
            <a:ext cx="13487400" cy="807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โครงสร้างพื้นฐานของ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97EE8F-6F59-D7B5-0846-CAFD6691E00E}"/>
              </a:ext>
            </a:extLst>
          </p:cNvPr>
          <p:cNvSpPr txBox="1"/>
          <p:nvPr/>
        </p:nvSpPr>
        <p:spPr>
          <a:xfrm>
            <a:off x="6450388" y="3788284"/>
            <a:ext cx="113042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Selector: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ใช้เลือก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elements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ที่ต้องการตกแต่ง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Property: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คุณสมบัติที่ต้องการกำหนด (เช่น สี, ขนาด, ระยะห่าง)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Value: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ค่าของคุณสมบัติ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6" name="Picture 15" descr="A computer code with text&#10;&#10;AI-generated content may be incorrect.">
            <a:extLst>
              <a:ext uri="{FF2B5EF4-FFF2-40B4-BE49-F238E27FC236}">
                <a16:creationId xmlns:a16="http://schemas.microsoft.com/office/drawing/2014/main" id="{5FC0B8E9-8EBB-3349-6FBA-1F6C188E8C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94" y="6559626"/>
            <a:ext cx="4583952" cy="3261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BC632A-DD99-8468-77AC-C42B6B6E8812}"/>
              </a:ext>
            </a:extLst>
          </p:cNvPr>
          <p:cNvSpPr txBox="1"/>
          <p:nvPr/>
        </p:nvSpPr>
        <p:spPr>
          <a:xfrm>
            <a:off x="6450388" y="6803420"/>
            <a:ext cx="91514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ในตัวอย่างนี้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h1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color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font-size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property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blue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24</a:t>
            </a:r>
            <a:r>
              <a:rPr lang="en-US" sz="4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px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093563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CED3331-C4D2-80C1-2D27-6C7EFF72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F0947C8-60F0-2212-971D-45D4A69DF0E3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7B5EF2-C501-235E-713F-851C967564CF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608144B-37F6-DA5E-DA05-851BEC7375A0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66D61583-2B9F-A4F5-49A7-4A7D74CC0815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4161D03-6030-6B77-1C5F-8294DBCD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7A02BA92-B772-22B5-4AA5-368E8EF0DF48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TH Sarabun New" panose="020B0500040200020003" pitchFamily="34" charset="-34"/>
                <a:sym typeface="Neue Machina Ultra-Bold"/>
              </a:rPr>
              <a:t>พื้นฐาน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A44D3E-46B7-441F-CA5D-8D9411C91936}"/>
              </a:ext>
            </a:extLst>
          </p:cNvPr>
          <p:cNvSpPr txBox="1">
            <a:spLocks/>
          </p:cNvSpPr>
          <p:nvPr/>
        </p:nvSpPr>
        <p:spPr>
          <a:xfrm>
            <a:off x="663311" y="2241039"/>
            <a:ext cx="13487400" cy="807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การเพิ่ม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ในหน้าเว็บ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D5E1A-62BF-6185-B767-030D88C023C0}"/>
              </a:ext>
            </a:extLst>
          </p:cNvPr>
          <p:cNvSpPr txBox="1"/>
          <p:nvPr/>
        </p:nvSpPr>
        <p:spPr>
          <a:xfrm>
            <a:off x="1648100" y="3048952"/>
            <a:ext cx="59719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Inline CSS (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ในแท็ก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HTML)</a:t>
            </a:r>
          </a:p>
        </p:txBody>
      </p:sp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CBC70B57-6D22-A20E-8BE0-0B5322D165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10" y="4067536"/>
            <a:ext cx="10012779" cy="2503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9695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3E9CFAE-81D4-840B-BCE1-2A39ECA81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1279757-54FB-B752-60E2-2483B6AFB71F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BBC1F5A-5397-748A-6D91-3AF91808FCEA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785228E-3412-669B-6F55-CC22D67AE161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EC6C9416-DB59-24C0-7B0D-C4C544D98041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5898592-9795-2D8F-71E4-931E3DBA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27683E55-CC60-1D81-B85E-E3B8A1C21784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TH Sarabun New" panose="020B0500040200020003" pitchFamily="34" charset="-34"/>
                <a:sym typeface="Neue Machina Ultra-Bold"/>
              </a:rPr>
              <a:t>พื้นฐาน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DEE7DDA-540C-6A4E-C5D7-5F635077221F}"/>
              </a:ext>
            </a:extLst>
          </p:cNvPr>
          <p:cNvSpPr txBox="1">
            <a:spLocks/>
          </p:cNvSpPr>
          <p:nvPr/>
        </p:nvSpPr>
        <p:spPr>
          <a:xfrm>
            <a:off x="663311" y="2241039"/>
            <a:ext cx="13487400" cy="807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การเพิ่ม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ในหน้าเว็บ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04F6F0-BE49-0202-92F3-32D371233A3C}"/>
              </a:ext>
            </a:extLst>
          </p:cNvPr>
          <p:cNvSpPr txBox="1"/>
          <p:nvPr/>
        </p:nvSpPr>
        <p:spPr>
          <a:xfrm>
            <a:off x="1648100" y="3048952"/>
            <a:ext cx="97819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Internal CSS (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ภายใน &lt;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style&gt;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ในไฟล์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HTML)</a:t>
            </a: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8713B1F-AF1C-5DBE-5A0B-35559E5F0C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898329"/>
            <a:ext cx="6019800" cy="4230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460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A837332-4E70-EA16-7B02-3C4A0FDFE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0F632D-BF6E-5D1D-0C06-C60EDB827214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461E2EA-31E1-9E62-285D-2D7EF7ACE82E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3EE3484-2F4F-7F34-EDFF-8CCE20BBFF08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32DB793D-738C-011F-EC1E-033CE5E78110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AE0D0B0-4624-0557-19E0-D520DCA7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945C7AC-4AFD-D3BB-3FC3-7385D38DB211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TH Sarabun New" panose="020B0500040200020003" pitchFamily="34" charset="-34"/>
                <a:sym typeface="Neue Machina Ultra-Bold"/>
              </a:rPr>
              <a:t>พื้นฐาน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11AA4-BC34-E237-3788-4C3F697CB922}"/>
              </a:ext>
            </a:extLst>
          </p:cNvPr>
          <p:cNvSpPr txBox="1">
            <a:spLocks/>
          </p:cNvSpPr>
          <p:nvPr/>
        </p:nvSpPr>
        <p:spPr>
          <a:xfrm>
            <a:off x="663311" y="2241039"/>
            <a:ext cx="13487400" cy="807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การเพิ่ม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ในหน้าเว็บ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F6EE5-5178-5C6A-4D96-271897CAE1D8}"/>
              </a:ext>
            </a:extLst>
          </p:cNvPr>
          <p:cNvSpPr txBox="1"/>
          <p:nvPr/>
        </p:nvSpPr>
        <p:spPr>
          <a:xfrm>
            <a:off x="1648100" y="3048952"/>
            <a:ext cx="97819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External CSS (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ในไฟล์ .</a:t>
            </a:r>
            <a:r>
              <a:rPr lang="en-US" sz="4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แยกต่างหาก)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97B01651-11DE-F7D1-7DAA-3A7FAACA7B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118" y="4381500"/>
            <a:ext cx="10270884" cy="2372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68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A88C141-BFD0-AED2-82C9-3E81C954D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189D9E6-9C3C-2E7C-2A81-EBE03CFD29A4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73CE4DA-9EB8-4AAE-0466-878F771EBA5E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D9E90B0-0BBD-6814-335C-CB7DCCF61948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78B9C380-963C-1D92-4341-E626F91FF789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EA7EA24-44A0-C749-1D79-B5B5F4AA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9E428AC-FAF9-E05E-521B-C5CC01E73F74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TH Sarabun New" panose="020B0500040200020003" pitchFamily="34" charset="-34"/>
                <a:sym typeface="Neue Machina Ultra-Bold"/>
              </a:rPr>
              <a:t>พื้นฐาน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A13E0C-3926-C97A-E154-E5463704167B}"/>
              </a:ext>
            </a:extLst>
          </p:cNvPr>
          <p:cNvSpPr txBox="1">
            <a:spLocks/>
          </p:cNvSpPr>
          <p:nvPr/>
        </p:nvSpPr>
        <p:spPr>
          <a:xfrm>
            <a:off x="663311" y="2241039"/>
            <a:ext cx="13487400" cy="807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การเลือกเอลิเมนต์ 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Selectors)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3D688-DE33-AF4A-72F3-262D7BDA0954}"/>
              </a:ext>
            </a:extLst>
          </p:cNvPr>
          <p:cNvSpPr txBox="1"/>
          <p:nvPr/>
        </p:nvSpPr>
        <p:spPr>
          <a:xfrm>
            <a:off x="1648100" y="3048952"/>
            <a:ext cx="15420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ใช้สำหรับกำหนดว่ากฎการตกแต่ง (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style rules)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จะใช้กับเอลิเมนต์ใดในหน้าเว็บ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84E1E-62BB-257D-8D71-838D159B81DF}"/>
              </a:ext>
            </a:extLst>
          </p:cNvPr>
          <p:cNvSpPr txBox="1"/>
          <p:nvPr/>
        </p:nvSpPr>
        <p:spPr>
          <a:xfrm>
            <a:off x="2373442" y="3960636"/>
            <a:ext cx="125222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เลือกโดยชื่อแท็ก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 Selector)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เลือกเอลิเมนต์ตามชื่อแท็ก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HTML:</a:t>
            </a:r>
          </a:p>
        </p:txBody>
      </p:sp>
      <p:pic>
        <p:nvPicPr>
          <p:cNvPr id="12" name="Picture 1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214AA1E-C4EF-799B-37C1-1C88206C8A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670812"/>
            <a:ext cx="4982570" cy="4841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999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D694A54-87E7-8003-B9F8-CD1A22F36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34DEF28-3353-4C34-C55A-3EA5EDF527EE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5043DDF-C958-BD57-D379-0108D1B9C00A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931FEE3-F046-4345-2650-85CDC804382F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B40E8E5-E974-2D57-9F9A-3AFBA604DB3F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EA1F75F-6913-18C5-7E43-F5645526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30BF4418-7033-1EB4-BD73-6EA111A91CD3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TH Sarabun New" panose="020B0500040200020003" pitchFamily="34" charset="-34"/>
                <a:sym typeface="Neue Machina Ultra-Bold"/>
              </a:rPr>
              <a:t>พื้นฐาน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41A95E-5D8B-1112-FF3C-8611B8E0A5CF}"/>
              </a:ext>
            </a:extLst>
          </p:cNvPr>
          <p:cNvSpPr txBox="1">
            <a:spLocks/>
          </p:cNvSpPr>
          <p:nvPr/>
        </p:nvSpPr>
        <p:spPr>
          <a:xfrm>
            <a:off x="663311" y="2241039"/>
            <a:ext cx="13487400" cy="807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การเลือกเอลิเมนต์ 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Selectors)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647CD-ED3D-8C21-1ECA-966B16991A15}"/>
              </a:ext>
            </a:extLst>
          </p:cNvPr>
          <p:cNvSpPr txBox="1"/>
          <p:nvPr/>
        </p:nvSpPr>
        <p:spPr>
          <a:xfrm>
            <a:off x="1648100" y="3048952"/>
            <a:ext cx="15420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ใช้สำหรับกำหนดว่ากฎการตกแต่ง (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style rules)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จะใช้กับเอลิเมนต์ใดในหน้าเว็บ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3B966-96C3-ACC3-6819-12470942F150}"/>
              </a:ext>
            </a:extLst>
          </p:cNvPr>
          <p:cNvSpPr txBox="1"/>
          <p:nvPr/>
        </p:nvSpPr>
        <p:spPr>
          <a:xfrm>
            <a:off x="2373442" y="3960636"/>
            <a:ext cx="125222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เลือกโดยคลาส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Selector)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เลือกเอลิเมนต์โดยใช้ชื่อคลาส (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Class):</a:t>
            </a:r>
          </a:p>
        </p:txBody>
      </p:sp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645876F2-F4EC-EC39-50DA-62F23050FB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33" y="5172065"/>
            <a:ext cx="6134030" cy="210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9A88288-FC62-DAC6-B17B-D45166640C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876" y="4654998"/>
            <a:ext cx="5577908" cy="3718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F94EC9-2B8B-1DF5-5DE1-E0F3A931F74D}"/>
              </a:ext>
            </a:extLst>
          </p:cNvPr>
          <p:cNvSpPr txBox="1"/>
          <p:nvPr/>
        </p:nvSpPr>
        <p:spPr>
          <a:xfrm>
            <a:off x="8937876" y="8652466"/>
            <a:ext cx="61446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ใช้จุด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(.)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นำหน้าชื่อคลาสใน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000098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144371" y="6259518"/>
            <a:ext cx="3297078" cy="4027482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" y="6706644"/>
            <a:ext cx="2535076" cy="354162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0"/>
                </a:moveTo>
                <a:lnTo>
                  <a:pt x="5374881" y="0"/>
                </a:lnTo>
                <a:lnTo>
                  <a:pt x="5374881" y="7052879"/>
                </a:lnTo>
                <a:lnTo>
                  <a:pt x="0" y="7052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86023" y="165666"/>
            <a:ext cx="651035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2209800" y="1195317"/>
            <a:ext cx="14363700" cy="859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HTML 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46E38AA-8A91-D597-1C44-CBFC90C5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CA78840-9213-2CBD-5B36-61FDAF50DD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96" r="10653" b="-1"/>
          <a:stretch/>
        </p:blipFill>
        <p:spPr>
          <a:xfrm>
            <a:off x="15011399" y="868090"/>
            <a:ext cx="2418463" cy="194045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2A3E41-9BDA-048F-578F-D445B75D4713}"/>
              </a:ext>
            </a:extLst>
          </p:cNvPr>
          <p:cNvSpPr txBox="1"/>
          <p:nvPr/>
        </p:nvSpPr>
        <p:spPr>
          <a:xfrm>
            <a:off x="1204210" y="3109402"/>
            <a:ext cx="156359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(Hypertext Markup Language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เป็นภาษาที่ใช้สำหรับสร้างเว็บเพจ มีโครงสร้างภาษาโดยใช้ตัวกำกับ (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Markup Tag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เพื่อควบคุมการแสดงผลข้อมูล รูปภาพ และวัตถุอื่นๆ ผ่านทาง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Browser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Google Chrome, Firefox, Safari, Microsoft Edge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เป็นต้น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ในแต่ละ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จะมีส่วนที่เรียกว่า </a:t>
            </a:r>
            <a:r>
              <a:rPr lang="en-US" sz="48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Attribute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เพื่อควบคุมการทำงานของ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แต่ละตัว</a:t>
            </a:r>
            <a:endParaRPr lang="en-US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h-TH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การสร้างไฟล์ </a:t>
            </a:r>
            <a:r>
              <a:rPr lang="en-US" sz="48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8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จะต้องอาศัย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Text Editor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เพื่อใช้สำหรับเขียนคำสั่งต่างๆ ที่ต้องการแสดงผลทางจอภาพ/เว็บเบราว์เซอร์ และเก็บเป็นไฟล์โดยมีนามสกุล .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5A26B52-EBB4-3849-8B3D-D11ADC934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7CF033B-72BA-B56E-0348-5B587EACA2C9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014DBDB-BC08-FFDF-6DAA-DEBB282BCF8C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3BE8D4F-868D-FE44-D632-E2CFEC0CB871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83EC2671-C989-5580-0ED7-171148E28387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CCAB407-9D82-5EA8-F107-F0FB42B0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A1B4BB8-F6A1-AB13-DA52-72C51FFE0AE6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TH Sarabun New" panose="020B0500040200020003" pitchFamily="34" charset="-34"/>
                <a:sym typeface="Neue Machina Ultra-Bold"/>
              </a:rPr>
              <a:t>พื้นฐาน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CECBF3-7376-EAC2-2B58-E4B50401AD82}"/>
              </a:ext>
            </a:extLst>
          </p:cNvPr>
          <p:cNvSpPr txBox="1">
            <a:spLocks/>
          </p:cNvSpPr>
          <p:nvPr/>
        </p:nvSpPr>
        <p:spPr>
          <a:xfrm>
            <a:off x="663311" y="2241039"/>
            <a:ext cx="13487400" cy="807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การเลือกเอลิเมนต์ 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Selectors)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9FA64-ACE2-94E1-D870-0669F4582D34}"/>
              </a:ext>
            </a:extLst>
          </p:cNvPr>
          <p:cNvSpPr txBox="1"/>
          <p:nvPr/>
        </p:nvSpPr>
        <p:spPr>
          <a:xfrm>
            <a:off x="1648100" y="3048952"/>
            <a:ext cx="15420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ใช้สำหรับกำหนดว่ากฎการตกแต่ง (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style rules)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จะใช้กับเอลิเมนต์ใดในหน้าเว็บ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584E7-68C4-95BD-89C3-682A8539CFEF}"/>
              </a:ext>
            </a:extLst>
          </p:cNvPr>
          <p:cNvSpPr txBox="1"/>
          <p:nvPr/>
        </p:nvSpPr>
        <p:spPr>
          <a:xfrm>
            <a:off x="2273291" y="4022443"/>
            <a:ext cx="125222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เลือกโดยไอดี 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 Selector)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เลือกเอลิเมนต์ที่มีไอดี (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AFE79-4E3D-D885-A9FD-2D9A91FAB678}"/>
              </a:ext>
            </a:extLst>
          </p:cNvPr>
          <p:cNvSpPr txBox="1"/>
          <p:nvPr/>
        </p:nvSpPr>
        <p:spPr>
          <a:xfrm>
            <a:off x="8021090" y="8577401"/>
            <a:ext cx="6144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ใช้เครื่องหมาย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(#)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นำหน้าไอดีใน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</a:p>
        </p:txBody>
      </p:sp>
      <p:pic>
        <p:nvPicPr>
          <p:cNvPr id="6" name="Picture 5" descr="A close-up of a sign&#10;&#10;AI-generated content may be incorrect.">
            <a:extLst>
              <a:ext uri="{FF2B5EF4-FFF2-40B4-BE49-F238E27FC236}">
                <a16:creationId xmlns:a16="http://schemas.microsoft.com/office/drawing/2014/main" id="{837F8FBE-157D-B5B4-0925-6464CBB05A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33" y="5020534"/>
            <a:ext cx="5945107" cy="176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computer code with text&#10;&#10;AI-generated content may be incorrect.">
            <a:extLst>
              <a:ext uri="{FF2B5EF4-FFF2-40B4-BE49-F238E27FC236}">
                <a16:creationId xmlns:a16="http://schemas.microsoft.com/office/drawing/2014/main" id="{7B3BFE1D-7638-B43C-2FD3-34D820BE2D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921" y="4661352"/>
            <a:ext cx="5951525" cy="348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18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314AEE2-A773-2EE1-8A0C-B04FF2026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8A3445E-CD71-42E9-6273-0CD4B2B78BDF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B74B45E-4778-6963-5918-1EAD22D7638D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4657FC6-F713-CC67-6AE3-3EAC913990D6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6E880B3A-BC14-2EB4-A055-AF7F6FA062D8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B3D01B4-C858-A35B-81FE-6C0FBEA3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B2FBBE84-7ACF-6B86-D926-527F94F38079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TH Sarabun New" panose="020B0500040200020003" pitchFamily="34" charset="-34"/>
                <a:sym typeface="Neue Machina Ultra-Bold"/>
              </a:rPr>
              <a:t>พื้นฐาน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2586B8-977A-88D3-1DA6-8AFF207EFE75}"/>
              </a:ext>
            </a:extLst>
          </p:cNvPr>
          <p:cNvSpPr txBox="1">
            <a:spLocks/>
          </p:cNvSpPr>
          <p:nvPr/>
        </p:nvSpPr>
        <p:spPr>
          <a:xfrm>
            <a:off x="663311" y="2241039"/>
            <a:ext cx="13487400" cy="807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การเลือกเอลิเมนต์ 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Selectors)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F1783-5A63-C3FC-3702-2C59BDFDBC17}"/>
              </a:ext>
            </a:extLst>
          </p:cNvPr>
          <p:cNvSpPr txBox="1"/>
          <p:nvPr/>
        </p:nvSpPr>
        <p:spPr>
          <a:xfrm>
            <a:off x="1648100" y="3048952"/>
            <a:ext cx="15420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ใช้สำหรับกำหนดว่ากฎการตกแต่ง (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style rules)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จะใช้กับเอลิเมนต์ใดในหน้าเว็บ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F30-64BF-BA3B-A4AB-5DB75144FCFD}"/>
              </a:ext>
            </a:extLst>
          </p:cNvPr>
          <p:cNvSpPr txBox="1"/>
          <p:nvPr/>
        </p:nvSpPr>
        <p:spPr>
          <a:xfrm>
            <a:off x="2410918" y="3960636"/>
            <a:ext cx="131338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การเลือกโดยกลุ่มเอลิเมนต์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Group Selector)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เลือกหลายเอลิเมนต์พร้อมกัน: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1" name="Picture 20" descr="A computer code with red and green text&#10;&#10;AI-generated content may be incorrect.">
            <a:extLst>
              <a:ext uri="{FF2B5EF4-FFF2-40B4-BE49-F238E27FC236}">
                <a16:creationId xmlns:a16="http://schemas.microsoft.com/office/drawing/2014/main" id="{9D3EF37C-B3C2-78A4-1B28-F4BC21BC2F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59" y="4938605"/>
            <a:ext cx="7362887" cy="3946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96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FC27F13-BCB4-9DCD-CCCB-3E972AE14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BF04B68-DB11-D3EA-A6CD-03454C5FF5D9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B4CFBE4-949C-53D1-F9F5-1CD2927695D4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A1A7AA1-84A0-AC74-8492-D3F4D5E8FF2C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53BAC48-7741-CA3B-2521-4163F9339275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3877DE7-12A6-D174-A4FC-002D62E9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2B6B8FC7-CEC0-78B3-83EF-88B4BF43A559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TH Sarabun New" panose="020B0500040200020003" pitchFamily="34" charset="-34"/>
                <a:sym typeface="Neue Machina Ultra-Bold"/>
              </a:rPr>
              <a:t>พื้นฐาน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4B289C-7A22-497E-8089-A093F5B94C11}"/>
              </a:ext>
            </a:extLst>
          </p:cNvPr>
          <p:cNvSpPr txBox="1">
            <a:spLocks/>
          </p:cNvSpPr>
          <p:nvPr/>
        </p:nvSpPr>
        <p:spPr>
          <a:xfrm>
            <a:off x="663311" y="2241039"/>
            <a:ext cx="13487400" cy="807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การเลือกเอลิเมนต์ 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Selectors)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40B9F-253A-BDE3-468A-DF76DE005977}"/>
              </a:ext>
            </a:extLst>
          </p:cNvPr>
          <p:cNvSpPr txBox="1"/>
          <p:nvPr/>
        </p:nvSpPr>
        <p:spPr>
          <a:xfrm>
            <a:off x="1648100" y="3048952"/>
            <a:ext cx="15420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ใช้สำหรับกำหนดว่ากฎการตกแต่ง (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style rules)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จะใช้กับเอลิเมนต์ใดในหน้าเว็บ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C2931-4312-687C-0CD7-52A38662D85B}"/>
              </a:ext>
            </a:extLst>
          </p:cNvPr>
          <p:cNvSpPr txBox="1"/>
          <p:nvPr/>
        </p:nvSpPr>
        <p:spPr>
          <a:xfrm>
            <a:off x="2410918" y="3960636"/>
            <a:ext cx="138958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 การเลือกโดยโครงสร้าง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Descendant Selector)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เลือกเอลิเมนต์ที่อยู่ภายในเอลิเมนต์อื่น: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9" descr="A computer code with text&#10;&#10;AI-generated content may be incorrect.">
            <a:extLst>
              <a:ext uri="{FF2B5EF4-FFF2-40B4-BE49-F238E27FC236}">
                <a16:creationId xmlns:a16="http://schemas.microsoft.com/office/drawing/2014/main" id="{F8162D8E-ED24-4EA9-F4B3-DBFF63D34A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97" y="5234884"/>
            <a:ext cx="4553021" cy="2498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B50E5B6C-0246-9444-6842-FD9F333EE3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730077"/>
            <a:ext cx="5562600" cy="430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088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BF562BE-B813-108E-29B7-1ABEF62CE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070DF48-9FB7-DB3A-0B03-43EFCDC9A0C7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6367D22-84C4-8DC8-0302-0E36BA3DF5CA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CE46A3E-487A-A561-F89B-45C5BFB1AD76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F7CC3AF-7010-4675-480C-44C8C92C736B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E04BFC8-9580-F491-2067-34BF7918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FFFBC2A-8C76-2305-1395-926C1D92DAF1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TH Sarabun New" panose="020B0500040200020003" pitchFamily="34" charset="-34"/>
                <a:sym typeface="Neue Machina Ultra-Bold"/>
              </a:rPr>
              <a:t>พื้นฐาน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2F85E5-D756-B766-ACEE-6D698E0473DC}"/>
              </a:ext>
            </a:extLst>
          </p:cNvPr>
          <p:cNvSpPr txBox="1">
            <a:spLocks/>
          </p:cNvSpPr>
          <p:nvPr/>
        </p:nvSpPr>
        <p:spPr>
          <a:xfrm>
            <a:off x="663311" y="2241039"/>
            <a:ext cx="13487400" cy="807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การเลือกเอลิเมนต์ 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Selectors)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81964-4C18-3AF3-332B-C5C8E3C1C690}"/>
              </a:ext>
            </a:extLst>
          </p:cNvPr>
          <p:cNvSpPr txBox="1"/>
          <p:nvPr/>
        </p:nvSpPr>
        <p:spPr>
          <a:xfrm>
            <a:off x="1648100" y="3048952"/>
            <a:ext cx="15420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ใช้สำหรับกำหนดว่ากฎการตกแต่ง (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style rules)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จะใช้กับเอลิเมนต์ใดในหน้าเว็บ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2E45D-C73C-838B-A4A5-D7053403EF0B}"/>
              </a:ext>
            </a:extLst>
          </p:cNvPr>
          <p:cNvSpPr txBox="1"/>
          <p:nvPr/>
        </p:nvSpPr>
        <p:spPr>
          <a:xfrm>
            <a:off x="2410918" y="3960636"/>
            <a:ext cx="138958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 การเลือกโดยลูกตรง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Child Selector)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เลือกเฉพาะลูกตรงของเอลิเมนต์: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21869D6-3596-DD41-5A1F-099C7415E1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54436"/>
            <a:ext cx="4861624" cy="4489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computer code with text&#10;&#10;AI-generated content may be incorrect.">
            <a:extLst>
              <a:ext uri="{FF2B5EF4-FFF2-40B4-BE49-F238E27FC236}">
                <a16:creationId xmlns:a16="http://schemas.microsoft.com/office/drawing/2014/main" id="{D00EFA17-4D66-149F-381E-61FCEACF6A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448" y="4872320"/>
            <a:ext cx="4973856" cy="3853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57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F22D9AA-80B3-3DD8-0BA1-8D0E6B4D4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9598C92-BEBC-30AB-E627-B830C846DE21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0548B37-F2B2-D9B8-7684-DF9D22CB7072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458F6B9-D20F-F20B-D868-1998A4BB78CD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3D7E9B8-F633-2EE1-EF4E-6540B119F40D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00162F6-956B-AF1F-A5EB-3BD80665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B373560-BAFD-774C-BCD4-93359EACAEDA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TH Sarabun New" panose="020B0500040200020003" pitchFamily="34" charset="-34"/>
                <a:sym typeface="Neue Machina Ultra-Bold"/>
              </a:rPr>
              <a:t>พื้นฐาน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6D67F6-0B09-13ED-4F87-A016922AE98E}"/>
              </a:ext>
            </a:extLst>
          </p:cNvPr>
          <p:cNvSpPr txBox="1">
            <a:spLocks/>
          </p:cNvSpPr>
          <p:nvPr/>
        </p:nvSpPr>
        <p:spPr>
          <a:xfrm>
            <a:off x="663311" y="2241039"/>
            <a:ext cx="13487400" cy="807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การเลือกเอลิเมนต์ 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Selectors)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9B837-7D0C-6B3A-3795-15CB36893C4C}"/>
              </a:ext>
            </a:extLst>
          </p:cNvPr>
          <p:cNvSpPr txBox="1"/>
          <p:nvPr/>
        </p:nvSpPr>
        <p:spPr>
          <a:xfrm>
            <a:off x="1648100" y="3048952"/>
            <a:ext cx="15420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ใช้สำหรับกำหนดว่ากฎการตกแต่ง (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style rules)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จะใช้กับเอลิเมนต์ใดในหน้าเว็บ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55648-5DC9-9EE1-FB7A-143F61A8A9B2}"/>
              </a:ext>
            </a:extLst>
          </p:cNvPr>
          <p:cNvSpPr txBox="1"/>
          <p:nvPr/>
        </p:nvSpPr>
        <p:spPr>
          <a:xfrm>
            <a:off x="2410918" y="3960636"/>
            <a:ext cx="138958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การเลือกโดยสถานะ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Pseudo-classes)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ใช้เลือกเอลิเมนต์ที่อยู่ในสถานะเฉพาะ: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2D7DE58-B28D-E0C4-ADCC-DFB0CF73C5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732762"/>
            <a:ext cx="5612167" cy="4395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FF90A8-F75D-8ED8-FA5A-65EF09438FEC}"/>
              </a:ext>
            </a:extLst>
          </p:cNvPr>
          <p:cNvSpPr txBox="1"/>
          <p:nvPr/>
        </p:nvSpPr>
        <p:spPr>
          <a:xfrm>
            <a:off x="11734800" y="5475148"/>
            <a:ext cx="6400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ตัวอย่าง: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hover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สำหรับเลือกเมื่อผู้ใช้เลื่อนเมาส์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focus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เมื่อเอลิเมนต์ได้รับการโฟกัส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16319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5E102E3-7CBA-A32A-3C88-F255F12E7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19B58F6-D1F8-A8DE-05E6-54F6824CE3E9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A584EFF-5212-CD3A-865C-71817F0C0884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B7091D2-E310-46C2-3358-4DC09EDCFF44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6FD1DF0-ABC6-FBCD-6CF0-1E1698E9306D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C5DD7A4-88BD-6D7B-4F00-E4E1FF27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70F0C7C8-173B-7BA5-33EB-4C701C576767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TH Sarabun New" panose="020B0500040200020003" pitchFamily="34" charset="-34"/>
                <a:sym typeface="Neue Machina Ultra-Bold"/>
              </a:rPr>
              <a:t>พื้นฐาน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9C9539-B881-F854-1467-FECE8917370C}"/>
              </a:ext>
            </a:extLst>
          </p:cNvPr>
          <p:cNvSpPr txBox="1">
            <a:spLocks/>
          </p:cNvSpPr>
          <p:nvPr/>
        </p:nvSpPr>
        <p:spPr>
          <a:xfrm>
            <a:off x="663311" y="2241039"/>
            <a:ext cx="13487400" cy="807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การเลือกเอลิเมนต์ (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Selectors)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F0536-C905-A326-DE50-34047C7D245D}"/>
              </a:ext>
            </a:extLst>
          </p:cNvPr>
          <p:cNvSpPr txBox="1"/>
          <p:nvPr/>
        </p:nvSpPr>
        <p:spPr>
          <a:xfrm>
            <a:off x="1648100" y="3048952"/>
            <a:ext cx="15420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ใช้สำหรับกำหนดว่ากฎการตกแต่ง (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style rules)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จะใช้กับเอลิเมนต์ใดในหน้าเว็บ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15E14-A102-720C-CE53-1E1422BC62A0}"/>
              </a:ext>
            </a:extLst>
          </p:cNvPr>
          <p:cNvSpPr txBox="1"/>
          <p:nvPr/>
        </p:nvSpPr>
        <p:spPr>
          <a:xfrm>
            <a:off x="2410918" y="3960636"/>
            <a:ext cx="138958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8. การเลือกโดยแอตทริบิวต์ (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Attribute Selector)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เลือกเอลิเมนต์ตามแอตทริบิวต์ที่กำหนด:</a:t>
            </a:r>
            <a:endParaRPr lang="en-US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 descr="A close-up of text&#10;&#10;AI-generated content may be incorrect.">
            <a:extLst>
              <a:ext uri="{FF2B5EF4-FFF2-40B4-BE49-F238E27FC236}">
                <a16:creationId xmlns:a16="http://schemas.microsoft.com/office/drawing/2014/main" id="{68479B07-86C3-464B-FA31-07FAA47903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290924"/>
            <a:ext cx="5622252" cy="3254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computer code with text&#10;&#10;AI-generated content may be incorrect.">
            <a:extLst>
              <a:ext uri="{FF2B5EF4-FFF2-40B4-BE49-F238E27FC236}">
                <a16:creationId xmlns:a16="http://schemas.microsoft.com/office/drawing/2014/main" id="{1077CAEA-6C6A-9E2E-5B3E-61E83CEFF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010871"/>
            <a:ext cx="7049603" cy="3635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964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36434EF1-A215-C7D6-97E0-544AD5EF7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22208FD-E7E2-FDE2-5455-DA7B4A77C3F0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CC4C051-D71C-AD07-DFC5-1C749838FB8E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B668E14-F2EC-17F9-E2F1-E98891BE4BF8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22F64950-9C78-B27F-2933-751F22A5BAC4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672AB0E-2DA1-9EB3-D1C5-1AE9066C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0C6BA2BC-BE48-DFD7-3F8E-CF089C5883B7}"/>
              </a:ext>
            </a:extLst>
          </p:cNvPr>
          <p:cNvSpPr txBox="1"/>
          <p:nvPr/>
        </p:nvSpPr>
        <p:spPr>
          <a:xfrm>
            <a:off x="153333" y="555008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TH Sarabun New" panose="020B0500040200020003" pitchFamily="34" charset="-34"/>
                <a:sym typeface="Neue Machina Ultra-Bold"/>
              </a:rPr>
              <a:t>พื้นฐาน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19494D-6682-7DEA-33A3-DE0D5BBEDC8E}"/>
              </a:ext>
            </a:extLst>
          </p:cNvPr>
          <p:cNvSpPr txBox="1">
            <a:spLocks/>
          </p:cNvSpPr>
          <p:nvPr/>
        </p:nvSpPr>
        <p:spPr>
          <a:xfrm>
            <a:off x="440492" y="1362921"/>
            <a:ext cx="5771826" cy="807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ตัวอย่างการใช้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Selectors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151A091-225E-EF7D-ED06-141119D56A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02250"/>
            <a:ext cx="10095567" cy="7945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60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9CEDCF0-092B-E56F-093F-712ECEFC4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786518B-41D4-4729-4090-D22F60DA5E7D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2D833E7-DBC2-F601-541F-02140399048E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EC2DA3A-C4FA-2522-2118-B4F90202D6A4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A0C115D-8090-202C-DD2D-E414AA6D0A7C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398C717-CE21-4254-23E8-8A1005D1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6332D6E3-5127-0D66-E03A-206DFEB576BF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Bootstrap </a:t>
            </a: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คืออะไร</a:t>
            </a:r>
            <a:endParaRPr lang="en-US" sz="5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638CF8E-D31F-FA61-1FB7-CE6A78F272EF}"/>
              </a:ext>
            </a:extLst>
          </p:cNvPr>
          <p:cNvSpPr txBox="1">
            <a:spLocks/>
          </p:cNvSpPr>
          <p:nvPr/>
        </p:nvSpPr>
        <p:spPr>
          <a:xfrm>
            <a:off x="1104584" y="2646796"/>
            <a:ext cx="15319067" cy="23640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คือเฟรมเวิร์กสำหรับการออกแบบเว็บที่ได้รับความนิยมอย่างมากในปัจจุบัน โดยเป็นโอเพ่นซอร์ส (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Open Source)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ซึ่งช่วยให้นักพัฒนาสามารถสร้างเว็บเพจและเว็บแอปพลิเคชันที่ตอบสนอง (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Responsive)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ได้อย่างรวดเร็วและง่ายดาย โดยไม่ต้องเขียนโค้ดตั้งแต่ต้น</a:t>
            </a:r>
            <a:endParaRPr lang="en-US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F687B-FCDF-9E7F-821E-1D070C1775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8478" y="5010871"/>
            <a:ext cx="7448921" cy="41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77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16D7738-B973-4F67-1F25-9C0FDFA8E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3C1D20C-F18D-18AB-6C01-C568E43D91FD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235E868-F830-80FD-82A1-E99C2BD28C32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10ACC8B-3C3C-161B-E30F-B86F638748F1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9AA15791-9545-C8F3-A9FA-B1A294EEA8C1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DCEA958-906B-7749-E18A-835972A2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7719A0B0-735F-648B-4FED-4DA2A0503C58}"/>
              </a:ext>
            </a:extLst>
          </p:cNvPr>
          <p:cNvSpPr txBox="1"/>
          <p:nvPr/>
        </p:nvSpPr>
        <p:spPr>
          <a:xfrm>
            <a:off x="44189" y="763851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คุณสมบัติเด่นของ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Bootstrap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DD42A9-5503-3BDE-9EF1-0A44C7F9C69A}"/>
              </a:ext>
            </a:extLst>
          </p:cNvPr>
          <p:cNvSpPr txBox="1">
            <a:spLocks/>
          </p:cNvSpPr>
          <p:nvPr/>
        </p:nvSpPr>
        <p:spPr>
          <a:xfrm>
            <a:off x="629583" y="2661712"/>
            <a:ext cx="16134417" cy="70537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449263">
              <a:buFont typeface="+mj-lt"/>
              <a:buAutoNum type="arabicPeriod"/>
            </a:pP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Responsive Design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Bootstrap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ถูกออกแบบมาให้รองรับการแสดงผลที่ปรับขนาดได้อัตโนมัติตามอุปกรณ์ที่ใช้งาน เช่น เดสก์ท็อป, แท็บเล็ต และสมาร์ทโฟน</a:t>
            </a:r>
          </a:p>
          <a:p>
            <a:pPr marL="449263" indent="-449263">
              <a:buFont typeface="+mj-lt"/>
              <a:buAutoNum type="arabicPeriod"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Grid Layout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มีระบบ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Grid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 12 คอลัมน์ที่ช่วยให้นักพัฒนาสามารถจัดวางองค์ประกอบบนหน้าเว็บได้ง่ายขึ้น</a:t>
            </a:r>
          </a:p>
          <a:p>
            <a:pPr marL="449263" indent="-449263">
              <a:buFont typeface="+mj-lt"/>
              <a:buAutoNum type="arabicPeriod"/>
            </a:pP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Components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สำเร็จรูปมีองค์ประกอบสำเร็จรูปมากมาย เช่น ปุ่ม, แถบนำทาง (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Navbar),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การ์ด (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Card), Modal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และอื่นๆ</a:t>
            </a:r>
          </a:p>
          <a:p>
            <a:pPr marL="449263" indent="-449263">
              <a:buFont typeface="+mj-lt"/>
              <a:buAutoNum type="arabicPeriod"/>
            </a:pP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Customizable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สามารถปรับแต่งการตั้งค่าต่างๆ ได้ เช่น สี ขนาด และสไตล์ เพื่อให้เหมาะกับความต้องการของโปรเจกต์</a:t>
            </a:r>
          </a:p>
          <a:p>
            <a:pPr marL="449263" indent="-449263">
              <a:buFont typeface="+mj-lt"/>
              <a:buAutoNum type="arabicPeriod"/>
            </a:pP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Cross-Browser Compatibility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รองรับเบราว์เซอร์หลักทั้งหมด เช่น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Chrome, Firefox, Safari, Edge</a:t>
            </a:r>
            <a:endParaRPr lang="th-TH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9263" indent="-449263">
              <a:buFont typeface="+mj-lt"/>
              <a:buAutoNum type="arabicPeriod"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การผสมผสาน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CSS, JavaScript 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Bootstrap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มีทั้งไฟล์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ที่ช่วยให้การใช้งานง่ายขึ้น เช่น การสร้างเอฟเฟกต์ต่างๆ หรือการจัดการฟังก์ชันในหน้าเว็บ</a:t>
            </a:r>
            <a:endParaRPr lang="en-US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680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FEA6A72-CB32-CD31-2A1C-23A622CF7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B6A599A-740F-79FC-6C0C-21E48D5CBD17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4A746F1-9D61-EDA2-9F6A-937B704E3C29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02A9901-74E6-6121-B191-D6A9B1C936BC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6F7718C-9059-B6BC-E770-615CF8EA0716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FDCA4C5-A04A-098F-225D-9760D476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4E71055-6C10-E20A-6912-AE862EB4FBF5}"/>
              </a:ext>
            </a:extLst>
          </p:cNvPr>
          <p:cNvSpPr txBox="1"/>
          <p:nvPr/>
        </p:nvSpPr>
        <p:spPr>
          <a:xfrm>
            <a:off x="44189" y="763851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องค์ประกอบหลักของ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Bootstrap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31A53A-20CE-B915-B1DC-119507B3B757}"/>
              </a:ext>
            </a:extLst>
          </p:cNvPr>
          <p:cNvSpPr txBox="1">
            <a:spLocks/>
          </p:cNvSpPr>
          <p:nvPr/>
        </p:nvSpPr>
        <p:spPr>
          <a:xfrm>
            <a:off x="629583" y="2661712"/>
            <a:ext cx="16134417" cy="588419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449263">
              <a:buFont typeface="+mj-lt"/>
              <a:buAutoNum type="arabicPeriod"/>
            </a:pP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มีสไตล์ชีทสำเร็จรูปสำหรับองค์ประกอบต่างๆ เช่น ปุ่ม, แบบฟอร์ม และข้อความ</a:t>
            </a:r>
          </a:p>
          <a:p>
            <a:pPr marL="449263" indent="-449263">
              <a:buFont typeface="+mj-lt"/>
              <a:buAutoNum type="arabicPeriod"/>
            </a:pP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Plugins</a:t>
            </a:r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มีปลั๊กอินที่ช่วยเพิ่มฟังก์ชันการทำงาน เช่น </a:t>
            </a:r>
            <a:r>
              <a:rPr lang="en-US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Modal, Carousel, Dropdown</a:t>
            </a:r>
            <a:endParaRPr lang="th-TH" sz="5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9263" indent="-449263">
              <a:buFont typeface="+mj-lt"/>
              <a:buAutoNum type="arabicPeriod"/>
            </a:pPr>
            <a:r>
              <a:rPr lang="en-US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Utility Classes</a:t>
            </a:r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มีคลาสที่ใช้แก้ไขสไตล์ง่ายๆ เช่น การตั้งค่าระยะห่าง (</a:t>
            </a:r>
            <a:r>
              <a:rPr lang="en-US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Margin, Padding), </a:t>
            </a:r>
            <a:r>
              <a:rPr lang="th-TH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สีพื้นหลัง, หรือการจัดวางข้อความ</a:t>
            </a:r>
            <a:endParaRPr lang="en-US" sz="5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77408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E351B-C122-4E88-EFDC-4B27883E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E8F2DEB-BF22-DB70-BA46-FFAE12164317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240B541-9E96-ECA4-F6DC-33A4F4CA2624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6FDEFDC-0AFC-314C-3536-F828E440994D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9CF3E935-456F-7849-5421-D15402D73BF5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369255F-BE78-78D2-BA7E-4F4963C2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88C6A419-0EA1-FCFF-761F-9C9C471C8D13}"/>
              </a:ext>
            </a:extLst>
          </p:cNvPr>
          <p:cNvSpPr txBox="1"/>
          <p:nvPr/>
        </p:nvSpPr>
        <p:spPr>
          <a:xfrm>
            <a:off x="381000" y="1159456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มาตรฐานของภาษา </a:t>
            </a: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HTML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443B1-3E7C-E744-2D65-E7DF759EC1D6}"/>
              </a:ext>
            </a:extLst>
          </p:cNvPr>
          <p:cNvSpPr txBox="1"/>
          <p:nvPr/>
        </p:nvSpPr>
        <p:spPr>
          <a:xfrm>
            <a:off x="660813" y="2688464"/>
            <a:ext cx="145342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มาตรฐานของภาษา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(HTML Standards)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ิ่งสำคัญที่ช่วยให้นักพัฒนาเว็บสร้างเว็บไซต์และเว็บแอปพลิเคชันที่ทำงานได้อย่างเหมาะสมในทุกเบราว์เซอร์และอุปกรณ์ มาตรฐานเหล่านี้ถูกกำหนดและดูแลโดย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World Wide Web Consortium (W3C)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และหน่วยงานอื่นๆ เช่น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WHATWG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ซึ่งมีหน้าที่พัฒนาและปรับปรุง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อย่างต่อเนื่อง</a:t>
            </a: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66388-A650-D8D0-7936-90FD3D52E42D}"/>
              </a:ext>
            </a:extLst>
          </p:cNvPr>
          <p:cNvSpPr txBox="1"/>
          <p:nvPr/>
        </p:nvSpPr>
        <p:spPr>
          <a:xfrm>
            <a:off x="1377433" y="5224470"/>
            <a:ext cx="1470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เวอร์ชันของ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และมาตรฐาน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E5FC5-A052-CFB7-BC31-246A66DC5FC4}"/>
              </a:ext>
            </a:extLst>
          </p:cNvPr>
          <p:cNvSpPr txBox="1"/>
          <p:nvPr/>
        </p:nvSpPr>
        <p:spPr>
          <a:xfrm>
            <a:off x="1943100" y="5850468"/>
            <a:ext cx="14706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1.0 (1993)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เป็นเวอร์ชันแรกสุดของ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ซึ่งใช้สำหรับโครงสร้างพื้นฐานของเว็บเพจในยุคเริ่มต้น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2.0 (1995)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เพิ่มคุณสมบัติใหม่ๆ เช่น ฟอร์มและตาราง เพื่อรองรับเว็บไซต์ที่ซับซ้อนมากขึ้น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3.2 (1997)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เพิ่มการรองรับ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และการจัดรูปแบบเว็บเพจด้วยสไตล์ชีท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4.01 (1999)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มุ่งเน้นการจัดโครงสร้างเอกสารและรองรับหลายภาษา รวมถึงการใช้งานร่วมกับ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XHTML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HTML5 (2014)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ปัจจุบัน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HTML5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เป็นมาตรฐานที่ได้รับการใช้งานมากที่สุด โดยเน้น:การสนับสนุนมัลติมีเดีย (เสียง, วิดีโอ) การพัฒนา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API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(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Geolocation, Web Storage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การเพิ่มแท็กโครงสร้าง เช่น</a:t>
            </a:r>
            <a:b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&lt;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header&gt;, &lt;footer&gt;, &lt;section&gt;, &lt;article&gt;</a:t>
            </a:r>
          </a:p>
        </p:txBody>
      </p:sp>
    </p:spTree>
    <p:extLst>
      <p:ext uri="{BB962C8B-B14F-4D97-AF65-F5344CB8AC3E}">
        <p14:creationId xmlns:p14="http://schemas.microsoft.com/office/powerpoint/2010/main" val="69372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533CBA5-F27C-111D-2B60-253F4349F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D1F2ADA-0D79-0C31-7218-5FA3F808ACB9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99AECFD-2871-EE86-EE65-DBE1F3054771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0DE29B7-ADE5-FF0C-63E4-993D5B0C2E63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D22F766-974C-952E-B870-890CB5BFBFFA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37D00CD-E2AE-7E3B-AA48-63B99CC6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14E6108-2322-E2BC-DAB1-0C14EAF4B23E}"/>
              </a:ext>
            </a:extLst>
          </p:cNvPr>
          <p:cNvSpPr txBox="1"/>
          <p:nvPr/>
        </p:nvSpPr>
        <p:spPr>
          <a:xfrm>
            <a:off x="44189" y="763851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Bootstrap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E1B840-A010-1C5F-B7BB-DD27653E69B7}"/>
              </a:ext>
            </a:extLst>
          </p:cNvPr>
          <p:cNvSpPr txBox="1">
            <a:spLocks/>
          </p:cNvSpPr>
          <p:nvPr/>
        </p:nvSpPr>
        <p:spPr>
          <a:xfrm>
            <a:off x="304801" y="1983346"/>
            <a:ext cx="14859000" cy="21769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 </a:t>
            </a:r>
            <a:r>
              <a:rPr lang="en-US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Bootstrap </a:t>
            </a:r>
            <a:r>
              <a:rPr lang="th-TH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เข้ากับโปรเจกต์สามารถทำได้ง่ายๆ ด้วยการเพิ่มลิงก์ใน &lt;</a:t>
            </a:r>
            <a:r>
              <a:rPr lang="en-US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head&gt; </a:t>
            </a:r>
            <a:r>
              <a:rPr lang="th-TH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HTML:</a:t>
            </a: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8E5EA38-B483-9A5D-CB52-CEF82F6010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22" y="2796315"/>
            <a:ext cx="9778956" cy="7176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594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2941694" y="3262696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0" y="0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608265" y="1028700"/>
            <a:ext cx="651035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DC254D1-298B-0C70-B4C9-94A01F83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11B40B-5FBC-F679-CEE5-529CB59B7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2552700"/>
            <a:ext cx="7729537" cy="5408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6D49B-FFA5-EB3F-6A37-41ECDCFDA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9EB1F8A-50A6-18B9-2B69-A5AE50A34839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A787816-5B4B-D8AB-B68D-9750250AEE2E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894ACFC-5C83-B1F8-AE80-6CB1B48B3C17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92463D7F-85DB-B414-D0C1-D0474D72E78A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460E273-4E99-76CC-CDD1-F12E8C86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48B57D4-01C6-4E84-9EBF-A5E338F47C70}"/>
              </a:ext>
            </a:extLst>
          </p:cNvPr>
          <p:cNvSpPr txBox="1"/>
          <p:nvPr/>
        </p:nvSpPr>
        <p:spPr>
          <a:xfrm>
            <a:off x="381000" y="1511294"/>
            <a:ext cx="14363700" cy="808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Web Pages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กับ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Website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ต่างกันอย่างไร </a:t>
            </a:r>
            <a:endParaRPr lang="en-US" sz="6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DDB1851-B978-43A3-DDAA-15CBFAD1DC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075518"/>
            <a:ext cx="7546414" cy="4340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319D8B-A327-9680-FE3C-5D51AEEFF0BD}"/>
              </a:ext>
            </a:extLst>
          </p:cNvPr>
          <p:cNvSpPr txBox="1"/>
          <p:nvPr/>
        </p:nvSpPr>
        <p:spPr>
          <a:xfrm>
            <a:off x="1105832" y="2738957"/>
            <a:ext cx="13638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โครงสร้างของเว็บไซต์ ซึ่งประกอบด้วย หน้าเว็บ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Pages)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หลายหน้าที่เชื่อมโยงกันและทำงานร่วมกันเพื่อสร้าง เว็บไซต์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70337-6E61-B3BC-9A49-A7E8567FC54F}"/>
              </a:ext>
            </a:extLst>
          </p:cNvPr>
          <p:cNvSpPr txBox="1"/>
          <p:nvPr/>
        </p:nvSpPr>
        <p:spPr>
          <a:xfrm>
            <a:off x="8030673" y="3979819"/>
            <a:ext cx="91514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Pages (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หน้าเว็บ)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คือหน้าเดี่ยวๆ แต่ละหน้าที่แสดงเนื้อหาเฉพาะเรื่อง เปรียบเหมือนหน้ากระดาษแต่ละหน้าในหนังสือ ประกอบด้วย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HTML,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รูปภาพ, ข้อความ และองค์ประกอบอื่นๆ เฉพาะหน้านั้น ตัวอย่างเช่น หน้าหลัก, หน้าติดต่อเรา, หน้าสินค้า เป็นต้น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4AF076-2AB9-0355-DE6A-4E0476BCC3B1}"/>
              </a:ext>
            </a:extLst>
          </p:cNvPr>
          <p:cNvSpPr txBox="1"/>
          <p:nvPr/>
        </p:nvSpPr>
        <p:spPr>
          <a:xfrm>
            <a:off x="8139036" y="6808039"/>
            <a:ext cx="91514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Website (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เว็บไซต์)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คือการรวมกลุ่มของ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Pages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หลายๆ หน้าเข้าด้วยกันเปรียบเหมือนหนังสือทั้งเล่มที่มีหลายหน้า มีโดเมนเนม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Domain Name)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เป็นที่อยู่หลัก มีระบบนำทาง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Navigation)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เชื่อมโยงระหว่างหน้าต่างๆ มีธีม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Theme)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และการออกแบบที่เป็นเอกภาพตลอดทั้งเว็บไซต์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446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58467AB-84CB-18C7-80D6-28FFFBD57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EFBF4BB-3FB7-C2B5-67DC-778DF4C3D2B4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11E510C-CA29-78B9-87C3-49A6B759E6DE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0C52E22-3E18-7368-98A1-17D908ABC7AA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840ABAA3-B17F-DA1F-42D0-F542CD11C095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B9E7A36-B26A-130B-A858-4FE9BB61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21DDD3B8-4DEF-ADA3-7C0A-DC9DC8942E90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โครงสร้างภาษา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HTML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810546-0DFE-8B66-0490-F335C4C21953}"/>
              </a:ext>
            </a:extLst>
          </p:cNvPr>
          <p:cNvSpPr txBox="1">
            <a:spLocks/>
          </p:cNvSpPr>
          <p:nvPr/>
        </p:nvSpPr>
        <p:spPr>
          <a:xfrm>
            <a:off x="7467600" y="2715940"/>
            <a:ext cx="9372600" cy="60851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จะแบ่งออกเป็น 2 ส่วน ได้แก่ ส่วน </a:t>
            </a:r>
            <a:r>
              <a:rPr lang="en-US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head</a:t>
            </a:r>
            <a:r>
              <a:rPr lang="en-US" sz="44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ส่วนของ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body</a:t>
            </a:r>
            <a:endParaRPr lang="th-TH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9263" indent="-449263">
              <a:buAutoNum type="arabicPeriod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HEAD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เป็นส่วนหัวของเอกสาร </a:t>
            </a:r>
            <a:r>
              <a:rPr lang="en-US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ไม่แสดงผลบนหน้าเว็บโดยตรง ใช้สำหรับกำหนดข้อมูลเกี่ยวกับเอกสาร เช่น: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title&gt; -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ชื่อเว็บเพจที่แสดงบนแท็บเบราว์เซอร์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meta&gt; -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ข้อมูลเมตาต่างๆ เช่น การเข้ารหัส, คำอธิบายเว็บไซต์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link&gt; -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เชื่อมโยงไฟล์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ภายนอก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script&gt; -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เชื่อมโยงไฟล์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&lt;style&gt; -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กำหนดรูปแบบ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A diagram of a body&#10;&#10;AI-generated content may be incorrect.">
            <a:extLst>
              <a:ext uri="{FF2B5EF4-FFF2-40B4-BE49-F238E27FC236}">
                <a16:creationId xmlns:a16="http://schemas.microsoft.com/office/drawing/2014/main" id="{CB975374-E37B-286A-2C51-6E09850FE4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33" y="2705100"/>
            <a:ext cx="615745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27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18E69A8-EC3D-3CD7-010F-AFF1B5FF8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5BD4678-8B44-ADEA-CA48-1A5664A92BCB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B154C00-4D66-7525-F89E-E03E90DD7F31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E1F7354-881C-A174-2D4A-312D125E9E30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835722AB-BFB1-8D12-5C5B-02D3969DEDCE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EA5EF95-C322-1755-4758-DCC16422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80380D1-34BD-5A52-F7BE-B253A4D14F74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โครงสร้างภาษา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HTML</a:t>
            </a: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(ต่อ)</a:t>
            </a:r>
            <a:endParaRPr lang="en-US" sz="5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3EFECE-EA41-7657-99FC-D1DE4DAE6EF2}"/>
              </a:ext>
            </a:extLst>
          </p:cNvPr>
          <p:cNvSpPr txBox="1">
            <a:spLocks/>
          </p:cNvSpPr>
          <p:nvPr/>
        </p:nvSpPr>
        <p:spPr>
          <a:xfrm>
            <a:off x="7467600" y="2401772"/>
            <a:ext cx="9372600" cy="60851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 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จะแบ่งออกเป็น 2 ส่วน ได้แก่ ส่วน 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head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ส่วนของ </a:t>
            </a:r>
            <a:r>
              <a:rPr lang="en-US" sz="4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body</a:t>
            </a:r>
            <a:endParaRPr lang="th-TH" sz="4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9263" indent="-449263">
              <a:buAutoNum type="arabicPeriod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BODY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เป็นส่วนที่แสดงเนื้อหาทั้งหมดบนหน้าเว็บประกอบด้วยแท็กต่างๆ สำหรับจัดการเนื้อหา เช่น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pPr marL="809625" lvl="1" indent="-409575">
              <a:buFont typeface="Wingdings" panose="05000000000000000000" pitchFamily="2" charset="2"/>
              <a:buChar char="§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&lt;h1&gt;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ถึง &lt;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h6&gt; -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หัวข้อ</a:t>
            </a:r>
          </a:p>
          <a:p>
            <a:pPr marL="809625" lvl="1" indent="-409575">
              <a:buFont typeface="Wingdings" panose="05000000000000000000" pitchFamily="2" charset="2"/>
              <a:buChar char="§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p&gt; -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ย่อหน้า</a:t>
            </a:r>
          </a:p>
          <a:p>
            <a:pPr marL="809625" lvl="1" indent="-409575">
              <a:buFont typeface="Wingdings" panose="05000000000000000000" pitchFamily="2" charset="2"/>
              <a:buChar char="§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div&gt; -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กล่องเนื้อหา</a:t>
            </a:r>
          </a:p>
          <a:p>
            <a:pPr marL="809625" lvl="1" indent="-409575">
              <a:buFont typeface="Wingdings" panose="05000000000000000000" pitchFamily="2" charset="2"/>
              <a:buChar char="§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img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 -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รูปภาพ</a:t>
            </a:r>
          </a:p>
          <a:p>
            <a:pPr marL="809625" lvl="1" indent="-409575">
              <a:buFont typeface="Wingdings" panose="05000000000000000000" pitchFamily="2" charset="2"/>
              <a:buChar char="§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a&gt; -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ลิงก์&lt;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table&gt; -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ตาราง</a:t>
            </a:r>
          </a:p>
          <a:p>
            <a:pPr marL="809625" lvl="1" indent="-409575">
              <a:buFont typeface="Wingdings" panose="05000000000000000000" pitchFamily="2" charset="2"/>
              <a:buChar char="§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form&gt; -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แบบฟอร์ม</a:t>
            </a:r>
          </a:p>
          <a:p>
            <a:pPr marL="809625" lvl="1" indent="-409575">
              <a:buFont typeface="Wingdings" panose="05000000000000000000" pitchFamily="2" charset="2"/>
              <a:buChar char="§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ul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&gt;, &lt;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ol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 -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</a:t>
            </a:r>
          </a:p>
        </p:txBody>
      </p:sp>
      <p:pic>
        <p:nvPicPr>
          <p:cNvPr id="5" name="Picture 4" descr="A diagram of a body&#10;&#10;AI-generated content may be incorrect.">
            <a:extLst>
              <a:ext uri="{FF2B5EF4-FFF2-40B4-BE49-F238E27FC236}">
                <a16:creationId xmlns:a16="http://schemas.microsoft.com/office/drawing/2014/main" id="{8D285FFC-6866-8DF6-55A6-DDA358CFFD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33" y="2705100"/>
            <a:ext cx="615745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80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E17224C-C687-06F1-3095-D2B492EE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CE0DBDF-9B12-EE7C-5769-4FA21D33247C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001D47-ED81-8C2D-720E-79ECED9FEF7E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B0C066C-9780-BF50-AD54-0C201B8B83D0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9B33F77-8A2C-59DC-DF47-DC6B746F770E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B5156A6-C249-929F-0889-C034A1D8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CAC125F5-2157-EE53-F4D3-BE2EEB7C0D93}"/>
              </a:ext>
            </a:extLst>
          </p:cNvPr>
          <p:cNvSpPr txBox="1"/>
          <p:nvPr/>
        </p:nvSpPr>
        <p:spPr>
          <a:xfrm>
            <a:off x="118356" y="1329355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ส่วนประกอบและคำสั่งในเว็บเพจ</a:t>
            </a:r>
            <a:endParaRPr lang="en-US" sz="5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47A70F-B9B9-A3AE-0472-E3B44BC5FA60}"/>
              </a:ext>
            </a:extLst>
          </p:cNvPr>
          <p:cNvSpPr txBox="1">
            <a:spLocks/>
          </p:cNvSpPr>
          <p:nvPr/>
        </p:nvSpPr>
        <p:spPr>
          <a:xfrm>
            <a:off x="647814" y="2676971"/>
            <a:ext cx="15087600" cy="155213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ส่วนโครงสร้างพื้นฐานของเว็บเพจ</a:t>
            </a:r>
          </a:p>
          <a:p>
            <a:pPr marL="457200" lvl="1" indent="0">
              <a:buNone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ทุกหน้าเว็บเพจที่สร้างด้วย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จะต้องมีโครงสร้างพื้นฐานดังนี้: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66EE8E8-14B4-64BB-9D6D-C7650F00CE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33" y="4381500"/>
            <a:ext cx="8979772" cy="44039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37578A-BA4F-519B-5DAB-80F019365EAB}"/>
              </a:ext>
            </a:extLst>
          </p:cNvPr>
          <p:cNvSpPr txBox="1"/>
          <p:nvPr/>
        </p:nvSpPr>
        <p:spPr>
          <a:xfrm>
            <a:off x="10085605" y="4543911"/>
            <a:ext cx="78089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&lt;!DOCTYPE html&gt;: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บอกเบราว์เซอร์ว่าเอกสารนี้เป็น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HTML5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&lt;html&gt;: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เป็นโครงสร้างหลักของหน้าเว็บ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head&gt;: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ส่วนที่ใช้สำหรับข้อมูลเมตา เช่น ชื่อเว็บ (&lt;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title&gt;),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ลิงก์ไปยัง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CSS,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&lt;body&gt;: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ส่วนที่แสดงผลเนื้อหาในเว็บเบราว์เซอร์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7342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1132005-ECEF-D166-7FEC-4DBF4EC9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5D2402F-53F4-E1C2-5FDE-57DD3BA9009E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6A445A7-4F05-C777-B81F-8A7ECB9DE340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4A892C6-A9F4-CAA3-38B3-4BE09F424E6A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7CF3F190-CD17-D4E3-4A83-BB3544B5E5AC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1258AD3-E66A-5598-46C2-643EF0A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8996BAD4-30FF-0944-F870-B33A82FB4102}"/>
              </a:ext>
            </a:extLst>
          </p:cNvPr>
          <p:cNvSpPr txBox="1"/>
          <p:nvPr/>
        </p:nvSpPr>
        <p:spPr>
          <a:xfrm>
            <a:off x="304800" y="690427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แท็กสำคัญใน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HTML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5269E7-6BE8-3735-4327-A24AEF87845D}"/>
              </a:ext>
            </a:extLst>
          </p:cNvPr>
          <p:cNvSpPr txBox="1">
            <a:spLocks/>
          </p:cNvSpPr>
          <p:nvPr/>
        </p:nvSpPr>
        <p:spPr>
          <a:xfrm>
            <a:off x="629583" y="2071423"/>
            <a:ext cx="14363700" cy="35230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400" dirty="0"/>
              <a:t> </a:t>
            </a:r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แท็กโครงสร้าง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&lt;header&gt;: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ส่วนหัวของเว็บเพจ เช่น โลโก้และเมนูนำทาง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nav&gt;: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เมนูนำทาง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main&gt;: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เนื้อหาหลักของหน้าเว็บ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footer&gt;: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ส่วนท้ายของเว็บ เช่น ลิขสิทธิ์หรือข้อมูลติดต่อ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section&gt;: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แบ่งส่วนของเนื้อหา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article&gt;: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เนื้อหาบทความ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aside&gt;: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เนื้อหาข้างเคียง เช่น แถบโฆษณา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0608337-0DB2-6FE6-399A-3DE7636613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652" y="2438787"/>
            <a:ext cx="6072515" cy="6532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67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55FA5D4-6C42-3C60-202C-D707C7AD2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9817D63-0786-B31D-7B75-EF89D8336267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D968377-ED01-FC1D-0D7B-A5C6C30760AF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8A4020D-9D27-6C03-8672-67B044E9134A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2E4025DA-B41C-E0E1-6E78-FF0EA404FD28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871D2EB-9ACD-5101-B026-402F6CB4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C73260DF-A85B-AF4E-4A65-8890EC314297}"/>
              </a:ext>
            </a:extLst>
          </p:cNvPr>
          <p:cNvSpPr txBox="1"/>
          <p:nvPr/>
        </p:nvSpPr>
        <p:spPr>
          <a:xfrm>
            <a:off x="304800" y="690427"/>
            <a:ext cx="143637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แท็กสำคัญใน </a:t>
            </a:r>
            <a:r>
              <a:rPr lang="en-US" sz="5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HTML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E40EBC-69F0-5D4B-D247-474CED4C01D5}"/>
              </a:ext>
            </a:extLst>
          </p:cNvPr>
          <p:cNvSpPr txBox="1">
            <a:spLocks/>
          </p:cNvSpPr>
          <p:nvPr/>
        </p:nvSpPr>
        <p:spPr>
          <a:xfrm>
            <a:off x="629583" y="2071422"/>
            <a:ext cx="9962217" cy="647448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แท็กข้อความ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&lt;h1&gt;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ถึง 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h6&gt;: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หัวข้อ (หัวข้อใหญ่ 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h1&gt;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หัวข้อเล็ก 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h6&gt;)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&lt;p&gt;: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ย่อหน้าข้อความ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strong&gt;: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ข้อความหนา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em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ข้อความตัวเอียง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en-US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href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="</a:t>
            </a:r>
            <a:r>
              <a:rPr lang="en-US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url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ลิงก์&lt;</a:t>
            </a:r>
            <a:r>
              <a:rPr lang="en-US" sz="4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br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&gt;: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ขึ้นบรรทัดใหม่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7CD6A88E-6699-492D-4046-A1BBCFF3B8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706594"/>
            <a:ext cx="9616822" cy="2494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984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1911</Words>
  <Application>Microsoft Office PowerPoint</Application>
  <PresentationFormat>Custom</PresentationFormat>
  <Paragraphs>185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TH Sarabun New</vt:lpstr>
      <vt:lpstr>Aptos</vt:lpstr>
      <vt:lpstr>Wingdings</vt:lpstr>
      <vt:lpstr>Arial</vt:lpstr>
      <vt:lpstr>Calibri</vt:lpstr>
      <vt:lpstr>Neue Machina Ultra-Bold</vt:lpstr>
      <vt:lpstr>ADLaM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ICT12367การใช้กรอบงานสำหรับการพัฒนาเว็บแอปพลิเคชัน</dc:title>
  <dc:creator>Boonsiri</dc:creator>
  <cp:lastModifiedBy>Boonsiri Masan</cp:lastModifiedBy>
  <cp:revision>10</cp:revision>
  <dcterms:created xsi:type="dcterms:W3CDTF">2006-08-16T00:00:00Z</dcterms:created>
  <dcterms:modified xsi:type="dcterms:W3CDTF">2025-01-15T15:29:03Z</dcterms:modified>
  <dc:identifier>DAGcPt73Vic</dc:identifier>
</cp:coreProperties>
</file>