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77" r:id="rId3"/>
    <p:sldId id="278" r:id="rId4"/>
    <p:sldId id="280" r:id="rId5"/>
    <p:sldId id="304" r:id="rId6"/>
    <p:sldId id="290" r:id="rId7"/>
    <p:sldId id="285" r:id="rId8"/>
    <p:sldId id="286" r:id="rId9"/>
    <p:sldId id="291" r:id="rId10"/>
    <p:sldId id="292" r:id="rId11"/>
    <p:sldId id="294" r:id="rId12"/>
    <p:sldId id="295" r:id="rId13"/>
    <p:sldId id="305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299" r:id="rId26"/>
    <p:sldId id="306" r:id="rId27"/>
    <p:sldId id="307" r:id="rId28"/>
    <p:sldId id="308" r:id="rId29"/>
    <p:sldId id="300" r:id="rId30"/>
    <p:sldId id="302" r:id="rId31"/>
    <p:sldId id="303" r:id="rId32"/>
    <p:sldId id="320" r:id="rId33"/>
    <p:sldId id="301" r:id="rId34"/>
    <p:sldId id="265" r:id="rId35"/>
  </p:sldIdLst>
  <p:sldSz cx="18288000" cy="10287000"/>
  <p:notesSz cx="6858000" cy="9144000"/>
  <p:embeddedFontLst>
    <p:embeddedFont>
      <p:font typeface="ADLaM Display" panose="02010000000000000000" pitchFamily="2" charset="0"/>
      <p:regular r:id="rId37"/>
    </p:embeddedFont>
    <p:embeddedFont>
      <p:font typeface="Comic Sans MS" panose="030F0702030302020204" pitchFamily="66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Neue Machina Ultra-Bold" panose="020B0604020202020204" charset="0"/>
      <p:regular r:id="rId46"/>
    </p:embeddedFont>
    <p:embeddedFont>
      <p:font typeface="TH Niramit AS" panose="02000506000000020004" pitchFamily="2" charset="-34"/>
      <p:regular r:id="rId47"/>
      <p:bold r:id="rId48"/>
      <p:italic r:id="rId49"/>
      <p:boldItalic r:id="rId50"/>
    </p:embeddedFont>
    <p:embeddedFont>
      <p:font typeface="TH Sarabun New" panose="020B0500040200020003" pitchFamily="34" charset="-34"/>
      <p:regular r:id="rId51"/>
      <p:bold r:id="rId52"/>
      <p:italic r:id="rId53"/>
      <p:boldItalic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6D4"/>
    <a:srgbClr val="055C9D"/>
    <a:srgbClr val="68BBE3"/>
    <a:srgbClr val="00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7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AE277-FB82-4300-84DA-4BB9F37F3C7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1052-9CFB-4885-9E3D-D1E3127D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167F-D6A2-4E4E-A244-8B70169C3792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1C2-554B-4828-AB20-22A24ABBAE7F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EB0A-0B58-437D-BBF5-D11CB266749A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7485-0994-442D-929E-8DC938AC9A48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92AF-FE93-4F1B-8D59-F6D85C07AB4F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7601-80DD-41ED-9691-C4D70111A897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18-70B1-43B9-930F-E2081F3F9939}" type="datetime1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26B8-7215-49C1-B9C0-EFFC2B437CA7}" type="datetime1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B6AF-AF02-43BB-880A-3EF81805198D}" type="datetime1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FB8-341D-478D-8251-EB134867C7AB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1D0C-F27E-41C3-8C58-A8D3378B351B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CC02-3055-4CF6-93EA-ADE061C40653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9285287"/>
            <a:ext cx="1524000" cy="982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5.tm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0.tmp"/><Relationship Id="rId5" Type="http://schemas.openxmlformats.org/officeDocument/2006/relationships/image" Target="../media/image6.svg"/><Relationship Id="rId10" Type="http://schemas.openxmlformats.org/officeDocument/2006/relationships/image" Target="../media/image9.tmp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30.tm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401799" y="4333875"/>
            <a:ext cx="3914775" cy="5981700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1" y="0"/>
            <a:ext cx="4114800" cy="5981700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701895" y="2258770"/>
            <a:ext cx="1488421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6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ICT12367</a:t>
            </a:r>
            <a:br>
              <a:rPr lang="th-TH" sz="96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การใช้กรอบงานสำหรับการพัฒนาเว็บแอปพลิเคชัน</a:t>
            </a:r>
            <a:b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เพื่อความมั่นคงปลอดภัย</a:t>
            </a:r>
            <a:endParaRPr lang="en-US" sz="10409" b="1" dirty="0">
              <a:solidFill>
                <a:srgbClr val="055C9D"/>
              </a:solidFill>
              <a:latin typeface="Neue Machina Ultra-Bold"/>
              <a:ea typeface="Neue Machina Ultra-Bold"/>
              <a:cs typeface="Neue Machina Ultra-Bold"/>
              <a:sym typeface="Neue Machina Ultra-Bold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DE44B3-09A4-7736-0A25-25BD442D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4AC5D6-9255-F7D9-AF77-D8BE2D32DCDC}"/>
              </a:ext>
            </a:extLst>
          </p:cNvPr>
          <p:cNvSpPr/>
          <p:nvPr/>
        </p:nvSpPr>
        <p:spPr>
          <a:xfrm>
            <a:off x="8001000" y="94869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28C8F47C-DDFD-F0B5-2733-451289B4EAC8}"/>
              </a:ext>
            </a:extLst>
          </p:cNvPr>
          <p:cNvSpPr txBox="1"/>
          <p:nvPr/>
        </p:nvSpPr>
        <p:spPr>
          <a:xfrm>
            <a:off x="6896100" y="6284817"/>
            <a:ext cx="44958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Neue Machina Ultra-Bold"/>
              </a:rPr>
              <a:t>Chapter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B48CB-CC90-907D-DAC8-9AE19E97F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5A4C34A-5316-BEEF-D580-82F97F34D677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0737505-3EA6-3A63-B3F3-FADE0C7D39DA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4EA8CE59-8312-0FA7-B910-73286D44614E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0E0011-409F-C3BD-D9A7-593B3707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0091E826-2BF3-D4CF-89A1-C9E492B42081}"/>
              </a:ext>
            </a:extLst>
          </p:cNvPr>
          <p:cNvSpPr txBox="1"/>
          <p:nvPr/>
        </p:nvSpPr>
        <p:spPr>
          <a:xfrm>
            <a:off x="1105833" y="332494"/>
            <a:ext cx="1436370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การใช้งาน 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google font </a:t>
            </a:r>
            <a:b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</a:br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แบบ 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DACE-1EF3-6479-33D4-38DE5D8EFFFD}"/>
              </a:ext>
            </a:extLst>
          </p:cNvPr>
          <p:cNvSpPr txBox="1">
            <a:spLocks/>
          </p:cNvSpPr>
          <p:nvPr/>
        </p:nvSpPr>
        <p:spPr>
          <a:xfrm>
            <a:off x="914400" y="2419422"/>
            <a:ext cx="10820400" cy="115344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th-TH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พิมพ์ </a:t>
            </a:r>
            <a:r>
              <a:rPr lang="en-US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fonts.google.com</a:t>
            </a:r>
            <a:endParaRPr lang="th-TH" b="1" dirty="0">
              <a:solidFill>
                <a:srgbClr val="292929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1B979-A2CE-3AFA-7877-38342B6F9A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08" y="2992037"/>
            <a:ext cx="6989330" cy="2989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2A7BC-E0BC-57EC-26C2-B0F517E88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5" y="4145482"/>
            <a:ext cx="7461496" cy="251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0CC0A-F375-51E0-ECB7-8302FACCFCED}"/>
              </a:ext>
            </a:extLst>
          </p:cNvPr>
          <p:cNvSpPr txBox="1"/>
          <p:nvPr/>
        </p:nvSpPr>
        <p:spPr>
          <a:xfrm>
            <a:off x="7772400" y="7038518"/>
            <a:ext cx="73230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Itim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cursive;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7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2E2D4-D06D-2189-18F2-1328C7D0A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2D5F19F-0027-E78A-4A89-2D814081DE74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3044A1B-1B3B-496B-FAD8-4530ECAE4D3D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7737AFB9-29D4-3FF2-054E-D0F1C7FFC007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91D2D60-78CB-530D-0BD6-7B9095E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96FF36A2-5647-17A7-60A6-00A7A1126693}"/>
              </a:ext>
            </a:extLst>
          </p:cNvPr>
          <p:cNvSpPr txBox="1"/>
          <p:nvPr/>
        </p:nvSpPr>
        <p:spPr>
          <a:xfrm>
            <a:off x="1105833" y="332494"/>
            <a:ext cx="1436370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การใช้งาน 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google font </a:t>
            </a:r>
            <a:b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</a:br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แบบ @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6E7C-60E3-FE71-7AEC-16A1D4B3E335}"/>
              </a:ext>
            </a:extLst>
          </p:cNvPr>
          <p:cNvSpPr txBox="1">
            <a:spLocks/>
          </p:cNvSpPr>
          <p:nvPr/>
        </p:nvSpPr>
        <p:spPr>
          <a:xfrm>
            <a:off x="1027290" y="3056401"/>
            <a:ext cx="10820400" cy="115344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th-TH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พิมพ์ </a:t>
            </a:r>
            <a:r>
              <a:rPr lang="en-US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fonts.google.com</a:t>
            </a:r>
            <a:endParaRPr lang="th-TH" b="1" dirty="0">
              <a:solidFill>
                <a:srgbClr val="292929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B29838C-8883-2245-F1E3-06B1102CE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59" y="3715536"/>
            <a:ext cx="9172431" cy="5113551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DD5AD0-680F-A6A9-0F96-7815665FB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86" y="6057899"/>
            <a:ext cx="4408320" cy="3384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22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201C3-D83E-0C35-44F6-277326D04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7CD7FEE-AC67-9B5B-62B8-9ECCBDBBED4D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8AE5A67-1B83-722D-57FF-04D1A77FF432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AA4D3A1F-221A-4CEF-38BF-2DCA583F8668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5E827F9-EF8E-C003-06C9-B59C3604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1017F8F-E793-D36B-B199-B54015419BCA}"/>
              </a:ext>
            </a:extLst>
          </p:cNvPr>
          <p:cNvSpPr txBox="1"/>
          <p:nvPr/>
        </p:nvSpPr>
        <p:spPr>
          <a:xfrm>
            <a:off x="381000" y="705453"/>
            <a:ext cx="143637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รูปแบบการใช้งาน 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Font Family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6871F5-DBC4-AF41-10AC-E396AEAE9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33" y="2412414"/>
            <a:ext cx="7580967" cy="3082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E1906C-6149-E0A7-79EE-7E27767CD797}"/>
              </a:ext>
            </a:extLst>
          </p:cNvPr>
          <p:cNvSpPr txBox="1"/>
          <p:nvPr/>
        </p:nvSpPr>
        <p:spPr>
          <a:xfrm>
            <a:off x="6513975" y="5883647"/>
            <a:ext cx="76975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Kanit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3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E0B84-D0B9-24A7-0D7C-2A515DF1A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DD72260-AFDE-4C4D-5271-379FB4722823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BDF2705-4AFC-A2E6-FDB4-5B3F164414F2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D96CDAC-6130-00D2-0D33-977754FE8817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B5805B4-63F9-6FF0-3032-225E1280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E96050EF-7DB2-845A-9FCF-A0CBF37377FB}"/>
              </a:ext>
            </a:extLst>
          </p:cNvPr>
          <p:cNvSpPr txBox="1"/>
          <p:nvPr/>
        </p:nvSpPr>
        <p:spPr>
          <a:xfrm>
            <a:off x="1105833" y="332494"/>
            <a:ext cx="12229169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พื้นฐาน 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 </a:t>
            </a:r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สำหรับเว็บ</a:t>
            </a:r>
            <a:endParaRPr lang="en-US" sz="6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E707-EF50-615D-625E-E7A11FA26A80}"/>
              </a:ext>
            </a:extLst>
          </p:cNvPr>
          <p:cNvSpPr txBox="1">
            <a:spLocks/>
          </p:cNvSpPr>
          <p:nvPr/>
        </p:nvSpPr>
        <p:spPr>
          <a:xfrm>
            <a:off x="624080" y="1906569"/>
            <a:ext cx="14311119" cy="26408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JavaScript (JS)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เป็นภาษาโปรแกรมที่ใช้สำหรับเพิ่มความสามารถแบบโต้ตอบ (</a:t>
            </a: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interactivity)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บนเว็บไซต์ เช่น การตรวจสอบฟอร์ม การเปลี่ยนแปลง </a:t>
            </a: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DOM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แบบไดนามิก หรือการสร้างเอฟเฟกต์ต่าง ๆ เพื่อพัฒนาเว็บให้มีประสิทธิภาพและน่าสนใจมากขึ้น</a:t>
            </a:r>
            <a:endParaRPr lang="en-US" sz="4000" dirty="0">
              <a:solidFill>
                <a:srgbClr val="292929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E67B7-2759-0929-497A-32984C129235}"/>
              </a:ext>
            </a:extLst>
          </p:cNvPr>
          <p:cNvSpPr txBox="1"/>
          <p:nvPr/>
        </p:nvSpPr>
        <p:spPr>
          <a:xfrm>
            <a:off x="1105833" y="3905524"/>
            <a:ext cx="1431111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363" indent="-360363">
              <a:buAutoNum type="arabicPeriod"/>
            </a:pP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การแทรก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ในเว็บเพจ</a:t>
            </a:r>
          </a:p>
          <a:p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สามารถเพิ่มเข้าใน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รูปแบบ:</a:t>
            </a:r>
          </a:p>
          <a:p>
            <a:pPr lvl="1"/>
            <a:r>
              <a:rPr lang="th-TH" sz="4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1.1 ในแท็ก &lt;</a:t>
            </a:r>
            <a:r>
              <a:rPr lang="en-US" sz="4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script&gt;</a:t>
            </a:r>
            <a:endParaRPr lang="th-TH" sz="4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แทรก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ไว้ในไฟล์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โดยตรง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FB4CD497-1AFF-7361-F50F-2CD13B040A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6521625"/>
            <a:ext cx="7285928" cy="2182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98B01E-2BFB-BF76-E5A0-5E230B5BC8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482" y="8153169"/>
            <a:ext cx="2136390" cy="179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9024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570B8-1C80-408A-7B0F-62D2ABCB4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65FD5CC-5464-0398-662E-D1C1D256D82F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D37320D-A8C6-DC11-5A53-1F53F901307D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EC934023-B692-F4D7-F778-5583C787314B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74BE85B-16BD-DE3D-41D2-8202A042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338CBF2-B5E6-638A-024B-416FD01EE3C3}"/>
              </a:ext>
            </a:extLst>
          </p:cNvPr>
          <p:cNvSpPr txBox="1"/>
          <p:nvPr/>
        </p:nvSpPr>
        <p:spPr>
          <a:xfrm>
            <a:off x="1105833" y="332494"/>
            <a:ext cx="1222916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พื้นฐาน </a:t>
            </a: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 </a:t>
            </a: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สำหรับเว็บ (ต่อ)</a:t>
            </a:r>
            <a:endParaRPr lang="en-US" sz="6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0568A-EFAC-7B0B-A30F-08F806CB76B6}"/>
              </a:ext>
            </a:extLst>
          </p:cNvPr>
          <p:cNvSpPr txBox="1"/>
          <p:nvPr/>
        </p:nvSpPr>
        <p:spPr>
          <a:xfrm>
            <a:off x="1752599" y="3758505"/>
            <a:ext cx="143111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1.2 ในไฟล์ภายนอก</a:t>
            </a:r>
            <a:endParaRPr lang="th-TH" sz="4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สร้างไฟล์ .</a:t>
            </a:r>
            <a:r>
              <a:rPr lang="en-US" sz="4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js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และลิงก์เข้ากับ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CCFD7-DA51-2A91-5796-B24D656296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82" y="5923568"/>
            <a:ext cx="12761953" cy="1792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46B3CA-086C-1082-F1DF-2B7BBA853870}"/>
              </a:ext>
            </a:extLst>
          </p:cNvPr>
          <p:cNvSpPr txBox="1"/>
          <p:nvPr/>
        </p:nvSpPr>
        <p:spPr>
          <a:xfrm>
            <a:off x="1295400" y="2226772"/>
            <a:ext cx="91514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การแทรก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ในเว็บเพจ</a:t>
            </a:r>
          </a:p>
          <a:p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สามารถเพิ่มเข้าใน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 3 รูปแบบ:</a:t>
            </a:r>
          </a:p>
        </p:txBody>
      </p:sp>
    </p:spTree>
    <p:extLst>
      <p:ext uri="{BB962C8B-B14F-4D97-AF65-F5344CB8AC3E}">
        <p14:creationId xmlns:p14="http://schemas.microsoft.com/office/powerpoint/2010/main" val="109737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183E8-CA61-398E-54A9-B72053563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5B9E62B-7CB4-37CF-09EA-D4F88F1FAEA8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96CFBF0-BB5C-B48B-F27C-922459FC6B6F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34D482A2-5B8C-47E1-D62D-4D51451B7536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CB48734-ED4B-BD7F-A7E0-6F2AE239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EB778FEA-3AE3-A492-BD1F-55EFA7BAE8B2}"/>
              </a:ext>
            </a:extLst>
          </p:cNvPr>
          <p:cNvSpPr txBox="1"/>
          <p:nvPr/>
        </p:nvSpPr>
        <p:spPr>
          <a:xfrm>
            <a:off x="1105833" y="332494"/>
            <a:ext cx="1222916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พื้นฐาน </a:t>
            </a: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 </a:t>
            </a: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สำหรับเว็บ (ต่อ)</a:t>
            </a:r>
            <a:endParaRPr lang="en-US" sz="6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EF739-3121-BCDE-C874-9CA0478CFB99}"/>
              </a:ext>
            </a:extLst>
          </p:cNvPr>
          <p:cNvSpPr txBox="1"/>
          <p:nvPr/>
        </p:nvSpPr>
        <p:spPr>
          <a:xfrm>
            <a:off x="2140841" y="3913942"/>
            <a:ext cx="143111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1.3 แทรกในแท็ก </a:t>
            </a:r>
            <a:r>
              <a:rPr lang="en-US" sz="4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โดยตรง (ไม่แนะนำ)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ใช้ในคุณสมบัติ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onclick, </a:t>
            </a:r>
            <a:r>
              <a:rPr lang="en-US" sz="4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onmouseover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เป็นต้น</a:t>
            </a:r>
            <a:r>
              <a:rPr lang="en-US" sz="4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htmlCopyEdit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F8F5A-A5A9-326F-AE21-0194983B37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41" y="5695008"/>
            <a:ext cx="11426973" cy="1384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F159FD-7E16-41FF-BA03-697506E654B3}"/>
              </a:ext>
            </a:extLst>
          </p:cNvPr>
          <p:cNvSpPr txBox="1"/>
          <p:nvPr/>
        </p:nvSpPr>
        <p:spPr>
          <a:xfrm>
            <a:off x="1295400" y="2226772"/>
            <a:ext cx="91514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การแทรก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ในเว็บเพจ</a:t>
            </a:r>
          </a:p>
          <a:p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สามารถเพิ่มเข้าใน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 3 รูปแบบ:</a:t>
            </a:r>
          </a:p>
        </p:txBody>
      </p:sp>
    </p:spTree>
    <p:extLst>
      <p:ext uri="{BB962C8B-B14F-4D97-AF65-F5344CB8AC3E}">
        <p14:creationId xmlns:p14="http://schemas.microsoft.com/office/powerpoint/2010/main" val="89625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17661-9617-1931-F005-FB07BE112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6E05A7F-6BE8-E683-068F-8A4FC2AD268C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C0C3F5E-B313-0827-6D76-8C6D0755EB4E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4F38F1BB-3FA8-96EC-CA70-91E71819AD61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07BAA00-D49F-009D-1259-CB4926DB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96583CDF-9A68-1546-A19C-8158C77282C3}"/>
              </a:ext>
            </a:extLst>
          </p:cNvPr>
          <p:cNvSpPr txBox="1"/>
          <p:nvPr/>
        </p:nvSpPr>
        <p:spPr>
          <a:xfrm>
            <a:off x="1105833" y="332494"/>
            <a:ext cx="1222916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พื้นฐาน </a:t>
            </a: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 </a:t>
            </a: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สำหรับเว็บ (ต่อ)</a:t>
            </a:r>
            <a:endParaRPr lang="en-US" sz="6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4D595-4649-F5F1-D8BC-74BE1F5E2F65}"/>
              </a:ext>
            </a:extLst>
          </p:cNvPr>
          <p:cNvSpPr txBox="1"/>
          <p:nvPr/>
        </p:nvSpPr>
        <p:spPr>
          <a:xfrm>
            <a:off x="1295400" y="3162446"/>
            <a:ext cx="143111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2.1 การประกาศตัวแปร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18BD6-D4E9-14E4-4116-203EB5E82E46}"/>
              </a:ext>
            </a:extLst>
          </p:cNvPr>
          <p:cNvSpPr txBox="1"/>
          <p:nvPr/>
        </p:nvSpPr>
        <p:spPr>
          <a:xfrm>
            <a:off x="838200" y="2217668"/>
            <a:ext cx="91514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การใช้งานพื้นฐานใน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  <a:endParaRPr lang="th-TH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 descr="A close-up of a text&#10;&#10;AI-generated content may be incorrect.">
            <a:extLst>
              <a:ext uri="{FF2B5EF4-FFF2-40B4-BE49-F238E27FC236}">
                <a16:creationId xmlns:a16="http://schemas.microsoft.com/office/drawing/2014/main" id="{B8FDDEFE-3F33-DB0B-8642-397E341572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03" y="4413554"/>
            <a:ext cx="9294593" cy="2849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91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B8FC7-1EC6-8D85-546E-B48C4A002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A0B1095-03AB-9B48-069F-B745C2E421E1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D16E5FA-2AD0-E621-BA23-83FD3A663AAD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3FEC37AB-ADC8-245A-0DF7-0310212ED75C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201D398-4CBB-01B9-DB7C-A22EA0D3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00AB3FDC-E2E2-2823-ABEE-C676536D5073}"/>
              </a:ext>
            </a:extLst>
          </p:cNvPr>
          <p:cNvSpPr txBox="1"/>
          <p:nvPr/>
        </p:nvSpPr>
        <p:spPr>
          <a:xfrm>
            <a:off x="1105833" y="332494"/>
            <a:ext cx="1222916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พื้นฐาน </a:t>
            </a: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 </a:t>
            </a: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สำหรับเว็บ (ต่อ)</a:t>
            </a:r>
            <a:endParaRPr lang="en-US" sz="6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A0CD1-3EED-1C6F-59EE-BCAA6E4FABC8}"/>
              </a:ext>
            </a:extLst>
          </p:cNvPr>
          <p:cNvSpPr txBox="1"/>
          <p:nvPr/>
        </p:nvSpPr>
        <p:spPr>
          <a:xfrm>
            <a:off x="1295400" y="3162446"/>
            <a:ext cx="143111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2.2 การแสดงผล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C7E0E-8833-F915-AC35-00A9B81F402D}"/>
              </a:ext>
            </a:extLst>
          </p:cNvPr>
          <p:cNvSpPr txBox="1"/>
          <p:nvPr/>
        </p:nvSpPr>
        <p:spPr>
          <a:xfrm>
            <a:off x="838200" y="2217668"/>
            <a:ext cx="91514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การใช้งานพื้นฐานใน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  <a:endParaRPr lang="th-TH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A close-up of text&#10;&#10;AI-generated content may be incorrect.">
            <a:extLst>
              <a:ext uri="{FF2B5EF4-FFF2-40B4-BE49-F238E27FC236}">
                <a16:creationId xmlns:a16="http://schemas.microsoft.com/office/drawing/2014/main" id="{2A53AC2B-C415-2B2E-4F5D-1C6AFFDAE3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404115"/>
            <a:ext cx="11803814" cy="2205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316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6AD8F-99E2-B05E-B4FE-14FD36543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0256844-CDC9-CBD7-BDA1-D456D322B662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ED8A1F4D-5C4B-E856-6873-9FF2F59B410A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3F5235C-825C-AE0E-20E7-7DBA6384CC59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BE109E2-7762-5ABE-E6FC-C96A0C36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FE1B22ED-3C1C-840D-FDEB-E5A8527369CE}"/>
              </a:ext>
            </a:extLst>
          </p:cNvPr>
          <p:cNvSpPr txBox="1"/>
          <p:nvPr/>
        </p:nvSpPr>
        <p:spPr>
          <a:xfrm>
            <a:off x="1105833" y="332494"/>
            <a:ext cx="1222916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พื้นฐาน </a:t>
            </a: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 </a:t>
            </a: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สำหรับเว็บ (ต่อ)</a:t>
            </a:r>
            <a:endParaRPr lang="en-US" sz="6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32DBC-BC7B-30BA-E6B2-ECDA16BB0B60}"/>
              </a:ext>
            </a:extLst>
          </p:cNvPr>
          <p:cNvSpPr txBox="1"/>
          <p:nvPr/>
        </p:nvSpPr>
        <p:spPr>
          <a:xfrm>
            <a:off x="1295400" y="3162446"/>
            <a:ext cx="143111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2.3 เงื่อนไข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CD78E-F1AB-287A-823E-189DCAE73A89}"/>
              </a:ext>
            </a:extLst>
          </p:cNvPr>
          <p:cNvSpPr txBox="1"/>
          <p:nvPr/>
        </p:nvSpPr>
        <p:spPr>
          <a:xfrm>
            <a:off x="838200" y="2217668"/>
            <a:ext cx="91514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การใช้งานพื้นฐานใน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  <a:endParaRPr lang="th-TH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23E499F-6805-8257-73CA-F8BA79C18A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42" y="4107224"/>
            <a:ext cx="9505459" cy="3994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035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56F83-F8AA-E31C-AF72-27221710D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3AB59B9-B46B-D6D7-26B1-4206B5488137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7B20434-2320-8D8C-F7DB-6C93975C4E37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3964BF0D-1268-FCB8-17E2-3AFD49D53A2F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B7E0F08-980E-26CE-6A9E-21DD7951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64D946A0-1A13-551D-319F-F0FDDE346ACD}"/>
              </a:ext>
            </a:extLst>
          </p:cNvPr>
          <p:cNvSpPr txBox="1"/>
          <p:nvPr/>
        </p:nvSpPr>
        <p:spPr>
          <a:xfrm>
            <a:off x="1105833" y="332494"/>
            <a:ext cx="1222916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พื้นฐาน </a:t>
            </a: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 </a:t>
            </a: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สำหรับเว็บ (ต่อ)</a:t>
            </a:r>
            <a:endParaRPr lang="en-US" sz="6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B3F8B-20AD-CE85-D1D0-3C0B2405465C}"/>
              </a:ext>
            </a:extLst>
          </p:cNvPr>
          <p:cNvSpPr txBox="1"/>
          <p:nvPr/>
        </p:nvSpPr>
        <p:spPr>
          <a:xfrm>
            <a:off x="1295400" y="3162446"/>
            <a:ext cx="143111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2.4 การวนลูป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03CDF-100A-100F-F9DF-4ACBFE84DB84}"/>
              </a:ext>
            </a:extLst>
          </p:cNvPr>
          <p:cNvSpPr txBox="1"/>
          <p:nvPr/>
        </p:nvSpPr>
        <p:spPr>
          <a:xfrm>
            <a:off x="838200" y="2217668"/>
            <a:ext cx="91514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การใช้งานพื้นฐานใน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  <a:endParaRPr lang="th-TH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A number and text on a white background&#10;&#10;AI-generated content may be incorrect.">
            <a:extLst>
              <a:ext uri="{FF2B5EF4-FFF2-40B4-BE49-F238E27FC236}">
                <a16:creationId xmlns:a16="http://schemas.microsoft.com/office/drawing/2014/main" id="{9D01170D-38BC-BDFE-AA1A-38E054E4F5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749310"/>
            <a:ext cx="9549169" cy="3211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30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54C6A-804D-29DD-AFA2-E25BA4057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38079D4-A48C-F7A6-84B4-B1868B7DFECB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D548EED-07F9-AD08-58AB-53278EF40473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5D52D9F-C10F-7BED-32A3-6D5E32E2C299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2790DB4-A416-EC36-CB6A-05857FF8E262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90093A1-522C-1243-1F4D-51C5DFB2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19B0-50D6-36FC-E82C-AE6DBADCC167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HTML FORM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68EB7A-15F8-837D-4116-E852553B387B}"/>
              </a:ext>
            </a:extLst>
          </p:cNvPr>
          <p:cNvSpPr txBox="1">
            <a:spLocks/>
          </p:cNvSpPr>
          <p:nvPr/>
        </p:nvSpPr>
        <p:spPr>
          <a:xfrm>
            <a:off x="2895600" y="184197"/>
            <a:ext cx="8610600" cy="12930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5F0FD-35B0-DA8D-A383-F1B72324A386}"/>
              </a:ext>
            </a:extLst>
          </p:cNvPr>
          <p:cNvSpPr txBox="1"/>
          <p:nvPr/>
        </p:nvSpPr>
        <p:spPr>
          <a:xfrm>
            <a:off x="478117" y="2179452"/>
            <a:ext cx="145332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Form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องค์ประกอบ (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element)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ที่ใช้สำหรับรวบรวมข้อมูลจากผู้ใช้ และสามารถส่งข้อมูลนั้นไปยังเซิร์ฟเวอร์เพื่อการประมวลผล เช่น การกรอกแบบฟอร์มลงทะเบียน, การล็อกอิน, หรือการค้นหาในเว็บไซต์ฟอร์มใน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ถูกสร้างขึ้นด้วยแท็ก &lt;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form&gt;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ซึ่งทำหน้าที่เป็นตัวครอบองค์ประกอบต่าง ๆ เช่น &lt;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input&gt;, &lt;</a:t>
            </a:r>
            <a:r>
              <a:rPr lang="en-US" sz="4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textarea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&gt;, &lt;button&gt;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&lt;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select&gt;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เพื่อให้ผู้ใช้สามารถป้อนข้อมูลได้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5281A2D-4D1A-6850-7FB9-552A130363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02" y="5143500"/>
            <a:ext cx="3612193" cy="3579066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19EF4E-0A41-D6F8-7081-8F7EE37394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068447"/>
            <a:ext cx="4913489" cy="37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4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2C10A-7E98-9017-BF7E-90662CD7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503F6E9-279F-B111-293D-A17C189C797D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CF58EAF-7CAF-955C-019B-363123200D95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3AF4ED59-2FF4-E9B9-5FA4-77383D113B25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BB89170-8237-8090-7AB6-4806E284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2A34A23-BFE3-EB13-90DD-50534BF076C8}"/>
              </a:ext>
            </a:extLst>
          </p:cNvPr>
          <p:cNvSpPr txBox="1"/>
          <p:nvPr/>
        </p:nvSpPr>
        <p:spPr>
          <a:xfrm>
            <a:off x="1105833" y="332494"/>
            <a:ext cx="1222916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พื้นฐาน </a:t>
            </a: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 </a:t>
            </a: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สำหรับเว็บ (ต่อ)</a:t>
            </a:r>
            <a:endParaRPr lang="en-US" sz="6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59A23-16FF-2244-7950-B508D8282655}"/>
              </a:ext>
            </a:extLst>
          </p:cNvPr>
          <p:cNvSpPr txBox="1"/>
          <p:nvPr/>
        </p:nvSpPr>
        <p:spPr>
          <a:xfrm>
            <a:off x="1378841" y="3471528"/>
            <a:ext cx="76127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3.1 การเลือกองค์ประกอบ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8331E-1112-415F-0AF0-6D1CAEB8B71C}"/>
              </a:ext>
            </a:extLst>
          </p:cNvPr>
          <p:cNvSpPr txBox="1"/>
          <p:nvPr/>
        </p:nvSpPr>
        <p:spPr>
          <a:xfrm>
            <a:off x="727522" y="2013111"/>
            <a:ext cx="13258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การจัดการ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DOM (Document Object Model) JavaScript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ใช้จัดการเนื้อหาและโครงสร้างของ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ได้โดยตรง</a:t>
            </a:r>
          </a:p>
        </p:txBody>
      </p:sp>
      <p:pic>
        <p:nvPicPr>
          <p:cNvPr id="4" name="Picture 3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4F3E458F-DD0B-D924-EF5B-F84F5F2B62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214" y="4986389"/>
            <a:ext cx="13216372" cy="1764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85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72973-44A5-2C29-E84E-DE19ABE9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545A93F-A5BE-DE6B-7622-4446B096B9B5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90484D2-CFBF-0D8A-4194-43A7FE9A1203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4C46F60B-EBBD-AD5C-A787-13C79C54738A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BEA2707-2CF4-CC94-E163-31527A38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3B36A102-3623-C4C7-3470-E1206CE71B90}"/>
              </a:ext>
            </a:extLst>
          </p:cNvPr>
          <p:cNvSpPr txBox="1"/>
          <p:nvPr/>
        </p:nvSpPr>
        <p:spPr>
          <a:xfrm>
            <a:off x="1105833" y="332494"/>
            <a:ext cx="1222916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พื้นฐาน </a:t>
            </a: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 </a:t>
            </a: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สำหรับเว็บ (ต่อ)</a:t>
            </a:r>
            <a:endParaRPr lang="en-US" sz="6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82CC4-4D1D-4932-E053-0CFD3FB68BCF}"/>
              </a:ext>
            </a:extLst>
          </p:cNvPr>
          <p:cNvSpPr txBox="1"/>
          <p:nvPr/>
        </p:nvSpPr>
        <p:spPr>
          <a:xfrm>
            <a:off x="1378841" y="3471528"/>
            <a:ext cx="76127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3.2 การเปลี่ยนแปลงเนื้อหา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DBD25-393A-5304-2AA9-FD8DAE1A1DA1}"/>
              </a:ext>
            </a:extLst>
          </p:cNvPr>
          <p:cNvSpPr txBox="1"/>
          <p:nvPr/>
        </p:nvSpPr>
        <p:spPr>
          <a:xfrm>
            <a:off x="727522" y="2013111"/>
            <a:ext cx="13258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การจัดการ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DOM (Document Object Model) JavaScript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ใช้จัดการเนื้อหาและโครงสร้างของ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ได้โดยตรง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361A2-6B3F-C900-A891-7B6988A2FE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05" y="4829497"/>
            <a:ext cx="15466298" cy="1297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603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3529A-B834-AEFD-DD27-44E408916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D405DAD-22AC-C4A2-2FCE-95D8438D5E2A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BAC6634-03C1-425E-DBC9-5AF212F9E21C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4A498C8C-E892-2EFD-9670-308DC76C33C2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7E8500D-31BB-C6AF-2C39-6BD651D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6CB3B25D-D9DE-0C3F-91A0-5E6FAA052F96}"/>
              </a:ext>
            </a:extLst>
          </p:cNvPr>
          <p:cNvSpPr txBox="1"/>
          <p:nvPr/>
        </p:nvSpPr>
        <p:spPr>
          <a:xfrm>
            <a:off x="1105833" y="332494"/>
            <a:ext cx="1222916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พื้นฐาน </a:t>
            </a: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 </a:t>
            </a: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สำหรับเว็บ (ต่อ)</a:t>
            </a:r>
            <a:endParaRPr lang="en-US" sz="6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50B02-F9ED-E3DB-F05F-48C6495A4A92}"/>
              </a:ext>
            </a:extLst>
          </p:cNvPr>
          <p:cNvSpPr txBox="1"/>
          <p:nvPr/>
        </p:nvSpPr>
        <p:spPr>
          <a:xfrm>
            <a:off x="1066800" y="2855767"/>
            <a:ext cx="13411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เพื่อจัดการการกระทำของผู้ใช้ เช่น การคลิก หรือการพิมพ์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299D-8993-F5C8-8197-58B770503900}"/>
              </a:ext>
            </a:extLst>
          </p:cNvPr>
          <p:cNvSpPr txBox="1"/>
          <p:nvPr/>
        </p:nvSpPr>
        <p:spPr>
          <a:xfrm>
            <a:off x="727522" y="2013111"/>
            <a:ext cx="13258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การจัดการ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Event</a:t>
            </a:r>
            <a:endParaRPr lang="th-TH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9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C2151CC8-DD8A-9E41-D33A-101F468C27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72" y="4229102"/>
            <a:ext cx="11711187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9286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F4D69-5B0C-7CDA-2B7C-07274B905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5679D44-58E8-36F8-4326-20E6D3806283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8020823-860C-22FF-0C95-380D8A049EC5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18267F72-7B32-27F3-39BE-B1DFCF2CE60C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B8CF739-1838-B8E1-7584-7957E049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829DECF7-6761-315B-709E-04664A0B8758}"/>
              </a:ext>
            </a:extLst>
          </p:cNvPr>
          <p:cNvSpPr txBox="1"/>
          <p:nvPr/>
        </p:nvSpPr>
        <p:spPr>
          <a:xfrm>
            <a:off x="1105833" y="332494"/>
            <a:ext cx="1222916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พื้นฐาน </a:t>
            </a: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 </a:t>
            </a: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สำหรับเว็บ (ต่อ)</a:t>
            </a:r>
            <a:endParaRPr lang="en-US" sz="6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9A62A-756F-1D6A-5E63-DD382FB0C1A8}"/>
              </a:ext>
            </a:extLst>
          </p:cNvPr>
          <p:cNvSpPr txBox="1"/>
          <p:nvPr/>
        </p:nvSpPr>
        <p:spPr>
          <a:xfrm>
            <a:off x="1066800" y="2855767"/>
            <a:ext cx="13411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ฟังก์ชันคือกลุ่มของคำสั่งที่สามารถเรียกใช้งานได้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B043B-3B9C-8D26-17B8-3C8BF6A01F12}"/>
              </a:ext>
            </a:extLst>
          </p:cNvPr>
          <p:cNvSpPr txBox="1"/>
          <p:nvPr/>
        </p:nvSpPr>
        <p:spPr>
          <a:xfrm>
            <a:off x="727522" y="2013111"/>
            <a:ext cx="13258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>
                <a:latin typeface="TH Sarabun New" panose="020B0500040200020003" pitchFamily="34" charset="-34"/>
                <a:cs typeface="TH Sarabun New" panose="020B0500040200020003" pitchFamily="34" charset="-34"/>
              </a:rPr>
              <a:t>5. การใช้งานฟังก์ชัน</a:t>
            </a:r>
            <a:endParaRPr lang="th-TH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 descr="A computer code with text&#10;&#10;AI-generated content may be incorrect.">
            <a:extLst>
              <a:ext uri="{FF2B5EF4-FFF2-40B4-BE49-F238E27FC236}">
                <a16:creationId xmlns:a16="http://schemas.microsoft.com/office/drawing/2014/main" id="{5069CE9C-13FA-D95B-2E96-6CE9650724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097436"/>
            <a:ext cx="7344956" cy="3802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7185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B9FF-4A0A-A18A-F307-811F0190A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EBB3816-88B5-2CCA-6372-59A231CFDE10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68E8C28-228B-A692-3B2C-47F4DAF0AF72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0567138-80E2-3D46-E858-0566ED583508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701D0BE-5172-7D7A-B308-C257B529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DAB1C4BD-D74D-50EE-B6E3-3837A6352471}"/>
              </a:ext>
            </a:extLst>
          </p:cNvPr>
          <p:cNvSpPr txBox="1"/>
          <p:nvPr/>
        </p:nvSpPr>
        <p:spPr>
          <a:xfrm>
            <a:off x="1105833" y="332494"/>
            <a:ext cx="1222916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พื้นฐาน </a:t>
            </a: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 </a:t>
            </a: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สำหรับเว็บ (ต่อ)</a:t>
            </a:r>
            <a:endParaRPr lang="en-US" sz="6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FD033-C5D8-4032-F581-53A6E8BE4DF8}"/>
              </a:ext>
            </a:extLst>
          </p:cNvPr>
          <p:cNvSpPr txBox="1"/>
          <p:nvPr/>
        </p:nvSpPr>
        <p:spPr>
          <a:xfrm>
            <a:off x="727522" y="2013111"/>
            <a:ext cx="13258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ตัวอย่างการใช้งานพื้นฐาน</a:t>
            </a:r>
            <a:endParaRPr lang="th-TH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1AB9331-A02D-2BBE-0A49-7ED6DA5B3B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7" y="3027243"/>
            <a:ext cx="8721278" cy="5918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6B73CAC-950A-17C6-0ABE-AA589A94ED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3027243"/>
            <a:ext cx="7811992" cy="5918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69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7440B-D5A1-BB4C-DB03-D9C74BA06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4893098-2945-A8AE-FCDE-D09C74A1A49C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E59926E-F093-8DC3-47AC-295F9654C0BD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CE96B984-4996-5EFC-6159-A9C22644CA50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C86D584-E145-64DC-E35C-C8DE6C3F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F439DD8C-352F-286B-A557-03F5E0530080}"/>
              </a:ext>
            </a:extLst>
          </p:cNvPr>
          <p:cNvSpPr txBox="1"/>
          <p:nvPr/>
        </p:nvSpPr>
        <p:spPr>
          <a:xfrm>
            <a:off x="1105833" y="332494"/>
            <a:ext cx="12229169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เหตุผลที่ต้องใช้ 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6A80-82D3-999D-53DE-586D08F6A92C}"/>
              </a:ext>
            </a:extLst>
          </p:cNvPr>
          <p:cNvSpPr txBox="1">
            <a:spLocks/>
          </p:cNvSpPr>
          <p:nvPr/>
        </p:nvSpPr>
        <p:spPr>
          <a:xfrm>
            <a:off x="464440" y="1771940"/>
            <a:ext cx="14615920" cy="14843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เหตุผลที่ต้องใช้ </a:t>
            </a: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JavaScript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เป็นหนึ่งในภาษาที่สำคัญที่สุดสำหรับการพัฒนาเว็บ เนื่องจากความสามารถที่หลากหลายและเป็นที่นิยมอย่างกว้างขวางในหมู่นักพัฒนาเว็บ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B56C1-53A8-7718-9464-6FAD0298F482}"/>
              </a:ext>
            </a:extLst>
          </p:cNvPr>
          <p:cNvSpPr txBox="1"/>
          <p:nvPr/>
        </p:nvSpPr>
        <p:spPr>
          <a:xfrm>
            <a:off x="1219200" y="3130468"/>
            <a:ext cx="13487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1. การเพิ่มความสามารถแบบโต้ตอบ (</a:t>
            </a:r>
            <a:r>
              <a:rPr lang="en-US" sz="4000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Interactivity)</a:t>
            </a:r>
          </a:p>
          <a:p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JavaScript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ช่วยเพิ่มการโต้ตอบกับผู้ใช้ในเว็บไซต์ เช่น: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การตรวจสอบฟอร์มก่อนส่งข้อมูล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การคลิกปุ่มเพื่อแสดง/ซ่อนเนื้อหา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การสร้างแอนิเมชันหรือเอฟเฟกต์ที่สวยงาม</a:t>
            </a:r>
          </a:p>
        </p:txBody>
      </p:sp>
      <p:pic>
        <p:nvPicPr>
          <p:cNvPr id="7" name="Picture 6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1CC7F891-8A33-5E2D-158B-454D444CCB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36" y="6376715"/>
            <a:ext cx="13366928" cy="2169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759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2B00D-680F-0C78-AB93-6D18D4359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C5910DB-ADC4-8CE6-6D10-28CD0C71368E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CB4DF62-1B87-098F-F200-30736150A31F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09F1DC86-030C-9F05-6CAA-E9CDAF6E8D60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2D88AFE-821E-604E-8933-6D61FBB8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363C4AD0-1906-5518-D809-97C9F71409C0}"/>
              </a:ext>
            </a:extLst>
          </p:cNvPr>
          <p:cNvSpPr txBox="1"/>
          <p:nvPr/>
        </p:nvSpPr>
        <p:spPr>
          <a:xfrm>
            <a:off x="1105833" y="332494"/>
            <a:ext cx="12229169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เหตุผลที่ต้องใช้ 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 (</a:t>
            </a:r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ต่อ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52B9D-B626-526F-C46D-168555162AAE}"/>
              </a:ext>
            </a:extLst>
          </p:cNvPr>
          <p:cNvSpPr txBox="1"/>
          <p:nvPr/>
        </p:nvSpPr>
        <p:spPr>
          <a:xfrm>
            <a:off x="1102085" y="1910720"/>
            <a:ext cx="13487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2. การจัดการ </a:t>
            </a:r>
            <a:r>
              <a:rPr lang="en-US" sz="4000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DOM (Document Object Model)</a:t>
            </a:r>
            <a:endParaRPr lang="th-TH" sz="4000" b="1" dirty="0">
              <a:solidFill>
                <a:srgbClr val="292929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JavaScript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สามารถปรับเปลี่ยนโครงสร้าง </a:t>
            </a: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HTML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และ </a:t>
            </a: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CSS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แบบไดนามิก: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การเพิ่ม/ลบ/แก้ไของค์ประกอบในหน้าเว็บ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การเปลี่ยนสไตล์ขององค์ประกอบ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802C8-93B3-5105-F75D-F2DE109B66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201234"/>
            <a:ext cx="11971705" cy="1169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859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B64D7-7B9E-580D-506A-C918947D0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6DFA700-08AB-6CD0-4FE3-537699EFCDF0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4DD16D2-B278-021C-A4EB-3B5C7A6A3D21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C7B9C3B6-3EEA-91A9-9CCC-C8AEC5ACA8A0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EED111A-1DD9-4766-42BD-5CAFB6A8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9707F2B-A1E6-CBDC-0252-84E1E858DA5B}"/>
              </a:ext>
            </a:extLst>
          </p:cNvPr>
          <p:cNvSpPr txBox="1"/>
          <p:nvPr/>
        </p:nvSpPr>
        <p:spPr>
          <a:xfrm>
            <a:off x="1105833" y="332494"/>
            <a:ext cx="12229169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เหตุผลที่ต้องใช้ 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 (</a:t>
            </a:r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ต่อ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2AB22-0060-428E-9158-21F54F6D3F22}"/>
              </a:ext>
            </a:extLst>
          </p:cNvPr>
          <p:cNvSpPr txBox="1"/>
          <p:nvPr/>
        </p:nvSpPr>
        <p:spPr>
          <a:xfrm>
            <a:off x="1102085" y="1910720"/>
            <a:ext cx="13487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3. รองรับการทำงานฝั่งไคลเอนต์ (</a:t>
            </a:r>
            <a:r>
              <a:rPr lang="en-US" sz="4000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Client-Side)</a:t>
            </a:r>
            <a:endParaRPr lang="th-TH" sz="4000" b="1" dirty="0">
              <a:solidFill>
                <a:srgbClr val="292929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JavaScript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ทำงานในเบราว์เซอร์ของผู้ใช้: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ลดภาระของเซิร์ฟเวอร์ เพราะสามารถตรวจสอบข้อมูลหรือแสดงผลเบื้องต้นได้ในฝั่งไคลเอนต์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เพิ่มความเร็วในการตอบสนอง (</a:t>
            </a: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Response Time)</a:t>
            </a:r>
            <a:endParaRPr lang="th-TH" sz="4000" dirty="0">
              <a:solidFill>
                <a:srgbClr val="292929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4" name="Picture 3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B3B3E307-423B-5FD0-B793-CC7FD92502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36" y="5729830"/>
            <a:ext cx="10551727" cy="2104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479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B2802-2DA1-314B-2737-5559C1A8C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6ED8EC8-60AE-45D7-2453-8B78C0B191AD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EA245EE-137E-AF83-E9EC-1DD4D03289AF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892C94E5-CE3C-1FA6-EDB5-524A42541D38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5D87841-6867-2667-57FF-926A2695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BD7ED273-E8AC-7C9F-E807-2CC54AA56E99}"/>
              </a:ext>
            </a:extLst>
          </p:cNvPr>
          <p:cNvSpPr txBox="1"/>
          <p:nvPr/>
        </p:nvSpPr>
        <p:spPr>
          <a:xfrm>
            <a:off x="1105833" y="332494"/>
            <a:ext cx="12229169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เหตุผลที่ต้องใช้ 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 (</a:t>
            </a:r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ต่อ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FB17E-EAA2-E98B-48CB-ECF197A8298F}"/>
              </a:ext>
            </a:extLst>
          </p:cNvPr>
          <p:cNvSpPr txBox="1"/>
          <p:nvPr/>
        </p:nvSpPr>
        <p:spPr>
          <a:xfrm>
            <a:off x="1102085" y="1910720"/>
            <a:ext cx="13487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5. รองรับเทคโนโลยีสมัยใหม่</a:t>
            </a:r>
          </a:p>
          <a:p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JavaScript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เป็นพื้นฐานสำหรับการพัฒนาเทคโนโลยีเว็บยุคใหม่ เช่น::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4000" dirty="0" err="1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rontend</a:t>
            </a: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Frameworks: React, Angular, Vue.js</a:t>
            </a:r>
            <a:endParaRPr lang="th-TH" sz="4000" dirty="0">
              <a:solidFill>
                <a:srgbClr val="292929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Backend Frameworks: Node.js (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รัน </a:t>
            </a: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JavaScript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ในฝั่งเซิร์ฟเวอร์)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Progressive Web Apps (PWA):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สร้างแอปพลิเคชันเว็บที่ให้ประสบการณ์เหมือนแอปบนมือถือ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F03D5-EE20-6A85-DD9B-919DC958F1C8}"/>
              </a:ext>
            </a:extLst>
          </p:cNvPr>
          <p:cNvSpPr txBox="1"/>
          <p:nvPr/>
        </p:nvSpPr>
        <p:spPr>
          <a:xfrm>
            <a:off x="1139559" y="6057899"/>
            <a:ext cx="165001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6. ใช้ได้กับทุกแพลตฟอร์ม</a:t>
            </a:r>
          </a:p>
          <a:p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JavaScript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ทำงานได้กับทุกเบราว์เซอร์ เช่น </a:t>
            </a: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Chrome, Firefox, Safari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และ </a:t>
            </a: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Edge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โดยไม่ต้องติดตั้งโปรแกรมเพิ่มเติม</a:t>
            </a:r>
          </a:p>
        </p:txBody>
      </p:sp>
    </p:spTree>
    <p:extLst>
      <p:ext uri="{BB962C8B-B14F-4D97-AF65-F5344CB8AC3E}">
        <p14:creationId xmlns:p14="http://schemas.microsoft.com/office/powerpoint/2010/main" val="43781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ABB3B-7443-48EF-E3C3-FC72A4FC2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1A20832-6F87-E453-ED3C-A2F58207AE7D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0A75885-0458-0498-AAB8-D251275B60F0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9A923AE3-9399-AE71-B3C8-3E7C9A38E521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B8131B7-31D4-C1BF-8B25-89FAFD6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B88A7B6-A3DC-B969-F9D6-0D69CB6C94BE}"/>
              </a:ext>
            </a:extLst>
          </p:cNvPr>
          <p:cNvSpPr txBox="1"/>
          <p:nvPr/>
        </p:nvSpPr>
        <p:spPr>
          <a:xfrm>
            <a:off x="1105833" y="332494"/>
            <a:ext cx="143637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ที่มาของ 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352A-5565-8AE9-3681-38944A3BF4AC}"/>
              </a:ext>
            </a:extLst>
          </p:cNvPr>
          <p:cNvSpPr txBox="1">
            <a:spLocks/>
          </p:cNvSpPr>
          <p:nvPr/>
        </p:nvSpPr>
        <p:spPr>
          <a:xfrm>
            <a:off x="886407" y="1926705"/>
            <a:ext cx="14859000" cy="67680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h-TH" sz="4400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ผู้สร้าง: </a:t>
            </a:r>
            <a:r>
              <a:rPr lang="en-US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JavaScript </a:t>
            </a:r>
            <a:r>
              <a:rPr lang="th-TH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ถูกสร้างโดย </a:t>
            </a:r>
            <a:r>
              <a:rPr lang="en-US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Brendan Eich </a:t>
            </a:r>
            <a:r>
              <a:rPr lang="th-TH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ในปี 1995 ขณะทำงานที่ </a:t>
            </a:r>
            <a:r>
              <a:rPr lang="en-US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Netscape Communications Corporation</a:t>
            </a:r>
            <a:endParaRPr lang="th-TH" sz="4400" dirty="0">
              <a:solidFill>
                <a:srgbClr val="292929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h-TH" sz="4400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จุดเริ่มต้น</a:t>
            </a:r>
            <a:r>
              <a:rPr lang="th-TH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: เดิมถูกเรียกว่า </a:t>
            </a:r>
            <a:r>
              <a:rPr lang="en-US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Mocha </a:t>
            </a:r>
            <a:r>
              <a:rPr lang="th-TH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และเปลี่ยนชื่อเป็น </a:t>
            </a:r>
            <a:r>
              <a:rPr lang="en-US" sz="4400" dirty="0" err="1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LiveScript</a:t>
            </a:r>
            <a:r>
              <a:rPr lang="en-US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ก่อนจะเปลี่ยนเป็น </a:t>
            </a:r>
            <a:r>
              <a:rPr lang="en-US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JavaScript</a:t>
            </a:r>
            <a:endParaRPr lang="th-TH" sz="4400" dirty="0">
              <a:solidFill>
                <a:srgbClr val="292929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h-TH" sz="4400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แรงบันดาลใจ</a:t>
            </a:r>
            <a:r>
              <a:rPr lang="th-TH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: ออกแบบมาเพื่อเป็นภาษาที่ง่ายสำหรับนักพัฒนาเว็บที่ต้องการเพิ่มความสามารถแบบไดนามิกให้เว็บไซต์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h-TH" sz="4400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การพัฒนาและมาตรฐาน</a:t>
            </a:r>
            <a:r>
              <a:rPr lang="th-TH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JavaScript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กลายเป็นมาตรฐานขององค์กร </a:t>
            </a: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ECMA International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โดยรู้จักในชื่อ </a:t>
            </a: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ECMAScript</a:t>
            </a:r>
            <a:endParaRPr lang="th-TH" sz="4000" dirty="0">
              <a:solidFill>
                <a:srgbClr val="292929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รุ่นแรก (</a:t>
            </a:r>
            <a:r>
              <a:rPr lang="en-US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ECMAScript 1) </a:t>
            </a:r>
            <a:r>
              <a:rPr lang="th-TH" sz="40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เปิดตัวในปี 1997 และพัฒนาต่อเนื่องจนถึงเวอร์ชันปัจจุบัน</a:t>
            </a:r>
          </a:p>
        </p:txBody>
      </p:sp>
    </p:spTree>
    <p:extLst>
      <p:ext uri="{BB962C8B-B14F-4D97-AF65-F5344CB8AC3E}">
        <p14:creationId xmlns:p14="http://schemas.microsoft.com/office/powerpoint/2010/main" val="134857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59FAF-DF18-6F28-3247-96FD51311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211CF75-C757-D7D2-1722-AB0F3D19CDE3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6AD534A-8B9D-934A-3485-0541BFC02F4E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7BB9E13-73A6-8CE8-9EAC-91417F5867E7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05F2F492-89FB-B976-2E4B-E0846872DABF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FEF0098-9F33-216C-4F4B-FFFEF4E7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0343751C-D4E9-07C4-1EB7-7C054FB5BC86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อิลีเมนต์ในแบบ </a:t>
            </a: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Form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4FF588-CC96-E00E-3F40-DDA1AB641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798692"/>
              </p:ext>
            </p:extLst>
          </p:nvPr>
        </p:nvGraphicFramePr>
        <p:xfrm>
          <a:off x="1074603" y="2835665"/>
          <a:ext cx="14363700" cy="59527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773997">
                  <a:extLst>
                    <a:ext uri="{9D8B030D-6E8A-4147-A177-3AD203B41FA5}">
                      <a16:colId xmlns:a16="http://schemas.microsoft.com/office/drawing/2014/main" val="1568157402"/>
                    </a:ext>
                  </a:extLst>
                </a:gridCol>
                <a:gridCol w="7589703">
                  <a:extLst>
                    <a:ext uri="{9D8B030D-6E8A-4147-A177-3AD203B41FA5}">
                      <a16:colId xmlns:a16="http://schemas.microsoft.com/office/drawing/2014/main" val="1040817323"/>
                    </a:ext>
                  </a:extLst>
                </a:gridCol>
              </a:tblGrid>
              <a:tr h="868446">
                <a:tc>
                  <a:txBody>
                    <a:bodyPr/>
                    <a:lstStyle/>
                    <a:p>
                      <a:pPr algn="ctr"/>
                      <a:r>
                        <a:rPr lang="th-TH" sz="60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ประเภท</a:t>
                      </a:r>
                      <a:endParaRPr lang="en-US" sz="60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60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ทำหน้าที่</a:t>
                      </a:r>
                      <a:endParaRPr lang="en-US" sz="60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452363"/>
                  </a:ext>
                </a:extLst>
              </a:tr>
              <a:tr h="868446">
                <a:tc>
                  <a:txBody>
                    <a:bodyPr/>
                    <a:lstStyle/>
                    <a:p>
                      <a:pPr algn="l"/>
                      <a:r>
                        <a:rPr lang="en-US" sz="60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  <a:r>
                        <a:rPr lang="en-US" sz="6000" baseline="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type=“text”</a:t>
                      </a:r>
                      <a:endParaRPr lang="en-US" sz="60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60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รับข้อความทั่วไป</a:t>
                      </a:r>
                      <a:endParaRPr lang="en-US" sz="60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7750"/>
                  </a:ext>
                </a:extLst>
              </a:tr>
              <a:tr h="868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  <a:r>
                        <a:rPr lang="en-US" sz="6000" baseline="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type=“password”</a:t>
                      </a:r>
                      <a:endParaRPr lang="en-US" sz="60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60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รับรหัสผ่าน</a:t>
                      </a:r>
                      <a:endParaRPr lang="en-US" sz="60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145870"/>
                  </a:ext>
                </a:extLst>
              </a:tr>
              <a:tr h="7825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type</a:t>
                      </a:r>
                      <a:r>
                        <a:rPr lang="th-TH" sz="6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=“</a:t>
                      </a:r>
                      <a:r>
                        <a:rPr lang="en-US" sz="6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number</a:t>
                      </a:r>
                      <a:r>
                        <a:rPr lang="th-TH" sz="6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”</a:t>
                      </a:r>
                      <a:endParaRPr lang="en-US" sz="60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6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รับตัวเลข</a:t>
                      </a:r>
                      <a:endParaRPr lang="en-US" sz="60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184687"/>
                  </a:ext>
                </a:extLst>
              </a:tr>
              <a:tr h="7825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type</a:t>
                      </a:r>
                      <a:r>
                        <a:rPr lang="th-TH" sz="6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=“</a:t>
                      </a:r>
                      <a:r>
                        <a:rPr lang="en-US" sz="60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tel</a:t>
                      </a:r>
                      <a:r>
                        <a:rPr lang="th-TH" sz="6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”</a:t>
                      </a:r>
                      <a:endParaRPr lang="en-US" sz="60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6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เบอร์โทรศัพท์</a:t>
                      </a:r>
                      <a:endParaRPr lang="en-US" sz="60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568159"/>
                  </a:ext>
                </a:extLst>
              </a:tr>
              <a:tr h="7825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type</a:t>
                      </a:r>
                      <a:r>
                        <a:rPr lang="th-TH" sz="60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=“</a:t>
                      </a:r>
                      <a:r>
                        <a:rPr lang="en-US" sz="60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search</a:t>
                      </a:r>
                      <a:r>
                        <a:rPr lang="th-TH" sz="60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”</a:t>
                      </a:r>
                      <a:endParaRPr lang="en-US" sz="60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60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ใส่เงื่อนไขค้นหาข้อมูล</a:t>
                      </a:r>
                      <a:endParaRPr lang="en-US" sz="60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31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341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06106-7EE3-6F91-1A73-03220E516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37314E1-AFBB-2501-D5C3-C930EB254091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899B262-109E-3FEB-B147-A406919E46CA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15B8446-E2BF-38BB-92A7-7F3ACB34872C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0457A84-141C-BB6E-E995-BE62F4C0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77EE647-35DC-6E73-9169-C9F5010E13F4}"/>
              </a:ext>
            </a:extLst>
          </p:cNvPr>
          <p:cNvSpPr txBox="1"/>
          <p:nvPr/>
        </p:nvSpPr>
        <p:spPr>
          <a:xfrm>
            <a:off x="1105833" y="332494"/>
            <a:ext cx="1436370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ความเข้าใจผิดเกี่ยวกับชื่อ </a:t>
            </a:r>
          </a:p>
          <a:p>
            <a:pPr algn="ctr"/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5FD3-BAEC-55E5-E6E4-6412964F3FB4}"/>
              </a:ext>
            </a:extLst>
          </p:cNvPr>
          <p:cNvSpPr txBox="1">
            <a:spLocks/>
          </p:cNvSpPr>
          <p:nvPr/>
        </p:nvSpPr>
        <p:spPr>
          <a:xfrm>
            <a:off x="1027290" y="3056401"/>
            <a:ext cx="15050910" cy="30014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th-TH" sz="48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แม้ชื่อ </a:t>
            </a:r>
            <a:r>
              <a:rPr lang="en-US" sz="48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JavaScript </a:t>
            </a:r>
            <a:r>
              <a:rPr lang="th-TH" sz="48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จะมีคำว่า "</a:t>
            </a:r>
            <a:r>
              <a:rPr lang="en-US" sz="48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Java" </a:t>
            </a:r>
            <a:r>
              <a:rPr lang="th-TH" sz="48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แต่ไม่มีความเกี่ยวข้องกับภาษา </a:t>
            </a:r>
            <a:r>
              <a:rPr lang="en-US" sz="48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Java </a:t>
            </a:r>
            <a:r>
              <a:rPr lang="th-TH" sz="48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โดยตรง การตั้งชื่อนี้เป็นกลยุทธ์การตลาดในยุคที่ </a:t>
            </a:r>
            <a:r>
              <a:rPr lang="en-US" sz="48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Java </a:t>
            </a:r>
            <a:r>
              <a:rPr lang="th-TH" sz="48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กำลังเป็นที่นิยม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87DCC-5B88-DF2B-EDBF-487E26C2F5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2938" y="5449818"/>
            <a:ext cx="6259061" cy="37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96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ED7FF-AC5E-1526-3F23-E23846E57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DDC01CE-1DEE-700A-9BDC-BE04403A06B3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14ACFD8-3C82-1DF2-3621-AE7AB59E8536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C63ED53D-54AC-3704-1339-F422B5EC98D0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B436979-B71A-A4BA-91FA-EB96AE4C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95942018-0839-0C85-C5AB-99246390C1DC}"/>
              </a:ext>
            </a:extLst>
          </p:cNvPr>
          <p:cNvSpPr txBox="1"/>
          <p:nvPr/>
        </p:nvSpPr>
        <p:spPr>
          <a:xfrm>
            <a:off x="1105833" y="332494"/>
            <a:ext cx="143637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ตัวอย่างการใช้งานจริง</a:t>
            </a:r>
            <a:endParaRPr lang="en-US" sz="6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3AB7-B648-177B-77FF-503CFAC42572}"/>
              </a:ext>
            </a:extLst>
          </p:cNvPr>
          <p:cNvSpPr txBox="1">
            <a:spLocks/>
          </p:cNvSpPr>
          <p:nvPr/>
        </p:nvSpPr>
        <p:spPr>
          <a:xfrm>
            <a:off x="990600" y="2133495"/>
            <a:ext cx="10820400" cy="115344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indent="-449263">
              <a:buFont typeface="+mj-lt"/>
              <a:buAutoNum type="arabicPeriod"/>
            </a:pPr>
            <a:r>
              <a:rPr lang="th-TH" sz="4400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ฟอร์มตรวจสอบข้อมูล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EA44B9C-FBC3-C84C-0360-405310B13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74390"/>
            <a:ext cx="11977874" cy="3425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123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B2359-9785-B033-5500-2E3526FAE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CBCBE30-4019-102A-AB33-FB94E19F9E2B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DBE46CE-FC74-7AE2-DF9D-048FCBC318D7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750C94E8-F701-E1CD-6266-E7233CB2CF86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D52F84C-0A32-5525-FC4E-34EBE45D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3CB92A87-A35F-01B7-8DCB-343F5F647AAA}"/>
              </a:ext>
            </a:extLst>
          </p:cNvPr>
          <p:cNvSpPr txBox="1"/>
          <p:nvPr/>
        </p:nvSpPr>
        <p:spPr>
          <a:xfrm>
            <a:off x="1105833" y="332494"/>
            <a:ext cx="143637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ตัวอย่างการใช้งานจริง (ต่อ)</a:t>
            </a:r>
            <a:endParaRPr lang="en-US" sz="6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7C8B3-F3F5-C229-A384-64AF99DA57B5}"/>
              </a:ext>
            </a:extLst>
          </p:cNvPr>
          <p:cNvSpPr txBox="1">
            <a:spLocks/>
          </p:cNvSpPr>
          <p:nvPr/>
        </p:nvSpPr>
        <p:spPr>
          <a:xfrm>
            <a:off x="990600" y="2133495"/>
            <a:ext cx="10820400" cy="115344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4400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2. เพิ่มการโต้ตอบในหน้าเว็บ</a:t>
            </a:r>
          </a:p>
        </p:txBody>
      </p:sp>
      <p:pic>
        <p:nvPicPr>
          <p:cNvPr id="6" name="Picture 5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6BC619B8-EAA2-631F-A012-9CF09B6F05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3634994"/>
            <a:ext cx="13842671" cy="2270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097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BB85D-7B3A-1143-F200-618405BA9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3C9434D-B4DD-31F5-747C-1DDA4BC899BA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B052D80-7D74-239D-AF5E-EA2ADC7A51A3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A3108BDA-9ABF-ABE9-1D5C-399F088532FB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4D00B0F-1FC4-4806-C8C9-BC27923D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3ED7F2D6-F707-ED76-B7BF-E6CFC3ECA0EE}"/>
              </a:ext>
            </a:extLst>
          </p:cNvPr>
          <p:cNvSpPr txBox="1"/>
          <p:nvPr/>
        </p:nvSpPr>
        <p:spPr>
          <a:xfrm>
            <a:off x="189558" y="342900"/>
            <a:ext cx="143637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เหตุผลสำคัญที่ต้องใช้ 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7652-4B35-C01E-C2BF-A00C49F5364E}"/>
              </a:ext>
            </a:extLst>
          </p:cNvPr>
          <p:cNvSpPr txBox="1">
            <a:spLocks/>
          </p:cNvSpPr>
          <p:nvPr/>
        </p:nvSpPr>
        <p:spPr>
          <a:xfrm>
            <a:off x="990600" y="2324100"/>
            <a:ext cx="140208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th-TH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เพิ่มความโต้ตอบในเว็บไซต์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ลดการพึ่งพาเซิร์ฟเวอร์และเพิ่มความเร็ว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รองรับเทคโนโลยีเว็บยุคใหม่และการพัฒนาเรียลไทม์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มีความยืดหยุ่นและใช้งานได้หลากหลาย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44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ช่วยสร้างเว็บไซต์ที่ทันสมัยและมีประสิทธิภาพ</a:t>
            </a:r>
          </a:p>
        </p:txBody>
      </p:sp>
    </p:spTree>
    <p:extLst>
      <p:ext uri="{BB962C8B-B14F-4D97-AF65-F5344CB8AC3E}">
        <p14:creationId xmlns:p14="http://schemas.microsoft.com/office/powerpoint/2010/main" val="764328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2941694" y="3262696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0" y="0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608265" y="1028700"/>
            <a:ext cx="651035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DC254D1-298B-0C70-B4C9-94A01F83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26383-481E-2C8B-D4D9-CAB60FBEF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2552700"/>
            <a:ext cx="7729537" cy="54084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53229-D536-1859-1AC8-8938CEF31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09BA2D4-CF3A-F550-E932-01A655F7A78D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E8FBE03-31E1-7F4A-94C8-81FF0ED5CC95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B028C41-23CA-27C2-F2B4-852E39F177F7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C5783197-6F3D-62E1-2E3D-6AD32C6DE2B3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A852D6F-0A0C-B8A2-9B80-B6E7D1A1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FC139749-4B6F-A8B3-D73A-34D0F87E1B27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อิลีเมนต์ในแบบ </a:t>
            </a: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Form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646EAF17-4F68-EE99-E495-B79594CCB2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545802"/>
              </p:ext>
            </p:extLst>
          </p:nvPr>
        </p:nvGraphicFramePr>
        <p:xfrm>
          <a:off x="685800" y="2193924"/>
          <a:ext cx="14554200" cy="62194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85304">
                  <a:extLst>
                    <a:ext uri="{9D8B030D-6E8A-4147-A177-3AD203B41FA5}">
                      <a16:colId xmlns:a16="http://schemas.microsoft.com/office/drawing/2014/main" val="1568157402"/>
                    </a:ext>
                  </a:extLst>
                </a:gridCol>
                <a:gridCol w="8468896">
                  <a:extLst>
                    <a:ext uri="{9D8B030D-6E8A-4147-A177-3AD203B41FA5}">
                      <a16:colId xmlns:a16="http://schemas.microsoft.com/office/drawing/2014/main" val="1040817323"/>
                    </a:ext>
                  </a:extLst>
                </a:gridCol>
              </a:tblGrid>
              <a:tr h="936159">
                <a:tc>
                  <a:txBody>
                    <a:bodyPr/>
                    <a:lstStyle/>
                    <a:p>
                      <a:pPr algn="ctr"/>
                      <a:r>
                        <a:rPr lang="th-TH" sz="5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ประเภท</a:t>
                      </a:r>
                      <a:endParaRPr lang="en-US" sz="5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5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ทำหน้าที่</a:t>
                      </a:r>
                      <a:endParaRPr lang="en-US" sz="5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452363"/>
                  </a:ext>
                </a:extLst>
              </a:tr>
              <a:tr h="843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type</a:t>
                      </a:r>
                      <a:r>
                        <a:rPr lang="th-TH" sz="5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=“</a:t>
                      </a:r>
                      <a:r>
                        <a:rPr lang="en-US" sz="5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url</a:t>
                      </a:r>
                      <a:r>
                        <a:rPr lang="th-TH" sz="5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”</a:t>
                      </a:r>
                      <a:endParaRPr lang="en-US" sz="54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5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รับข้อมูลที่เป็นพาธ </a:t>
                      </a:r>
                      <a:r>
                        <a:rPr lang="en-US" sz="5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URL</a:t>
                      </a:r>
                      <a:endParaRPr lang="en-US" sz="54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7750"/>
                  </a:ext>
                </a:extLst>
              </a:tr>
              <a:tr h="843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type</a:t>
                      </a:r>
                      <a:r>
                        <a:rPr lang="th-TH" sz="5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=“</a:t>
                      </a:r>
                      <a:r>
                        <a:rPr lang="en-US" sz="5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email</a:t>
                      </a:r>
                      <a:r>
                        <a:rPr lang="th-TH" sz="5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”</a:t>
                      </a:r>
                      <a:endParaRPr lang="en-US" sz="5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5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รับข้อมูลที่เป็น </a:t>
                      </a:r>
                      <a:r>
                        <a:rPr lang="en-US" sz="5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</a:t>
                      </a:r>
                      <a:r>
                        <a:rPr lang="th-TH" sz="5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  <a:r>
                        <a:rPr lang="en-US" sz="5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mail</a:t>
                      </a:r>
                      <a:endParaRPr lang="en-US" sz="54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145870"/>
                  </a:ext>
                </a:extLst>
              </a:tr>
              <a:tr h="843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type</a:t>
                      </a:r>
                      <a:r>
                        <a:rPr lang="th-TH" sz="5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=“</a:t>
                      </a:r>
                      <a:r>
                        <a:rPr lang="en-US" sz="5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file</a:t>
                      </a:r>
                      <a:r>
                        <a:rPr lang="th-TH" sz="5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”</a:t>
                      </a:r>
                      <a:endParaRPr lang="en-US" sz="5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5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รับข้อมูลที่เป็นไฟล์จากเครื่องผู้ใช้งาน</a:t>
                      </a:r>
                      <a:endParaRPr lang="en-US" sz="54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184687"/>
                  </a:ext>
                </a:extLst>
              </a:tr>
              <a:tr h="843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type</a:t>
                      </a:r>
                      <a:r>
                        <a:rPr lang="th-TH" sz="5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=“</a:t>
                      </a:r>
                      <a:r>
                        <a:rPr lang="en-US" sz="5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radio</a:t>
                      </a:r>
                      <a:r>
                        <a:rPr lang="th-TH" sz="5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”</a:t>
                      </a:r>
                      <a:endParaRPr lang="en-US" sz="5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5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ตัวเลือกประเภทเลือกได้อย่างเดียว</a:t>
                      </a:r>
                      <a:endParaRPr lang="en-US" sz="54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568159"/>
                  </a:ext>
                </a:extLst>
              </a:tr>
              <a:tr h="843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type</a:t>
                      </a:r>
                      <a:r>
                        <a:rPr lang="th-TH" sz="5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=“</a:t>
                      </a:r>
                      <a:r>
                        <a:rPr lang="en-US" sz="5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checkbox</a:t>
                      </a:r>
                      <a:r>
                        <a:rPr lang="th-TH" sz="5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”</a:t>
                      </a:r>
                      <a:endParaRPr lang="en-US" sz="54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5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ตัวเลือกประเภทเลือกได้หลายตัวเลือก</a:t>
                      </a:r>
                      <a:endParaRPr lang="en-US" sz="5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310192"/>
                  </a:ext>
                </a:extLst>
              </a:tr>
              <a:tr h="843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40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type</a:t>
                      </a:r>
                      <a:r>
                        <a:rPr lang="th-TH" sz="540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=“</a:t>
                      </a:r>
                      <a:r>
                        <a:rPr lang="en-US" sz="540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range</a:t>
                      </a:r>
                      <a:r>
                        <a:rPr lang="th-TH" sz="540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”</a:t>
                      </a:r>
                      <a:endParaRPr lang="en-US" sz="540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540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ตัวเลื่อนเลือกช่วงข้อมูล</a:t>
                      </a:r>
                      <a:endParaRPr lang="en-US" sz="540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80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54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00DFF-53D9-3DED-D6DA-EE72B583F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A084B2B-0165-B2CD-2A45-AAF9DB536D5E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4EA8F33-92FD-6CDA-BB25-504B817F6193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AFD27B6-3E28-38EC-99FF-D52DF9C97555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3768C6F-9CDB-0D84-798A-B0FC79F306DF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A615D04-1435-64CC-3597-DADA9704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22FB9F6E-C995-F39F-C9EC-CC6FDA54500E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อิลีเมนต์ในแบบ </a:t>
            </a: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Form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58046F5E-5A7A-B12A-E10B-B317B2D3FF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561433"/>
              </p:ext>
            </p:extLst>
          </p:nvPr>
        </p:nvGraphicFramePr>
        <p:xfrm>
          <a:off x="685800" y="2193924"/>
          <a:ext cx="14554200" cy="599757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85304">
                  <a:extLst>
                    <a:ext uri="{9D8B030D-6E8A-4147-A177-3AD203B41FA5}">
                      <a16:colId xmlns:a16="http://schemas.microsoft.com/office/drawing/2014/main" val="1568157402"/>
                    </a:ext>
                  </a:extLst>
                </a:gridCol>
                <a:gridCol w="8468896">
                  <a:extLst>
                    <a:ext uri="{9D8B030D-6E8A-4147-A177-3AD203B41FA5}">
                      <a16:colId xmlns:a16="http://schemas.microsoft.com/office/drawing/2014/main" val="1040817323"/>
                    </a:ext>
                  </a:extLst>
                </a:gridCol>
              </a:tblGrid>
              <a:tr h="936159">
                <a:tc>
                  <a:txBody>
                    <a:bodyPr/>
                    <a:lstStyle/>
                    <a:p>
                      <a:pPr algn="ctr"/>
                      <a:r>
                        <a:rPr lang="th-TH" sz="4800" b="1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ประเภท</a:t>
                      </a:r>
                      <a:endParaRPr lang="en-US" sz="4800" b="1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4800" b="1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ทำหน้าที่</a:t>
                      </a:r>
                      <a:endParaRPr lang="en-US" sz="4800" b="1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452363"/>
                  </a:ext>
                </a:extLst>
              </a:tr>
              <a:tr h="843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8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type</a:t>
                      </a:r>
                      <a:r>
                        <a:rPr lang="th-TH" sz="48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=“</a:t>
                      </a:r>
                      <a:r>
                        <a:rPr lang="en-US" sz="48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url</a:t>
                      </a:r>
                      <a:r>
                        <a:rPr lang="th-TH" sz="48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”</a:t>
                      </a:r>
                      <a:endParaRPr lang="en-US" sz="48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4800" b="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รับข้อมูลที่เป็นพาธ </a:t>
                      </a:r>
                      <a:r>
                        <a:rPr lang="en-US" sz="4800" b="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URL</a:t>
                      </a:r>
                      <a:endParaRPr lang="en-US" sz="48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7750"/>
                  </a:ext>
                </a:extLst>
              </a:tr>
              <a:tr h="843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8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type</a:t>
                      </a:r>
                      <a:r>
                        <a:rPr lang="th-TH" sz="48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=“</a:t>
                      </a:r>
                      <a:r>
                        <a:rPr lang="en-US" sz="48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email</a:t>
                      </a:r>
                      <a:r>
                        <a:rPr lang="th-TH" sz="48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”</a:t>
                      </a:r>
                      <a:endParaRPr lang="en-US" sz="48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4800" b="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รับข้อมูลที่เป็น </a:t>
                      </a:r>
                      <a:r>
                        <a:rPr lang="en-US" sz="4800" b="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</a:t>
                      </a:r>
                      <a:r>
                        <a:rPr lang="th-TH" sz="4800" b="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</a:t>
                      </a:r>
                      <a:r>
                        <a:rPr lang="en-US" sz="4800" b="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mail</a:t>
                      </a:r>
                      <a:endParaRPr lang="en-US" sz="48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145870"/>
                  </a:ext>
                </a:extLst>
              </a:tr>
              <a:tr h="843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8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type</a:t>
                      </a:r>
                      <a:r>
                        <a:rPr lang="th-TH" sz="48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=“</a:t>
                      </a:r>
                      <a:r>
                        <a:rPr lang="en-US" sz="48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file</a:t>
                      </a:r>
                      <a:r>
                        <a:rPr lang="th-TH" sz="48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”</a:t>
                      </a:r>
                      <a:endParaRPr lang="en-US" sz="48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4800" b="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รับข้อมูลที่เป็นไฟล์จากเครื่องผู้ใช้งาน</a:t>
                      </a:r>
                      <a:endParaRPr lang="en-US" sz="48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184687"/>
                  </a:ext>
                </a:extLst>
              </a:tr>
              <a:tr h="843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8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type</a:t>
                      </a:r>
                      <a:r>
                        <a:rPr lang="th-TH" sz="48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=“</a:t>
                      </a:r>
                      <a:r>
                        <a:rPr lang="en-US" sz="48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radio</a:t>
                      </a:r>
                      <a:r>
                        <a:rPr lang="th-TH" sz="4800" b="1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”</a:t>
                      </a:r>
                      <a:endParaRPr lang="en-US" sz="4800" b="1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4800" b="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ตัวเลือกประเภทเลือกได้อย่างเดียว</a:t>
                      </a:r>
                      <a:endParaRPr lang="en-US" sz="48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568159"/>
                  </a:ext>
                </a:extLst>
              </a:tr>
              <a:tr h="843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8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type</a:t>
                      </a:r>
                      <a:r>
                        <a:rPr lang="th-TH" sz="48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=“</a:t>
                      </a:r>
                      <a:r>
                        <a:rPr lang="en-US" sz="48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checkbox</a:t>
                      </a:r>
                      <a:r>
                        <a:rPr lang="th-TH" sz="4800" b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”</a:t>
                      </a:r>
                      <a:endParaRPr lang="en-US" sz="4800" b="1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4800" b="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ตัวเลือกประเภทเลือกได้หลายตัวเลือก</a:t>
                      </a:r>
                      <a:endParaRPr lang="en-US" sz="48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310192"/>
                  </a:ext>
                </a:extLst>
              </a:tr>
              <a:tr h="843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8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type</a:t>
                      </a:r>
                      <a:r>
                        <a:rPr lang="th-TH" sz="48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=“</a:t>
                      </a:r>
                      <a:r>
                        <a:rPr lang="en-US" sz="48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range</a:t>
                      </a:r>
                      <a:r>
                        <a:rPr lang="th-TH" sz="48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”</a:t>
                      </a:r>
                      <a:endParaRPr lang="en-US" sz="4800" b="1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4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ตัวเลื่อนเลือกช่วงข้อมูล</a:t>
                      </a:r>
                      <a:endParaRPr lang="en-US" sz="4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80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00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21C0B-E864-1B3F-799E-25DAEA5D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BC42FF7-6924-4A90-0FCE-021155B71C37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5903FB3-235B-46E3-F1CD-679706A52E7A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1F528756-11D9-8C2D-8F3F-B051BD8C361E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94C7C2F-F74B-1AAD-EF27-A4CC1FD8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F2B79055-52FC-7245-385D-FC0944C21D0C}"/>
              </a:ext>
            </a:extLst>
          </p:cNvPr>
          <p:cNvSpPr txBox="1"/>
          <p:nvPr/>
        </p:nvSpPr>
        <p:spPr>
          <a:xfrm>
            <a:off x="1105833" y="332494"/>
            <a:ext cx="143637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การเขียน 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comment</a:t>
            </a:r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 (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</a:t>
            </a:r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)</a:t>
            </a:r>
            <a:endParaRPr lang="en-US" sz="6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6E782292-FA06-ADB7-7A15-37DD15DF1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836" y="4229102"/>
            <a:ext cx="8261694" cy="31966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6CE8F5-1AF6-3962-F858-FF098C4839B9}"/>
              </a:ext>
            </a:extLst>
          </p:cNvPr>
          <p:cNvSpPr txBox="1">
            <a:spLocks/>
          </p:cNvSpPr>
          <p:nvPr/>
        </p:nvSpPr>
        <p:spPr>
          <a:xfrm>
            <a:off x="941485" y="2136482"/>
            <a:ext cx="13258800" cy="14339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ส่วนที่ใช้ในการอธิบาย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จะช่วยให้สามารถเข้าใจและ สามารถแก้ไข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ได้ในภายหลัง</a:t>
            </a:r>
            <a:endParaRPr lang="en-US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1850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02895-1A4C-6711-DBDB-F13892AC8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3F9B3C8-13C3-F152-E4C8-D84E5B6CDF4E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7EB1D35-10DB-080C-FF2D-70C6CAB0484D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C4E9B19-6003-4FF0-4C01-A61A96A68501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061CDC8-4CB4-DEBF-5ABD-81C66319FE1A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562957D-878C-0E54-A7BC-5424066B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563F7E8-A515-B594-8973-A58119F8BBC2}"/>
              </a:ext>
            </a:extLst>
          </p:cNvPr>
          <p:cNvSpPr txBox="1"/>
          <p:nvPr/>
        </p:nvSpPr>
        <p:spPr>
          <a:xfrm>
            <a:off x="1105833" y="332494"/>
            <a:ext cx="12381567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หน่วย (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Unit) </a:t>
            </a:r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ใน </a:t>
            </a:r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 (Absolute) </a:t>
            </a:r>
            <a:b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</a:br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แบบตายตัว</a:t>
            </a:r>
            <a:endParaRPr lang="en-US" sz="6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40B2924-0B20-3583-6183-C7655D78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69136"/>
              </p:ext>
            </p:extLst>
          </p:nvPr>
        </p:nvGraphicFramePr>
        <p:xfrm>
          <a:off x="1028700" y="2905025"/>
          <a:ext cx="15277167" cy="561279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246967">
                  <a:extLst>
                    <a:ext uri="{9D8B030D-6E8A-4147-A177-3AD203B41FA5}">
                      <a16:colId xmlns:a16="http://schemas.microsoft.com/office/drawing/2014/main" val="3121715629"/>
                    </a:ext>
                  </a:extLst>
                </a:gridCol>
                <a:gridCol w="13030200">
                  <a:extLst>
                    <a:ext uri="{9D8B030D-6E8A-4147-A177-3AD203B41FA5}">
                      <a16:colId xmlns:a16="http://schemas.microsoft.com/office/drawing/2014/main" val="168873626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pPr algn="ctr"/>
                      <a:r>
                        <a:rPr lang="th-TH" sz="4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ตัวอย่างคลาส</a:t>
                      </a:r>
                      <a:endParaRPr lang="en-US" sz="4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4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คำอธิบาย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81735"/>
                  </a:ext>
                </a:extLst>
              </a:tr>
              <a:tr h="853469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px</a:t>
                      </a:r>
                      <a:endParaRPr lang="en-US" sz="4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Pixel </a:t>
                      </a:r>
                      <a:r>
                        <a:rPr lang="th-TH" sz="4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เป็นหน่วยที่นิยมใช้มากที่สุด โดยที่ 1</a:t>
                      </a:r>
                      <a:r>
                        <a:rPr lang="en-US" sz="40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px</a:t>
                      </a:r>
                      <a:r>
                        <a:rPr lang="en-US" sz="4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= 0.75 pt </a:t>
                      </a:r>
                      <a:r>
                        <a:rPr lang="th-TH" sz="4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สัมพันธ์กับรายละเอียดหน้าจอ</a:t>
                      </a:r>
                      <a:endParaRPr lang="en-US" sz="4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85456"/>
                  </a:ext>
                </a:extLst>
              </a:tr>
              <a:tr h="78154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Point </a:t>
                      </a:r>
                      <a:r>
                        <a:rPr lang="th-TH" sz="4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โดยที่ 1 </a:t>
                      </a:r>
                      <a:r>
                        <a:rPr lang="en-US" sz="4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pt = 1/72 </a:t>
                      </a:r>
                      <a:r>
                        <a:rPr lang="en-US" sz="40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inchs</a:t>
                      </a:r>
                      <a:r>
                        <a:rPr lang="en-US" sz="4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4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ใช้ในงานสิ่งพิมพ์</a:t>
                      </a:r>
                      <a:endParaRPr lang="en-US" sz="4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45328"/>
                  </a:ext>
                </a:extLst>
              </a:tr>
              <a:tr h="78154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4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เซนติเมตร</a:t>
                      </a:r>
                      <a:endParaRPr lang="en-US" sz="4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1491"/>
                  </a:ext>
                </a:extLst>
              </a:tr>
              <a:tr h="78154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mn</a:t>
                      </a:r>
                      <a:endParaRPr lang="en-US" sz="4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4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มิลลิเมตร</a:t>
                      </a:r>
                      <a:endParaRPr lang="en-US" sz="4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831330"/>
                  </a:ext>
                </a:extLst>
              </a:tr>
              <a:tr h="78154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Inches (1 in = 96px = 2.54 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180422"/>
                  </a:ext>
                </a:extLst>
              </a:tr>
              <a:tr h="78154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Picas (1 </a:t>
                      </a:r>
                      <a:r>
                        <a:rPr lang="en-US" sz="40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px</a:t>
                      </a:r>
                      <a:r>
                        <a:rPr lang="en-US" sz="40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= 12 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03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0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43053-8C6B-3C23-70EB-D239B3310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946FB63-922B-1CAF-3B53-861A45C55117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4167379-C456-C345-1F03-AE26C6956C04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D67DD2F-605F-A8EF-E821-A609CCF564DF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B8E5EEF5-5F2C-193A-733F-9792D28ED70A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AAF0F1C-62DD-5971-1C33-07A020D2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2F5B8F33-DD1A-22FA-D7F1-AC84670C5C43}"/>
              </a:ext>
            </a:extLst>
          </p:cNvPr>
          <p:cNvSpPr txBox="1"/>
          <p:nvPr/>
        </p:nvSpPr>
        <p:spPr>
          <a:xfrm>
            <a:off x="1105833" y="332494"/>
            <a:ext cx="143637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72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หน่วย (</a:t>
            </a:r>
            <a:r>
              <a:rPr lang="en-US" sz="72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Unit) </a:t>
            </a:r>
            <a:r>
              <a:rPr lang="th-TH" sz="72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ใน </a:t>
            </a:r>
            <a:r>
              <a:rPr lang="en-US" sz="72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 </a:t>
            </a:r>
            <a:br>
              <a:rPr lang="en-US" sz="72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</a:br>
            <a:r>
              <a:rPr lang="en-US" sz="72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(relative) </a:t>
            </a:r>
            <a:r>
              <a:rPr lang="th-TH" sz="72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แบบอัตราส่วน</a:t>
            </a:r>
            <a:endParaRPr lang="en-US" sz="72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9336477-A33D-EA7E-6D1B-A9B83C5C6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75032"/>
              </p:ext>
            </p:extLst>
          </p:nvPr>
        </p:nvGraphicFramePr>
        <p:xfrm>
          <a:off x="1458230" y="2879940"/>
          <a:ext cx="14363700" cy="710184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169390">
                  <a:extLst>
                    <a:ext uri="{9D8B030D-6E8A-4147-A177-3AD203B41FA5}">
                      <a16:colId xmlns:a16="http://schemas.microsoft.com/office/drawing/2014/main" val="3121715629"/>
                    </a:ext>
                  </a:extLst>
                </a:gridCol>
                <a:gridCol w="12194310">
                  <a:extLst>
                    <a:ext uri="{9D8B030D-6E8A-4147-A177-3AD203B41FA5}">
                      <a16:colId xmlns:a16="http://schemas.microsoft.com/office/drawing/2014/main" val="168873626"/>
                    </a:ext>
                  </a:extLst>
                </a:gridCol>
              </a:tblGrid>
              <a:tr h="166551">
                <a:tc>
                  <a:txBody>
                    <a:bodyPr/>
                    <a:lstStyle/>
                    <a:p>
                      <a:pPr algn="ctr"/>
                      <a:r>
                        <a:rPr lang="th-TH" sz="4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ตัวอย่างคลาส</a:t>
                      </a:r>
                      <a:endParaRPr lang="en-US" sz="4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4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คำอธิบาย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61714"/>
                  </a:ext>
                </a:extLst>
              </a:tr>
              <a:tr h="1665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เป็นการกำหนดขนาดเป็น 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%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มักใช้กับความกว้างหรือสูง</a:t>
                      </a:r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8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em</a:t>
                      </a:r>
                      <a:endParaRPr lang="en-US" sz="32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อ้างอิงขนาดกับ 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element parent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ที่ใกล้ที่สุด ใช้ในการกำหนดขนาดจำนวนเท่าของขนาดปัจจุบัน เช่น หากขนาดที่ใช้ตอนนี้คือ 10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ox</a:t>
                      </a:r>
                    </a:p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-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ถ้ากำหนดขนาดเป็น 2</a:t>
                      </a:r>
                      <a:r>
                        <a:rPr lang="en-US" sz="32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em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จะหมายถึง 2 เท่าของขนาดปัจจุบัน คือ 20</a:t>
                      </a:r>
                      <a:r>
                        <a:rPr lang="en-US" sz="32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px</a:t>
                      </a:r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-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ถ้ากำหนดขนาดเป็น 1.4</a:t>
                      </a:r>
                      <a:r>
                        <a:rPr lang="en-US" sz="32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em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จะหมายถึง 1.4 เท่าของของปัจจุบัน คือ14</a:t>
                      </a:r>
                      <a:r>
                        <a:rPr lang="en-US" sz="32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px</a:t>
                      </a:r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-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ถ้าเรากำหนดเป็นขนาดเดิมก็กำหนดเป็น 1</a:t>
                      </a:r>
                      <a:r>
                        <a:rPr lang="en-US" sz="32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em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= 10px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4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กำหนดขนาดโดยอ้างอิงกับ 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root element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ปกติ 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font-size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จะอยู่ที่ 16</a:t>
                      </a:r>
                      <a:r>
                        <a:rPr lang="en-US" sz="32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px</a:t>
                      </a:r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vm</a:t>
                      </a:r>
                      <a:endParaRPr lang="en-US" sz="32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1%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1/100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ของ 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viewport width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- width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ของ 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browser </a:t>
                      </a:r>
                      <a:r>
                        <a:rPr lang="en-US" sz="32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viewpont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เทากับ 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750px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ค่า 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1vw = 7.5px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83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vh</a:t>
                      </a:r>
                      <a:endParaRPr lang="en-US" sz="32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1%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1/100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ของ 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viewport height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- height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ของ 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browser </a:t>
                      </a:r>
                      <a:r>
                        <a:rPr lang="en-US" sz="32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viewpont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เทากับ 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900px </a:t>
                      </a: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ค่า 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1vw =  9px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18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vmin</a:t>
                      </a:r>
                      <a:r>
                        <a:rPr lang="en-US" sz="32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</a:t>
                      </a:r>
                      <a:r>
                        <a:rPr lang="en-US" sz="32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vmax</a:t>
                      </a:r>
                      <a:endParaRPr lang="en-US" sz="32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กำหนดค่าต่ำสุด และ สูงสุดของ </a:t>
                      </a:r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viewport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03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94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D2D0A-E57F-A964-A2D4-2AB3E755A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EEB104C-C417-9F79-4D85-701994B3ADA7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ED88A17-AF81-FAAD-5139-E070500C76A9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9F0258B6-FDC2-3A68-5FFB-CF7DA457CF1C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20ABAB2-B34C-6DB5-4CA9-396A1FDE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C1C224BF-BAC6-DCCF-10E0-EADE415BD74C}"/>
              </a:ext>
            </a:extLst>
          </p:cNvPr>
          <p:cNvSpPr txBox="1"/>
          <p:nvPr/>
        </p:nvSpPr>
        <p:spPr>
          <a:xfrm>
            <a:off x="1105833" y="332494"/>
            <a:ext cx="143637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th-TH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รูปแบบตัวอักษร</a:t>
            </a:r>
            <a:endParaRPr lang="en-US" sz="6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D770-B623-0850-E3EC-7948D2642A05}"/>
              </a:ext>
            </a:extLst>
          </p:cNvPr>
          <p:cNvSpPr txBox="1">
            <a:spLocks/>
          </p:cNvSpPr>
          <p:nvPr/>
        </p:nvSpPr>
        <p:spPr>
          <a:xfrm>
            <a:off x="1105832" y="1975589"/>
            <a:ext cx="12686367" cy="15677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Font Family </a:t>
            </a:r>
            <a:r>
              <a:rPr lang="th-TH" sz="36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เป็นการกำหนดค่ารูปแบบของตัวอักษร [</a:t>
            </a:r>
            <a:r>
              <a:rPr lang="en-US" sz="36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font family: …………… ;] </a:t>
            </a:r>
            <a:r>
              <a:rPr lang="th-TH" sz="36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และถ้า </a:t>
            </a:r>
            <a:r>
              <a:rPr lang="en-US" sz="36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font family </a:t>
            </a:r>
            <a:r>
              <a:rPr lang="th-TH" sz="36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มีมากกว่าหนึ่งคำ ให้ใช้เครื่องหมาย </a:t>
            </a:r>
            <a:r>
              <a:rPr lang="en-US" sz="3600" dirty="0">
                <a:solidFill>
                  <a:srgbClr val="292929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quotation marks (,)</a:t>
            </a:r>
            <a:endParaRPr lang="th-TH" sz="3600" b="1" dirty="0">
              <a:solidFill>
                <a:srgbClr val="292929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10384939-F5C2-8497-A6FC-D2218B0A7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90619"/>
              </p:ext>
            </p:extLst>
          </p:nvPr>
        </p:nvGraphicFramePr>
        <p:xfrm>
          <a:off x="2980872" y="3823493"/>
          <a:ext cx="9583056" cy="420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29528">
                  <a:extLst>
                    <a:ext uri="{9D8B030D-6E8A-4147-A177-3AD203B41FA5}">
                      <a16:colId xmlns:a16="http://schemas.microsoft.com/office/drawing/2014/main" val="2211904114"/>
                    </a:ext>
                  </a:extLst>
                </a:gridCol>
                <a:gridCol w="5553528">
                  <a:extLst>
                    <a:ext uri="{9D8B030D-6E8A-4147-A177-3AD203B41FA5}">
                      <a16:colId xmlns:a16="http://schemas.microsoft.com/office/drawing/2014/main" val="317695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4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ตัวอย่างคลาส</a:t>
                      </a:r>
                      <a:endParaRPr lang="en-US" sz="4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4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คำอธิบาย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0" i="0" kern="1200" dirty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font-family </a:t>
                      </a:r>
                      <a:endParaRPr lang="en-US" sz="4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4000" b="0" i="0" kern="1200" dirty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กำหนดรูปแบบตัวอักษร</a:t>
                      </a:r>
                      <a:endParaRPr lang="en-US" sz="4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6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0" i="0" kern="1200" dirty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font-size </a:t>
                      </a:r>
                      <a:endParaRPr lang="en-US" sz="4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4000" b="0" i="0" kern="1200" dirty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กำหนดขนาดตัวอักษร</a:t>
                      </a:r>
                      <a:endParaRPr lang="en-US" sz="4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9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0" i="0" kern="1200" dirty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font-style</a:t>
                      </a:r>
                      <a:endParaRPr lang="en-US" sz="4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4000" b="0" i="0" kern="1200" dirty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กำหนดลักษณะตัวอักษร</a:t>
                      </a:r>
                      <a:endParaRPr lang="en-US" sz="4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8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0" i="0" kern="1200" dirty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font-variant</a:t>
                      </a:r>
                      <a:endParaRPr lang="en-US" sz="4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4000" b="0" i="0" kern="1200" dirty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กำหนดตัวแรกจะมีขนาดใหญ่</a:t>
                      </a:r>
                      <a:endParaRPr lang="en-US" sz="4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42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0" i="0" kern="1200" dirty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font-weight</a:t>
                      </a:r>
                      <a:endParaRPr lang="en-US" sz="4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4000" b="0" i="0" kern="1200" dirty="0">
                          <a:solidFill>
                            <a:schemeClr val="dk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กำหนดน้ำหนักตัวอักษร</a:t>
                      </a:r>
                      <a:endParaRPr lang="en-US" sz="4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5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53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1563</Words>
  <Application>Microsoft Office PowerPoint</Application>
  <PresentationFormat>Custom</PresentationFormat>
  <Paragraphs>232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Aptos</vt:lpstr>
      <vt:lpstr>ADLaM Display</vt:lpstr>
      <vt:lpstr>TH Niramit AS</vt:lpstr>
      <vt:lpstr>Wingdings</vt:lpstr>
      <vt:lpstr>Arial</vt:lpstr>
      <vt:lpstr>Calibri</vt:lpstr>
      <vt:lpstr>Consolas</vt:lpstr>
      <vt:lpstr>Neue Machina Ultra-Bold</vt:lpstr>
      <vt:lpstr>Comic Sans MS</vt:lpstr>
      <vt:lpstr>TH Sarabun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Boonsiri</dc:creator>
  <cp:lastModifiedBy>Boonsiri Masan</cp:lastModifiedBy>
  <cp:revision>16</cp:revision>
  <dcterms:created xsi:type="dcterms:W3CDTF">2006-08-16T00:00:00Z</dcterms:created>
  <dcterms:modified xsi:type="dcterms:W3CDTF">2025-01-20T14:15:10Z</dcterms:modified>
  <dc:identifier>DAGcPt73Vic</dc:identifier>
</cp:coreProperties>
</file>