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6" r:id="rId3"/>
    <p:sldId id="272" r:id="rId4"/>
    <p:sldId id="273" r:id="rId5"/>
    <p:sldId id="295" r:id="rId6"/>
    <p:sldId id="296" r:id="rId7"/>
    <p:sldId id="297" r:id="rId8"/>
    <p:sldId id="298" r:id="rId9"/>
    <p:sldId id="299" r:id="rId10"/>
    <p:sldId id="300" r:id="rId11"/>
    <p:sldId id="275" r:id="rId12"/>
    <p:sldId id="274" r:id="rId13"/>
    <p:sldId id="276" r:id="rId14"/>
    <p:sldId id="277" r:id="rId15"/>
    <p:sldId id="279" r:id="rId16"/>
    <p:sldId id="278" r:id="rId17"/>
    <p:sldId id="283" r:id="rId18"/>
    <p:sldId id="282" r:id="rId19"/>
    <p:sldId id="281" r:id="rId20"/>
    <p:sldId id="280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Chapter 4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761634-82DA-DBDA-4C43-62CB9EF887F2}"/>
              </a:ext>
            </a:extLst>
          </p:cNvPr>
          <p:cNvSpPr txBox="1"/>
          <p:nvPr/>
        </p:nvSpPr>
        <p:spPr>
          <a:xfrm>
            <a:off x="2676991" y="5391293"/>
            <a:ext cx="6838017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สร้างเว็บแอพพลิเคชั่นด้วย </a:t>
            </a:r>
            <a:r>
              <a:rPr lang="en-US" sz="28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29E2C-5A06-5653-9A1D-BE09B88C7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379C3-554B-5F60-4B25-A11BEFFA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F9490FE-AC72-8B3A-B9EF-E274F6FD7EF7}"/>
              </a:ext>
            </a:extLst>
          </p:cNvPr>
          <p:cNvSpPr txBox="1"/>
          <p:nvPr/>
        </p:nvSpPr>
        <p:spPr>
          <a:xfrm>
            <a:off x="1106437" y="384253"/>
            <a:ext cx="81749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สรุป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7F77-D05D-ABFD-AAEB-E20B58B0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362" y="1542003"/>
            <a:ext cx="9833150" cy="3482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แต่ละคำสั่งใน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มีบทบาทเฉพาะตัวในการแสดงผลข้อมูลหรือโต้ตอบกับผู้ใช้ คุณสามารถเลือกใช้คำสั่งให้เหมาะสมกับความต้องการ เช่น การดีบักใช้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console.log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การโต้ตอบใช้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alert, prompt,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confirm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และการสร้างหน้าแบบไดนามิกใช้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innerHTML </a:t>
            </a:r>
            <a:r>
              <a:rPr lang="th-TH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600">
                <a:latin typeface="TH Sarabun New" panose="020B0500040200020003" pitchFamily="34" charset="-34"/>
                <a:cs typeface="TH Sarabun New" panose="020B0500040200020003" pitchFamily="34" charset="-34"/>
              </a:rPr>
              <a:t>document.write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C4053A-AA1C-847F-19CF-CA039EF2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67" y="3637733"/>
            <a:ext cx="4066481" cy="22873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06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3E28-899D-EB78-68BE-5EC58CDF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99053-EE52-CF90-58FE-E6B8100B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6562F380-ED40-019C-0044-42A2885AA0DE}"/>
              </a:ext>
            </a:extLst>
          </p:cNvPr>
          <p:cNvSpPr txBox="1"/>
          <p:nvPr/>
        </p:nvSpPr>
        <p:spPr>
          <a:xfrm>
            <a:off x="918851" y="182563"/>
            <a:ext cx="8124666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การเขียนคำอธิบาย (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Comment)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80987-B218-47A9-FA53-1833D3BD54D8}"/>
              </a:ext>
            </a:extLst>
          </p:cNvPr>
          <p:cNvSpPr txBox="1"/>
          <p:nvPr/>
        </p:nvSpPr>
        <p:spPr>
          <a:xfrm>
            <a:off x="1069584" y="1323767"/>
            <a:ext cx="78232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 1 โดยใช้เครื่องหมาย 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Slash(/)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ใช้ในการอธิบาย</a:t>
            </a:r>
            <a:b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คำสั่งสั้นๆ ในรูปแบบบรรทัดเดียว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15AB0B-2FA4-A565-80DD-F02C006C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54" y="2534594"/>
            <a:ext cx="7280818" cy="911940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448415-40C9-CEBD-53A4-EF6E5ACA4AC6}"/>
              </a:ext>
            </a:extLst>
          </p:cNvPr>
          <p:cNvSpPr txBox="1"/>
          <p:nvPr/>
        </p:nvSpPr>
        <p:spPr>
          <a:xfrm>
            <a:off x="1069584" y="3787121"/>
            <a:ext cx="7823200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วิธีที่ 2 เขียนคำอธิบายไว้ในเครื่องหมาย /*/ ใช้ในการอธิบาย</a:t>
            </a:r>
            <a:r>
              <a:rPr lang="th-TH" sz="36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คำสั่งยาวๆ หรือแบบหลายบรรทัด</a:t>
            </a:r>
            <a:endParaRPr lang="en-US" sz="3600" b="1" dirty="0">
              <a:solidFill>
                <a:srgbClr val="FF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333B5DA-5173-0A34-F2E6-2AE9A3D14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588" y="5057785"/>
            <a:ext cx="7167929" cy="96521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9166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07DC3-BD95-9801-809F-A072E81AB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0AAE0-D81F-FE06-5775-A266028D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22AFC1C-6276-B10A-DAAB-56C7E83ABEF4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ตัวแปรและชนิดข้อมูล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A3D64-F5A3-2404-E5ED-359E43F7BE1A}"/>
              </a:ext>
            </a:extLst>
          </p:cNvPr>
          <p:cNvSpPr txBox="1"/>
          <p:nvPr/>
        </p:nvSpPr>
        <p:spPr>
          <a:xfrm>
            <a:off x="807559" y="2000667"/>
            <a:ext cx="102782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 คือ </a:t>
            </a:r>
            <a:r>
              <a:rPr lang="th-TH" sz="4000" b="1" dirty="0">
                <a:solidFill>
                  <a:srgbClr val="FF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ชื่อที่ถูกนิยามขึ้นมา </a:t>
            </a:r>
            <a:r>
              <a:rPr lang="th-TH" sz="40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เพื่อใช้เก็บค่าข้อมูล</a:t>
            </a:r>
            <a:r>
              <a:rPr lang="en-US" sz="40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0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สำหรับนำไปใช้งานในโปรแกรม โดยข้อมูลอาจประกอบด้วย ข้อความ ตัวเลข ตัวอักษรหรือ ผลลัพธ์จากการประมวลผลข้อมูล</a:t>
            </a:r>
            <a:endParaRPr lang="en-US" sz="4000" b="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3058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6E550-4736-2D87-57E9-FC688612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DB7E-55BA-59A6-CF5C-79B2DE8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772B6E95-1D81-D998-5F5E-A4322895187D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รูปแบบการตั้งชื่อ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F12D7-B9E4-7A5E-7308-4E83ABD77237}"/>
              </a:ext>
            </a:extLst>
          </p:cNvPr>
          <p:cNvSpPr txBox="1"/>
          <p:nvPr/>
        </p:nvSpPr>
        <p:spPr>
          <a:xfrm>
            <a:off x="541866" y="1656931"/>
            <a:ext cx="1110826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ขึ้นต้นด้วยตัวอักษรในภาษาอังกฤษตามด้วยตัวอักษรหรือตัวเลข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ห้ามขึ้นต้นด้วยตัวเลขหรือสัญลักษณ์พิเศษ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3. ขึ้นต้นด้วย $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dollar sign)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_(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underscore)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4. มีลักษณะเป็น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case sensitive 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ตัวพิมพ์เล็กใหญ่จะมีความหมายที่แตกต่างกัน</a:t>
            </a:r>
          </a:p>
          <a:p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5. ไม่ซ้ำกับคำสงวน (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keyword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en-US" sz="36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3115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5DDCC-0415-47D9-5D60-9C0D8B85E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A57DC-488A-0860-EB34-110A5FFE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82102C7-E7C5-6DA3-4EF5-5B7229CFC090}"/>
              </a:ext>
            </a:extLst>
          </p:cNvPr>
          <p:cNvSpPr txBox="1"/>
          <p:nvPr/>
        </p:nvSpPr>
        <p:spPr>
          <a:xfrm>
            <a:off x="1029383" y="182563"/>
            <a:ext cx="7742828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การนิยามตัวแปร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D6257-8239-5E0B-41A8-750A224B255D}"/>
              </a:ext>
            </a:extLst>
          </p:cNvPr>
          <p:cNvSpPr txBox="1"/>
          <p:nvPr/>
        </p:nvSpPr>
        <p:spPr>
          <a:xfrm>
            <a:off x="485423" y="2151727"/>
            <a:ext cx="56105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(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เปลี่ยนแปลงค่าในตัวแปรได้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ค่าเริ่มต้น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ค่าเริ่มต้น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=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ค่าเริ่มต้น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C67E7-A4A7-B2C8-DE50-18B4E8E5627C}"/>
              </a:ext>
            </a:extLst>
          </p:cNvPr>
          <p:cNvSpPr txBox="1"/>
          <p:nvPr/>
        </p:nvSpPr>
        <p:spPr>
          <a:xfrm>
            <a:off x="6672001" y="1495685"/>
            <a:ext cx="5302291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money;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money=100;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money=200;</a:t>
            </a:r>
          </a:p>
          <a:p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a,b,c,d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;</a:t>
            </a:r>
          </a:p>
          <a:p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var x = 10, y=20, z=30;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8A96B-4FF1-D9B2-7B54-ABDA368EC07E}"/>
              </a:ext>
            </a:extLst>
          </p:cNvPr>
          <p:cNvSpPr txBox="1"/>
          <p:nvPr/>
        </p:nvSpPr>
        <p:spPr>
          <a:xfrm>
            <a:off x="1182853" y="5509447"/>
            <a:ext cx="8785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*** </a:t>
            </a:r>
            <a:r>
              <a:rPr lang="en-US" sz="28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ตัวแปรที่ประกาศไว้แต่ยังไม่ได้กำหนดค่า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จะมีค่าเป็น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undefined </a:t>
            </a:r>
            <a:r>
              <a:rPr lang="en-US" sz="2800" b="1" dirty="0" err="1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โดยอัตโนมัติ</a:t>
            </a:r>
            <a:endParaRPr lang="en-US" sz="28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1133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EE61D-1040-7B6C-46EC-69CAEC5C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D3313-90BF-8B4E-D580-FE96793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A70390-F4BD-AA81-E30B-D0F593F6A1AF}"/>
              </a:ext>
            </a:extLst>
          </p:cNvPr>
          <p:cNvSpPr txBox="1"/>
          <p:nvPr/>
        </p:nvSpPr>
        <p:spPr>
          <a:xfrm>
            <a:off x="1029383" y="182563"/>
            <a:ext cx="7742828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การนิยามตัวแปร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8CFE7-4BDF-AD2D-97C6-FD815AF397AC}"/>
              </a:ext>
            </a:extLst>
          </p:cNvPr>
          <p:cNvSpPr txBox="1"/>
          <p:nvPr/>
        </p:nvSpPr>
        <p:spPr>
          <a:xfrm>
            <a:off x="970845" y="2049933"/>
            <a:ext cx="9019822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 (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ค่าคงที่)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ชื่อตัวแปร = ค่าของตัวแปร;</a:t>
            </a:r>
          </a:p>
          <a:p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const money=100;</a:t>
            </a:r>
          </a:p>
          <a:p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money=200;// </a:t>
            </a:r>
            <a:r>
              <a:rPr lang="th-TH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เปลี่ยนแปลงค่าเดิมไม่ได้</a:t>
            </a:r>
            <a:endParaRPr lang="en-US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8369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DD295-5D65-A0D2-73A5-7DD6E57B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9FF2-68C9-1E59-4345-2CA1665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F0F7E7-51A4-2CC0-BDEE-33C69081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6" y="1333318"/>
            <a:ext cx="9784928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4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C7970-EEB2-A1CB-D580-B5A736AEC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FEA0-0251-355A-083F-0CBD842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088C12D-D1AD-649F-1633-8930B06BEA43}"/>
              </a:ext>
            </a:extLst>
          </p:cNvPr>
          <p:cNvSpPr txBox="1"/>
          <p:nvPr/>
        </p:nvSpPr>
        <p:spPr>
          <a:xfrm>
            <a:off x="1774882" y="245567"/>
            <a:ext cx="6838017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nl-NL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 DOM (Document Object Model)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78823-94CD-C2D6-6817-1071796243B4}"/>
              </a:ext>
            </a:extLst>
          </p:cNvPr>
          <p:cNvSpPr txBox="1"/>
          <p:nvPr/>
        </p:nvSpPr>
        <p:spPr>
          <a:xfrm>
            <a:off x="705648" y="1798635"/>
            <a:ext cx="10278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เมื่อหน้าเว็บโหลดเสร็จเรียบร้อย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Web browser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มันจะสร้าง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DOM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ของหน้านั้นขึ้นมา โดยมอง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เป็นโครงสร้างต้นไม้ (ก้อน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Object)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เรียกว่า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B043F77-4FF5-F542-C04D-38699EF6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19" y="3249091"/>
            <a:ext cx="3345603" cy="216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B771648-D09E-4579-4763-2569FFF4DBCA}"/>
              </a:ext>
            </a:extLst>
          </p:cNvPr>
          <p:cNvSpPr/>
          <p:nvPr/>
        </p:nvSpPr>
        <p:spPr>
          <a:xfrm>
            <a:off x="4975547" y="4243980"/>
            <a:ext cx="869244" cy="53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E4A32D2-F377-7780-8A65-C88A382AE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95" y="3249091"/>
            <a:ext cx="4937439" cy="2389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0C3C5-13EF-B45D-816E-FAA365662FB9}"/>
              </a:ext>
            </a:extLst>
          </p:cNvPr>
          <p:cNvSpPr txBox="1"/>
          <p:nvPr/>
        </p:nvSpPr>
        <p:spPr>
          <a:xfrm>
            <a:off x="2820488" y="5883728"/>
            <a:ext cx="60486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** Tag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ต่างๆ ใน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จะเรียกว่า </a:t>
            </a:r>
            <a:r>
              <a:rPr lang="en-US" sz="2800" b="1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88069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A7B3-581B-DC98-0200-BECBB03A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9693C-9557-521D-3CD0-378B16A7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DD6CDE2C-07BE-ADA8-3ACE-9537F01AB219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คุณสมบัติของ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 Dom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CE4A0-BFBD-4522-AA24-586CC33455DD}"/>
              </a:ext>
            </a:extLst>
          </p:cNvPr>
          <p:cNvSpPr txBox="1"/>
          <p:nvPr/>
        </p:nvSpPr>
        <p:spPr>
          <a:xfrm>
            <a:off x="705648" y="1798635"/>
            <a:ext cx="10278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เข้าถึงและเปลี่ยนคุณสมบัติทั้งหมดของ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ในหน้าเว็บได้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ควบคุมและเปลี่ยนรูปแบบ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สามารถตอบสนองกับทุกเหตุการณ์ที่เกิดขึ้นหน้าเว็บได้</a:t>
            </a:r>
            <a:endParaRPr lang="en-US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1632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C42B4-F7C3-79A9-4E5A-D5DF5DF7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ECBA-F0F3-0A85-2C7F-EBD4E4AB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15A23BB-C0CC-4036-FABD-394703BFE934}"/>
              </a:ext>
            </a:extLst>
          </p:cNvPr>
          <p:cNvSpPr txBox="1"/>
          <p:nvPr/>
        </p:nvSpPr>
        <p:spPr>
          <a:xfrm>
            <a:off x="1350930" y="298092"/>
            <a:ext cx="6838017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การเข้าถึง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element 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ผ่าน </a:t>
            </a:r>
          </a:p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id, tag,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6DBF2-671E-71E0-5A89-B30F344D2583}"/>
              </a:ext>
            </a:extLst>
          </p:cNvPr>
          <p:cNvSpPr txBox="1"/>
          <p:nvPr/>
        </p:nvSpPr>
        <p:spPr>
          <a:xfrm>
            <a:off x="241161" y="2058789"/>
            <a:ext cx="1103991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document.getElementByld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ชื่อไอดี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”)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ส่วนนี้จะใส่ชื่อ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แล้วจะได้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นั้นออกมา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document.getElementByTagName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ชื่อแท็ก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”)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ส่วนนี้จะใส่ชื่อ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แล้วจะได้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ทุกตัวตามชื่อ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tag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ที่เราส่งไป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document.getElementByClassName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ชื่อคลาส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”)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ส่วนนี้จะใส่ชื่อ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แล้วจะได้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object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class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ตามที่เราเรียกไปออกมา</a:t>
            </a: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5821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8743E-28FF-E424-65B4-3905A311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EA9EE6DD-FA17-D038-58EC-A7D43F4AA262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รูปแบบการเขียน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25ED59D-511E-90D7-5E2B-A99B4731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" y="1330036"/>
            <a:ext cx="9777846" cy="44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64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CEB4-DB31-1DE3-590A-F4ABC6B3C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A89D6-4D9D-EBE2-FF24-60BE06DC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537EE194-277F-D33E-3A3A-FC99A591FF9B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DOM Document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7B8D6-0E3C-C5EB-4A62-BCDE7ED2AC8A}"/>
              </a:ext>
            </a:extLst>
          </p:cNvPr>
          <p:cNvSpPr txBox="1"/>
          <p:nvPr/>
        </p:nvSpPr>
        <p:spPr>
          <a:xfrm>
            <a:off x="705648" y="1798635"/>
            <a:ext cx="102782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เปลี่ยนเนื้อหา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: </a:t>
            </a: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element.innerHTML</a:t>
            </a:r>
            <a:endParaRPr lang="th-TH" sz="40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เปลี่ยนเนื้อหา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Text: </a:t>
            </a: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element.innerText</a:t>
            </a:r>
            <a:endParaRPr lang="th-TH" sz="40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เปลี่ยน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 Element: </a:t>
            </a: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element.style.properties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= value</a:t>
            </a:r>
            <a:endParaRPr lang="en-US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FC3C3-204D-213B-C08A-3BBFA4E41ACD}"/>
              </a:ext>
            </a:extLst>
          </p:cNvPr>
          <p:cNvSpPr txBox="1"/>
          <p:nvPr/>
        </p:nvSpPr>
        <p:spPr>
          <a:xfrm>
            <a:off x="626936" y="3900415"/>
            <a:ext cx="102782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ดำเนินการผ่าน 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Method</a:t>
            </a:r>
            <a:endParaRPr lang="th-TH" sz="40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element.setAttribute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(attribute, value)</a:t>
            </a:r>
            <a:endParaRPr lang="en-US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3185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8410-EAD6-6B34-9B76-7BC825E0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CE94-EE9D-E7D2-813A-98DD6E0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F6E17CC1-FF3C-74D4-C1A3-CE9E404C87C5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DOM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F1616-7B05-C197-215D-9C2C13969286}"/>
              </a:ext>
            </a:extLst>
          </p:cNvPr>
          <p:cNvSpPr txBox="1"/>
          <p:nvPr/>
        </p:nvSpPr>
        <p:spPr>
          <a:xfrm>
            <a:off x="374052" y="1843950"/>
            <a:ext cx="111815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Document.createElement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(element)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ใหม่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Document.removeChild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(element)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ลบ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ลูก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Document.appendChild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(element)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ไปต่อใน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node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แม่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Document.replaceChild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(new, old)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แทนที่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 </a:t>
            </a:r>
            <a:endParaRPr lang="th-TH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1177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705FC-A0EC-5C22-C130-134091A2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C5113-2713-853A-245C-20A0D235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B6C7C55-B322-1B29-1607-023C1026DF5E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DOM CSS Ass &amp; Remove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FFB-706E-4A71-31BC-CEC7E85C53A0}"/>
              </a:ext>
            </a:extLst>
          </p:cNvPr>
          <p:cNvSpPr txBox="1"/>
          <p:nvPr/>
        </p:nvSpPr>
        <p:spPr>
          <a:xfrm>
            <a:off x="374052" y="1843950"/>
            <a:ext cx="111815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Element.classList.add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(“class”)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</a:t>
            </a:r>
            <a:endParaRPr lang="th-TH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Element.classList.remove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(“class”)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ลบ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</a:t>
            </a:r>
            <a:endParaRPr lang="th-TH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Element.classList.toggle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(“class”)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สลับ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</a:t>
            </a:r>
            <a:endParaRPr lang="th-TH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Element.classList.contains</a:t>
            </a:r>
            <a:r>
              <a:rPr lang="en-US" sz="40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(“class”)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// 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เปรียบเทรียบ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class</a:t>
            </a: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style</a:t>
            </a:r>
            <a:endParaRPr lang="th-TH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462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DE464-A099-A6A4-C9D5-528FC755D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927E7-61AE-1FEE-5BDC-616B609F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44B9CA56-0A04-84FC-9709-0F6726ECFFE1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DOM 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E72E2-F6D8-142A-FC42-FACC9AB1A215}"/>
              </a:ext>
            </a:extLst>
          </p:cNvPr>
          <p:cNvSpPr txBox="1"/>
          <p:nvPr/>
        </p:nvSpPr>
        <p:spPr>
          <a:xfrm>
            <a:off x="374052" y="1843950"/>
            <a:ext cx="111815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คือ เหตุการณ์หรือการกระทำบางอย่างที่เกิดขึ้นกับอิลิเมนต์ เช่น การคลิกเมาส์ การเคลื่อนย้ายเม้าส์ การกดปุ่มคีย์บอร์ด เป็นต้น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40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โดยผู้พัฒนาสามารถใช้อีเว้นต์ที่เกิดขึ้นเป็นกำหนดให้ตอบสนองหรือกระทำบางอย่างได้ เช่น การคลิกแล้วแจ้งเตือน เป็นต้น</a:t>
            </a:r>
            <a:endParaRPr lang="en-US" sz="40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51275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A64D-5D59-90A1-5A5B-1D0E90A7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05B34-4D6F-0792-E4C8-B040E040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AF153-74C2-573B-24DE-810DC1E5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9" y="1176873"/>
            <a:ext cx="11221542" cy="47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8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208D-F724-00E2-B62F-0A8052C0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D73D9-0E3B-3C6A-3DC6-71D2233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496981-94C8-47E3-3A93-0CFC9CB3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1169844"/>
            <a:ext cx="11027096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3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AABC1-DDC5-5238-F714-75445102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933A-10B7-F854-C42D-28BA1955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EFE3D858-C3CA-0454-7AFE-4F529AACE79E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4400" b="1" dirty="0" err="1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EventListener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AC247-074C-3F3F-F7EB-645FD955D068}"/>
              </a:ext>
            </a:extLst>
          </p:cNvPr>
          <p:cNvSpPr txBox="1"/>
          <p:nvPr/>
        </p:nvSpPr>
        <p:spPr>
          <a:xfrm>
            <a:off x="636396" y="2108536"/>
            <a:ext cx="9874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คือเหตุการณ์หรือการกระทำบางอย่างที่เกิดขึ้นกับอิลิเมนต์ แต่รูปแบบการเขียน จะเขียนในฝั่ง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JavaScript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ทั้งหมด</a:t>
            </a:r>
            <a:endParaRPr lang="en-US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DA749-6C8E-3779-B573-2CDA1F50D853}"/>
              </a:ext>
            </a:extLst>
          </p:cNvPr>
          <p:cNvSpPr txBox="1"/>
          <p:nvPr/>
        </p:nvSpPr>
        <p:spPr>
          <a:xfrm>
            <a:off x="1447969" y="3429000"/>
            <a:ext cx="9454492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th-TH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44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โครงสร้าง </a:t>
            </a:r>
            <a:r>
              <a:rPr lang="en-US" sz="44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</a:p>
          <a:p>
            <a:pPr lvl="1"/>
            <a:r>
              <a:rPr lang="en-US" sz="44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en-US" sz="4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element.addEventListener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event,callback</a:t>
            </a:r>
            <a:r>
              <a:rPr lang="en-US" sz="4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3451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51B26-26EA-93E0-E4A8-F4348719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D9D00-7312-B8C8-C9F9-56A56F5E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27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238AA6-D18E-4BA0-D4B3-EF4797CC929D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ตัวอย่างภาษา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JavaScript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A57FFDD-04EA-903A-51DD-7BA247EF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09" y="1553272"/>
            <a:ext cx="8307439" cy="44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6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FDC24-EE04-37C8-9B8B-50D44E77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736C0-CD57-E4EE-3473-C75B588F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C0D2D559-7099-D6C5-D024-6982CDE24B43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การประยุกต์ใช้งาน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0D8E3-1432-28FC-0312-898E964F6B15}"/>
              </a:ext>
            </a:extLst>
          </p:cNvPr>
          <p:cNvSpPr txBox="1"/>
          <p:nvPr/>
        </p:nvSpPr>
        <p:spPr>
          <a:xfrm>
            <a:off x="636396" y="1166213"/>
            <a:ext cx="927322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361950">
              <a:buFont typeface="+mj-lt"/>
              <a:buAutoNum type="arabicPeriod"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Front-End Development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ใช้ร่วมกับ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เพื่อสร้างเว็บไซต์แบบไดนามิก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ที่นิยม: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React, Angular, Vue.js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+mj-lt"/>
              <a:buAutoNum type="arabicPeriod"/>
            </a:pP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Back-End Development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ใช้กับ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Node.js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เพื่อพัฒนา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API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และเซิร์ฟเวอร์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Express.js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+mj-lt"/>
              <a:buAutoNum type="arabicPeriod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Application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พัฒนาแอปพลิเคชันมือถือผ่าน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React Native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61950" indent="-361950">
              <a:buFont typeface="+mj-lt"/>
              <a:buAutoNum type="arabicPeriod"/>
            </a:pP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Game Development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ใช้สร้างเกมเบราว์เซอร์ผ่าน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Framework </a:t>
            </a:r>
            <a:r>
              <a:rPr lang="th-TH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Phaser.js</a:t>
            </a:r>
          </a:p>
        </p:txBody>
      </p:sp>
    </p:spTree>
    <p:extLst>
      <p:ext uri="{BB962C8B-B14F-4D97-AF65-F5344CB8AC3E}">
        <p14:creationId xmlns:p14="http://schemas.microsoft.com/office/powerpoint/2010/main" val="4002611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1FC3-F4D7-1D1A-3C21-37CB80F6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F5991-B5BE-4336-777D-7FDCB69F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CEA967DA-34CA-5487-041F-E7CFE648A114}"/>
              </a:ext>
            </a:extLst>
          </p:cNvPr>
          <p:cNvSpPr txBox="1"/>
          <p:nvPr/>
        </p:nvSpPr>
        <p:spPr>
          <a:xfrm>
            <a:off x="636396" y="298092"/>
            <a:ext cx="84875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ตัวอย่างภาษา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JavaScript</a:t>
            </a: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 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D50F4-BF0B-905A-4C7E-90921B2E7CF0}"/>
              </a:ext>
            </a:extLst>
          </p:cNvPr>
          <p:cNvSpPr txBox="1"/>
          <p:nvPr/>
        </p:nvSpPr>
        <p:spPr>
          <a:xfrm>
            <a:off x="471167" y="1413022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สร้างปุ่มที่เปลี่ยนสีเมื่อคลิก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DE5FB3FB-9112-0BA1-A471-023A5188F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7" y="2069289"/>
            <a:ext cx="5372518" cy="411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1C13AF-C270-A2F8-17B3-57AE4356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91" y="4127217"/>
            <a:ext cx="4549534" cy="1981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10337A-7C58-0441-6EDA-51CDDA38B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91" y="2311743"/>
            <a:ext cx="4549534" cy="1509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AD0015C0-5F2F-AFC4-A500-C864EA44E84E}"/>
              </a:ext>
            </a:extLst>
          </p:cNvPr>
          <p:cNvSpPr/>
          <p:nvPr/>
        </p:nvSpPr>
        <p:spPr>
          <a:xfrm>
            <a:off x="7448277" y="3066504"/>
            <a:ext cx="331596" cy="262419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9B96-51CF-BCC6-A750-B475AC81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3CD61-7532-84CA-03A7-C4B194CB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4BE3829-8D0A-601A-8DF1-245B02818FB4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รูปแบบการเขียน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9F9CF24-BDAE-693F-7BA0-CED7F8A3B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62241"/>
            <a:ext cx="9258300" cy="46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29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A7C5-4AAB-3BBE-6348-66A3BD44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1E780-66F2-9650-0B95-B2D9797A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5530B1D8-210E-8007-9447-5CF094C92CE3}"/>
              </a:ext>
            </a:extLst>
          </p:cNvPr>
          <p:cNvSpPr txBox="1"/>
          <p:nvPr/>
        </p:nvSpPr>
        <p:spPr>
          <a:xfrm>
            <a:off x="1259394" y="62031"/>
            <a:ext cx="9532536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การเปลี่ยนแปลง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ด้วย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6DF4-F779-1D56-760A-EB14B1619C1E}"/>
              </a:ext>
            </a:extLst>
          </p:cNvPr>
          <p:cNvSpPr txBox="1"/>
          <p:nvPr/>
        </p:nvSpPr>
        <p:spPr>
          <a:xfrm>
            <a:off x="380731" y="1262297"/>
            <a:ext cx="116170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หลักการ:</a:t>
            </a:r>
          </a:p>
          <a:p>
            <a:pPr marL="803275" lvl="1" indent="-346075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เข้าถึงองค์ประกอบที่ต้องการโดยใช้เมธอด เช่น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getElementById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getElementsByClassName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querySelector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803275" lvl="1" indent="-346075">
              <a:buFont typeface="+mj-lt"/>
              <a:buAutoNum type="arabicPeriod"/>
            </a:pP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style.propertyName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เพื่อเปลี่ยนแปลงค่า 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69E7536-04BA-1172-C4A4-8176A65D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46" y="4244433"/>
            <a:ext cx="7541689" cy="1707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4CEAC-AD85-FB54-8FFD-0440B78F8B57}"/>
              </a:ext>
            </a:extLst>
          </p:cNvPr>
          <p:cNvSpPr txBox="1"/>
          <p:nvPr/>
        </p:nvSpPr>
        <p:spPr>
          <a:xfrm>
            <a:off x="1348991" y="3584678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200" b="1" dirty="0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ตัวอย่างคำสั่งที่ใช้เปลี่ยน </a:t>
            </a:r>
            <a:r>
              <a:rPr lang="en-US" sz="3200" b="1" dirty="0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03506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B03D9-247A-0F6D-9090-1FC37310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2DCF-CE9D-5491-E87E-D8D66A55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33B9D7D0-DDB2-99B8-5C6E-F73FA3992EEC}"/>
              </a:ext>
            </a:extLst>
          </p:cNvPr>
          <p:cNvSpPr txBox="1"/>
          <p:nvPr/>
        </p:nvSpPr>
        <p:spPr>
          <a:xfrm>
            <a:off x="427623" y="10048"/>
            <a:ext cx="9532536" cy="1524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ตัวอย่างโค้ด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HTML + JavaScript: </a:t>
            </a:r>
            <a:endParaRPr lang="th-TH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  <a:p>
            <a:pPr algn="ctr">
              <a:lnSpc>
                <a:spcPts val="6336"/>
              </a:lnSpc>
            </a:pP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เปลี่ยน </a:t>
            </a:r>
            <a:r>
              <a:rPr lang="en-US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CSS </a:t>
            </a:r>
            <a:r>
              <a:rPr lang="th-TH" sz="3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เมื่อคลิกปุ่ม</a:t>
            </a:r>
            <a:endParaRPr lang="en-US" sz="36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CA27870-CFE5-F7C2-5B9A-F644D17C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23" y="1835582"/>
            <a:ext cx="5388876" cy="2093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177525C-3DFD-A698-0EB4-9A3984FC5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1" y="1601658"/>
            <a:ext cx="5775956" cy="3406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5880165-471E-1755-789C-0CC976922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761" y="4343311"/>
            <a:ext cx="2984294" cy="732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 descr="A blue rectangle with white text&#10;&#10;AI-generated content may be incorrect.">
            <a:extLst>
              <a:ext uri="{FF2B5EF4-FFF2-40B4-BE49-F238E27FC236}">
                <a16:creationId xmlns:a16="http://schemas.microsoft.com/office/drawing/2014/main" id="{9DB13F52-E83C-4F9A-8D2D-D48990B1A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17" y="5651053"/>
            <a:ext cx="3028638" cy="96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85FF2F-AAFB-7F76-027A-C53EA6E33917}"/>
              </a:ext>
            </a:extLst>
          </p:cNvPr>
          <p:cNvSpPr/>
          <p:nvPr/>
        </p:nvSpPr>
        <p:spPr>
          <a:xfrm rot="5400000">
            <a:off x="10087381" y="5217315"/>
            <a:ext cx="376360" cy="31374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40EDAE-AA77-7057-D0B9-1561BC7B5903}"/>
              </a:ext>
            </a:extLst>
          </p:cNvPr>
          <p:cNvSpPr txBox="1"/>
          <p:nvPr/>
        </p:nvSpPr>
        <p:spPr>
          <a:xfrm>
            <a:off x="427623" y="4286846"/>
            <a:ext cx="7237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document.getElementById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("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myHeading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")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ใช้เพื่อเข้าถึง &lt;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h1&gt;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id="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myHeading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style.propertyName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style.color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style.backgroundColor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เป็นการระบุว่าต้องการเปลี่ยนค่า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อะไร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Event Handling (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addEventListener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ตั้งเหตุการณ์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click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เพื่อให้การเปลี่ยนแปลง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CSS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เกิดขึ้นเมื่อผู้ใช้คลิกปุ่ม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1377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23BCD-EEE7-B311-9A55-9880C50FE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A912-92F7-0BC1-87F1-5ACAB05E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10F87BDD-0084-9134-FF25-60C983898195}"/>
              </a:ext>
            </a:extLst>
          </p:cNvPr>
          <p:cNvSpPr txBox="1"/>
          <p:nvPr/>
        </p:nvSpPr>
        <p:spPr>
          <a:xfrm>
            <a:off x="1350930" y="298092"/>
            <a:ext cx="683801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การแสดงผลข้อมูล</a:t>
            </a:r>
            <a:endParaRPr lang="en-US" sz="44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37752-298B-A98E-2069-EF3F022C3848}"/>
              </a:ext>
            </a:extLst>
          </p:cNvPr>
          <p:cNvSpPr txBox="1"/>
          <p:nvPr/>
        </p:nvSpPr>
        <p:spPr>
          <a:xfrm>
            <a:off x="383822" y="1839477"/>
            <a:ext cx="10719607" cy="362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ocument.write</a:t>
            </a:r>
            <a:r>
              <a:rPr lang="en-US" sz="3600" b="1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ข้อความที่ต้องการแสดง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”)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แสดงเป็นข้อความตัวเลข ตัวแปร หรือ แท็ก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ก็ได้ในหน้าเว็บ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ข้อความแจ้งเตือน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”)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สำหรับแจ้งเตือนผู้ใช้ในหน้าเว็บ</a:t>
            </a:r>
            <a:endParaRPr lang="en-US" sz="36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Console.log</a:t>
            </a:r>
            <a:r>
              <a:rPr lang="en-US" sz="36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(“</a:t>
            </a:r>
            <a:r>
              <a:rPr lang="th-TH" sz="36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ข้อความ หรือ ตัวแปร”) สำหรับ </a:t>
            </a:r>
            <a:r>
              <a:rPr lang="en-US" sz="36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debug </a:t>
            </a:r>
            <a:r>
              <a:rPr lang="th-TH" sz="3600" b="0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ค่าต่างๆ แต่จะไม่แสดงผลในหน้าเว็บ</a:t>
            </a:r>
            <a:endParaRPr lang="en-US" sz="3600" b="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4467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C551-8027-6787-ADC0-4C8A38A78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BED9-D152-1608-2C15-3C76B48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F356E53A-E0C6-007D-BB0A-5CEA58788449}"/>
              </a:ext>
            </a:extLst>
          </p:cNvPr>
          <p:cNvSpPr txBox="1"/>
          <p:nvPr/>
        </p:nvSpPr>
        <p:spPr>
          <a:xfrm>
            <a:off x="788223" y="193334"/>
            <a:ext cx="81749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วิธีการแสดงผลใน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722DF1-2CC8-4F79-18B9-5D46A11BA8B7}"/>
              </a:ext>
            </a:extLst>
          </p:cNvPr>
          <p:cNvSpPr txBox="1"/>
          <p:nvPr/>
        </p:nvSpPr>
        <p:spPr>
          <a:xfrm>
            <a:off x="383822" y="1839477"/>
            <a:ext cx="107196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6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</a:t>
            </a:r>
            <a:r>
              <a:rPr lang="en-US" sz="3600" b="1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ocument.write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ใช้เพื่อเขียนข้อความหรือ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ลงในเอกสาร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มักใช้ในช่วงการโหลดเอกสาร แต่ควรหลีกเลี่ยงในโค้ดที่ซับซ้อน เนื่องจากอาจลบเนื้อหาเดิมทั้งหมดหากใช้หลังจากหน้าโหลดแล้ว</a:t>
            </a:r>
            <a:endParaRPr lang="en-US" sz="360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8" name="Picture 7" descr="A close-up of a text&#10;&#10;AI-generated content may be incorrect.">
            <a:extLst>
              <a:ext uri="{FF2B5EF4-FFF2-40B4-BE49-F238E27FC236}">
                <a16:creationId xmlns:a16="http://schemas.microsoft.com/office/drawing/2014/main" id="{A8E4C68B-C01D-F5F3-0656-75D9E95F7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4164310"/>
            <a:ext cx="3510336" cy="1064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5322C3E9-9800-5559-0FB2-908E5A227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30" y="4110689"/>
            <a:ext cx="4116114" cy="188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1D0BD4B-3A2D-B2F9-B97A-83D960747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677" y="5095347"/>
            <a:ext cx="3215919" cy="133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51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49E34-91BF-5F30-A6E9-81EE1C5F2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AA02E-E757-98B2-48D6-70501855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13F1209-3292-5BF0-B809-B59D5FDAFC49}"/>
              </a:ext>
            </a:extLst>
          </p:cNvPr>
          <p:cNvSpPr txBox="1"/>
          <p:nvPr/>
        </p:nvSpPr>
        <p:spPr>
          <a:xfrm>
            <a:off x="788223" y="193334"/>
            <a:ext cx="81749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วิธีการแสดงผลใน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70A1-E7CA-8107-D37F-7DBC855CE1A4}"/>
              </a:ext>
            </a:extLst>
          </p:cNvPr>
          <p:cNvSpPr txBox="1"/>
          <p:nvPr/>
        </p:nvSpPr>
        <p:spPr>
          <a:xfrm>
            <a:off x="383822" y="1395050"/>
            <a:ext cx="10719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console.log()</a:t>
            </a:r>
            <a:endParaRPr lang="th-TH" sz="36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ใช้สำหรับแสดงผลในคอนโซล (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Console)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ของเบราว์เซอร์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เหมาะสำหรับการดีบักหรือแสดงข้อมูลสำหรับนักพัฒนา</a:t>
            </a:r>
            <a:endParaRPr lang="en-US" sz="360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03028938-23DF-EBE2-0F5B-26047A995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60" y="3418623"/>
            <a:ext cx="4042931" cy="874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computer screen shot of a message&#10;&#10;AI-generated content may be incorrect.">
            <a:extLst>
              <a:ext uri="{FF2B5EF4-FFF2-40B4-BE49-F238E27FC236}">
                <a16:creationId xmlns:a16="http://schemas.microsoft.com/office/drawing/2014/main" id="{7ABEB6AD-A668-02CE-2017-ABCF2541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40" y="3179914"/>
            <a:ext cx="4208003" cy="1937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680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8876-06D0-D19F-1D76-C6E044BB7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C58E-572F-891B-5BA9-F98F864F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F501CC0E-045C-00F0-4D05-048B3C138F40}"/>
              </a:ext>
            </a:extLst>
          </p:cNvPr>
          <p:cNvSpPr txBox="1"/>
          <p:nvPr/>
        </p:nvSpPr>
        <p:spPr>
          <a:xfrm>
            <a:off x="788223" y="193334"/>
            <a:ext cx="81749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วิธีการแสดงผลใน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64351-04B7-887A-E893-BE950549A101}"/>
              </a:ext>
            </a:extLst>
          </p:cNvPr>
          <p:cNvSpPr txBox="1"/>
          <p:nvPr/>
        </p:nvSpPr>
        <p:spPr>
          <a:xfrm>
            <a:off x="383822" y="1395050"/>
            <a:ext cx="10719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600" b="1" dirty="0" err="1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innerHTML</a:t>
            </a:r>
            <a:endParaRPr lang="th-TH" sz="36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ใช้เพื่อปรับแต่งหรือแสดงข้อความในองค์ประกอบ 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HTML </a:t>
            </a: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ที่ระบุ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นิยมใช้ในการสร้างหน้าแบบไดนามิก</a:t>
            </a:r>
            <a:endParaRPr lang="en-US" sz="360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F22828D4-BBF8-B498-7CF0-4DF04161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1" y="3243512"/>
            <a:ext cx="4461874" cy="851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0822F06E-7751-A7B2-D6EB-33F304E6A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25" y="2956586"/>
            <a:ext cx="4044522" cy="1740846"/>
          </a:xfrm>
          <a:prstGeom prst="rect">
            <a:avLst/>
          </a:prstGeom>
        </p:spPr>
      </p:pic>
      <p:pic>
        <p:nvPicPr>
          <p:cNvPr id="16" name="Picture 15" descr="A black text with green text&#10;&#10;AI-generated content may be incorrect.">
            <a:extLst>
              <a:ext uri="{FF2B5EF4-FFF2-40B4-BE49-F238E27FC236}">
                <a16:creationId xmlns:a16="http://schemas.microsoft.com/office/drawing/2014/main" id="{4382F857-58BB-92D2-BE7C-A62335EC4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26" y="4762256"/>
            <a:ext cx="4044522" cy="8849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95D0A5-6F48-FE04-B46C-5161FB0EE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25" y="5711998"/>
            <a:ext cx="197456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475D8-A23F-B6A8-B799-37347118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27059-A803-6F69-3FF1-35F862F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CA135AA8-E477-AFC1-E4F4-6F8D4E566E5F}"/>
              </a:ext>
            </a:extLst>
          </p:cNvPr>
          <p:cNvSpPr txBox="1"/>
          <p:nvPr/>
        </p:nvSpPr>
        <p:spPr>
          <a:xfrm>
            <a:off x="788223" y="193334"/>
            <a:ext cx="8174907" cy="740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วิธีการแสดงผลใน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67B7E-41EA-F868-FDE2-DEA52909B774}"/>
              </a:ext>
            </a:extLst>
          </p:cNvPr>
          <p:cNvSpPr txBox="1"/>
          <p:nvPr/>
        </p:nvSpPr>
        <p:spPr>
          <a:xfrm>
            <a:off x="383822" y="1395050"/>
            <a:ext cx="10719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th-TH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การใช้ </a:t>
            </a:r>
            <a:r>
              <a:rPr lang="en-US" sz="36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alert()</a:t>
            </a:r>
            <a:endParaRPr lang="th-TH" sz="3600" b="1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ใช้เพื่อแสดงข้อความในกล่องแจ้งเตือน (</a:t>
            </a:r>
            <a:r>
              <a:rPr lang="en-US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Alert Box)</a:t>
            </a:r>
            <a:endParaRPr lang="th-TH" sz="3600" dirty="0">
              <a:solidFill>
                <a:srgbClr val="0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มักใช้เพื่อแสดงข้อมูลหรือแจ้งเตือนผู้ใช้</a:t>
            </a:r>
            <a:endParaRPr lang="en-US" sz="3600" dirty="0">
              <a:solidFill>
                <a:srgbClr val="000000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5C070F1B-5765-96A7-484C-CD5477D7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44" y="3280429"/>
            <a:ext cx="4394492" cy="1090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346F975-4AA4-FFC1-1C39-AAD06F41C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78906"/>
            <a:ext cx="3892062" cy="239136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796FDF-9E8B-53D9-9985-4B9D9ADE31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30" y="5105248"/>
            <a:ext cx="4412362" cy="1752752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1441B54-3BC8-2DB2-ECD5-53387696035F}"/>
              </a:ext>
            </a:extLst>
          </p:cNvPr>
          <p:cNvCxnSpPr>
            <a:stCxn id="9" idx="1"/>
            <a:endCxn id="11" idx="0"/>
          </p:cNvCxnSpPr>
          <p:nvPr/>
        </p:nvCxnSpPr>
        <p:spPr>
          <a:xfrm rot="10800000" flipV="1">
            <a:off x="3239912" y="4274586"/>
            <a:ext cx="2856089" cy="830662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9C8678-4FBC-A8AF-09D7-398D5296F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5044"/>
              </p:ext>
            </p:extLst>
          </p:nvPr>
        </p:nvGraphicFramePr>
        <p:xfrm>
          <a:off x="1376624" y="1742028"/>
          <a:ext cx="8691825" cy="4084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00106">
                  <a:extLst>
                    <a:ext uri="{9D8B030D-6E8A-4147-A177-3AD203B41FA5}">
                      <a16:colId xmlns:a16="http://schemas.microsoft.com/office/drawing/2014/main" val="3006870725"/>
                    </a:ext>
                  </a:extLst>
                </a:gridCol>
                <a:gridCol w="3547068">
                  <a:extLst>
                    <a:ext uri="{9D8B030D-6E8A-4147-A177-3AD203B41FA5}">
                      <a16:colId xmlns:a16="http://schemas.microsoft.com/office/drawing/2014/main" val="897832891"/>
                    </a:ext>
                  </a:extLst>
                </a:gridCol>
                <a:gridCol w="3044651">
                  <a:extLst>
                    <a:ext uri="{9D8B030D-6E8A-4147-A177-3AD203B41FA5}">
                      <a16:colId xmlns:a16="http://schemas.microsoft.com/office/drawing/2014/main" val="104222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คำสั่ง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ใช้สำหรับ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ตัวอย่างการใช้งาน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0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document.write</a:t>
                      </a:r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แสดงผลหรือเขียนเนื้อหาในเอกสาร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เขียนข้อความ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65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innerHTML</a:t>
                      </a:r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ปรับแต่งข้อความในองค์ประกอบ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HTML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แก้ไขหรือเพิ่มเนื้อหาใน &lt;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div&gt;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2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console.log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แสดงผลในคอนโซลสำหรับดีบัก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ข้อความดีบัก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8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alert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แสดงข้อความแจ้งเตือน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กล่องข้อความแจ้งเตือน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72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prompt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รับอินพุตจากผู้ใช้ผ่านกล่องข้อความ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กล่องข้อความที่ผู้ใช้กรอกได้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65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Confirm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ขอคำยืนยันจากผู้ใช้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แสดงตัวเลือก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OK/Cancel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14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window.print</a:t>
                      </a:r>
                      <a:endParaRPr lang="en-US" sz="2800" b="1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เปิดหน้าต่างพิมพ์</a:t>
                      </a:r>
                      <a:endParaRPr lang="en-US" sz="24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h-TH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เปิด </a:t>
                      </a:r>
                      <a:r>
                        <a:rPr lang="en-US" sz="2400" dirty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Print Dialog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086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D7E4-C7D8-CA83-89D2-C98B97DE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206D8767-4497-8164-FD63-AB9816F51FEC}"/>
              </a:ext>
            </a:extLst>
          </p:cNvPr>
          <p:cNvSpPr txBox="1"/>
          <p:nvPr/>
        </p:nvSpPr>
        <p:spPr>
          <a:xfrm>
            <a:off x="788223" y="193334"/>
            <a:ext cx="8174907" cy="1548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th-TH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ตารางสรุปคำสั่งแสดงผลใน </a:t>
            </a:r>
            <a:r>
              <a:rPr lang="en-US" sz="44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3149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1231</Words>
  <Application>Microsoft Office PowerPoint</Application>
  <PresentationFormat>Widescreen</PresentationFormat>
  <Paragraphs>175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ADLaM Display</vt:lpstr>
      <vt:lpstr>Aptos</vt:lpstr>
      <vt:lpstr>Aptos Display</vt:lpstr>
      <vt:lpstr>Arial</vt:lpstr>
      <vt:lpstr>Neue Machina Ultra-Bold</vt:lpstr>
      <vt:lpstr>TH Sarabun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Boonsiri Masan</cp:lastModifiedBy>
  <cp:revision>4</cp:revision>
  <dcterms:created xsi:type="dcterms:W3CDTF">2025-01-20T14:09:38Z</dcterms:created>
  <dcterms:modified xsi:type="dcterms:W3CDTF">2025-01-21T14:25:25Z</dcterms:modified>
</cp:coreProperties>
</file>