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87" r:id="rId17"/>
    <p:sldId id="288" r:id="rId18"/>
    <p:sldId id="283" r:id="rId19"/>
    <p:sldId id="289" r:id="rId20"/>
    <p:sldId id="290" r:id="rId21"/>
    <p:sldId id="291" r:id="rId22"/>
    <p:sldId id="292" r:id="rId23"/>
    <p:sldId id="284" r:id="rId24"/>
    <p:sldId id="293" r:id="rId25"/>
    <p:sldId id="295" r:id="rId26"/>
    <p:sldId id="294" r:id="rId27"/>
    <p:sldId id="28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266" r:id="rId37"/>
    <p:sldId id="304" r:id="rId38"/>
    <p:sldId id="305" r:id="rId39"/>
    <p:sldId id="270" r:id="rId40"/>
    <p:sldId id="306" r:id="rId41"/>
    <p:sldId id="307" r:id="rId42"/>
    <p:sldId id="308" r:id="rId43"/>
    <p:sldId id="309" r:id="rId44"/>
    <p:sldId id="310" r:id="rId45"/>
    <p:sldId id="2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6D4"/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Chapter 5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761634-82DA-DBDA-4C43-62CB9EF887F2}"/>
              </a:ext>
            </a:extLst>
          </p:cNvPr>
          <p:cNvSpPr txBox="1"/>
          <p:nvPr/>
        </p:nvSpPr>
        <p:spPr>
          <a:xfrm>
            <a:off x="2676991" y="5391293"/>
            <a:ext cx="6838017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พื้นฐาน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 </a:t>
            </a: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49DC-6BE1-04F0-6505-241681C8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EDBA-50B9-A6D2-8DE8-B01A516B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AD95E29-F4E9-A1DD-4101-B593EA509266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970DBB-1769-926B-CD33-C97AF45E96DE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4. เพิ่มข้อมูล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B9789-6D36-C000-4268-FD8CE1C0DA3F}"/>
              </a:ext>
            </a:extLst>
          </p:cNvPr>
          <p:cNvSpPr txBox="1"/>
          <p:nvPr/>
        </p:nvSpPr>
        <p:spPr>
          <a:xfrm>
            <a:off x="942680" y="2304648"/>
            <a:ext cx="10256363" cy="1815882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INTO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 (id, name, age)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VALUES (1, '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Alice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', 20);</a:t>
            </a: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INTO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 (id, name, age)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VALUES (2, '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Bob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', 22);</a:t>
            </a: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8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B5CA0-5F4B-55AC-ECDE-0E393693E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3B830-44C7-94D9-E7BC-AF59E8BD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F1890148-C1BA-0925-8B98-92DAF406CD1E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11A7C3-E232-864B-5485-BD429049D463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5. ดึงข้อมูลทั้งหมด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3A5A6-2B63-6508-5D37-306A656CA142}"/>
              </a:ext>
            </a:extLst>
          </p:cNvPr>
          <p:cNvSpPr txBox="1"/>
          <p:nvPr/>
        </p:nvSpPr>
        <p:spPr>
          <a:xfrm>
            <a:off x="2615660" y="2130458"/>
            <a:ext cx="5156462" cy="1446550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SELECT * FROM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7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E533-78A5-FA96-DC25-52307BBC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89FCC-7E3D-960E-C808-75822A30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A8BC4AA-8703-18E6-12F9-A174F86D8992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0F8E9E-4D66-EA16-ECF2-A71528D750F4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6. อัปเดตข้อมูล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1FF21-A36C-8C30-A036-972FD1E44B57}"/>
              </a:ext>
            </a:extLst>
          </p:cNvPr>
          <p:cNvSpPr txBox="1"/>
          <p:nvPr/>
        </p:nvSpPr>
        <p:spPr>
          <a:xfrm>
            <a:off x="2615659" y="2130458"/>
            <a:ext cx="7527581" cy="1077218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SET age =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WHERE id =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3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F7A52-B4E7-F67A-C2F5-4C9DAE98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25747-7C3C-116E-0B57-D5B8678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0712CC2-8D49-7FEC-C22D-E688411A4925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FDD908-AEB5-A877-3ACC-68CFF53B8563}"/>
              </a:ext>
            </a:extLst>
          </p:cNvPr>
          <p:cNvSpPr txBox="1">
            <a:spLocks/>
          </p:cNvSpPr>
          <p:nvPr/>
        </p:nvSpPr>
        <p:spPr>
          <a:xfrm>
            <a:off x="236095" y="1397499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7. ลบข้อมูล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10051-543A-C639-AF85-503E40BC5C41}"/>
              </a:ext>
            </a:extLst>
          </p:cNvPr>
          <p:cNvSpPr txBox="1"/>
          <p:nvPr/>
        </p:nvSpPr>
        <p:spPr>
          <a:xfrm>
            <a:off x="2615659" y="2130458"/>
            <a:ext cx="7527581" cy="1077218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DELETE FROM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WHERE id =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4CE7-E504-3E83-0BEF-2BA63CBF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6D1B-4B52-4D54-4047-7D365EB0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605F44B7-3DC2-8259-2ADA-084AC0387B62}"/>
              </a:ext>
            </a:extLst>
          </p:cNvPr>
          <p:cNvSpPr txBox="1"/>
          <p:nvPr/>
        </p:nvSpPr>
        <p:spPr>
          <a:xfrm>
            <a:off x="602902" y="382933"/>
            <a:ext cx="8460712" cy="1499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</a:t>
            </a:r>
            <a:r>
              <a:rPr lang="en-US" sz="28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endParaRPr lang="en-US" sz="28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โปรแกรมจำลองเครื่องคอมพิวเตอร์เป็น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web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23C95-08B9-0B33-AEC4-7BCBB3C136CC}"/>
              </a:ext>
            </a:extLst>
          </p:cNvPr>
          <p:cNvSpPr txBox="1"/>
          <p:nvPr/>
        </p:nvSpPr>
        <p:spPr>
          <a:xfrm>
            <a:off x="602903" y="2072254"/>
            <a:ext cx="80320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คือโปรแกรมสำหรับจำลองเครื่องคอมพิวเตอร์ส่วนบุคคลให้ทำงานในลักษณะของ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WebServer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นั่นคือเครื่องคอมพิวเตอร์จะเป็นทั้งเครื่องแม่ และเครื่องลูกในเครื่องเดียวกัน ทำให้ไม่ต้องเชื่อมต่อกับ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Internet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ก็สามารถทดสอบเว็บไซต์ที่คุณสร้างขึ้น ได้ทุกที่ทุกเวลา ปัจจุบันได้รับความนิยมจากผู้ใช้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CMS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ในการสร้างเว็บไซต์ โปรแกรม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จะมาพร้อมกับ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ภาษาสำหรับพัฒนาเว็บแอพลิเคชั่นที่เป็นที่นิยม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จะท าหน้าที่เป็นเว็บ เซิร์ฟเวอร์</a:t>
            </a:r>
          </a:p>
          <a:p>
            <a:pPr lvl="1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อีกทั้งยังมาพร้อมกับ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OpenSSL</a:t>
            </a:r>
          </a:p>
          <a:p>
            <a:pPr lvl="1"/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ระบบบริหารฐานข้อมูลที่พัฒนาโดย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เพื่อใช้เชื่อมต่อไปยังฐานข้อมูล </a:t>
            </a:r>
            <a:b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สนับสนุนฐานข้อมูล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669F7-555E-A159-3ED4-1EBE088D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3" y="2592017"/>
            <a:ext cx="3203542" cy="1601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D50CF-C167-9A7F-C035-6C58831BD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7C06-D60B-A3DF-7E60-002D29F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585F93D-19C4-971D-27B5-B716A9693031}"/>
              </a:ext>
            </a:extLst>
          </p:cNvPr>
          <p:cNvSpPr txBox="1"/>
          <p:nvPr/>
        </p:nvSpPr>
        <p:spPr>
          <a:xfrm>
            <a:off x="602902" y="382933"/>
            <a:ext cx="8460712" cy="1499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</a:t>
            </a:r>
            <a:r>
              <a:rPr lang="en-US" sz="28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28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โปรแกรมจำลองเครื่องคอมพิวเตอร์เป็น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web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9FE81-E26A-3880-BA76-4593639BC040}"/>
              </a:ext>
            </a:extLst>
          </p:cNvPr>
          <p:cNvSpPr txBox="1"/>
          <p:nvPr/>
        </p:nvSpPr>
        <p:spPr>
          <a:xfrm>
            <a:off x="602903" y="2072254"/>
            <a:ext cx="8032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จะอยู่ในรูปแบบของไฟล์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Zip, tar, 7z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อยู่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ภายใต้ใบอนุญาตของ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GNU General Public License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แต่บางครั้งอาจจะมีการเปลี่ยนแปลงเรื่องของลิขสิทธิ์ในการใช้งาน จึงควรติดตามและตรวจสอบโปรแกรมด้วย</a:t>
            </a:r>
          </a:p>
          <a:p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พัฒนาโดยโครงการ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Friends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ที่เป็นโครงการไม่แสวงหาผลกำไร ที่จัดตั้งในปี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ค.ศ. 2002 โดย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Kai ‘Oswald’ Seidler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Kay Vogelgesang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ทั้งนี้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ประกอบด้วย</a:t>
            </a:r>
          </a:p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โปรแกรมย่อยได้แก่โปรแกรม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โปรแกรมภาษา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และภาษา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Perl</a:t>
            </a:r>
          </a:p>
          <a:p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01999-F36B-4999-6FA0-1BCA2771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953" y="2592017"/>
            <a:ext cx="3203542" cy="1601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34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0D911-D4D0-CE1C-8D2A-900FBCEA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D0CF-14B6-5CF1-C4A2-64CA63EE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5A82FD19-2B24-4FCB-B6C2-C347326878E8}"/>
              </a:ext>
            </a:extLst>
          </p:cNvPr>
          <p:cNvSpPr txBox="1"/>
          <p:nvPr/>
        </p:nvSpPr>
        <p:spPr>
          <a:xfrm>
            <a:off x="602902" y="382933"/>
            <a:ext cx="8460712" cy="691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โปรแกรม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 </a:t>
            </a: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สามารถใช้งานได้ 4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D27B8-777C-B394-08DB-CE6023E6F110}"/>
              </a:ext>
            </a:extLst>
          </p:cNvPr>
          <p:cNvSpPr txBox="1"/>
          <p:nvPr/>
        </p:nvSpPr>
        <p:spPr>
          <a:xfrm>
            <a:off x="602901" y="1431232"/>
            <a:ext cx="97194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เป็นซอฟต์แวร์ที่ใช้จำลองเซิร์ฟเวอร์เพื่อพัฒนาและทดสอบเว็บไซต์แบบ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โดยรองรับระบบปฏิบัติการหลัก 4 ระบบ ได้แก่:</a:t>
            </a: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BCDCC-9101-91D8-43FE-912C0AECA1FB}"/>
              </a:ext>
            </a:extLst>
          </p:cNvPr>
          <p:cNvSpPr txBox="1"/>
          <p:nvPr/>
        </p:nvSpPr>
        <p:spPr>
          <a:xfrm>
            <a:off x="1027523" y="2413337"/>
            <a:ext cx="99386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>
              <a:buFont typeface="+mj-lt"/>
              <a:buAutoNum type="arabicPeriod"/>
            </a:pP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7, 8, 10, 11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 Server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ไฟล์ติดตั้งเป็น .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ติดตั้งง่ายและใช้งานผ่าน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Control Panel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macOS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macOS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เวอร์ชันใหม่ๆ (รวมถึง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M1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M2 Chip)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ไฟล์ติดตั้งเป็น .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dmg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XAMPP-VM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สำหรับรันบน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Virtual Machine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381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F3A54-BE51-0D62-93E7-06AC77C1C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1DC59-3863-9FEC-AD01-0D82D9F3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6932CDB-7A26-AE72-D49E-7E823B4B5C35}"/>
              </a:ext>
            </a:extLst>
          </p:cNvPr>
          <p:cNvSpPr txBox="1"/>
          <p:nvPr/>
        </p:nvSpPr>
        <p:spPr>
          <a:xfrm>
            <a:off x="602902" y="382933"/>
            <a:ext cx="8460712" cy="691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โปรแกรม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 </a:t>
            </a: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สามารถใช้งานได้ 4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4148A-0BBA-8F28-1DF1-C94943B79436}"/>
              </a:ext>
            </a:extLst>
          </p:cNvPr>
          <p:cNvSpPr txBox="1"/>
          <p:nvPr/>
        </p:nvSpPr>
        <p:spPr>
          <a:xfrm>
            <a:off x="602901" y="1431232"/>
            <a:ext cx="97194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โปรแกรม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เป็นซอฟต์แวร์ที่ใช้จำลองเซิร์ฟเวอร์เพื่อพัฒนาและทดสอบเว็บไซต์แบบ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โดยรองรับระบบปฏิบัติการหลัก 4 ระบบ ได้แก่:</a:t>
            </a:r>
          </a:p>
          <a:p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572F9-E715-0C7B-D32A-233B3ACAD5E7}"/>
              </a:ext>
            </a:extLst>
          </p:cNvPr>
          <p:cNvSpPr txBox="1"/>
          <p:nvPr/>
        </p:nvSpPr>
        <p:spPr>
          <a:xfrm>
            <a:off x="1027523" y="2413337"/>
            <a:ext cx="99386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Linux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Ubuntu, Debian, Fedora, CentOS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และดิสโทรอื่นๆ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ไฟล์ติดตั้งเป็น .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run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ต้องติดตั้งและรันผ่าน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Terminal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Solaris (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ไม่ค่อยนิยมในปัจจุบัน)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เคยมีเวอร์ชันรองรับระบบปฏิบัติการ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Solaris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Oracle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ปัจจุบันไม่ค่อยได้รับการอัปเดตแล้ว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05B62-7B8B-5696-DF87-7E19D884847C}"/>
              </a:ext>
            </a:extLst>
          </p:cNvPr>
          <p:cNvSpPr txBox="1"/>
          <p:nvPr/>
        </p:nvSpPr>
        <p:spPr>
          <a:xfrm>
            <a:off x="1218415" y="5205655"/>
            <a:ext cx="87551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📌 </a:t>
            </a:r>
            <a:r>
              <a:rPr lang="th-TH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หมายเหตุ</a:t>
            </a:r>
            <a:r>
              <a:rPr lang="th-TH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ใช้งานได้หลักๆ บน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Windows, macOS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Linux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Solaris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เลิกพัฒนาไปแล้ว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🚀</a:t>
            </a:r>
          </a:p>
        </p:txBody>
      </p:sp>
    </p:spTree>
    <p:extLst>
      <p:ext uri="{BB962C8B-B14F-4D97-AF65-F5344CB8AC3E}">
        <p14:creationId xmlns:p14="http://schemas.microsoft.com/office/powerpoint/2010/main" val="389863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94899-6F16-FD9A-D434-B9B16450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7041-65F6-ADD1-6359-ACF7DE40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F3507D5-A3BB-5698-0EE5-C8AD8912439B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C871A-2F53-7AE0-D2CB-049BBB844D49}"/>
              </a:ext>
            </a:extLst>
          </p:cNvPr>
          <p:cNvSpPr txBox="1"/>
          <p:nvPr/>
        </p:nvSpPr>
        <p:spPr>
          <a:xfrm>
            <a:off x="494906" y="1407238"/>
            <a:ext cx="9902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เป็นชุดซอฟต์แวร์ที่รวมเครื่องมือที่จำเป็นสำหรับการพัฒนาเว็บแอปพลิเคชัน ซึ่งแต่ละตัวอักษรในชื่อ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มีความหมายดังนี้:</a:t>
            </a:r>
          </a:p>
          <a:p>
            <a:pPr marL="514350" indent="-514350">
              <a:buAutoNum type="arabicPeriod"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= Cross-Platform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รองรับหลายระบบปฏิบัติการ 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Windows, Linux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macOS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ทำให้สามารถใช้งานได้ในหลายแพลตฟอร์มโดยไม่ต้องติดตั้งซอฟต์แวร์แต่ละตัวแยกกัน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9166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ED45D-CD1B-9D25-F62F-7AB9D9C0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7738-353A-809D-6EAF-07673CC1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DD84C8B-2E45-5B10-C5F4-6903D68DB907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1456B-1B5B-A054-E89B-CBE206A1B20F}"/>
              </a:ext>
            </a:extLst>
          </p:cNvPr>
          <p:cNvSpPr txBox="1"/>
          <p:nvPr/>
        </p:nvSpPr>
        <p:spPr>
          <a:xfrm>
            <a:off x="494906" y="1407238"/>
            <a:ext cx="99028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เป็นชุดซอฟต์แวร์ที่รวมเครื่องมือที่จำเป็นสำหรับการพัฒนาเว็บแอปพลิเคชัน ซึ่งแต่ละตัวอักษรในชื่อ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มีความหมายดังนี้: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2.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 = Apache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ที่ใช้สำหรับประมวลผลและให้บริการหน้าเว็บผ่านโปรโตคอล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ทำหน้าที่แสดงผลไฟล์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HTML, PHP, JavaScript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และไฟล์เว็บอื่นๆ บนเบราว์เซอร์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สามารถเปิด/ปิด และตั้งค่าพอร์ตได้ผ่าน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Control Panel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ใช้สำหรับให้บริการหน้าเว็บที่พัฒนาในเครื่องหรือบนเครือข่ายภายใน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46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72771-6AFA-5AE8-1B4E-3C0B097F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0D45-837C-A9A6-2B76-F3713DD1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1B3E31A-F572-6C0E-2544-652F74BB9CF7}"/>
              </a:ext>
            </a:extLst>
          </p:cNvPr>
          <p:cNvSpPr txBox="1"/>
          <p:nvPr/>
        </p:nvSpPr>
        <p:spPr>
          <a:xfrm>
            <a:off x="602902" y="298092"/>
            <a:ext cx="8460712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 </a:t>
            </a:r>
            <a:endParaRPr lang="th-TH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(Structured Query Language)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AB9958-4570-2778-7E4D-2C1007C860C6}"/>
              </a:ext>
            </a:extLst>
          </p:cNvPr>
          <p:cNvSpPr txBox="1">
            <a:spLocks/>
          </p:cNvSpPr>
          <p:nvPr/>
        </p:nvSpPr>
        <p:spPr>
          <a:xfrm>
            <a:off x="763996" y="2309580"/>
            <a:ext cx="10039121" cy="2701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h-TH" sz="3200" dirty="0"/>
              <a:t>เป็นภาษาที่ใช้สำหรับจัดการฐานข้อมูลเชิงสัมพันธ์ (</a:t>
            </a:r>
            <a:r>
              <a:rPr lang="en-US" sz="3200" dirty="0"/>
              <a:t>Relational Database Management System - RDBMS) </a:t>
            </a:r>
            <a:r>
              <a:rPr lang="th-TH" sz="3200" dirty="0"/>
              <a:t>ซึ่งช่วยให้สามารถ เพิ่ม (</a:t>
            </a:r>
            <a:r>
              <a:rPr lang="en-US" sz="3200" dirty="0"/>
              <a:t>Insert), </a:t>
            </a:r>
            <a:r>
              <a:rPr lang="th-TH" sz="3200" dirty="0"/>
              <a:t>อ่าน (</a:t>
            </a:r>
            <a:r>
              <a:rPr lang="en-US" sz="3200" dirty="0"/>
              <a:t>Select), </a:t>
            </a:r>
            <a:r>
              <a:rPr lang="th-TH" sz="3200" dirty="0"/>
              <a:t>ปรับปรุง (</a:t>
            </a:r>
            <a:r>
              <a:rPr lang="en-US" sz="3200" dirty="0"/>
              <a:t>Update), </a:t>
            </a:r>
            <a:r>
              <a:rPr lang="th-TH" sz="3200" dirty="0"/>
              <a:t>และลบ (</a:t>
            </a:r>
            <a:r>
              <a:rPr lang="en-US" sz="3200" dirty="0"/>
              <a:t>Delete) </a:t>
            </a:r>
            <a:r>
              <a:rPr lang="th-TH" sz="3200" dirty="0"/>
              <a:t>ข้อมูลได้ รวมถึงการจัดการโครงสร้างของฐานข้อมูล เช่น การสร้างและแก้ไขตาราง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1897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8FF9-DFF0-DF5B-E238-33E41ECF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08A-963E-8E05-ECBD-29477619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FA8D6AA-7EB3-9888-1D9D-64B0E884F00E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D5552-91AD-228A-CBEA-3D3F85895447}"/>
              </a:ext>
            </a:extLst>
          </p:cNvPr>
          <p:cNvSpPr txBox="1"/>
          <p:nvPr/>
        </p:nvSpPr>
        <p:spPr>
          <a:xfrm>
            <a:off x="494906" y="1407238"/>
            <a:ext cx="990285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เป็นชุดซอฟต์แวร์ที่รวมเครื่องมือที่จำเป็นสำหรับการพัฒนาเว็บแอปพลิเคชัน ซึ่งแต่ละตัวอักษรในชื่อ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มีความหมายดังนี้: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3.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 = MySQL (MariaDB)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ระบบจัดการฐานข้อมูลเชิงสัมพันธ์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RDBMS)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ใช้สำหรับบริหารจัดการฐานข้อมูลเว็บไซต์ เช่น เก็บข้อมูลผู้ใช้, บทความ, รายการสินค้า ฯลฯ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ปัจจุบันใช้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MariaDB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เนื่องจากเป็นโครงการโอเพ่นซอร์สที่พัฒนาต่อยอดจาก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28922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21B15-5378-C587-D626-4A307AC0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C51A1-B2CD-EA53-30D8-F86D0732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53AD28C-4751-791B-8FFB-7D7CEC8EE59D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BBDEE-4DA0-C5F3-192E-D2DD313A0F98}"/>
              </a:ext>
            </a:extLst>
          </p:cNvPr>
          <p:cNvSpPr txBox="1"/>
          <p:nvPr/>
        </p:nvSpPr>
        <p:spPr>
          <a:xfrm>
            <a:off x="494906" y="1407238"/>
            <a:ext cx="99028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เป็นชุดซอฟต์แวร์ที่รวมเครื่องมือที่จำเป็นสำหรับการพัฒนาเว็บแอปพลิเคชัน ซึ่งแต่ละตัวอักษรในชื่อ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มีความหมายดังนี้: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4.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 = PHP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ภาษาสคริปต์ฝั่งเซิร์ฟเวอร์ (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Server-Side Scripting Language)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ใช้พัฒนาเว็บไซต์แบบไดนามิก เช่น ระบบล็อกอิน, ฟอร์มกรอกข้อมูล, </a:t>
            </a:r>
            <a:b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และการเชื่อมต่อฐานข้อมูล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รองรับการทำงานร่วมกับ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MySQL/MariaDB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ได้เป็นอย่างดี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95497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F35E-3DBC-7DFF-7199-3FCEFF360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7027-121E-C675-C5D3-065103B3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532B3C0E-592C-C1AD-1733-C9ABD61E7D39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ส่วนประกอบของ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4BCC7-603C-500A-31BA-0DA062387D54}"/>
              </a:ext>
            </a:extLst>
          </p:cNvPr>
          <p:cNvSpPr txBox="1"/>
          <p:nvPr/>
        </p:nvSpPr>
        <p:spPr>
          <a:xfrm>
            <a:off x="494906" y="1407238"/>
            <a:ext cx="99028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เป็นชุดซอฟต์แวร์ที่รวมเครื่องมือที่จำเป็นสำหรับการพัฒนาเว็บแอปพลิเคชัน ซึ่งแต่ละตัวอักษรในชื่อ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มีความหมายดังนี้:</a:t>
            </a:r>
          </a:p>
          <a:p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5.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 = Perl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ภาษาสคริปต์ที่คล้ายกับ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Python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ใช้สำหรับการพัฒนาเว็บ, งานประมวลผลข้อความ และงานอัตโนมัติ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แม้ว่า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จะไม่เป็นที่นิยมเท่า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แต่ยังคงเป็นส่วนหนึ่งของ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37917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71DD8-3AC3-1F53-F63A-886CE53A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DAAF-26EB-4A6C-1C8B-330C0FE7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2A2DCA8-1BA9-98A8-E8D8-DF3FF49B6836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ข้อดีข้อเสียของ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C2447-21E0-A8EF-1A36-65DEC41A9C3C}"/>
              </a:ext>
            </a:extLst>
          </p:cNvPr>
          <p:cNvSpPr txBox="1"/>
          <p:nvPr/>
        </p:nvSpPr>
        <p:spPr>
          <a:xfrm>
            <a:off x="476053" y="1228397"/>
            <a:ext cx="100065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</a:t>
            </a:r>
          </a:p>
          <a:p>
            <a:pPr marL="358775" indent="-358775" algn="just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ติดตั้งง่ายและใช้งานสะดวก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ติดตั้งเพียงครั้งเดียว ก็สามารถใช้งาน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Apache, MySQL (MariaDB), PHP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Perl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ได้ทันที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Control Panel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ที่ช่วยให้จัดการเซิร์ฟเวอร์ได้ง่าย</a:t>
            </a:r>
          </a:p>
          <a:p>
            <a:pPr marL="358775" indent="-358775" algn="just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ฟรีและเป็นโอเพ่นซอร์ส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สามารถดาวน์โหลดและใช้งานได้ฟรี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เปิดโค้ดให้พัฒนาต่อยอดได้</a:t>
            </a:r>
          </a:p>
          <a:p>
            <a:pPr marL="358775" indent="-358775" algn="just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รองรับหลายระบบปฏิบัติการ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ทำงานได้บน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Windows, Linux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macOS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สามารถใช้ร่วมกับซอฟต์แวร์อื่นๆ ได้ง่าย</a:t>
            </a:r>
          </a:p>
        </p:txBody>
      </p:sp>
    </p:spTree>
    <p:extLst>
      <p:ext uri="{BB962C8B-B14F-4D97-AF65-F5344CB8AC3E}">
        <p14:creationId xmlns:p14="http://schemas.microsoft.com/office/powerpoint/2010/main" val="2975904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4D441-361D-DCB0-2804-DD7532AA9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A94A1-BD55-5E39-2BD0-705C4865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9762972-FFFC-9627-0C92-583458C1DC42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ข้อดีข้อเสียของ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978C-F8F3-7EDB-6BB6-1EBE91A8CC35}"/>
              </a:ext>
            </a:extLst>
          </p:cNvPr>
          <p:cNvSpPr txBox="1"/>
          <p:nvPr/>
        </p:nvSpPr>
        <p:spPr>
          <a:xfrm>
            <a:off x="476053" y="1228397"/>
            <a:ext cx="1000655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ข้อดี</a:t>
            </a:r>
          </a:p>
          <a:p>
            <a:pPr lvl="1"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เหมาะสำหรับการพัฒนาและทดสอบเว็บแอปพลิเคชัน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สามารถจำลองเซิร์ฟเวอร์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Localhost)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เพื่อพัฒนาเว็บโดยไม่ต้องเชื่อมต่ออินเทอร์เน็ต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และฐานข้อมูล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MariaDB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ซึ่งเป็นเทคโนโลยียอดนิยมสำหรับเว็บแอปพลิเคชัน</a:t>
            </a:r>
          </a:p>
          <a:p>
            <a:pPr lvl="1"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รองรับหลายฟีเจอร์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สำหรับจัดการฐานข้อมูล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SSL (OpenSSL)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สำหรับการทดสอบเว็บที่ใช้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FileZilla FTP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Mercury Mail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สำหรับการจัดการไฟล์และอีเมล</a:t>
            </a:r>
          </a:p>
        </p:txBody>
      </p:sp>
    </p:spTree>
    <p:extLst>
      <p:ext uri="{BB962C8B-B14F-4D97-AF65-F5344CB8AC3E}">
        <p14:creationId xmlns:p14="http://schemas.microsoft.com/office/powerpoint/2010/main" val="1769163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F742-9347-D0B6-F9B5-65D6799A6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6AFF-E87D-17F1-820E-7B988C56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E924CFD-6530-C400-4FD8-0288DDF265D2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ข้อดีข้อเสียของ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5B407-8584-90B6-970D-EC980A5A9549}"/>
              </a:ext>
            </a:extLst>
          </p:cNvPr>
          <p:cNvSpPr txBox="1"/>
          <p:nvPr/>
        </p:nvSpPr>
        <p:spPr>
          <a:xfrm>
            <a:off x="476053" y="1228397"/>
            <a:ext cx="100065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marL="358775" indent="-358775" algn="just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ไม่ปลอดภัยสำหรับการใช้งานจริง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ค่าเริ่มต้นของ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เปิดให้เข้าถึงได้ง่าย ทำให้มีความเสี่ยงด้านความปลอดภัย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ไม่แนะนำให้ใช้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บนเซิร์ฟเวอร์จริง ควรใช้ซอฟต์แวร์ที่ปลอดภัยกว่า เช่น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LAMP (Linux), WAMP (Windows)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Docker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8775" indent="-358775" algn="just">
              <a:buFont typeface="+mj-lt"/>
              <a:buAutoNum type="arabicPeriod"/>
              <a:tabLst>
                <a:tab pos="358775" algn="l"/>
              </a:tabLst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ใช้ทรัพยากรเครื่องค่อนข้างมาก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เมื่อรัน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พร้อมกัน อาจทำให้เครื่องช้าลง โดยเฉพาะเครื่องที่มี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RAM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ต่ำ</a:t>
            </a:r>
          </a:p>
          <a:p>
            <a:pPr marL="358775" indent="-358775" algn="just">
              <a:buFont typeface="+mj-lt"/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ไม่รองรับการทำงานแบบ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Production Server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ถูกออกแบบมาสำหรับ การพัฒนาและทดสอบเท่านั้น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ไม่มีระบบ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Load Balancing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หรือการจัดการทราฟฟิกขนาดใหญ่</a:t>
            </a:r>
          </a:p>
        </p:txBody>
      </p:sp>
    </p:spTree>
    <p:extLst>
      <p:ext uri="{BB962C8B-B14F-4D97-AF65-F5344CB8AC3E}">
        <p14:creationId xmlns:p14="http://schemas.microsoft.com/office/powerpoint/2010/main" val="114273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0BA5-5DD1-94A6-A32F-65A36CB4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4511E-D04B-3AB7-9EED-7548B5E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5B01A432-324C-C8EA-A080-61F9506CA7C6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ข้อดีข้อเสียของ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(ต่อ)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A4CDF-B87E-4EF3-1FB0-83BD10DF7FA0}"/>
              </a:ext>
            </a:extLst>
          </p:cNvPr>
          <p:cNvSpPr txBox="1"/>
          <p:nvPr/>
        </p:nvSpPr>
        <p:spPr>
          <a:xfrm>
            <a:off x="476053" y="1228397"/>
            <a:ext cx="99311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ข้อเสีย</a:t>
            </a:r>
          </a:p>
          <a:p>
            <a:pPr lvl="1"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เวอร์ชันของซอฟต์แวร์อาจล้าหลัง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บางครั้ง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อาจไม่ใช่เวอร์ชันล่าสุด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ทำให้ต้องอัปเดตเองหากต้องการใช้ฟีเจอร์ใหม่ๆ</a:t>
            </a:r>
          </a:p>
          <a:p>
            <a:pPr lvl="1" algn="just"/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ต้องตั้งค่าพอร์ตเองเมื่อเกิดการชนกับโปรแกรมอื่น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บางครั้ง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อาจใช้พอร์ตที่ชนกับซอฟต์แวร์อื่น เช่น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Skype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IIS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Windows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ต้องเข้าไปแก้ไขการตั้งค่าพอร์ตเอง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D6493-0AC9-FCA7-AA89-EFE77F742E89}"/>
              </a:ext>
            </a:extLst>
          </p:cNvPr>
          <p:cNvSpPr txBox="1"/>
          <p:nvPr/>
        </p:nvSpPr>
        <p:spPr>
          <a:xfrm>
            <a:off x="2076254" y="5101961"/>
            <a:ext cx="85666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🚀 XAMPP </a:t>
            </a:r>
            <a:r>
              <a:rPr lang="th-TH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เหมาะสำหรับการพัฒนาและทดสอบเว็บแอปพลิเคชัน แต่ไม่ควรใช้บนเซิร์ฟเวอร์จริง เนื่องจากข้อจำกัดด้านความปลอดภัยและประสิทธิภาพ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726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8867-A63E-89F5-1703-06D37AF2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5928F-0FA0-C0F0-2D9A-16FD0C1C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55BB5F2-CFC0-E7A1-85F1-1E11545490E9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ประโยชน์ของ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B4B41-96F9-2EAE-EA0B-12BD60BBF9D3}"/>
              </a:ext>
            </a:extLst>
          </p:cNvPr>
          <p:cNvSpPr txBox="1"/>
          <p:nvPr/>
        </p:nvSpPr>
        <p:spPr>
          <a:xfrm>
            <a:off x="867265" y="1435518"/>
            <a:ext cx="91251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เป็นเครื่องมือสำคัญสำหรับการพัฒนาเว็บไซต์ที่ช่วยจำลอง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บนเครื่องคอมพิวเตอร์ส่วนตัว ทำให้นักพัฒนาสามารถทดสอบและแก้ไขเว็บไซต์แบบ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real-time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ก่อนนำขึ้นใช้งานจริง นอกจากนี้ยังสามารถใช้เป็น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จริงได้ โดยรองรับการทำงานของ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PHP, 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และจัดการฐานข้อมูลผ่าน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รวมถึงรองรับการเชื่อมต่อจากภายนอกผ่าน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IP address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อย่างไรก็ตาม 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จริงควรคำนึงถึงความปลอดภัยและเหมาะสำหรับเว็บไซต์ที่มีผู้ใช้งานไม่มากนัก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355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0BC1-0951-DC7D-8F29-8F0FE1E8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A9657-3463-0424-642C-A87E89C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C513514-764D-C7C4-85FB-5B28DD7F14A8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ประโยชน์ของ </a:t>
            </a:r>
            <a:r>
              <a:rPr lang="en-US" sz="36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Xampp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BBA84-E975-6153-331A-29E929A10722}"/>
              </a:ext>
            </a:extLst>
          </p:cNvPr>
          <p:cNvSpPr txBox="1"/>
          <p:nvPr/>
        </p:nvSpPr>
        <p:spPr>
          <a:xfrm>
            <a:off x="867265" y="1435518"/>
            <a:ext cx="91251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เป็นเครื่องมือสำคัญสำหรับการพัฒนาเว็บไซต์ที่ช่วยจำลอง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บนเครื่องคอมพิวเตอร์ส่วนตัว ทำให้นักพัฒนาสามารถทดสอบและแก้ไขเว็บไซต์แบบ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real-time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ก่อนนำขึ้นใช้งานจริง นอกจากนี้ยังสามารถใช้เป็น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จริงได้ โดยรองรับการทำงานของ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PHP, 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และจัดการฐานข้อมูลผ่าน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รวมถึงรองรับการเชื่อมต่อจากภายนอกผ่าน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IP address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อย่างไรก็ตาม การใช้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Web Server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จริงควรคำนึงถึงความปลอดภัยและเหมาะสำหรับเว็บไซต์ที่มีผู้ใช้งานไม่มากนัก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195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F197-849C-642F-7AF4-D8BA26FF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EA85-A7D7-0FF4-258C-B79295F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8C7A66B-F592-F8C7-48F0-74A7B1392806}"/>
              </a:ext>
            </a:extLst>
          </p:cNvPr>
          <p:cNvSpPr txBox="1"/>
          <p:nvPr/>
        </p:nvSpPr>
        <p:spPr>
          <a:xfrm>
            <a:off x="1108740" y="2075546"/>
            <a:ext cx="8460712" cy="2356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การจัดการฐานข้อมูล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</a:p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ด้วย</a:t>
            </a:r>
          </a:p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21396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A7DD8-E7CF-8EDC-7B1C-7B0354DF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5C7B-B854-4969-04FD-919E1DBE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CF71BBD-9C00-3C1C-9969-99C8450F98AD}"/>
              </a:ext>
            </a:extLst>
          </p:cNvPr>
          <p:cNvSpPr txBox="1"/>
          <p:nvPr/>
        </p:nvSpPr>
        <p:spPr>
          <a:xfrm>
            <a:off x="602902" y="298092"/>
            <a:ext cx="8460712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แบ่งออกเป็นหลายกลุ่ม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0C1C97-F971-F6F4-59DA-3263402FFCC1}"/>
              </a:ext>
            </a:extLst>
          </p:cNvPr>
          <p:cNvSpPr txBox="1">
            <a:spLocks/>
          </p:cNvSpPr>
          <p:nvPr/>
        </p:nvSpPr>
        <p:spPr>
          <a:xfrm>
            <a:off x="358644" y="1422539"/>
            <a:ext cx="10689570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sz="3200" b="1" dirty="0"/>
              <a:t>Data Query Language (DQL) </a:t>
            </a:r>
            <a:r>
              <a:rPr lang="en-US" sz="3200" dirty="0"/>
              <a:t>– </a:t>
            </a:r>
            <a:r>
              <a:rPr lang="th-TH" sz="3200" dirty="0"/>
              <a:t>ภาษาสำหรับดึงข้อมูล ใช้ในการค้นหาข้อมูลจากฐานข้อมูล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SELECT</a:t>
            </a:r>
            <a:r>
              <a:rPr lang="en-US" sz="3200" dirty="0"/>
              <a:t> - </a:t>
            </a:r>
            <a:r>
              <a:rPr lang="th-TH" sz="3200" dirty="0"/>
              <a:t>ใช้ดึงข้อมูลจากตาราง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98E4D-59BB-C185-616D-0B8E33A53043}"/>
              </a:ext>
            </a:extLst>
          </p:cNvPr>
          <p:cNvSpPr txBox="1"/>
          <p:nvPr/>
        </p:nvSpPr>
        <p:spPr>
          <a:xfrm>
            <a:off x="961535" y="2848049"/>
            <a:ext cx="9766168" cy="1446550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SELECT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column1, column2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FROM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table_name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WHERE condition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  <a:endParaRPr lang="th-TH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45012-D1B9-C084-0FB8-B0F0B471B582}"/>
              </a:ext>
            </a:extLst>
          </p:cNvPr>
          <p:cNvSpPr txBox="1"/>
          <p:nvPr/>
        </p:nvSpPr>
        <p:spPr>
          <a:xfrm>
            <a:off x="961535" y="4863762"/>
            <a:ext cx="9766168" cy="1446550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SELECT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name, age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FROM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students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WHERE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&gt; 18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  <a:endParaRPr lang="th-TH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43FC-D3A0-1093-0285-CB9428B7E496}"/>
              </a:ext>
            </a:extLst>
          </p:cNvPr>
          <p:cNvSpPr txBox="1"/>
          <p:nvPr/>
        </p:nvSpPr>
        <p:spPr>
          <a:xfrm>
            <a:off x="961535" y="4340542"/>
            <a:ext cx="216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ตัวอย่าง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117901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B81E-80AC-D0B6-B43F-C5001644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AE13D-D84B-CA4A-8BBD-5B8BC03A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949A5F4-44A2-EE19-CE41-C162B5AB255A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phpMyAdmin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คืออะไร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9DF3-4270-999C-02C2-CA428FE30795}"/>
              </a:ext>
            </a:extLst>
          </p:cNvPr>
          <p:cNvSpPr txBox="1"/>
          <p:nvPr/>
        </p:nvSpPr>
        <p:spPr>
          <a:xfrm>
            <a:off x="867265" y="1435518"/>
            <a:ext cx="91251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คือเครื่องมือจัดการฐานข้อมูล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ผ่านเว็บบราวเซอร์ที่มีส่วนติดต่อผู้ใช้แบบกราฟิก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GUI)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ช่วยให้สามารถสร้างและจัดการฐานข้อมูล สร้างตาราง เพิ่ม/แก้ไข/ลบข้อมูล นำเข้า/ส่งออกข้อมูล และเขียนคำสั่ง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ได้โดยไม่ต้องใช้คำสั่งผ่าน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Command Line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เป็นส่วนหนึ่งของชุดโปรแกรม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ที่ใช้งานกันอย่างแพร่หลาย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470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5068-377D-B1BB-CBFB-469F97623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B6478-CE96-E566-AAB6-FF6B8610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3EF2A4FA-F182-0A9F-1B11-78C537B9DCF6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คุณสมบัติหลักของ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phpMyAdmin</a:t>
            </a:r>
            <a:endParaRPr lang="th-TH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01507-4B64-07B8-3888-A16639F04FA9}"/>
              </a:ext>
            </a:extLst>
          </p:cNvPr>
          <p:cNvSpPr txBox="1"/>
          <p:nvPr/>
        </p:nvSpPr>
        <p:spPr>
          <a:xfrm>
            <a:off x="1272617" y="1435518"/>
            <a:ext cx="805991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ใช้งานง่ายผ่านเว็บเบราว์เซอร์ (ไม่ต้องใช้คำสั่ง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จัดการฐานข้อมูล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(MariaDB)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ได้สะดวก</a:t>
            </a: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สร้างและแก้ไขตารางในฐานข้อมูล</a:t>
            </a: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แก้ไข และลบข้อมูล ได้ง่าย</a:t>
            </a: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รันคำสั่ง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ได้โดยตรง</a:t>
            </a: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สำรองและกู้คืนฐานข้อมูล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Export &amp; Import)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63525" indent="-263525">
              <a:buFont typeface="+mj-lt"/>
              <a:buAutoNum type="arabicPeriod"/>
            </a:pP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รองรับหลายภาษา รวมถึงภาษาไทย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0904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7FFC2-C7A1-777E-F6A8-6D671FBC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E26A6-1FFA-99E3-2DB1-78CF2A2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C72502A-3297-D9C0-AFAD-D986E1E7C0F3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การเข้าถึง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phpMyAdmin</a:t>
            </a:r>
            <a:endParaRPr lang="th-TH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B6DC3-3F9D-5D92-697F-9D7EF0DC592E}"/>
              </a:ext>
            </a:extLst>
          </p:cNvPr>
          <p:cNvSpPr txBox="1"/>
          <p:nvPr/>
        </p:nvSpPr>
        <p:spPr>
          <a:xfrm>
            <a:off x="1272617" y="1435518"/>
            <a:ext cx="80599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📌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URL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การเข้าใช้งาน (ใน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XAMPP Control Panel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Start Apache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เปิดเว็บเบราว์เซอร์ แล้วพิมพ์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7761C-ABEF-4110-60ED-DC2D1CF04518}"/>
              </a:ext>
            </a:extLst>
          </p:cNvPr>
          <p:cNvSpPr txBox="1"/>
          <p:nvPr/>
        </p:nvSpPr>
        <p:spPr>
          <a:xfrm>
            <a:off x="2007909" y="3059668"/>
            <a:ext cx="6634114" cy="156966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txBody>
          <a:bodyPr wrap="square">
            <a:spAutoFit/>
          </a:bodyPr>
          <a:lstStyle/>
          <a:p>
            <a:endParaRPr lang="th-TH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http://localhost/phpmyadmin/</a:t>
            </a:r>
            <a:endParaRPr lang="th-TH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3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384D3-E7BF-D71B-BD0E-C4CFF51CAC10}"/>
              </a:ext>
            </a:extLst>
          </p:cNvPr>
          <p:cNvSpPr txBox="1"/>
          <p:nvPr/>
        </p:nvSpPr>
        <p:spPr>
          <a:xfrm>
            <a:off x="1786044" y="5100488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ระบบจะแสดงหน้าหลักของ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phpMyAdmin</a:t>
            </a:r>
          </a:p>
        </p:txBody>
      </p:sp>
    </p:spTree>
    <p:extLst>
      <p:ext uri="{BB962C8B-B14F-4D97-AF65-F5344CB8AC3E}">
        <p14:creationId xmlns:p14="http://schemas.microsoft.com/office/powerpoint/2010/main" val="31505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81A2A-A6C2-FF71-A044-25ADB654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0193-A630-59B1-5728-BE279CF8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A025601-213E-0723-90E7-BB63F37CD1E0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phpMyAdmin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ใช้ทำอะไรได้บ้าง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A06AAB-696D-C60E-171F-7E6884E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521" y="1578699"/>
            <a:ext cx="7501528" cy="3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462EC-BCB4-34E9-8931-42D60A70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7542-AB1E-3862-4216-06B91652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BA5DB7DD-BD25-2FF7-C731-1F4EAEB967E6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การเขียน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จัดการ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  <a:endParaRPr lang="th-TH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968DD7-A53A-D2A7-8C3E-054C16793B82}"/>
              </a:ext>
            </a:extLst>
          </p:cNvPr>
          <p:cNvSpPr txBox="1"/>
          <p:nvPr/>
        </p:nvSpPr>
        <p:spPr>
          <a:xfrm>
            <a:off x="744304" y="1633481"/>
            <a:ext cx="92763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จัดการ 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หมายถึงการใช้ภาษา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เพื่อทำงานกับฐานข้อมูล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(MariaDB)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โดยสามารถ เพิ่ม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INSERT),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อ่าน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SELECT),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UPDATE),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และลบ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DELETE)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 ได้ผ่านคำสั่ง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+ MySQL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เป็นการรวมกันของ ภาษาโปรแกรมฝั่งเซิร์ฟเวอร์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และระบบฐานข้อมูล (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MySQL)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 เว็บแอปพลิเคชันไดนามิก ที่สามารถจัดเก็บและแสดงผลข้อมูลแบบโต้ตอบกับผู้ใช้ได้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8577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EBDF-8091-EBCD-9729-017DA0707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ED7A-A968-1BA4-091F-9E17B17C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5E4739F-666C-FC39-0AA2-A67EA145AC46}"/>
              </a:ext>
            </a:extLst>
          </p:cNvPr>
          <p:cNvSpPr txBox="1"/>
          <p:nvPr/>
        </p:nvSpPr>
        <p:spPr>
          <a:xfrm>
            <a:off x="602902" y="382933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ฟังก์ชันหลักของ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กับ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  <a:endParaRPr lang="th-TH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C49744-87D3-CA04-E650-6F474830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382806"/>
              </p:ext>
            </p:extLst>
          </p:nvPr>
        </p:nvGraphicFramePr>
        <p:xfrm>
          <a:off x="853648" y="1681690"/>
          <a:ext cx="9836347" cy="36576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464587">
                  <a:extLst>
                    <a:ext uri="{9D8B030D-6E8A-4147-A177-3AD203B41FA5}">
                      <a16:colId xmlns:a16="http://schemas.microsoft.com/office/drawing/2014/main" val="3059452666"/>
                    </a:ext>
                  </a:extLst>
                </a:gridCol>
                <a:gridCol w="2554664">
                  <a:extLst>
                    <a:ext uri="{9D8B030D-6E8A-4147-A177-3AD203B41FA5}">
                      <a16:colId xmlns:a16="http://schemas.microsoft.com/office/drawing/2014/main" val="2379068287"/>
                    </a:ext>
                  </a:extLst>
                </a:gridCol>
                <a:gridCol w="4817096">
                  <a:extLst>
                    <a:ext uri="{9D8B030D-6E8A-4147-A177-3AD203B41FA5}">
                      <a16:colId xmlns:a16="http://schemas.microsoft.com/office/drawing/2014/main" val="347694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ฟังก์ชัน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	รายละเอียด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00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เชื่อมต่อฐานข้อมูล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เชื่อม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PHP </a:t>
                      </a:r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กับ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mysqli_connect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238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สร้างฐานข้อมูล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สร้างฐานข้อมูลใหม่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 DATABASE </a:t>
                      </a:r>
                      <a:r>
                        <a:rPr lang="en-US" sz="24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mydb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63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สร้างตาราง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สร้างโครงสร้างตาราง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CREATE TABLE users (id INT, name VARCHAR(50));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04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เพิ่มข้อมูล (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Insert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เพิ่มข้อมูลเข้าในตาราง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INSERT INTO users (name) VALUES ('Alice');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53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ดึงข้อมูล (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Select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อ่านข้อมูลจากฐานข้อมูล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SELECT * FROM users;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66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แก้ไขข้อมูล (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Update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แก้ไขข้อมูลที่มีอยู่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UPDATE users SET name='Bob' WHERE id=1;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5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ลบข้อมูล (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Delete Data)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ลบข้อมูลจากฐานข้อมูล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DELETE FROM users WHERE id=1;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72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70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743E-28FF-E424-65B4-3905A311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A9EE6DD-FA17-D038-58EC-A7D43F4AA262}"/>
              </a:ext>
            </a:extLst>
          </p:cNvPr>
          <p:cNvSpPr txBox="1"/>
          <p:nvPr/>
        </p:nvSpPr>
        <p:spPr>
          <a:xfrm>
            <a:off x="602902" y="298092"/>
            <a:ext cx="8460712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ขั้นตอนการทำงานของ </a:t>
            </a:r>
            <a:b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กับฐานข้อมูล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3A5F1-A4E2-1E02-E21F-939964840343}"/>
              </a:ext>
            </a:extLst>
          </p:cNvPr>
          <p:cNvSpPr txBox="1"/>
          <p:nvPr/>
        </p:nvSpPr>
        <p:spPr>
          <a:xfrm>
            <a:off x="602902" y="2076489"/>
            <a:ext cx="947158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buAutoNum type="arabicPeriod"/>
            </a:pP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เชื่อมต่อฐานข้อมูล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Connect to Database)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11213" lvl="1" indent="-354013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เว็บไซต์หรือแอปพลิเคชันที่พัฒนาโดยใช้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จะต้องเชื่อมต่อกับฐานข้อมูล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ก่อน</a:t>
            </a:r>
          </a:p>
          <a:p>
            <a:pPr marL="811213" lvl="1" indent="-354013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ใช้ฟังก์ชัน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PDO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เพื่อทำการเชื่อมต่อ</a:t>
            </a:r>
          </a:p>
          <a:p>
            <a:pPr marL="811213" lvl="1" indent="-354013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ตัวอย่างโค้ดการเชื่อมต่อ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AFB7587-4FDA-D1FE-3629-0FA5D149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41" y="3511966"/>
            <a:ext cx="4651484" cy="2551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964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DFD2-1BA9-DF8D-0B33-9ED6AE2D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2C565-7C9F-7C7E-60A2-7597F52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90215D5-A97A-F033-1E50-D582F9A8D4BE}"/>
              </a:ext>
            </a:extLst>
          </p:cNvPr>
          <p:cNvSpPr txBox="1"/>
          <p:nvPr/>
        </p:nvSpPr>
        <p:spPr>
          <a:xfrm>
            <a:off x="602902" y="298092"/>
            <a:ext cx="8460712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ขั้นตอนการทำงานของ </a:t>
            </a:r>
            <a:b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กับฐานข้อมูล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CC805-3DFA-61B6-3B0B-784EE9E82855}"/>
              </a:ext>
            </a:extLst>
          </p:cNvPr>
          <p:cNvSpPr txBox="1"/>
          <p:nvPr/>
        </p:nvSpPr>
        <p:spPr>
          <a:xfrm>
            <a:off x="1375901" y="2040701"/>
            <a:ext cx="800377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ดำเนินการกับตาราง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Operate on Database Tables</a:t>
            </a:r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เมื่อเชื่อมต่อฐานข้อมูลสำเร็จ สามารถ ดำเนินการกับข้อมูล ภายในตารางได้ เช่น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เพิ่มข้อมูล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INSERT)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ดึงข้อมูล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SELECT)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แก้ไขข้อมูล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UPDATE)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ลบข้อมูล (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DELETE)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SQL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PHP: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10A091AF-BFD1-4958-F899-84AA85D15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61" y="3266535"/>
            <a:ext cx="5303980" cy="22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9874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00BE9-EF52-A7F2-0FE2-531ABD2C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C78D-DFCC-8ABB-10A1-A910722C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F30B913F-4BBB-B36F-778A-319DC97E2B7D}"/>
              </a:ext>
            </a:extLst>
          </p:cNvPr>
          <p:cNvSpPr txBox="1"/>
          <p:nvPr/>
        </p:nvSpPr>
        <p:spPr>
          <a:xfrm>
            <a:off x="602902" y="298092"/>
            <a:ext cx="8460712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ขั้นตอนการทำงานของ </a:t>
            </a:r>
            <a:b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</a:b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กับฐานข้อมูล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F497-A763-051E-6BAC-83D5BA7B312D}"/>
              </a:ext>
            </a:extLst>
          </p:cNvPr>
          <p:cNvSpPr txBox="1"/>
          <p:nvPr/>
        </p:nvSpPr>
        <p:spPr>
          <a:xfrm>
            <a:off x="1375901" y="2040701"/>
            <a:ext cx="80037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แสดงผลหรือส่งคืนข้อมูลให้ผู้ใช้ (</a:t>
            </a:r>
            <a:r>
              <a:rPr lang="en-US" sz="2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Display/Return Data to User)</a:t>
            </a:r>
            <a:endParaRPr lang="th-TH" sz="2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หลังจากดำเนินการกับฐานข้อมูลแล้ว ระบบจะแสดงผลลัพธ์ให้กับผู้ใช้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แสดงรายชื่อผู้ใช้ในหน้าเว็บ หรือแจ้งเตือนว่าบันทึกข้อมูลสำเร็จ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สามารถนำผลลัพธ์มาแสดงผลในรูปแบบ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 เช่น</a:t>
            </a:r>
            <a:endParaRPr lang="th-TH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 descr="A computer code with text&#10;&#10;AI-generated content may be incorrect.">
            <a:extLst>
              <a:ext uri="{FF2B5EF4-FFF2-40B4-BE49-F238E27FC236}">
                <a16:creationId xmlns:a16="http://schemas.microsoft.com/office/drawing/2014/main" id="{8DFCA34D-D2E3-AB17-7F73-1616840E9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22" y="3630110"/>
            <a:ext cx="7862699" cy="2374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20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2E88-1FB8-C989-22BA-1DA07828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F16BD-7094-8669-A42A-18008955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8B24E5A-1DC9-C000-DCF3-C0198B7A5BFA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ฟังก์ชัน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 </a:t>
            </a: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PHP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8D2A30-6BFE-B7F4-14FD-87DE4286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90" y="4871681"/>
            <a:ext cx="8406245" cy="590203"/>
          </a:xfrm>
          <a:solidFill>
            <a:schemeClr val="bg1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(host, username, password, </a:t>
            </a:r>
            <a:r>
              <a:rPr lang="en-US" sz="32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dbname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algn="ctr">
              <a:buFont typeface="Wingdings" panose="05000000000000000000" pitchFamily="2" charset="2"/>
              <a:buChar char="q"/>
            </a:pPr>
            <a:endParaRPr lang="en-US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64CF6-BAAE-E5E1-2330-8BC27E3F2203}"/>
              </a:ext>
            </a:extLst>
          </p:cNvPr>
          <p:cNvSpPr txBox="1">
            <a:spLocks/>
          </p:cNvSpPr>
          <p:nvPr/>
        </p:nvSpPr>
        <p:spPr>
          <a:xfrm>
            <a:off x="797590" y="4035828"/>
            <a:ext cx="1284602" cy="590203"/>
          </a:xfrm>
          <a:prstGeom prst="rect">
            <a:avLst/>
          </a:prstGeom>
          <a:solidFill>
            <a:srgbClr val="0E86D4"/>
          </a:solidFill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h-TH" sz="3200" b="1" dirty="0"/>
              <a:t>รูปแบบ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996A4-2D0E-9731-299B-FF65B682F153}"/>
              </a:ext>
            </a:extLst>
          </p:cNvPr>
          <p:cNvSpPr txBox="1"/>
          <p:nvPr/>
        </p:nvSpPr>
        <p:spPr>
          <a:xfrm>
            <a:off x="602902" y="1240911"/>
            <a:ext cx="8795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 เชื่อมต่อฐานข้อมูล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(MariaDB)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โดยใช้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(MySQL Improved Extension)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ซึ่งเป็น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ที่พัฒนาขึ้นเพื่อทำงานกับ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โดยเฉพาะ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7008CA-6D8C-FC93-348A-D7DCBB34C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111" y="2071908"/>
            <a:ext cx="6919560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6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FCF66-6D65-BC50-F51C-3ACBA716F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C1041-1167-37F6-BD22-A3239C5A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01A44DA-699A-9458-5A77-38F0A18FED77}"/>
              </a:ext>
            </a:extLst>
          </p:cNvPr>
          <p:cNvSpPr txBox="1"/>
          <p:nvPr/>
        </p:nvSpPr>
        <p:spPr>
          <a:xfrm>
            <a:off x="602902" y="298092"/>
            <a:ext cx="8460712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แบ่งออกเป็นหลายกลุ่ม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71E1DA-3322-30EE-1C83-ADC9F3A1E404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2. Data Manipulation Language (DML) – </a:t>
            </a:r>
            <a:r>
              <a:rPr lang="th-TH" sz="3200" b="1" dirty="0"/>
              <a:t>ภาษาสำหรับจัดการข้อมูล</a:t>
            </a:r>
            <a:r>
              <a:rPr lang="en-US" sz="3200" b="1" dirty="0"/>
              <a:t> </a:t>
            </a:r>
            <a:r>
              <a:rPr lang="th-TH" sz="3200" b="1" dirty="0"/>
              <a:t>ใช้ในการเพิ่ม, แก้ไข และลบข้อมูลในตาราง</a:t>
            </a:r>
            <a:r>
              <a:rPr lang="en-US" sz="3200" b="1" dirty="0"/>
              <a:t>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INSERT</a:t>
            </a:r>
            <a:r>
              <a:rPr lang="en-US" sz="3200" dirty="0"/>
              <a:t> - </a:t>
            </a:r>
            <a:r>
              <a:rPr lang="th-TH" sz="3200" dirty="0"/>
              <a:t>เพิ่มข้อมูลใหม่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6D4D0-9C92-0C39-027F-50F332E7B3EA}"/>
              </a:ext>
            </a:extLst>
          </p:cNvPr>
          <p:cNvSpPr txBox="1"/>
          <p:nvPr/>
        </p:nvSpPr>
        <p:spPr>
          <a:xfrm>
            <a:off x="961534" y="2848049"/>
            <a:ext cx="10765409" cy="1446550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INTO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table_name</a:t>
            </a:r>
            <a:r>
              <a:rPr lang="th-TH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(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column1, column2</a:t>
            </a:r>
            <a:r>
              <a:rPr lang="th-TH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VALUES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th-TH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value1, value2</a:t>
            </a:r>
            <a:r>
              <a:rPr lang="th-TH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;</a:t>
            </a:r>
            <a:endParaRPr lang="th-TH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0CADB-1CDF-4B74-385C-C7C3E700F2FE}"/>
              </a:ext>
            </a:extLst>
          </p:cNvPr>
          <p:cNvSpPr txBox="1"/>
          <p:nvPr/>
        </p:nvSpPr>
        <p:spPr>
          <a:xfrm>
            <a:off x="961535" y="4863762"/>
            <a:ext cx="9766168" cy="1077218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UPDATE </a:t>
            </a:r>
            <a:r>
              <a:rPr lang="en-US" sz="2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table_name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SET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column1 = value1 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WHERE condition;</a:t>
            </a:r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81F23-8B12-A265-165E-D11D7D4DA22B}"/>
              </a:ext>
            </a:extLst>
          </p:cNvPr>
          <p:cNvSpPr txBox="1"/>
          <p:nvPr/>
        </p:nvSpPr>
        <p:spPr>
          <a:xfrm>
            <a:off x="961535" y="4340542"/>
            <a:ext cx="216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ตัวอย่าง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492298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9E0E6-51BC-825E-1831-2BC24434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68B1-C5A6-167A-41D9-7388EA95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FD408BD-3757-BA70-E197-479683ADAE40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F631E-36F3-DDFA-A657-9CB63C369B56}"/>
              </a:ext>
            </a:extLst>
          </p:cNvPr>
          <p:cNvSpPr txBox="1"/>
          <p:nvPr/>
        </p:nvSpPr>
        <p:spPr>
          <a:xfrm>
            <a:off x="602902" y="1240911"/>
            <a:ext cx="8795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เชื่อมต่อฐานข้อมูล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MySQL (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แบบพื้นฐาน)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4A52579-5ECB-5049-6B27-FAA0B1A0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242" y="2113552"/>
            <a:ext cx="5105842" cy="3520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67DF9-56C6-3A31-F460-A9973EC23032}"/>
              </a:ext>
            </a:extLst>
          </p:cNvPr>
          <p:cNvSpPr txBox="1"/>
          <p:nvPr/>
        </p:nvSpPr>
        <p:spPr>
          <a:xfrm>
            <a:off x="6565491" y="2905515"/>
            <a:ext cx="5434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✅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ถ้าเชื่อมต่อสำเร็จ → แสดงข้อความ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เชื่อมต่อสำเร็จ!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ถ้าเชื่อมต่อล้มเหลว → แสดงข้อผิดพลาด </a:t>
            </a:r>
            <a:b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   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การเชื่อมต่อล้มเหลว: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Access denied for user”</a:t>
            </a:r>
          </a:p>
        </p:txBody>
      </p:sp>
    </p:spTree>
    <p:extLst>
      <p:ext uri="{BB962C8B-B14F-4D97-AF65-F5344CB8AC3E}">
        <p14:creationId xmlns:p14="http://schemas.microsoft.com/office/powerpoint/2010/main" val="1955732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FF78-58A4-24A4-C975-922E8C832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B878-DE15-0AA5-4409-7DC28111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B40FACC-563D-7B1D-A869-AE9FD5D18C1E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8EDA2-DA49-BB9D-9BE3-6E59F2E42641}"/>
              </a:ext>
            </a:extLst>
          </p:cNvPr>
          <p:cNvSpPr txBox="1"/>
          <p:nvPr/>
        </p:nvSpPr>
        <p:spPr>
          <a:xfrm>
            <a:off x="602902" y="1240911"/>
            <a:ext cx="8795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เชื่อมต่อโดยไม่กำหนดฐานข้อมูล (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dbname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E394E2-6027-3FF8-D934-7EC2BF62145D}"/>
              </a:ext>
            </a:extLst>
          </p:cNvPr>
          <p:cNvSpPr txBox="1"/>
          <p:nvPr/>
        </p:nvSpPr>
        <p:spPr>
          <a:xfrm>
            <a:off x="6565491" y="2905515"/>
            <a:ext cx="543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mysqli_select_db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($conn, “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mydb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”)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เพื่อเลือกฐานข้อมูลหลังจากเชื่อมต่อ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B0CC7BF-FE45-BDA9-1C85-F9E589A3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2" y="1916926"/>
            <a:ext cx="5591415" cy="2730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097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CE9BD-C047-B4F1-4F60-C241E5EBB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90F61-A80E-53BE-B861-A561C782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E0A4FD7-6CA4-FB0C-8798-E6BA81D6FCC4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66A09-32DB-6DB3-B4D3-C09BACBFB33C}"/>
              </a:ext>
            </a:extLst>
          </p:cNvPr>
          <p:cNvSpPr txBox="1"/>
          <p:nvPr/>
        </p:nvSpPr>
        <p:spPr>
          <a:xfrm>
            <a:off x="602902" y="1240911"/>
            <a:ext cx="8795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ใช้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mysqli_connect_errno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ตรวจสอบข้อผิดพลาด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C4D8D6-7BC9-C258-5E83-4627B34BDA01}"/>
              </a:ext>
            </a:extLst>
          </p:cNvPr>
          <p:cNvSpPr txBox="1"/>
          <p:nvPr/>
        </p:nvSpPr>
        <p:spPr>
          <a:xfrm>
            <a:off x="2457702" y="4876591"/>
            <a:ext cx="8694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✅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mysqli_connect_errno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→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ตรวจสอบว่ามีข้อผิดพลาดเกิดขึ้นหรือไม่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✅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mysqli_connect_error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()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→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แสดงรายละเอียดข้อผิดพลาด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4AB374D-C6F5-D07A-14BA-75961198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1" y="1919860"/>
            <a:ext cx="5674639" cy="2541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838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58B25-88C9-04E3-5836-62476CED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0765-5956-3394-A260-EBB8DF51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7361A8E-E309-3304-DA2E-AF56ED58E0BA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20108-4D1A-2E08-71EE-C6E22979DCE1}"/>
              </a:ext>
            </a:extLst>
          </p:cNvPr>
          <p:cNvSpPr txBox="1"/>
          <p:nvPr/>
        </p:nvSpPr>
        <p:spPr>
          <a:xfrm>
            <a:off x="602902" y="1240911"/>
            <a:ext cx="87956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ปิดการเชื่อมต่อฐานข้อมูล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25DBA-DBBA-1E9A-A25E-6B3D60447276}"/>
              </a:ext>
            </a:extLst>
          </p:cNvPr>
          <p:cNvSpPr txBox="1"/>
          <p:nvPr/>
        </p:nvSpPr>
        <p:spPr>
          <a:xfrm>
            <a:off x="5634535" y="3198167"/>
            <a:ext cx="8694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📌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mysqli_close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($conn);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ปิดการเชื่อมต่อฐานข้อมูล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7E69413C-FF6C-3442-EEBC-D3E2BD03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29" y="2874547"/>
            <a:ext cx="3260584" cy="1510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97C15-9858-F14A-BCCA-CC4F31995D9F}"/>
              </a:ext>
            </a:extLst>
          </p:cNvPr>
          <p:cNvSpPr txBox="1"/>
          <p:nvPr/>
        </p:nvSpPr>
        <p:spPr>
          <a:xfrm>
            <a:off x="988448" y="173226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หลังจากใช้งานเสร็จ ควรปิดการเชื่อมต่อเพื่อประหยัดทรัพยากร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4826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0BBF8-1FDE-5EB4-82BA-B83D4871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2369-D258-8FEC-B487-FE188654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55BB9D6-BDC8-39F7-7378-2190711276C2}"/>
              </a:ext>
            </a:extLst>
          </p:cNvPr>
          <p:cNvSpPr txBox="1"/>
          <p:nvPr/>
        </p:nvSpPr>
        <p:spPr>
          <a:xfrm>
            <a:off x="602902" y="298092"/>
            <a:ext cx="8460712" cy="72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สรุป </a:t>
            </a:r>
            <a:r>
              <a:rPr lang="en-US" sz="40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mysqli_connect</a:t>
            </a:r>
            <a:r>
              <a:rPr lang="en-US" sz="4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()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921F2F-533F-3F32-4AC0-6F0B84AA2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73500"/>
              </p:ext>
            </p:extLst>
          </p:nvPr>
        </p:nvGraphicFramePr>
        <p:xfrm>
          <a:off x="999241" y="2029992"/>
          <a:ext cx="9445658" cy="310896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569327">
                  <a:extLst>
                    <a:ext uri="{9D8B030D-6E8A-4147-A177-3AD203B41FA5}">
                      <a16:colId xmlns:a16="http://schemas.microsoft.com/office/drawing/2014/main" val="312724534"/>
                    </a:ext>
                  </a:extLst>
                </a:gridCol>
                <a:gridCol w="5876331">
                  <a:extLst>
                    <a:ext uri="{9D8B030D-6E8A-4147-A177-3AD203B41FA5}">
                      <a16:colId xmlns:a16="http://schemas.microsoft.com/office/drawing/2014/main" val="941183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ฟังก์ชัน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ความหมาย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9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mysqli_connect</a:t>
                      </a:r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ใช้เชื่อมต่อฐานข้อมูล </a:t>
                      </a:r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60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mysqli_connect_errno()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ตรวจสอบว่าการเชื่อมต่อล้มเหลวหรือไม่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8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mysqli_connect_error</a:t>
                      </a:r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แสดงรายละเอียดข้อผิดพลาดของการเชื่อมต่อ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2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mysqli_select_db</a:t>
                      </a:r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เลือกฐานข้อมูลเมื่อไม่ได้กำหนด </a:t>
                      </a:r>
                      <a:r>
                        <a:rPr lang="en-US" sz="28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dbname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59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mysqli_close</a:t>
                      </a:r>
                      <a:r>
                        <a:rPr lang="en-US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8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ปิดการเชื่อมต่อฐานข้อมูล</a:t>
                      </a:r>
                      <a:endParaRPr lang="en-US" sz="28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46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4313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A6A8-E912-1B78-75F2-88727613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4440-7621-9E15-F8BF-BA1F3698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0F66EDDD-37F4-380D-CD8E-D35A282CC4F2}"/>
              </a:ext>
            </a:extLst>
          </p:cNvPr>
          <p:cNvSpPr txBox="1"/>
          <p:nvPr/>
        </p:nvSpPr>
        <p:spPr>
          <a:xfrm>
            <a:off x="602902" y="298092"/>
            <a:ext cx="8460712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แบ่งออกเป็นหลายกลุ่ม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12B32A-A4D8-E7A7-2F12-799B0E303B21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1609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b="1" dirty="0"/>
              <a:t>3. Data Definition Language (DDL) – </a:t>
            </a:r>
            <a:r>
              <a:rPr lang="th-TH" sz="3200" b="1" dirty="0"/>
              <a:t>ภาษาสำหรับกำหนดโครงสร้างข้อมูล</a:t>
            </a:r>
            <a:br>
              <a:rPr lang="en-US" sz="3200" b="1" dirty="0"/>
            </a:br>
            <a:r>
              <a:rPr lang="en-US" sz="3200" b="1" dirty="0"/>
              <a:t>    </a:t>
            </a:r>
            <a:r>
              <a:rPr lang="th-TH" sz="3200" b="1" dirty="0"/>
              <a:t>ใช้สร้างและจัดการโครงสร้างของฐานข้อมูล เช่น ตาราง และดัชนี</a:t>
            </a:r>
            <a:r>
              <a:rPr lang="en-US" sz="3200" b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CREATE TABLE - </a:t>
            </a:r>
            <a:r>
              <a:rPr lang="th-TH" sz="3200" b="1" dirty="0"/>
              <a:t>สร้างตาราง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60C3C-4AE9-8AA5-92E5-C9602C9BF58D}"/>
              </a:ext>
            </a:extLst>
          </p:cNvPr>
          <p:cNvSpPr txBox="1"/>
          <p:nvPr/>
        </p:nvSpPr>
        <p:spPr>
          <a:xfrm>
            <a:off x="414779" y="2768884"/>
            <a:ext cx="4185501" cy="2923877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TABLE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 (</a:t>
            </a: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INT PRIMARY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</a:t>
            </a: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VARCHAR(50),</a:t>
            </a:r>
          </a:p>
          <a:p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</a:t>
            </a:r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INT</a:t>
            </a: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);</a:t>
            </a:r>
          </a:p>
          <a:p>
            <a:endParaRPr lang="en-US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E781-A9BB-D5E0-ADB4-87DDD84EAC2D}"/>
              </a:ext>
            </a:extLst>
          </p:cNvPr>
          <p:cNvSpPr txBox="1"/>
          <p:nvPr/>
        </p:nvSpPr>
        <p:spPr>
          <a:xfrm>
            <a:off x="4133375" y="4754042"/>
            <a:ext cx="7838387" cy="1261884"/>
          </a:xfrm>
          <a:prstGeom prst="rect">
            <a:avLst/>
          </a:prstGeom>
          <a:solidFill>
            <a:schemeClr val="bg1"/>
          </a:solidFill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ALTER TABLE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</a:t>
            </a:r>
            <a:r>
              <a:rPr lang="en-US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ADD COLUMN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email</a:t>
            </a:r>
            <a:r>
              <a:rPr lang="en-US" sz="20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VARCHAR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100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);</a:t>
            </a:r>
          </a:p>
          <a:p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D1E42-6DBD-DAB1-F38B-30C6E89E4023}"/>
              </a:ext>
            </a:extLst>
          </p:cNvPr>
          <p:cNvSpPr txBox="1"/>
          <p:nvPr/>
        </p:nvSpPr>
        <p:spPr>
          <a:xfrm>
            <a:off x="5288438" y="4230822"/>
            <a:ext cx="216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ตัวอย่าง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ea typeface="ADLaM Display" panose="02010000000000000000" pitchFamily="2" charset="0"/>
                <a:cs typeface="TH Sarabun New" panose="020B0500040200020003" pitchFamily="34" charset="-34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5788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B8CCA-83FC-53B2-25DD-7797A773F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67A60-A057-62BE-F1A3-0725F1E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4AEB936-CD6C-E043-2049-3D3EA7EA45B2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โครงสร้างพื้นฐานของฐานข้อมูลใน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SQL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A11D90-AC19-CD8A-643F-2DBA2B5C045B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408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Database (</a:t>
            </a:r>
            <a:r>
              <a:rPr lang="th-TH" sz="3200" b="1" dirty="0"/>
              <a:t>ฐานข้อมูล): </a:t>
            </a:r>
            <a:r>
              <a:rPr lang="th-TH" sz="3200" dirty="0"/>
              <a:t>คอลเลกชันของข้อมูลที่จัดเก็บในรูปแบบโครงสร้าง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Table (</a:t>
            </a:r>
            <a:r>
              <a:rPr lang="th-TH" sz="3200" b="1" dirty="0"/>
              <a:t>ตาราง): </a:t>
            </a:r>
            <a:r>
              <a:rPr lang="th-TH" sz="3200" dirty="0"/>
              <a:t>โครงสร้างหลักของฐานข้อมูลที่เก็บข้อมูลในรูปแบบแถว (</a:t>
            </a:r>
            <a:r>
              <a:rPr lang="en-US" sz="3200" dirty="0"/>
              <a:t>row) </a:t>
            </a:r>
            <a:r>
              <a:rPr lang="th-TH" sz="3200" dirty="0"/>
              <a:t>และคอลัมน์ (</a:t>
            </a:r>
            <a:r>
              <a:rPr lang="en-US" sz="3200" dirty="0"/>
              <a:t>column)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Row (</a:t>
            </a:r>
            <a:r>
              <a:rPr lang="th-TH" sz="3200" b="1" dirty="0"/>
              <a:t>แถวหรือเรคอร์ด): </a:t>
            </a:r>
            <a:r>
              <a:rPr lang="th-TH" sz="3200" dirty="0"/>
              <a:t>หนึ่งรายการข้อมูลภายในตาราง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Column (</a:t>
            </a:r>
            <a:r>
              <a:rPr lang="th-TH" sz="3200" b="1" dirty="0"/>
              <a:t>คอลัมน์หรือฟิลด์): </a:t>
            </a:r>
            <a:r>
              <a:rPr lang="th-TH" sz="3200" dirty="0"/>
              <a:t>คุณลักษณะของข้อมูลที่เก็บในตาราง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Primary Key (</a:t>
            </a:r>
            <a:r>
              <a:rPr lang="th-TH" sz="3200" b="1" dirty="0"/>
              <a:t>คีย์หลัก): </a:t>
            </a:r>
            <a:r>
              <a:rPr lang="th-TH" sz="3200" dirty="0"/>
              <a:t>ค่าที่ไม่ซ้ำกัน ใช้ระบุตัวตนของแถว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/>
              <a:t>Foreign Key : </a:t>
            </a:r>
            <a:r>
              <a:rPr lang="th-TH" sz="3200" dirty="0"/>
              <a:t>ใช้เชื่อมโยงข้อมูลระหว่างตาราง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04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EFD1-D3BC-350B-57F4-D7FA164C4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F0DC9-5FD8-E751-39B1-3FF7B118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7B9BA1F-1D3E-E2B1-2F94-0E88FD6BB37A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E3C099-71C1-7C3D-8946-CE0CA6B90DB8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1. สร้างฐานข้อมูล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05EF8-7DF1-DDF4-8459-AC7F74A94C4B}"/>
              </a:ext>
            </a:extLst>
          </p:cNvPr>
          <p:cNvSpPr txBox="1"/>
          <p:nvPr/>
        </p:nvSpPr>
        <p:spPr>
          <a:xfrm>
            <a:off x="3069997" y="2400522"/>
            <a:ext cx="5244444" cy="1077218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DATABASE school;</a:t>
            </a:r>
          </a:p>
        </p:txBody>
      </p:sp>
    </p:spTree>
    <p:extLst>
      <p:ext uri="{BB962C8B-B14F-4D97-AF65-F5344CB8AC3E}">
        <p14:creationId xmlns:p14="http://schemas.microsoft.com/office/powerpoint/2010/main" val="3607442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C0084-E739-358F-9F5F-231EC32F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EFF4A-ACB9-653C-C820-E6333FDD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C29F9B7-98ED-6976-A9CD-8DF6A7CC8716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A5C7DB-E1C1-C42C-9223-FF6F90E6295A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2. เลือกใช้ฐานข้อมูล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4DB7-7B9B-B971-C214-203B70AF16CA}"/>
              </a:ext>
            </a:extLst>
          </p:cNvPr>
          <p:cNvSpPr txBox="1"/>
          <p:nvPr/>
        </p:nvSpPr>
        <p:spPr>
          <a:xfrm>
            <a:off x="3701593" y="2351782"/>
            <a:ext cx="4273484" cy="1077218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 school;</a:t>
            </a:r>
          </a:p>
        </p:txBody>
      </p:sp>
    </p:spTree>
    <p:extLst>
      <p:ext uri="{BB962C8B-B14F-4D97-AF65-F5344CB8AC3E}">
        <p14:creationId xmlns:p14="http://schemas.microsoft.com/office/powerpoint/2010/main" val="2565496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48FE0-FF64-8310-A87D-5D2510CE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5CC3-521F-E61A-004A-1E9DE5A9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D72698-AC05-49C5-8B84-7D868DF39CCD}"/>
              </a:ext>
            </a:extLst>
          </p:cNvPr>
          <p:cNvSpPr txBox="1"/>
          <p:nvPr/>
        </p:nvSpPr>
        <p:spPr>
          <a:xfrm>
            <a:off x="602902" y="298092"/>
            <a:ext cx="8460712" cy="716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ตัวอย่างการใช้งานจริง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FEFB83-3D27-A408-280A-B3C61BC888FE}"/>
              </a:ext>
            </a:extLst>
          </p:cNvPr>
          <p:cNvSpPr txBox="1">
            <a:spLocks/>
          </p:cNvSpPr>
          <p:nvPr/>
        </p:nvSpPr>
        <p:spPr>
          <a:xfrm>
            <a:off x="132400" y="1284378"/>
            <a:ext cx="10689570" cy="846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th-TH" sz="3200" b="1" dirty="0"/>
              <a:t>3. สร้างตาราง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A8E065-7D94-6D24-C0C4-5430E4F5543C}"/>
              </a:ext>
            </a:extLst>
          </p:cNvPr>
          <p:cNvSpPr txBox="1"/>
          <p:nvPr/>
        </p:nvSpPr>
        <p:spPr>
          <a:xfrm>
            <a:off x="2617510" y="2304648"/>
            <a:ext cx="5131323" cy="2554545"/>
          </a:xfrm>
          <a:prstGeom prst="rect">
            <a:avLst/>
          </a:prstGeom>
          <a:noFill/>
          <a:ln w="19050">
            <a:solidFill>
              <a:srgbClr val="0E86D4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th-TH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CREATE TABLE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students (   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INT PRIMARY 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KEY,   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VARCHAR(50),    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INT</a:t>
            </a:r>
          </a:p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809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2743</Words>
  <Application>Microsoft Office PowerPoint</Application>
  <PresentationFormat>Widescreen</PresentationFormat>
  <Paragraphs>336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ADLaM Display</vt:lpstr>
      <vt:lpstr>Aptos</vt:lpstr>
      <vt:lpstr>Aptos Display</vt:lpstr>
      <vt:lpstr>Arial</vt:lpstr>
      <vt:lpstr>Courier New</vt:lpstr>
      <vt:lpstr>Neue Machina Ultra-Bold</vt:lpstr>
      <vt:lpstr>TH Sarabun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Boonsiri Masan</cp:lastModifiedBy>
  <cp:revision>8</cp:revision>
  <dcterms:created xsi:type="dcterms:W3CDTF">2025-01-20T14:09:38Z</dcterms:created>
  <dcterms:modified xsi:type="dcterms:W3CDTF">2025-02-04T16:23:49Z</dcterms:modified>
</cp:coreProperties>
</file>