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82" r:id="rId4"/>
    <p:sldId id="283" r:id="rId5"/>
  </p:sldIdLst>
  <p:sldSz cx="18288000" cy="10287000"/>
  <p:notesSz cx="6858000" cy="9144000"/>
  <p:embeddedFontLst>
    <p:embeddedFont>
      <p:font typeface="ADLaM Display" panose="02010000000000000000" pitchFamily="2" charset="0"/>
      <p:regular r:id="rId7"/>
    </p:embeddedFont>
    <p:embeddedFont>
      <p:font typeface="Neue Machina Ultra-Bold" panose="020B0604020202020204" charset="0"/>
      <p:regular r:id="rId8"/>
    </p:embeddedFont>
    <p:embeddedFont>
      <p:font typeface="Prompt" panose="00000500000000000000" pitchFamily="2" charset="-34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6D4"/>
    <a:srgbClr val="055C9D"/>
    <a:srgbClr val="68BBE3"/>
    <a:srgbClr val="00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2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AE277-FB82-4300-84DA-4BB9F37F3C72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1052-9CFB-4885-9E3D-D1E3127D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43FE-333A-4DEB-94A2-E26E90F6F52E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D5DD-303A-4B1E-93BB-8328D0C01162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9B01-2739-4EF3-B924-19EB9CCC3705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E8D6-3BBD-4A37-BFAC-650C3D8DB6B2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C40-3A8E-4264-9A8C-543CE7091D7C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D53A-6B96-4E45-9927-D2351DEF4A16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62D6-EF6F-418F-A20B-953BA6A87EEB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40E-E945-462A-8B89-2B493F8C0FB0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FCE6-2A63-45AD-B30D-77B8A62242C7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6A6-C6D5-4212-9251-6490019ED4A8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1234-3804-49CF-85EA-7B2E930BD6B2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39A1-EBB5-457B-9427-9092CA51B845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9285287"/>
            <a:ext cx="1524000" cy="982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0.tmp"/><Relationship Id="rId5" Type="http://schemas.openxmlformats.org/officeDocument/2006/relationships/image" Target="../media/image6.svg"/><Relationship Id="rId10" Type="http://schemas.openxmlformats.org/officeDocument/2006/relationships/image" Target="../media/image9.tmp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401799" y="4333875"/>
            <a:ext cx="3914775" cy="5981700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1" y="0"/>
            <a:ext cx="4114800" cy="5981700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701895" y="2258770"/>
            <a:ext cx="1488421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6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ICT12367</a:t>
            </a:r>
            <a:br>
              <a:rPr lang="th-TH" sz="96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การใช้กรอบงานสำหรับการพัฒนาเว็บแอปพลิเคชัน</a:t>
            </a:r>
            <a:b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เพื่อความมั่นคงปลอดภัย</a:t>
            </a:r>
            <a:endParaRPr lang="en-US" sz="10409" b="1" dirty="0">
              <a:solidFill>
                <a:srgbClr val="055C9D"/>
              </a:solidFill>
              <a:latin typeface="Neue Machina Ultra-Bold"/>
              <a:ea typeface="Neue Machina Ultra-Bold"/>
              <a:cs typeface="Neue Machina Ultra-Bold"/>
              <a:sym typeface="Neue Machina Ultra-Bold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DE44B3-09A4-7736-0A25-25BD442D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4AC5D6-9255-F7D9-AF77-D8BE2D32DCDC}"/>
              </a:ext>
            </a:extLst>
          </p:cNvPr>
          <p:cNvSpPr/>
          <p:nvPr/>
        </p:nvSpPr>
        <p:spPr>
          <a:xfrm>
            <a:off x="8001000" y="94869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28C8F47C-DDFD-F0B5-2733-451289B4EAC8}"/>
              </a:ext>
            </a:extLst>
          </p:cNvPr>
          <p:cNvSpPr txBox="1"/>
          <p:nvPr/>
        </p:nvSpPr>
        <p:spPr>
          <a:xfrm>
            <a:off x="6215495" y="6309062"/>
            <a:ext cx="60579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Assignment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4B164-CE2D-BD69-DF5B-7F207774F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C22B0EF-ECA4-9DEB-75B0-025B10AC1C6E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A9030CD-2022-DD68-3CD0-EF20E91341B4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4F5DE79-6AC0-ADDF-97AC-235DA2D66F19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4B91598-4DDF-EABF-BDE2-87885AA12569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6CBF834-3FD7-AD79-AD17-625102C2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E14BB249-362D-A033-42F3-3CD4E7DE959C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Assignment </a:t>
            </a:r>
            <a:r>
              <a:rPr lang="th-TH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6</a:t>
            </a:r>
            <a:endParaRPr lang="en-US" sz="8000" b="1" dirty="0">
              <a:solidFill>
                <a:srgbClr val="055C9D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Neue Machina Ultra-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AC548-3883-D40B-E474-D784FE098403}"/>
              </a:ext>
            </a:extLst>
          </p:cNvPr>
          <p:cNvSpPr txBox="1"/>
          <p:nvPr/>
        </p:nvSpPr>
        <p:spPr>
          <a:xfrm>
            <a:off x="600852" y="2455128"/>
            <a:ext cx="15281522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 ให้นักศึกษาติดตั้ง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Django 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และแสดงรายการแพ็กเกจที่ติดตั้งใน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Python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 พร้อมแสดงคำสั่งที่ใช้</a:t>
            </a:r>
          </a:p>
          <a:p>
            <a:pPr>
              <a:lnSpc>
                <a:spcPct val="150000"/>
              </a:lnSpc>
            </a:pPr>
            <a:endParaRPr lang="th-TH" sz="28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pic>
        <p:nvPicPr>
          <p:cNvPr id="5" name="Picture 4" descr="A close up of text&#10;&#10;AI-generated content may be incorrect.">
            <a:extLst>
              <a:ext uri="{FF2B5EF4-FFF2-40B4-BE49-F238E27FC236}">
                <a16:creationId xmlns:a16="http://schemas.microsoft.com/office/drawing/2014/main" id="{552A19D8-6221-AF70-7F22-FB83797E60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19" y="3421363"/>
            <a:ext cx="11824388" cy="2058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934E82-519C-81D4-E2CA-BA4502F061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89" y="5779229"/>
            <a:ext cx="11824388" cy="33041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887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B365F-6728-B769-6F63-78676EEBB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C5710C8-F05F-E3CE-860C-9B7765007FD1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37A5A59-7238-6FFC-D87C-4EF5F736E262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2634A92-6C92-9B8C-B6A3-B31FD7FE2017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BA1170B3-8F86-335F-F31D-8D6C9D147A3F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52FAB3B-4B7D-A7BD-05EC-A5A4CF97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89137CE9-0198-F3DA-B683-13963562F79F}"/>
              </a:ext>
            </a:extLst>
          </p:cNvPr>
          <p:cNvSpPr txBox="1"/>
          <p:nvPr/>
        </p:nvSpPr>
        <p:spPr>
          <a:xfrm>
            <a:off x="1123322" y="505512"/>
            <a:ext cx="14363700" cy="2030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Assignment </a:t>
            </a: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6</a:t>
            </a:r>
          </a:p>
          <a:p>
            <a:pPr algn="ctr">
              <a:lnSpc>
                <a:spcPct val="150000"/>
              </a:lnSpc>
            </a:pP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ให้นักศึกษาทดสอบใช้คำสั่งใน </a:t>
            </a: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B79D8-295C-785C-8AD8-7D1B53614768}"/>
              </a:ext>
            </a:extLst>
          </p:cNvPr>
          <p:cNvSpPr txBox="1"/>
          <p:nvPr/>
        </p:nvSpPr>
        <p:spPr>
          <a:xfrm>
            <a:off x="1736118" y="3090483"/>
            <a:ext cx="12801600" cy="6501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พิมพ์ตัวเลขและข้อความร่วมกัน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age = 25</a:t>
            </a:r>
            <a:endParaRPr lang="th-TH" sz="28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print("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อายุของฉันคือ",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age)</a:t>
            </a:r>
            <a:endParaRPr lang="th-TH" sz="28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28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ผลลัพธ์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: 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อายุของฉันคือ 25</a:t>
            </a:r>
            <a:endParaRPr lang="en-US" sz="28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ใช้ 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f-string 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แทรกค่าตัวแปร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name = “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ชื่อนักศึกษา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“</a:t>
            </a:r>
            <a:endParaRPr lang="th-TH" sz="28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age = 22 </a:t>
            </a:r>
            <a:endParaRPr lang="th-TH" sz="28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print(f"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สวัสดี {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name}, 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อายุ {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age} 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ปี")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ผลลัพธ์: สวัสดี </a:t>
            </a:r>
            <a:r>
              <a:rPr lang="en-US" sz="2800" dirty="0" err="1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xxxxx</a:t>
            </a:r>
            <a:r>
              <a:rPr lang="en-US" sz="28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, </a:t>
            </a:r>
            <a:r>
              <a:rPr lang="th-TH" sz="28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อายุ 22 ปี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th-TH" sz="28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713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7743F-BF31-FB64-E016-B8261401F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88045AC-3A5D-C207-1633-BC6DE3A87FD1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02FE49E-9571-EB0D-9561-6091BADCBA94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CECB388-D8A8-69A5-30F2-6C7B26DE9C64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FEC243F2-C980-9017-5E05-1B4145ADCCBE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3765F46-D9E2-CA76-8024-1F9A1699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1BD24627-CB78-816B-F6F4-D5F064AF011C}"/>
              </a:ext>
            </a:extLst>
          </p:cNvPr>
          <p:cNvSpPr txBox="1"/>
          <p:nvPr/>
        </p:nvSpPr>
        <p:spPr>
          <a:xfrm>
            <a:off x="1123322" y="505512"/>
            <a:ext cx="14363700" cy="2030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Assignment </a:t>
            </a: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6</a:t>
            </a:r>
          </a:p>
          <a:p>
            <a:pPr algn="ctr">
              <a:lnSpc>
                <a:spcPct val="150000"/>
              </a:lnSpc>
            </a:pPr>
            <a:r>
              <a:rPr lang="th-TH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ให้นักศึกษาทดสอบใช้คำสั่งใน </a:t>
            </a:r>
            <a:r>
              <a:rPr lang="en-US" sz="6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CE5CEE-A12A-F553-2B69-1487B9E8CA65}"/>
              </a:ext>
            </a:extLst>
          </p:cNvPr>
          <p:cNvSpPr txBox="1"/>
          <p:nvPr/>
        </p:nvSpPr>
        <p:spPr>
          <a:xfrm>
            <a:off x="1736118" y="3090483"/>
            <a:ext cx="12801600" cy="327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3. ใช้ </a:t>
            </a:r>
            <a:r>
              <a:rPr lang="en-US" sz="2800" dirty="0" err="1">
                <a:latin typeface="Prompt" panose="00000500000000000000" pitchFamily="2" charset="-34"/>
                <a:cs typeface="Prompt" panose="00000500000000000000" pitchFamily="2" charset="-34"/>
              </a:rPr>
              <a:t>sep</a:t>
            </a:r>
            <a:r>
              <a:rPr lang="en-US" sz="2800" dirty="0">
                <a:latin typeface="Prompt" panose="00000500000000000000" pitchFamily="2" charset="-34"/>
                <a:cs typeface="Prompt" panose="00000500000000000000" pitchFamily="2" charset="-34"/>
              </a:rPr>
              <a:t> </a:t>
            </a:r>
            <a:r>
              <a:rPr lang="th-TH" sz="2800" dirty="0">
                <a:latin typeface="Prompt" panose="00000500000000000000" pitchFamily="2" charset="-34"/>
                <a:cs typeface="Prompt" panose="00000500000000000000" pitchFamily="2" charset="-34"/>
              </a:rPr>
              <a:t>กำหนดตัวคั่นระหว่างค่าที่พิมพ์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print("Python", "Java", "C++", </a:t>
            </a:r>
            <a:r>
              <a:rPr lang="en-US" sz="2800" dirty="0" err="1"/>
              <a:t>sep</a:t>
            </a:r>
            <a:r>
              <a:rPr lang="en-US" sz="2800" dirty="0"/>
              <a:t>=" | ")</a:t>
            </a:r>
            <a:endParaRPr lang="th-TH" sz="2800" dirty="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800" dirty="0">
                <a:solidFill>
                  <a:srgbClr val="FF0000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ผลลัพธ์: </a:t>
            </a:r>
            <a:r>
              <a:rPr lang="en-US" sz="2800" dirty="0"/>
              <a:t>Python | Java | C++</a:t>
            </a:r>
            <a:endParaRPr lang="th-TH" sz="28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th-TH" sz="2800" dirty="0">
              <a:latin typeface="Prompt" panose="00000500000000000000" pitchFamily="2" charset="-34"/>
              <a:cs typeface="Prompt" panose="00000500000000000000" pitchFamily="2" charset="-34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th-TH" sz="2800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9633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156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Neue Machina Ultra-Bold</vt:lpstr>
      <vt:lpstr>ADLaM Display</vt:lpstr>
      <vt:lpstr>Aptos</vt:lpstr>
      <vt:lpstr>Prompt</vt:lpstr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Boonsiri</dc:creator>
  <cp:lastModifiedBy>Boonsiri Masan</cp:lastModifiedBy>
  <cp:revision>16</cp:revision>
  <dcterms:created xsi:type="dcterms:W3CDTF">2006-08-16T00:00:00Z</dcterms:created>
  <dcterms:modified xsi:type="dcterms:W3CDTF">2025-02-22T13:24:51Z</dcterms:modified>
  <dc:identifier>DAGcPt73Vic</dc:identifier>
</cp:coreProperties>
</file>