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0" r:id="rId3"/>
    <p:sldId id="363" r:id="rId4"/>
    <p:sldId id="362" r:id="rId5"/>
    <p:sldId id="364" r:id="rId6"/>
    <p:sldId id="361" r:id="rId7"/>
    <p:sldId id="365" r:id="rId8"/>
    <p:sldId id="302" r:id="rId9"/>
    <p:sldId id="339" r:id="rId10"/>
    <p:sldId id="340" r:id="rId11"/>
    <p:sldId id="341" r:id="rId12"/>
    <p:sldId id="342" r:id="rId13"/>
    <p:sldId id="366" r:id="rId14"/>
    <p:sldId id="367" r:id="rId15"/>
    <p:sldId id="343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44" r:id="rId24"/>
    <p:sldId id="375" r:id="rId25"/>
    <p:sldId id="376" r:id="rId26"/>
    <p:sldId id="347" r:id="rId27"/>
    <p:sldId id="377" r:id="rId28"/>
    <p:sldId id="348" r:id="rId29"/>
    <p:sldId id="378" r:id="rId30"/>
    <p:sldId id="379" r:id="rId31"/>
    <p:sldId id="380" r:id="rId32"/>
    <p:sldId id="381" r:id="rId33"/>
    <p:sldId id="350" r:id="rId34"/>
    <p:sldId id="382" r:id="rId35"/>
    <p:sldId id="383" r:id="rId36"/>
    <p:sldId id="351" r:id="rId37"/>
    <p:sldId id="384" r:id="rId38"/>
    <p:sldId id="385" r:id="rId39"/>
    <p:sldId id="386" r:id="rId40"/>
    <p:sldId id="387" r:id="rId41"/>
    <p:sldId id="388" r:id="rId42"/>
    <p:sldId id="352" r:id="rId43"/>
    <p:sldId id="389" r:id="rId44"/>
    <p:sldId id="353" r:id="rId45"/>
    <p:sldId id="390" r:id="rId46"/>
    <p:sldId id="355" r:id="rId47"/>
    <p:sldId id="391" r:id="rId48"/>
    <p:sldId id="354" r:id="rId49"/>
    <p:sldId id="392" r:id="rId50"/>
    <p:sldId id="393" r:id="rId51"/>
    <p:sldId id="356" r:id="rId52"/>
    <p:sldId id="394" r:id="rId53"/>
    <p:sldId id="26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86D4"/>
    <a:srgbClr val="FFFFFF"/>
    <a:srgbClr val="045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97" autoAdjust="0"/>
  </p:normalViewPr>
  <p:slideViewPr>
    <p:cSldViewPr snapToGrid="0">
      <p:cViewPr varScale="1">
        <p:scale>
          <a:sx n="76" d="100"/>
          <a:sy n="76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95F9C9-22AD-09B9-B88A-493E6E6525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BB2EA-448D-6506-F94D-A2B858D8D3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D13-7EAF-4394-9F97-21AE6A45DE3D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A3A-82FD-BA9A-CC90-09EE959482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507BF-07F2-3CB7-28A5-0EDFF39FAD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52B6A-CA85-4DB7-9D3B-7A8518787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6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C0C8A-BD9D-464B-AD17-87EA256F4DAA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79263-0680-477A-A974-C5C6598B0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3E2B-CB8C-8E07-A1D9-701A9F2D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5DAB7-D75E-FF54-C0FC-76BB4F12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5186-59BC-D673-497F-BF10EE82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4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FF66-6484-45B6-3AA3-9FE0F99C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E9C4E-5FB4-900A-F7E7-611640C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72011-8942-44DF-F76E-65632478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4B9D-AAF8-BB3E-B420-8659A4C6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5BE6F-E033-26CC-8DE6-03A1EA0A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EEBFC-5B58-CEC1-C5A9-C5100223A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0B4A5-C9EA-1084-0C17-8279F92B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FE0-22F8-5E1E-2CB3-C340095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2D1C-AA13-8F72-C75B-5466746A5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5636-9DFE-D9BD-A48B-08FD137D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CC5D-BEA7-6094-F75B-B6DDF906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3FC0-6A2A-A74D-FFA3-6C7B592D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2446-7FAD-9745-A55F-D5C4367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5276-11B7-3DE4-932A-873FBA55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EAD4-6576-F298-8313-6C8536E0D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4C09-15D0-EF6A-7738-008D402A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5EF-5196-032F-9F77-4CEE75C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1D23-A166-EF1E-9121-EF31DA5F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8A98-06C4-83CF-A488-D2C41523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D587-54CC-C5FB-7A73-76414237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D4A02-B9F9-FF3B-EEE7-00B447EE2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EAD16-C006-BF66-F6A2-F90A18F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F496-755D-DC98-294C-99087005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C1A6-B7E8-4C77-0A8E-D870F5E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9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117E1-1E86-F690-61F7-0B1BB5E8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BEDD1-3722-C4E7-D5DB-8BCB33EBF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C036C-5D67-5089-F289-1AFAC207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1231A-A9FB-57CD-767A-6940879B0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83A1-C314-03D1-3E01-24B789EC1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709C0-CF67-8E99-2C07-8A38C1F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B43FB-589F-4C96-E52C-AD4344FF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76114-7957-F7D8-71E9-0B61AC53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E8E2-A609-3244-8DD8-06B9936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51C2-4AE3-1200-13D5-17AC00B4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3386F-D68B-406A-08DE-71F07AC4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F4361-FF84-7D24-35EA-A690AC2F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1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91D01-FD01-9AD3-A276-FFE8DA84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E9739-D8A5-4FB1-CA68-69CB3AC4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B81A-6E9E-4B13-B658-6392C368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E8C3-1110-A7F7-AD1D-0A7614B1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B005-C36C-7E07-345D-E165FE22A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73F21-B2B2-1AB5-27BE-086EA0DBD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F3F65-DB1B-1A53-C922-0D763262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483D7-1A7E-9F6F-0C5A-B8C74BD6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7FF63-A876-C36C-A252-CCC7D9026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632F-BB8D-8A81-9D1E-AC8B3BA0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391A8D-5179-2487-2B26-BEEB285A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A876C-1877-3750-A6F3-C17090A1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BE11D-B028-2B4F-96B9-450BCD08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D928-4C54-1D34-E92D-B3BDA853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7B12-60B1-1E8E-4CD3-818A2FEF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6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E90C1-3330-B357-94BD-4141BC74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4205-FD4F-E16C-46A5-C6C1018C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2E5EA-7767-B6FF-2CB2-3ADA7F835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2291" y="6310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fld id="{857A9867-7216-4013-A088-DCCF1CA08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0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://127.0.0.1:8000/hom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2">
            <a:extLst>
              <a:ext uri="{FF2B5EF4-FFF2-40B4-BE49-F238E27FC236}">
                <a16:creationId xmlns:a16="http://schemas.microsoft.com/office/drawing/2014/main" id="{57A9E3A9-905E-B4F3-A982-C6CAE98F7B9C}"/>
              </a:ext>
            </a:extLst>
          </p:cNvPr>
          <p:cNvSpPr txBox="1"/>
          <p:nvPr/>
        </p:nvSpPr>
        <p:spPr>
          <a:xfrm>
            <a:off x="3710772" y="4375630"/>
            <a:ext cx="44958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mpt" panose="00000500000000000000" pitchFamily="2" charset="-34"/>
                <a:cs typeface="Prompt" panose="00000500000000000000" pitchFamily="2" charset="-34"/>
                <a:sym typeface="Neue Machina Ultra-Bold"/>
              </a:rPr>
              <a:t>Chapter 7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A9761634-82DA-DBDA-4C43-62CB9EF887F2}"/>
              </a:ext>
            </a:extLst>
          </p:cNvPr>
          <p:cNvSpPr txBox="1"/>
          <p:nvPr/>
        </p:nvSpPr>
        <p:spPr>
          <a:xfrm>
            <a:off x="2676991" y="5391293"/>
            <a:ext cx="6838017" cy="7136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2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 </a:t>
            </a:r>
            <a:r>
              <a:rPr lang="th-TH" sz="28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และ </a:t>
            </a:r>
            <a:r>
              <a:rPr lang="en-US" sz="2800" b="1" dirty="0">
                <a:solidFill>
                  <a:srgbClr val="055C9D"/>
                </a:solidFill>
                <a:latin typeface="Prompt" panose="00000500000000000000" pitchFamily="2" charset="-34"/>
                <a:ea typeface="ADLaM Display" panose="02010000000000000000" pitchFamily="2" charset="0"/>
                <a:cs typeface="Prompt" panose="00000500000000000000" pitchFamily="2" charset="-34"/>
                <a:sym typeface="Neue Machina Ultra-Bold"/>
              </a:rPr>
              <a:t>URL &amp; View</a:t>
            </a:r>
          </a:p>
        </p:txBody>
      </p:sp>
    </p:spTree>
    <p:extLst>
      <p:ext uri="{BB962C8B-B14F-4D97-AF65-F5344CB8AC3E}">
        <p14:creationId xmlns:p14="http://schemas.microsoft.com/office/powerpoint/2010/main" val="1415866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D769-96B5-BEE1-19F4-0475A6948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231A-0741-7E69-D447-06EA1C8D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23957-C4DB-5B4D-FB0F-BFB62F5DB14F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BEA95-DAC9-C591-DC9B-62988E5ED7D7}"/>
              </a:ext>
            </a:extLst>
          </p:cNvPr>
          <p:cNvSpPr txBox="1">
            <a:spLocks/>
          </p:cNvSpPr>
          <p:nvPr/>
        </p:nvSpPr>
        <p:spPr>
          <a:xfrm>
            <a:off x="586699" y="1941412"/>
            <a:ext cx="9903781" cy="3143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Modal (M)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คือส่วนที่เก็บข้อมูลของ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คือส่วนประมวลผลคำสั่งหรือข้อมูลต่างๆ โดยควบคุมการทำงานระหว่าง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Modal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Template (T)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คือหน้าตา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Application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เป็นส่วนที่ไว้ใช้แสดงผลข้อมูลผลลัพธ์จากการประมวลผลข้อมูลในหน้าเว็บร่วมกับ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HTML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8730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0870-6329-A73A-AFCA-DACBF848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84ACC-443A-707F-0D5F-B6BB8E47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8060A-E872-83A1-5A42-489793E30188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3" name="Picture 2" descr="A computer server with arrows&#10;&#10;AI-generated content may be incorrect.">
            <a:extLst>
              <a:ext uri="{FF2B5EF4-FFF2-40B4-BE49-F238E27FC236}">
                <a16:creationId xmlns:a16="http://schemas.microsoft.com/office/drawing/2014/main" id="{BF20A11F-9907-1458-BCBB-48E3E30C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73" y="3261850"/>
            <a:ext cx="8756139" cy="2606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7B3F80-F3D3-9EAF-D8BA-2321997C80D4}"/>
              </a:ext>
            </a:extLst>
          </p:cNvPr>
          <p:cNvSpPr txBox="1"/>
          <p:nvPr/>
        </p:nvSpPr>
        <p:spPr>
          <a:xfrm>
            <a:off x="846574" y="1778707"/>
            <a:ext cx="9442938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(Model-View-Template)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เป็นโครงสร้างหลักในการพัฒนาเว็บแอปพลิเคชัน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ครงสร้างการทำงานของ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จะเห็นได้ว่า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Web Framework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ที่ทำงานในรูปแบบ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Client-Server-Database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Architecture (Model-View-Template) </a:t>
            </a:r>
          </a:p>
        </p:txBody>
      </p:sp>
    </p:spTree>
    <p:extLst>
      <p:ext uri="{BB962C8B-B14F-4D97-AF65-F5344CB8AC3E}">
        <p14:creationId xmlns:p14="http://schemas.microsoft.com/office/powerpoint/2010/main" val="1100086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D2DF8-7F1D-74E4-8BE0-D2945B933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907A4-F5F2-9758-B81D-062FDC1E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53E2F-FD1B-D82E-BF95-A063373F7ACB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5" name="Picture 4" descr="A computer program with a few different colored arrows&#10;&#10;AI-generated content may be incorrect.">
            <a:extLst>
              <a:ext uri="{FF2B5EF4-FFF2-40B4-BE49-F238E27FC236}">
                <a16:creationId xmlns:a16="http://schemas.microsoft.com/office/drawing/2014/main" id="{385A0BAD-636D-8F83-35F7-445BB8B93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45" y="3199097"/>
            <a:ext cx="4123620" cy="1224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50AA0-A36D-E464-22FE-5B9C2FD35D68}"/>
              </a:ext>
            </a:extLst>
          </p:cNvPr>
          <p:cNvSpPr txBox="1"/>
          <p:nvPr/>
        </p:nvSpPr>
        <p:spPr>
          <a:xfrm>
            <a:off x="675751" y="18880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E04F8-1340-9F28-0684-7AD5CFD307DB}"/>
              </a:ext>
            </a:extLst>
          </p:cNvPr>
          <p:cNvSpPr txBox="1"/>
          <p:nvPr/>
        </p:nvSpPr>
        <p:spPr>
          <a:xfrm>
            <a:off x="4903595" y="2264399"/>
            <a:ext cx="6915775" cy="37548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(</a:t>
            </a:r>
            <a:r>
              <a:rPr lang="th-TH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ผู้ใช้งาน)</a:t>
            </a: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ผู้ใช้ส่งคำขอ (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ผ่านเว็บเบราว์เซอร์ ไปยังเซิร์ฟเวอร์ของ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Server (Backend)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Framework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ทำหน้าที่เป็นตัวกลางระหว่าง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Database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เมื่อลูกค้าส่งคำขอ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จะใช้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(views.py)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เพื่อตรวจสอบว่า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ต้องการทำอะไร</a:t>
            </a:r>
            <a:endParaRPr lang="en-US" sz="16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Database (</a:t>
            </a:r>
            <a:r>
              <a:rPr lang="th-TH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ฐานข้อมูล)</a:t>
            </a: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เป็นที่เก็บข้อมูล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Django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ORM (Object-Relational Mapping)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ช่วยให้สามารถจัดการฐานข้อมูลผ่าน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ได้โดยไม่ต้องใช้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SQL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โดยตรง</a:t>
            </a:r>
            <a:endParaRPr lang="en-US" sz="16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ตอบกลับ </a:t>
            </a:r>
            <a:r>
              <a:rPr lang="en-US" sz="16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หลังจากประมวลผลเสร็จ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จะใช้ </a:t>
            </a:r>
            <a:r>
              <a:rPr lang="en-US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(HTML, CSS, JavaScript) </a:t>
            </a:r>
            <a:r>
              <a:rPr lang="th-TH" sz="16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เพื่อสร้างหน้าเว็บ</a:t>
            </a:r>
            <a:endParaRPr lang="en-US" sz="16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99312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64201-59FB-3888-56AE-FA4D98E59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B4CE7-89D3-E45A-848F-08E4FB75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E9BB4-AE3A-BAD3-C4D9-3154C96CB024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โครงสร้าง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 </a:t>
            </a:r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76D93-6698-5768-D4F4-135BA87455F2}"/>
              </a:ext>
            </a:extLst>
          </p:cNvPr>
          <p:cNvSpPr txBox="1"/>
          <p:nvPr/>
        </p:nvSpPr>
        <p:spPr>
          <a:xfrm>
            <a:off x="412822" y="1674828"/>
            <a:ext cx="10065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เป็นสถาปัตยกรรมที่ช่วยให้พัฒนาเว็บได้ง่ายขึ้น โดยแบ่งเป็น 3 ส่วน:</a:t>
            </a:r>
            <a:endParaRPr lang="en-US" sz="24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5D5564-74F6-AF7D-6AE4-CA4BB86C8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4" y="2558035"/>
            <a:ext cx="9874529" cy="18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0B026-D453-D6E0-490F-8BE9D55C6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768FD-6B5A-7709-FC88-231AE9E0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4E97D-5C2C-7B78-AF36-829ADB31CB41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กระบวนการทำงานของ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 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เมื่อมีการขอข้อมูล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8B5A0A-2E21-5E4D-317D-75D3ADFDC454}"/>
              </a:ext>
            </a:extLst>
          </p:cNvPr>
          <p:cNvSpPr txBox="1"/>
          <p:nvPr/>
        </p:nvSpPr>
        <p:spPr>
          <a:xfrm>
            <a:off x="412822" y="1859340"/>
            <a:ext cx="10065937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Client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เปิดเว็บ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  <a:hlinkClick r:id="rId2"/>
              </a:rPr>
              <a:t>http://127.0.0.1:8000/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คำขอจะถูกส่งไปยัง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(views.py)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View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จะดึงข้อมูลจาก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(models.py)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ข้อมูลถูกส่งไปยัง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(home.html)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Django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แปลงข้อมูลเป็น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HTML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และส่งกลับไปยัง </a:t>
            </a: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</a:t>
            </a:r>
          </a:p>
          <a:p>
            <a:pPr marL="271463" indent="-271463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เห็นข้อมูลที่ถูกแสดงผลบนหน้าเว็บ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062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3E2F-8AF2-C9FD-33B7-28BF1BAA9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A0A8A-23F6-38B8-03E9-F8936DAF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767D2-932D-D22F-002E-14BC73616B1E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B7177DE3-D672-68AD-6681-6C3EDAD1F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0" y="2088496"/>
            <a:ext cx="5595336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8A172-74DB-CD12-F24C-CF71A83F85CB}"/>
              </a:ext>
            </a:extLst>
          </p:cNvPr>
          <p:cNvSpPr txBox="1"/>
          <p:nvPr/>
        </p:nvSpPr>
        <p:spPr>
          <a:xfrm>
            <a:off x="6096000" y="2373194"/>
            <a:ext cx="5861538" cy="1719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การทำงานของ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Web Framework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Architecture (Model-View-Template)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ในการประมวลผลคำขอ 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และตอบกลับ 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Response)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โดยแยกหน้าที่ของแต่ละส่วนออกจากกันอย่างชัดเจน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3647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B54F-93D2-36CE-7C36-080BC25E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F6F8C-8E63-2D53-17DF-46EC855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37815-4CFA-56B9-94A5-7ECE76725662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3AEDA785-506F-3F89-5ADC-F3E601D2F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490430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66B2A6-FFEA-8B24-A6C9-D4964AF942E2}"/>
              </a:ext>
            </a:extLst>
          </p:cNvPr>
          <p:cNvSpPr txBox="1"/>
          <p:nvPr/>
        </p:nvSpPr>
        <p:spPr>
          <a:xfrm>
            <a:off x="5925178" y="3003592"/>
            <a:ext cx="5861538" cy="2135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ส่งคำขอ (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ผู้ใช้ 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เว็บเบราว์เซอร์ (เช่น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Google Chrome)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ส่งคำขอ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ไปยังเซิร์ฟเวอร์ของ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เช่น เปิดหน้าเว็บ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http://127.0.0.1:8000/home/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9B7FA-FBDA-A87B-FE85-259FFC78ABD1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EF8FF4-6FFC-42BE-0A7C-092253D64002}"/>
              </a:ext>
            </a:extLst>
          </p:cNvPr>
          <p:cNvSpPr/>
          <p:nvPr/>
        </p:nvSpPr>
        <p:spPr>
          <a:xfrm>
            <a:off x="110532" y="2622620"/>
            <a:ext cx="1436914" cy="1748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842A44-8B1D-B3E4-5CD7-46341C86A675}"/>
              </a:ext>
            </a:extLst>
          </p:cNvPr>
          <p:cNvSpPr/>
          <p:nvPr/>
        </p:nvSpPr>
        <p:spPr>
          <a:xfrm rot="8495621">
            <a:off x="1598007" y="2520998"/>
            <a:ext cx="340813" cy="2814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23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E20D-983C-D498-ED11-1688DDD8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3C1A-A6A2-0D8E-EECC-BFB47877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27E9B6-0D74-F903-5C6F-97BE1E94099C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67368420-6F71-1B08-84FB-64FF9EA71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490430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221C68-601E-8B9F-CB32-4971916AA4C0}"/>
              </a:ext>
            </a:extLst>
          </p:cNvPr>
          <p:cNvSpPr txBox="1"/>
          <p:nvPr/>
        </p:nvSpPr>
        <p:spPr>
          <a:xfrm>
            <a:off x="5925178" y="3003592"/>
            <a:ext cx="5861538" cy="1719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2.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Mapping (urls.py)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คำขอที่เข้ามาจะถูกตรวจสอบใน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จะตรวจสอบว่า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ที่ร้องขอมีฟังก์ชัน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ใดที่ต้องประมวลผล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7F58B-5697-A3CA-983E-2130D049760E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547CE5-C271-E8B6-EAAF-DD5CCB09DDD3}"/>
              </a:ext>
            </a:extLst>
          </p:cNvPr>
          <p:cNvSpPr/>
          <p:nvPr/>
        </p:nvSpPr>
        <p:spPr>
          <a:xfrm>
            <a:off x="2502039" y="2953352"/>
            <a:ext cx="934497" cy="5133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148F5D-28BF-AD7B-58D6-9F9A6FA1FC06}"/>
              </a:ext>
            </a:extLst>
          </p:cNvPr>
          <p:cNvSpPr/>
          <p:nvPr/>
        </p:nvSpPr>
        <p:spPr>
          <a:xfrm rot="1045111">
            <a:off x="2126910" y="2716193"/>
            <a:ext cx="340813" cy="2814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057-9B9B-7F29-9FA4-3D9069EE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9BF82-B035-4775-057A-8341A0A1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AFE5-D756-4FD3-27DD-427381980606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5004C757-FCB8-3762-E899-15921054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490430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3D259-A59A-C98D-DAAD-842B74C9DDFD}"/>
              </a:ext>
            </a:extLst>
          </p:cNvPr>
          <p:cNvSpPr txBox="1"/>
          <p:nvPr/>
        </p:nvSpPr>
        <p:spPr>
          <a:xfrm>
            <a:off x="5925178" y="2857302"/>
            <a:ext cx="5861538" cy="25506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3.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(views.py)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ประมวลผลคำขอ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เป็นจุดที่ประมวลผลตรรกะหลักของแอป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อาจทำสิ่งต่อไปนี้: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ดึงข้อมูลจาก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(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ฐานข้อมูล)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ส่งข้อมูลไปยัง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(HTML)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ประมวลผลและส่งข้อมูลกลับไปให้ผู้ใช้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35EC6-74C2-644C-55ED-CF806D33CE75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ADC94-9D08-7D66-1070-7CD8442B3E76}"/>
              </a:ext>
            </a:extLst>
          </p:cNvPr>
          <p:cNvSpPr/>
          <p:nvPr/>
        </p:nvSpPr>
        <p:spPr>
          <a:xfrm>
            <a:off x="2498691" y="3698458"/>
            <a:ext cx="934497" cy="5133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299C0E7-5D9E-AAB2-8C6A-C8805F31EA05}"/>
              </a:ext>
            </a:extLst>
          </p:cNvPr>
          <p:cNvSpPr/>
          <p:nvPr/>
        </p:nvSpPr>
        <p:spPr>
          <a:xfrm rot="18172259">
            <a:off x="2201005" y="4211421"/>
            <a:ext cx="340813" cy="2814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4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D0AD-B422-D796-CAC3-9C40FF1CB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D7C8-2D5C-3096-AF7E-E5C68B7C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77FAE-3C0F-2FA0-4A9A-E02EE29389ED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C71C3F01-1CEC-91BA-DFFC-ABCFA6BC1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490430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D9476-6DD3-745A-34FD-CA2F5CA68BCC}"/>
              </a:ext>
            </a:extLst>
          </p:cNvPr>
          <p:cNvSpPr txBox="1"/>
          <p:nvPr/>
        </p:nvSpPr>
        <p:spPr>
          <a:xfrm>
            <a:off x="5637125" y="2857302"/>
            <a:ext cx="6481187" cy="25506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4.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(models.py)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จัดการฐานข้อมูล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ต้องการข้อมูลจากฐานข้อมูล จะเรียกใช้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ORM (Object-Relational Mapping)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ช่วยให้จัดการฐานข้อมูลโดยใช้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แทน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SQL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ดึงข้อมูลจาก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Database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และส่งกลับไปยัง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F500-38C9-3FF4-B6D7-10D63BBB1B99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58B92C-A2BD-A496-6DA3-284E778311D4}"/>
              </a:ext>
            </a:extLst>
          </p:cNvPr>
          <p:cNvSpPr/>
          <p:nvPr/>
        </p:nvSpPr>
        <p:spPr>
          <a:xfrm>
            <a:off x="3704493" y="3142190"/>
            <a:ext cx="934497" cy="5133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BBB901E-2BE6-07C1-9C8E-616CA5C6F2C8}"/>
              </a:ext>
            </a:extLst>
          </p:cNvPr>
          <p:cNvSpPr/>
          <p:nvPr/>
        </p:nvSpPr>
        <p:spPr>
          <a:xfrm rot="2874868">
            <a:off x="3524037" y="2806647"/>
            <a:ext cx="340813" cy="28148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CB08-F881-5C0A-BD3F-E8319DEB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8626E-422C-9E67-260A-C93966D5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3906A-BDCF-07D0-C028-5A69436214EA}"/>
              </a:ext>
            </a:extLst>
          </p:cNvPr>
          <p:cNvSpPr txBox="1"/>
          <p:nvPr/>
        </p:nvSpPr>
        <p:spPr>
          <a:xfrm>
            <a:off x="587978" y="424730"/>
            <a:ext cx="899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คำสั่งที่ใช้ในการสร้างโปรเจกต์ </a:t>
            </a:r>
            <a:r>
              <a:rPr lang="en-US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CA286-9628-BB3F-5AF9-02D815F67BDC}"/>
              </a:ext>
            </a:extLst>
          </p:cNvPr>
          <p:cNvSpPr txBox="1">
            <a:spLocks/>
          </p:cNvSpPr>
          <p:nvPr/>
        </p:nvSpPr>
        <p:spPr>
          <a:xfrm>
            <a:off x="466117" y="1113071"/>
            <a:ext cx="9310929" cy="97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Web Framework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สามารถใช้สร้างโปรเจกต์และแอปพลิเคชัน คำสั่งที่ใช้ในการสร้างโปรเจกต์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มีดังนี้: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387C06-80B2-258F-3D83-3387BA76B254}"/>
              </a:ext>
            </a:extLst>
          </p:cNvPr>
          <p:cNvSpPr txBox="1">
            <a:spLocks/>
          </p:cNvSpPr>
          <p:nvPr/>
        </p:nvSpPr>
        <p:spPr>
          <a:xfrm>
            <a:off x="1452531" y="2894188"/>
            <a:ext cx="8565675" cy="1145768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Django-admin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startproject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 &lt;</a:t>
            </a:r>
            <a:r>
              <a:rPr lang="th-TH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ชื่อโปรเจกต์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&gt;</a:t>
            </a:r>
            <a:endParaRPr lang="th-TH" sz="32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2EB2-0E50-0125-8590-BB02FB4B081C}"/>
              </a:ext>
            </a:extLst>
          </p:cNvPr>
          <p:cNvSpPr txBox="1">
            <a:spLocks/>
          </p:cNvSpPr>
          <p:nvPr/>
        </p:nvSpPr>
        <p:spPr>
          <a:xfrm>
            <a:off x="935609" y="2034089"/>
            <a:ext cx="11259763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สร้างโปรเจกต์ </a:t>
            </a:r>
            <a:r>
              <a:rPr lang="en-US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ใช้คำสั่ง</a:t>
            </a:r>
            <a:r>
              <a:rPr lang="en-US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</a:t>
            </a:r>
            <a:endParaRPr lang="th-TH" sz="2000" b="1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000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3C30392-0F1B-0EBE-589E-B89BF8DE2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22" y="4860314"/>
            <a:ext cx="5640577" cy="1062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08E792-2BE3-664E-330B-9485B02B80A4}"/>
              </a:ext>
            </a:extLst>
          </p:cNvPr>
          <p:cNvSpPr txBox="1">
            <a:spLocks/>
          </p:cNvSpPr>
          <p:nvPr/>
        </p:nvSpPr>
        <p:spPr>
          <a:xfrm>
            <a:off x="1218638" y="4096192"/>
            <a:ext cx="11259763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ตัวอย่าง</a:t>
            </a:r>
            <a:r>
              <a:rPr lang="en-US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</a:t>
            </a:r>
            <a:endParaRPr lang="th-TH" sz="2000" b="1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000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0444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85A7D-84FF-D92C-56BA-B372F0F9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F679-4FAA-8F84-7C6E-ACFF6F0D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FD25-1F55-2D60-67D5-06BA711FE2A7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3FFFA991-1F89-8197-7C86-E2E817AC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0" y="2576445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F7ED52-DADC-45E5-BF7D-F50458F1A847}"/>
              </a:ext>
            </a:extLst>
          </p:cNvPr>
          <p:cNvSpPr txBox="1"/>
          <p:nvPr/>
        </p:nvSpPr>
        <p:spPr>
          <a:xfrm>
            <a:off x="5637125" y="2857302"/>
            <a:ext cx="6481187" cy="2135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5.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(.html)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สร้างหน้าเว็บ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(.html)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เพื่อนำข้อมูลที่ดึงจากฐานข้อมูลมาแสดงผลให้กับผู้ใช้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Template Language (DTL)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ช่วยจัดการแสดงผลข้อมูล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7B3A9-6A4C-10B8-66F2-D2293AA4C0ED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E4B087-0588-4057-4863-430B297EA1E5}"/>
              </a:ext>
            </a:extLst>
          </p:cNvPr>
          <p:cNvSpPr/>
          <p:nvPr/>
        </p:nvSpPr>
        <p:spPr>
          <a:xfrm>
            <a:off x="3714539" y="4066634"/>
            <a:ext cx="934497" cy="51333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6B492080-C8CF-CD93-F26A-4D0C8BD4D9C4}"/>
              </a:ext>
            </a:extLst>
          </p:cNvPr>
          <p:cNvSpPr/>
          <p:nvPr/>
        </p:nvSpPr>
        <p:spPr>
          <a:xfrm rot="14150905">
            <a:off x="4545360" y="4633604"/>
            <a:ext cx="340813" cy="285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90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F16E-4579-97E2-2907-556C81E3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B84B1-5E1F-5B30-A094-8D8D4C3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CE4A7-3F6B-EE16-B0F7-EC723D0C46A4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รู้จักกับ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</a:t>
            </a:r>
          </a:p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(Model-View-Template)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E996323-CA98-E4E6-675B-39AAB135A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62" y="2490430"/>
            <a:ext cx="5563437" cy="2416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22A18-1586-8109-9B53-8C3755DF52AB}"/>
              </a:ext>
            </a:extLst>
          </p:cNvPr>
          <p:cNvSpPr txBox="1"/>
          <p:nvPr/>
        </p:nvSpPr>
        <p:spPr>
          <a:xfrm>
            <a:off x="5596932" y="2675485"/>
            <a:ext cx="6481187" cy="17197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6.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Response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กลับไปยัง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ที่ได้รับการประมวลผลแล้วจะถูกส่งกลับเป็น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HTML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ไปยังเบราว์เซอร์ของผู้ใช้ผู้ใช้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จะเห็นหน้าเว็บที่มีข้อมูลที่ร้องขอ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FC9C9-12C0-478B-C20D-8F3A949D7188}"/>
              </a:ext>
            </a:extLst>
          </p:cNvPr>
          <p:cNvSpPr txBox="1"/>
          <p:nvPr/>
        </p:nvSpPr>
        <p:spPr>
          <a:xfrm>
            <a:off x="471167" y="193234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กระบวนการทำงานของ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MVT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D12CE-2588-5BA6-9BCB-3FEC588327D5}"/>
              </a:ext>
            </a:extLst>
          </p:cNvPr>
          <p:cNvSpPr/>
          <p:nvPr/>
        </p:nvSpPr>
        <p:spPr>
          <a:xfrm rot="1699013">
            <a:off x="1396908" y="3514937"/>
            <a:ext cx="1229920" cy="461857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B6D6E1C6-BE76-0EE6-37EA-48A6C53DC426}"/>
              </a:ext>
            </a:extLst>
          </p:cNvPr>
          <p:cNvSpPr/>
          <p:nvPr/>
        </p:nvSpPr>
        <p:spPr>
          <a:xfrm rot="14150905">
            <a:off x="1761966" y="4141293"/>
            <a:ext cx="340813" cy="28516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7A1C5-5FFF-E91E-9766-F622F9EA5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3C36-24A7-F352-489D-02F90DFE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DDAC1-6EDE-3955-00D2-04EE04DCF5BD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 สรุป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MVT </a:t>
            </a:r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01C602-D4DE-2B29-5395-BDDAE82C5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93" y="2223190"/>
            <a:ext cx="8739877" cy="2102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60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1C28-99FA-9800-FA75-91915AD0E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DF4E0-BF18-5ED7-69B2-F259EFB4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CF039-E785-533B-8107-80313BBFE2D8}"/>
              </a:ext>
            </a:extLst>
          </p:cNvPr>
          <p:cNvSpPr txBox="1"/>
          <p:nvPr/>
        </p:nvSpPr>
        <p:spPr>
          <a:xfrm>
            <a:off x="242000" y="276328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การสร้างแอปพลิเคชันใน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 </a:t>
            </a:r>
            <a:endParaRPr lang="th-TH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และโครงสร้างของ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Project &amp; App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8C7F14-B9EA-50B8-4F27-2D9821096127}"/>
              </a:ext>
            </a:extLst>
          </p:cNvPr>
          <p:cNvSpPr txBox="1">
            <a:spLocks/>
          </p:cNvSpPr>
          <p:nvPr/>
        </p:nvSpPr>
        <p:spPr>
          <a:xfrm>
            <a:off x="422870" y="1863678"/>
            <a:ext cx="9722911" cy="3522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การสร้างแอปพลิเคชันใน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สามารถแบ่งองค์ประกอบออกเป็นส่วนย่อยๆ แล้วนำมาทำงานร่วมกันในภายหลังได้ เรียกว่า แอพ เพื่อจัดการเกี่ยวกับระบบย่อยต่างๆ ภายในโปรเจกต์ ซึ่งภาพรวมของระบบสามารถแบ่งการทำงานออกเป็น 2 ระดับ คือ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 Level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ระบบหลัก สามารถดำเนินการกับโปรเจกต์ได้โดยตรง ใช้จัดการการทำงานโดยรวมของเว็บแอปพลิเคชัน เช่น การตั้งค่าระบบ,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หลัก,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Middleware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App level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คือระบบย่อยเป็นการดำเนินการกับระบบย่อยต่างๆ ในโปรเจค เช่น ระบบสมาชิก ระบบหมวดหมู่ เป็นต้น</a:t>
            </a:r>
          </a:p>
        </p:txBody>
      </p:sp>
    </p:spTree>
    <p:extLst>
      <p:ext uri="{BB962C8B-B14F-4D97-AF65-F5344CB8AC3E}">
        <p14:creationId xmlns:p14="http://schemas.microsoft.com/office/powerpoint/2010/main" val="293625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CAA3-73E3-34C1-37AB-7ED155F1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2C4BF-82EB-54EE-0B09-3E4C045A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665BF-1E4E-7A70-74B6-15B82D899BB6}"/>
              </a:ext>
            </a:extLst>
          </p:cNvPr>
          <p:cNvSpPr txBox="1"/>
          <p:nvPr/>
        </p:nvSpPr>
        <p:spPr>
          <a:xfrm>
            <a:off x="242000" y="276328"/>
            <a:ext cx="9903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79F9ED-C888-9829-5FDC-D84226BCC0FC}"/>
              </a:ext>
            </a:extLst>
          </p:cNvPr>
          <p:cNvSpPr txBox="1">
            <a:spLocks/>
          </p:cNvSpPr>
          <p:nvPr/>
        </p:nvSpPr>
        <p:spPr>
          <a:xfrm>
            <a:off x="422870" y="1863679"/>
            <a:ext cx="10529833" cy="949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indent="-180975">
              <a:lnSpc>
                <a:spcPct val="150000"/>
              </a:lnSpc>
              <a:buFont typeface="+mj-lt"/>
              <a:buAutoNum type="arabicPeriod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สร้างโปรเจกต์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(Project Level)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ก่อนอื่นต้องติดตั้ง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(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หากยังไม่ได้ติดตั้ง)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2A1972-D897-38DA-8C6D-70B6D4D1B9FD}"/>
              </a:ext>
            </a:extLst>
          </p:cNvPr>
          <p:cNvSpPr txBox="1">
            <a:spLocks/>
          </p:cNvSpPr>
          <p:nvPr/>
        </p:nvSpPr>
        <p:spPr>
          <a:xfrm>
            <a:off x="1547446" y="3958643"/>
            <a:ext cx="6069205" cy="583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จากนั้นสร้างโปรเจกต์ใหม่โดยใช้คำสั่ง: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592520-433A-360B-95F6-AA6F6196E6A9}"/>
              </a:ext>
            </a:extLst>
          </p:cNvPr>
          <p:cNvSpPr txBox="1">
            <a:spLocks/>
          </p:cNvSpPr>
          <p:nvPr/>
        </p:nvSpPr>
        <p:spPr>
          <a:xfrm>
            <a:off x="3119448" y="2556835"/>
            <a:ext cx="4085220" cy="949860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pip install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django</a:t>
            </a:r>
            <a:endParaRPr lang="th-TH" sz="32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C4C46C-F33B-3EA1-F40D-3AC0231DF062}"/>
              </a:ext>
            </a:extLst>
          </p:cNvPr>
          <p:cNvSpPr txBox="1">
            <a:spLocks/>
          </p:cNvSpPr>
          <p:nvPr/>
        </p:nvSpPr>
        <p:spPr>
          <a:xfrm>
            <a:off x="2153414" y="4737099"/>
            <a:ext cx="8474675" cy="949860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django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-admin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startproject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myproject</a:t>
            </a:r>
            <a:endParaRPr lang="th-TH" sz="32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47995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5E6C-4774-A02B-45CD-C3E6644E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8423A-D1A1-E142-5F8B-D67721A9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84DC3C-9E22-96BD-E75E-0222395E5658}"/>
              </a:ext>
            </a:extLst>
          </p:cNvPr>
          <p:cNvSpPr txBox="1"/>
          <p:nvPr/>
        </p:nvSpPr>
        <p:spPr>
          <a:xfrm>
            <a:off x="242000" y="276328"/>
            <a:ext cx="99037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36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9342CD-D6D6-A0C8-8962-47302EB17124}"/>
              </a:ext>
            </a:extLst>
          </p:cNvPr>
          <p:cNvSpPr txBox="1">
            <a:spLocks/>
          </p:cNvSpPr>
          <p:nvPr/>
        </p:nvSpPr>
        <p:spPr>
          <a:xfrm>
            <a:off x="422870" y="1863679"/>
            <a:ext cx="10529833" cy="949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ผลลัพธ์ที่ได้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3FA5C2-3881-6368-3F16-41E9573C1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6" y="2487476"/>
            <a:ext cx="5805955" cy="311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430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22794-0A89-C83F-34EA-9E5D9FA1F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7E171-8122-CA14-6FAD-A5069C52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B5EB31-2AA1-BA0C-E1AD-A470CADD14E1}"/>
              </a:ext>
            </a:extLst>
          </p:cNvPr>
          <p:cNvSpPr txBox="1"/>
          <p:nvPr/>
        </p:nvSpPr>
        <p:spPr>
          <a:xfrm>
            <a:off x="101324" y="313036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08DC-1531-ABDD-7E85-2A87350D2EEC}"/>
              </a:ext>
            </a:extLst>
          </p:cNvPr>
          <p:cNvSpPr txBox="1">
            <a:spLocks/>
          </p:cNvSpPr>
          <p:nvPr/>
        </p:nvSpPr>
        <p:spPr>
          <a:xfrm>
            <a:off x="1239809" y="3142729"/>
            <a:ext cx="8565675" cy="1145768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Python manage.py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startapp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 &lt;</a:t>
            </a:r>
            <a:r>
              <a:rPr lang="th-TH" sz="3200" b="1" dirty="0">
                <a:solidFill>
                  <a:srgbClr val="0E86D4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ชื่อแอฟ</a:t>
            </a: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&gt;</a:t>
            </a:r>
            <a:endParaRPr lang="th-TH" sz="32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F721F-CCBC-8E39-0356-6178CC952E37}"/>
              </a:ext>
            </a:extLst>
          </p:cNvPr>
          <p:cNvSpPr txBox="1"/>
          <p:nvPr/>
        </p:nvSpPr>
        <p:spPr>
          <a:xfrm>
            <a:off x="622594" y="1850009"/>
            <a:ext cx="9142594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2. สร้างแอปพลิเคชัน (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App Level)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โปรเจกต์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สามารถสร้างแอปได้หลายตัว ตัวอย่างเช่น ระบบสมาชิก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users),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ระบบโพสต์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posts),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ระบบร้านค้า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store)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9C16A8-737F-89B0-6B9F-6883FD290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111" y="5025812"/>
            <a:ext cx="6787999" cy="857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3364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B8DDA-219D-C244-1719-0C1E11ACF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779F4-1E00-EE49-8680-95EA9C42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1E838-746C-44C1-5810-6E8FF812A072}"/>
              </a:ext>
            </a:extLst>
          </p:cNvPr>
          <p:cNvSpPr txBox="1"/>
          <p:nvPr/>
        </p:nvSpPr>
        <p:spPr>
          <a:xfrm>
            <a:off x="753627" y="1747982"/>
            <a:ext cx="80406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โครงสร้างของแอป </a:t>
            </a:r>
            <a:r>
              <a:rPr lang="en-US" sz="24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users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F221A8-3F81-724E-E0C7-34FD1A12A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4" y="2408179"/>
            <a:ext cx="7461338" cy="354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6E6B2-A8A9-4FA7-A449-A65480670B70}"/>
              </a:ext>
            </a:extLst>
          </p:cNvPr>
          <p:cNvSpPr txBox="1"/>
          <p:nvPr/>
        </p:nvSpPr>
        <p:spPr>
          <a:xfrm>
            <a:off x="0" y="226012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131825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13E0-BFA9-EC07-BAC8-E5CAB4BE1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FAD44-25A7-1C71-AEDF-A137329A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60A35-71EE-A270-D6BE-C2B7CAB2BB3C}"/>
              </a:ext>
            </a:extLst>
          </p:cNvPr>
          <p:cNvSpPr txBox="1"/>
          <p:nvPr/>
        </p:nvSpPr>
        <p:spPr>
          <a:xfrm>
            <a:off x="582509" y="1633174"/>
            <a:ext cx="9903781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3.เพิ่มแอปเข้าไปในโปรเจกต์ (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settings.py)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 หลังจากสร้างแอปแล้ว ต้องเพิ่มลงใน 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INSTALLED_APPS 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ของ 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settings.py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6DEA-1DBD-596B-2EDC-FD5B33A2304C}"/>
              </a:ext>
            </a:extLst>
          </p:cNvPr>
          <p:cNvSpPr txBox="1">
            <a:spLocks/>
          </p:cNvSpPr>
          <p:nvPr/>
        </p:nvSpPr>
        <p:spPr>
          <a:xfrm>
            <a:off x="327114" y="2767063"/>
            <a:ext cx="4908077" cy="3121271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Settings.py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	INSTALLED_APPS = [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		‘</a:t>
            </a:r>
            <a:r>
              <a:rPr lang="th-TH" sz="2800" b="1" dirty="0">
                <a:solidFill>
                  <a:srgbClr val="0E86D4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ชื่อแอพ</a:t>
            </a: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’</a:t>
            </a:r>
            <a:endParaRPr lang="th-TH" sz="2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	]</a:t>
            </a:r>
            <a:endParaRPr lang="th-TH" sz="28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875DE-F5CB-0DAC-7B1E-C154AC800A56}"/>
              </a:ext>
            </a:extLst>
          </p:cNvPr>
          <p:cNvSpPr txBox="1"/>
          <p:nvPr/>
        </p:nvSpPr>
        <p:spPr>
          <a:xfrm>
            <a:off x="0" y="314180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D5A3E68-003B-8059-57DD-1F4EC02A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300" y="2592051"/>
            <a:ext cx="4629777" cy="33111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19329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C6B1-18DF-53CD-72F3-831872F5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C336-A54D-A581-F641-26AE36A8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6F547-E3DB-62CC-CCCA-8E694A40731C}"/>
              </a:ext>
            </a:extLst>
          </p:cNvPr>
          <p:cNvSpPr txBox="1"/>
          <p:nvPr/>
        </p:nvSpPr>
        <p:spPr>
          <a:xfrm>
            <a:off x="582509" y="1633174"/>
            <a:ext cx="990378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4. กำหนด 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 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ให้แอป (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urls.py)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สร้างไฟล์ </a:t>
            </a:r>
            <a:r>
              <a:rPr lang="en-US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urls.py </a:t>
            </a:r>
            <a:r>
              <a:rPr lang="th-TH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ภายในแอป </a:t>
            </a:r>
            <a:r>
              <a:rPr lang="en-US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users: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CBCBB-A695-048B-B1FE-CF44717E1BB2}"/>
              </a:ext>
            </a:extLst>
          </p:cNvPr>
          <p:cNvSpPr txBox="1"/>
          <p:nvPr/>
        </p:nvSpPr>
        <p:spPr>
          <a:xfrm>
            <a:off x="0" y="314180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808FF-5F65-1DCF-FD5D-09297298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543" y="2359491"/>
            <a:ext cx="3933758" cy="905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BB24F5-7EB1-74DD-DD19-3B023AF01AD3}"/>
              </a:ext>
            </a:extLst>
          </p:cNvPr>
          <p:cNvSpPr txBox="1"/>
          <p:nvPr/>
        </p:nvSpPr>
        <p:spPr>
          <a:xfrm>
            <a:off x="894150" y="340788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จากนั้นเพิ่ม </a:t>
            </a:r>
            <a:r>
              <a:rPr lang="en-US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URL pattern </a:t>
            </a: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ลงไป:</a:t>
            </a:r>
            <a:endParaRPr lang="en-US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F4A9DB-2811-2441-F5BE-BF99D6E5C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948" y="3879604"/>
            <a:ext cx="6563885" cy="2313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473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9CAD-B5FF-6043-E556-CBA33BC5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9F7D-D37F-1D83-2BE4-5067D9EF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37162-9428-DE8E-3309-3D26C5C2A2C5}"/>
              </a:ext>
            </a:extLst>
          </p:cNvPr>
          <p:cNvSpPr txBox="1"/>
          <p:nvPr/>
        </p:nvSpPr>
        <p:spPr>
          <a:xfrm>
            <a:off x="587978" y="424730"/>
            <a:ext cx="899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คำสั่งที่ใช้ในการสร้างโปรเจกต์ </a:t>
            </a:r>
            <a:r>
              <a:rPr lang="en-US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65B0D-0448-9B16-F608-8B5E1FE18F1F}"/>
              </a:ext>
            </a:extLst>
          </p:cNvPr>
          <p:cNvSpPr txBox="1">
            <a:spLocks/>
          </p:cNvSpPr>
          <p:nvPr/>
        </p:nvSpPr>
        <p:spPr>
          <a:xfrm>
            <a:off x="674352" y="1243960"/>
            <a:ext cx="11259763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โครงสร้างที่ได้:</a:t>
            </a: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</a:t>
            </a:r>
            <a:endParaRPr lang="th-TH" b="1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524B2E-FDF4-1EA7-85D8-FEFBAF21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876" y="1969372"/>
            <a:ext cx="7123088" cy="339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C1B87E-D861-7909-BD3E-2BAB29477A50}"/>
              </a:ext>
            </a:extLst>
          </p:cNvPr>
          <p:cNvSpPr txBox="1"/>
          <p:nvPr/>
        </p:nvSpPr>
        <p:spPr>
          <a:xfrm>
            <a:off x="1539910" y="5608309"/>
            <a:ext cx="87897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startproject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จะสร้างโครงสร้างพื้นฐานของโปรเจกต์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4023513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E2617-D92D-0C33-31B0-712351AF9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F217-6C0F-372F-50ED-36C1B5EA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F91880-24CE-C43B-43DF-F54392088801}"/>
              </a:ext>
            </a:extLst>
          </p:cNvPr>
          <p:cNvSpPr txBox="1"/>
          <p:nvPr/>
        </p:nvSpPr>
        <p:spPr>
          <a:xfrm>
            <a:off x="582509" y="1633174"/>
            <a:ext cx="990378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4. กำหนด 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 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ให้แอป (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urls.py)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สร้างไฟล์ </a:t>
            </a:r>
            <a:r>
              <a:rPr lang="en-US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urls.py </a:t>
            </a:r>
            <a:r>
              <a:rPr lang="th-TH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ภายในแอป </a:t>
            </a:r>
            <a:r>
              <a:rPr lang="en-US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users: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8D10C4-D19D-6FFA-FFBF-3AB0884F3E10}"/>
              </a:ext>
            </a:extLst>
          </p:cNvPr>
          <p:cNvSpPr txBox="1"/>
          <p:nvPr/>
        </p:nvSpPr>
        <p:spPr>
          <a:xfrm>
            <a:off x="0" y="314180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B6858-9587-F636-7539-1749DF0AE90B}"/>
              </a:ext>
            </a:extLst>
          </p:cNvPr>
          <p:cNvSpPr txBox="1"/>
          <p:nvPr/>
        </p:nvSpPr>
        <p:spPr>
          <a:xfrm>
            <a:off x="924295" y="226580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จากนั้นต้องเพิ่ม </a:t>
            </a:r>
            <a:r>
              <a:rPr lang="en-US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URL </a:t>
            </a: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ของแอปนี้ใน </a:t>
            </a:r>
            <a:r>
              <a:rPr lang="en-US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myproject/urls.py</a:t>
            </a: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:</a:t>
            </a:r>
            <a:endParaRPr lang="en-US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3DE9EAA-E62B-8A26-71D1-5BDEDB393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18" y="2956613"/>
            <a:ext cx="7096547" cy="227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12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E1E9E-81A7-DDB2-92AB-D2BF40867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D4DA3-BD76-27EB-24C6-26C75E1E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828DB-C4A5-DDF6-7173-46FEDD5063DD}"/>
              </a:ext>
            </a:extLst>
          </p:cNvPr>
          <p:cNvSpPr txBox="1"/>
          <p:nvPr/>
        </p:nvSpPr>
        <p:spPr>
          <a:xfrm>
            <a:off x="582509" y="1633174"/>
            <a:ext cx="990378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5. สร้าง </a:t>
            </a:r>
            <a:r>
              <a:rPr lang="en-US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View </a:t>
            </a:r>
            <a:r>
              <a:rPr lang="th-TH" sz="20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สำหรับแอป</a:t>
            </a:r>
            <a:endParaRPr lang="en-US" sz="2000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CCBDC-BB97-2AF3-A33C-F3D683A0552C}"/>
              </a:ext>
            </a:extLst>
          </p:cNvPr>
          <p:cNvSpPr txBox="1"/>
          <p:nvPr/>
        </p:nvSpPr>
        <p:spPr>
          <a:xfrm>
            <a:off x="0" y="314180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3CD30-50E8-B211-A9E0-E6A3EC683D8E}"/>
              </a:ext>
            </a:extLst>
          </p:cNvPr>
          <p:cNvSpPr txBox="1"/>
          <p:nvPr/>
        </p:nvSpPr>
        <p:spPr>
          <a:xfrm>
            <a:off x="924295" y="2265800"/>
            <a:ext cx="9335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ไปที่ </a:t>
            </a:r>
            <a:r>
              <a:rPr lang="en-US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users/views.py </a:t>
            </a:r>
            <a:r>
              <a:rPr lang="th-TH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แล้วเพิ่มฟังก์ชันเพื่อจัดการการลงชื่อเข้าใช้และสมัครสมาชิก:</a:t>
            </a:r>
            <a:endParaRPr lang="en-US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</a:endParaRP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FE202FC-88D7-D197-27B7-E1EDC727E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668" y="2817115"/>
            <a:ext cx="5164297" cy="2811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093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10D79-C07E-536C-DD54-88F79A85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3A5F3-9755-0A59-DC8C-D80F4B7A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BEC08-CB79-9989-92A1-DD36BFAD9FC8}"/>
              </a:ext>
            </a:extLst>
          </p:cNvPr>
          <p:cNvSpPr txBox="1"/>
          <p:nvPr/>
        </p:nvSpPr>
        <p:spPr>
          <a:xfrm>
            <a:off x="582509" y="1633174"/>
            <a:ext cx="990378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400" b="1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  <a:sym typeface="Neue Machina Ultra-Bold"/>
              </a:rPr>
              <a:t>6. ทดสอบการรันโปรเจกต์</a:t>
            </a:r>
            <a:endParaRPr lang="en-US" sz="2400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  <a:sym typeface="Neue Machina Ultra-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97270-0E69-7591-BACF-2B9E61628F86}"/>
              </a:ext>
            </a:extLst>
          </p:cNvPr>
          <p:cNvSpPr txBox="1"/>
          <p:nvPr/>
        </p:nvSpPr>
        <p:spPr>
          <a:xfrm>
            <a:off x="0" y="314180"/>
            <a:ext cx="99037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การสร้างโปรเจกต์และแอปพลิเคชัน</a:t>
            </a:r>
          </a:p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ใน </a:t>
            </a:r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AED00-FEAC-DDBF-B17A-0ABEB0E4244E}"/>
              </a:ext>
            </a:extLst>
          </p:cNvPr>
          <p:cNvSpPr txBox="1"/>
          <p:nvPr/>
        </p:nvSpPr>
        <p:spPr>
          <a:xfrm>
            <a:off x="1017397" y="2277704"/>
            <a:ext cx="93350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ea typeface="ADLaM Display" panose="02010000000000000000" pitchFamily="2" charset="0"/>
                <a:cs typeface="Prompt ExtraLight" panose="00000300000000000000" pitchFamily="2" charset="-34"/>
              </a:rPr>
              <a:t>รันเซิร์ฟเวอร์ด้วยคำสั่ง:</a:t>
            </a:r>
            <a:endParaRPr lang="en-US" sz="2000" dirty="0">
              <a:latin typeface="Prompt ExtraLight" panose="00000300000000000000" pitchFamily="2" charset="-34"/>
              <a:ea typeface="ADLaM Display" panose="02010000000000000000" pitchFamily="2" charset="0"/>
              <a:cs typeface="Prompt ExtraLight" panose="00000300000000000000" pitchFamily="2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98990-A6D2-326C-3ED0-8C4C17D44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233" y="2814931"/>
            <a:ext cx="5625559" cy="1013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A4369-51B1-8331-F906-5C2AE16691DD}"/>
              </a:ext>
            </a:extLst>
          </p:cNvPr>
          <p:cNvSpPr txBox="1"/>
          <p:nvPr/>
        </p:nvSpPr>
        <p:spPr>
          <a:xfrm>
            <a:off x="1017397" y="4301496"/>
            <a:ext cx="990378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จากนั้นเปิด เว็บเบราว์เซอร์ แล้วไปที่: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http://127.0.0.1:8000/users/login/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จะแสดงข้อความ "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Login Page“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http://127.0.0.1:8000/users/register/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จะแสดงข้อความ "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Register Page"</a:t>
            </a:r>
          </a:p>
        </p:txBody>
      </p:sp>
    </p:spTree>
    <p:extLst>
      <p:ext uri="{BB962C8B-B14F-4D97-AF65-F5344CB8AC3E}">
        <p14:creationId xmlns:p14="http://schemas.microsoft.com/office/powerpoint/2010/main" val="3578744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771B-FAFD-BD9E-954F-5E327B66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7FB4-76B5-89CE-DC7D-78FD34EE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51270C-C929-D945-EDF2-261CB55067B7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926D75-6E34-AB1A-6EDE-33956C863D4F}"/>
              </a:ext>
            </a:extLst>
          </p:cNvPr>
          <p:cNvGrpSpPr/>
          <p:nvPr/>
        </p:nvGrpSpPr>
        <p:grpSpPr>
          <a:xfrm>
            <a:off x="1668027" y="2919144"/>
            <a:ext cx="8038681" cy="2446676"/>
            <a:chOff x="1192504" y="1263401"/>
            <a:chExt cx="8580864" cy="3728279"/>
          </a:xfrm>
        </p:grpSpPr>
        <p:pic>
          <p:nvPicPr>
            <p:cNvPr id="14" name="Picture 1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F6F916E-F861-5827-4D7C-65CC119D6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504" y="1263401"/>
              <a:ext cx="8580864" cy="30635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CE2CF7-CC72-C0CD-5346-4D3A01654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5179" y="4473475"/>
              <a:ext cx="1630821" cy="51820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317561-8572-45B5-05DD-7338623C0FC9}"/>
              </a:ext>
            </a:extLst>
          </p:cNvPr>
          <p:cNvSpPr txBox="1"/>
          <p:nvPr/>
        </p:nvSpPr>
        <p:spPr>
          <a:xfrm>
            <a:off x="947058" y="1260552"/>
            <a:ext cx="8759650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Framework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(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ผู้ใช้) ส่ง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มายังเซิร์ฟเวอร์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จะใช้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&amp; View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เพื่อควบคุมว่าแต่ละ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ควรให้ข้อมูลอะไรกลับไป และควรประมวลผลอย่างไร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33781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78AA1-8833-1450-B336-E4D4C12C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FDE0-D5E1-DE47-6D64-7AA11406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ACF3F-0C11-0FFD-FD84-47407033BCCC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6071-829B-7570-CC94-C30686A21C4B}"/>
              </a:ext>
            </a:extLst>
          </p:cNvPr>
          <p:cNvSpPr txBox="1"/>
          <p:nvPr/>
        </p:nvSpPr>
        <p:spPr>
          <a:xfrm>
            <a:off x="947058" y="1260552"/>
            <a:ext cx="875965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4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สรุปภาพรวมการทำงาน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060B1A-1826-B20E-750B-CFD32CD5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73" y="2211063"/>
            <a:ext cx="8914108" cy="26704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320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5F19-65EE-90CB-7735-155A9147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5608D-78D0-4FF5-BA8E-323F7261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F7813-11A7-715F-8E48-FACAF4D3BAB0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C80E7AA-0001-0D02-A366-7FD3F542A67D}"/>
              </a:ext>
            </a:extLst>
          </p:cNvPr>
          <p:cNvSpPr txBox="1">
            <a:spLocks/>
          </p:cNvSpPr>
          <p:nvPr/>
        </p:nvSpPr>
        <p:spPr>
          <a:xfrm>
            <a:off x="1703740" y="1712663"/>
            <a:ext cx="9230541" cy="1934599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คือส่วนที่ใช้ระบุเส้นทางในการรับส่งข้อมูล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View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คือ ศูนย์กลางสำหรับรับส่งข้อมูล โดยเชื่อมโยงการทำงานระหว่าง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Modal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8390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A6F84-9300-0C80-FB66-CC395EC9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65A1-5FB3-E88B-6521-D6A32826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93348-6B59-9F26-5E6C-E4B18966A277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1F4B-A094-5B9E-556A-9422341CB1EF}"/>
              </a:ext>
            </a:extLst>
          </p:cNvPr>
          <p:cNvSpPr txBox="1">
            <a:spLocks/>
          </p:cNvSpPr>
          <p:nvPr/>
        </p:nvSpPr>
        <p:spPr>
          <a:xfrm>
            <a:off x="770920" y="1210682"/>
            <a:ext cx="9086514" cy="152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โครงสร้าง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(Uniform Resource Locator)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ซึ่งใช้ระบุที่อยู่ของเว็บเพจหรือทรัพยากรต่าง ๆ บนอินเทอร์เน็ต โดยประกอบไปด้วย 3 ส่วนหลัก ได้แก่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Protocol, Domain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Path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6EE4C5-B63D-8093-7840-59D9BF368394}"/>
              </a:ext>
            </a:extLst>
          </p:cNvPr>
          <p:cNvGrpSpPr/>
          <p:nvPr/>
        </p:nvGrpSpPr>
        <p:grpSpPr>
          <a:xfrm>
            <a:off x="573596" y="3678260"/>
            <a:ext cx="10554119" cy="1198770"/>
            <a:chOff x="242000" y="4448549"/>
            <a:chExt cx="10554119" cy="119877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9F3D57F7-34BA-4232-45C0-92052463B737}"/>
                </a:ext>
              </a:extLst>
            </p:cNvPr>
            <p:cNvSpPr txBox="1">
              <a:spLocks/>
            </p:cNvSpPr>
            <p:nvPr/>
          </p:nvSpPr>
          <p:spPr>
            <a:xfrm>
              <a:off x="242000" y="4976591"/>
              <a:ext cx="10554119" cy="6707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TH Sarabun New" panose="020B0500040200020003" pitchFamily="34" charset="-34"/>
                  <a:ea typeface="+mn-ea"/>
                  <a:cs typeface="TH Sarabun New" panose="020B0500040200020003" pitchFamily="34" charset="-34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3200" dirty="0">
                  <a:latin typeface="Prompt ExtraLight" panose="00000300000000000000" pitchFamily="2" charset="-34"/>
                  <a:cs typeface="Prompt ExtraLight" panose="00000300000000000000" pitchFamily="2" charset="-34"/>
                </a:rPr>
                <a:t>	</a:t>
              </a:r>
              <a:r>
                <a:rPr lang="en-US" sz="32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Prompt ExtraBold" panose="00000900000000000000" pitchFamily="2" charset="-34"/>
                  <a:cs typeface="Prompt ExtraBold" panose="00000900000000000000" pitchFamily="2" charset="-34"/>
                </a:rPr>
                <a:t>https</a:t>
              </a:r>
              <a:r>
                <a:rPr lang="en-US" sz="3200" dirty="0">
                  <a:latin typeface="Prompt ExtraBold" panose="00000900000000000000" pitchFamily="2" charset="-34"/>
                  <a:cs typeface="Prompt ExtraBold" panose="00000900000000000000" pitchFamily="2" charset="-34"/>
                </a:rPr>
                <a:t>://</a:t>
              </a:r>
              <a:r>
                <a:rPr lang="en-US" sz="32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Prompt ExtraBold" panose="00000900000000000000" pitchFamily="2" charset="-34"/>
                  <a:cs typeface="Prompt ExtraBold" panose="00000900000000000000" pitchFamily="2" charset="-34"/>
                </a:rPr>
                <a:t>www.example.com</a:t>
              </a:r>
              <a:r>
                <a:rPr lang="en-US" sz="3200" dirty="0">
                  <a:latin typeface="Prompt ExtraBold" panose="00000900000000000000" pitchFamily="2" charset="-34"/>
                  <a:cs typeface="Prompt ExtraBold" panose="00000900000000000000" pitchFamily="2" charset="-34"/>
                </a:rPr>
                <a:t>/</a:t>
              </a:r>
              <a:r>
                <a:rPr lang="en-US" sz="3200" b="1" dirty="0">
                  <a:solidFill>
                    <a:srgbClr val="FFC000"/>
                  </a:solidFill>
                  <a:latin typeface="Prompt ExtraBold" panose="00000900000000000000" pitchFamily="2" charset="-34"/>
                  <a:cs typeface="Prompt ExtraBold" panose="00000900000000000000" pitchFamily="2" charset="-34"/>
                </a:rPr>
                <a:t>project/computer</a:t>
              </a:r>
              <a:endParaRPr lang="th-TH" sz="3200" b="1" dirty="0">
                <a:solidFill>
                  <a:srgbClr val="FFC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904423-0FD3-432F-AF5F-177D0F2216C7}"/>
                </a:ext>
              </a:extLst>
            </p:cNvPr>
            <p:cNvGrpSpPr/>
            <p:nvPr/>
          </p:nvGrpSpPr>
          <p:grpSpPr>
            <a:xfrm>
              <a:off x="1256045" y="4448549"/>
              <a:ext cx="8033660" cy="666062"/>
              <a:chOff x="1256045" y="4448549"/>
              <a:chExt cx="8033660" cy="666062"/>
            </a:xfrm>
          </p:grpSpPr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5F3FD603-8A2D-3DF6-9AF0-C2E9FDCADAD1}"/>
                  </a:ext>
                </a:extLst>
              </p:cNvPr>
              <p:cNvSpPr/>
              <p:nvPr/>
            </p:nvSpPr>
            <p:spPr>
              <a:xfrm>
                <a:off x="1256045" y="4517559"/>
                <a:ext cx="1517300" cy="597052"/>
              </a:xfrm>
              <a:prstGeom prst="wedgeRectCallou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Prompt ExtraBold" panose="00000900000000000000" pitchFamily="2" charset="-34"/>
                    <a:cs typeface="Prompt ExtraBold" panose="00000900000000000000" pitchFamily="2" charset="-34"/>
                  </a:rPr>
                  <a:t>Protocol</a:t>
                </a:r>
              </a:p>
            </p:txBody>
          </p:sp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C28D843-DC74-6008-527C-80788A1B0E16}"/>
                  </a:ext>
                </a:extLst>
              </p:cNvPr>
              <p:cNvSpPr/>
              <p:nvPr/>
            </p:nvSpPr>
            <p:spPr>
              <a:xfrm>
                <a:off x="4001759" y="4517559"/>
                <a:ext cx="1517300" cy="597052"/>
              </a:xfrm>
              <a:prstGeom prst="wedgeRectCallou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Prompt ExtraBold" panose="00000900000000000000" pitchFamily="2" charset="-34"/>
                    <a:cs typeface="Prompt ExtraBold" panose="00000900000000000000" pitchFamily="2" charset="-34"/>
                  </a:rPr>
                  <a:t>Domain</a:t>
                </a:r>
              </a:p>
            </p:txBody>
          </p:sp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F4F87EB8-F8B6-A7B2-8122-0714612AB56F}"/>
                  </a:ext>
                </a:extLst>
              </p:cNvPr>
              <p:cNvSpPr/>
              <p:nvPr/>
            </p:nvSpPr>
            <p:spPr>
              <a:xfrm>
                <a:off x="7772405" y="4448549"/>
                <a:ext cx="1517300" cy="597052"/>
              </a:xfrm>
              <a:prstGeom prst="wedgeRectCallou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Prompt ExtraBold" panose="00000900000000000000" pitchFamily="2" charset="-34"/>
                    <a:cs typeface="Prompt ExtraBold" panose="00000900000000000000" pitchFamily="2" charset="-34"/>
                  </a:rPr>
                  <a:t>Path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FB00D7-447F-9F17-971D-8C46581D8F77}"/>
              </a:ext>
            </a:extLst>
          </p:cNvPr>
          <p:cNvSpPr txBox="1"/>
          <p:nvPr/>
        </p:nvSpPr>
        <p:spPr>
          <a:xfrm>
            <a:off x="3518329" y="2879897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322C1F-5902-A0B2-D259-21E16F0A9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84" y="5023128"/>
            <a:ext cx="7485461" cy="9274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4047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A39F8-871B-2BE9-D841-46789F1F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D1A7-EC53-8B58-4161-99596B48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1FBBD-282F-C9B6-BBC2-77D97E288E1A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FF94F-F680-4591-236C-75D869472650}"/>
              </a:ext>
            </a:extLst>
          </p:cNvPr>
          <p:cNvSpPr txBox="1"/>
          <p:nvPr/>
        </p:nvSpPr>
        <p:spPr>
          <a:xfrm>
            <a:off x="986144" y="1212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342FB6-4BBA-A475-2555-8D72D321CFCD}"/>
              </a:ext>
            </a:extLst>
          </p:cNvPr>
          <p:cNvSpPr txBox="1"/>
          <p:nvPr/>
        </p:nvSpPr>
        <p:spPr>
          <a:xfrm>
            <a:off x="1587641" y="1762641"/>
            <a:ext cx="889279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1.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Protocol (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โปรโตคอล)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เป็นส่วนแรกของ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กำหนดรูปแบบการสื่อสารระหว่าง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Client (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เว็บเบราว์เซอร์) กับ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Server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67168-FAB2-FC9F-F767-26757C0B24C1}"/>
              </a:ext>
            </a:extLst>
          </p:cNvPr>
          <p:cNvSpPr txBox="1"/>
          <p:nvPr/>
        </p:nvSpPr>
        <p:spPr>
          <a:xfrm>
            <a:off x="2323682" y="2992791"/>
            <a:ext cx="8548634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Protocol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ที่ใช้บ่อย: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โปรโตคอลปกติ (ไม่เข้ารหัสข้อมูล)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โปรโตคอลที่ปลอดภัย (ข้อมูลถูกเข้ารหัส)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2B5383-51A3-7E43-D424-4B6563716215}"/>
              </a:ext>
            </a:extLst>
          </p:cNvPr>
          <p:cNvSpPr txBox="1"/>
          <p:nvPr/>
        </p:nvSpPr>
        <p:spPr>
          <a:xfrm>
            <a:off x="2217065" y="4401206"/>
            <a:ext cx="912752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เช่น: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https://www.example.com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 (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ปลอดภัยกว่า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HTTP)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http://www.example.com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 (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ข้อมูลไม่เข้ารหัส อาจไม่ปลอดภัย)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5154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85A8F-C19A-95EE-2596-1A5398C5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60F9F-7E0C-B823-8E13-38C7AC04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61981-B041-2172-F8AE-06F83F04D4AE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93C75-8C9D-B299-1E25-07108DF36625}"/>
              </a:ext>
            </a:extLst>
          </p:cNvPr>
          <p:cNvSpPr txBox="1"/>
          <p:nvPr/>
        </p:nvSpPr>
        <p:spPr>
          <a:xfrm>
            <a:off x="986144" y="1212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3B464-C982-2D52-2127-9185741AC4DE}"/>
              </a:ext>
            </a:extLst>
          </p:cNvPr>
          <p:cNvSpPr txBox="1"/>
          <p:nvPr/>
        </p:nvSpPr>
        <p:spPr>
          <a:xfrm>
            <a:off x="1587641" y="1762641"/>
            <a:ext cx="889279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2.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Domain (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โดเมน)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คือที่อยู่ของเว็บไซต์หรือเซิร์ฟเวอร์ที่ให้บริการ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E4012-36FE-40F5-854E-D0101A8C9E9D}"/>
              </a:ext>
            </a:extLst>
          </p:cNvPr>
          <p:cNvSpPr txBox="1"/>
          <p:nvPr/>
        </p:nvSpPr>
        <p:spPr>
          <a:xfrm>
            <a:off x="2092570" y="2366730"/>
            <a:ext cx="854863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โดเมนใช้สำหรับระบุเว็บเซิร์ฟเวอร์บนอินเทอร์เน็ต เช่น: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  <a:hlinkClick r:id="rId2"/>
              </a:rPr>
              <a:t>www.example.com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  <a:hlinkClick r:id="rId3"/>
              </a:rPr>
              <a:t>www.google.com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www.facebook.com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D2697-3823-022F-58E9-CE20237220C3}"/>
              </a:ext>
            </a:extLst>
          </p:cNvPr>
          <p:cNvSpPr txBox="1"/>
          <p:nvPr/>
        </p:nvSpPr>
        <p:spPr>
          <a:xfrm>
            <a:off x="2092570" y="4174995"/>
            <a:ext cx="912752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https://www.example.com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โดเมน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example.com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https://www.google.com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โดเมน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google.com</a:t>
            </a:r>
          </a:p>
        </p:txBody>
      </p:sp>
    </p:spTree>
    <p:extLst>
      <p:ext uri="{BB962C8B-B14F-4D97-AF65-F5344CB8AC3E}">
        <p14:creationId xmlns:p14="http://schemas.microsoft.com/office/powerpoint/2010/main" val="3191840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1D0B6-A3DA-6D8C-36D1-396B39B3D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21247-66C9-F02B-323D-FF1243E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F7A68-E112-3530-2F31-6F1D20139582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6D3DD3-1CEC-1177-F3EB-6EAC57A64E06}"/>
              </a:ext>
            </a:extLst>
          </p:cNvPr>
          <p:cNvSpPr txBox="1"/>
          <p:nvPr/>
        </p:nvSpPr>
        <p:spPr>
          <a:xfrm>
            <a:off x="986144" y="1212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365DB-AA24-0D3B-500C-4C0062E40D33}"/>
              </a:ext>
            </a:extLst>
          </p:cNvPr>
          <p:cNvSpPr txBox="1"/>
          <p:nvPr/>
        </p:nvSpPr>
        <p:spPr>
          <a:xfrm>
            <a:off x="1587641" y="1762641"/>
            <a:ext cx="889279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3.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Path (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พาธ)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เป็นส่วนที่อยู่หลังโดเมน ใช้ระบุหน้าเว็บหรือไฟล์ที่ต้องการเข้าถึง 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958866-6C09-C6F9-AE61-34BE9A8D87FC}"/>
              </a:ext>
            </a:extLst>
          </p:cNvPr>
          <p:cNvSpPr txBox="1"/>
          <p:nvPr/>
        </p:nvSpPr>
        <p:spPr>
          <a:xfrm>
            <a:off x="2092570" y="2366730"/>
            <a:ext cx="854863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แสดงเป็นโครงสร้างไดเรกทอรี เช่น: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project/computer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/news/article123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/blog/python-tutorial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C6B6B-0D85-2B16-64CB-039B562FA58B}"/>
              </a:ext>
            </a:extLst>
          </p:cNvPr>
          <p:cNvSpPr txBox="1"/>
          <p:nvPr/>
        </p:nvSpPr>
        <p:spPr>
          <a:xfrm>
            <a:off x="1513128" y="4174995"/>
            <a:ext cx="10104726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https://www.example.com/project/computer → Path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/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project/computer</a:t>
            </a: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https://www.example.com/blog/python-tutorial → Path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/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blog/python-tutorial</a:t>
            </a:r>
          </a:p>
        </p:txBody>
      </p:sp>
    </p:spTree>
    <p:extLst>
      <p:ext uri="{BB962C8B-B14F-4D97-AF65-F5344CB8AC3E}">
        <p14:creationId xmlns:p14="http://schemas.microsoft.com/office/powerpoint/2010/main" val="279974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AA147-E8C2-3136-3FF3-C1D8DE9D2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48031-F74D-F1D3-870C-695C257D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3F8B5-1AB4-B9D2-509F-FF02F8385879}"/>
              </a:ext>
            </a:extLst>
          </p:cNvPr>
          <p:cNvSpPr txBox="1"/>
          <p:nvPr/>
        </p:nvSpPr>
        <p:spPr>
          <a:xfrm>
            <a:off x="587978" y="424730"/>
            <a:ext cx="89907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คำสั่งที่ใช้ในการสร้างโปรเจกต์ </a:t>
            </a:r>
            <a:r>
              <a:rPr lang="en-US" sz="32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Django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E38A27-D1BD-F259-17D6-2B67D3F5239B}"/>
              </a:ext>
            </a:extLst>
          </p:cNvPr>
          <p:cNvSpPr txBox="1">
            <a:spLocks/>
          </p:cNvSpPr>
          <p:nvPr/>
        </p:nvSpPr>
        <p:spPr>
          <a:xfrm>
            <a:off x="1698171" y="3928395"/>
            <a:ext cx="8617592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หลังจากรันเซิร์ฟเวอร์แล้ว จะเห็นข้อความประมาณนี้: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9AC740-61C3-F1E1-E5C0-706EE7935530}"/>
              </a:ext>
            </a:extLst>
          </p:cNvPr>
          <p:cNvSpPr txBox="1">
            <a:spLocks/>
          </p:cNvSpPr>
          <p:nvPr/>
        </p:nvSpPr>
        <p:spPr>
          <a:xfrm>
            <a:off x="1946576" y="2594701"/>
            <a:ext cx="7388343" cy="1145768"/>
          </a:xfrm>
          <a:prstGeom prst="rect">
            <a:avLst/>
          </a:prstGeom>
          <a:ln w="38100">
            <a:solidFill>
              <a:srgbClr val="C0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Python manage.py </a:t>
            </a:r>
            <a:r>
              <a:rPr lang="en-US" sz="3200" b="1" dirty="0" err="1">
                <a:solidFill>
                  <a:srgbClr val="C00000"/>
                </a:solidFill>
                <a:latin typeface="Prompt ExtraBold" panose="00000900000000000000" pitchFamily="2" charset="-34"/>
                <a:cs typeface="Prompt ExtraBold" panose="00000900000000000000" pitchFamily="2" charset="-34"/>
              </a:rPr>
              <a:t>runserver</a:t>
            </a:r>
            <a:endParaRPr lang="th-TH" sz="3200" b="1" dirty="0">
              <a:solidFill>
                <a:srgbClr val="C00000"/>
              </a:solidFill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2748-2311-AF3A-5F20-C7F122DFB16B}"/>
              </a:ext>
            </a:extLst>
          </p:cNvPr>
          <p:cNvSpPr txBox="1">
            <a:spLocks/>
          </p:cNvSpPr>
          <p:nvPr/>
        </p:nvSpPr>
        <p:spPr>
          <a:xfrm>
            <a:off x="932237" y="1178929"/>
            <a:ext cx="11259763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รันเซิร์ฟเวอร์ </a:t>
            </a: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endParaRPr lang="en-US" b="1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เมื่อต้องการทดสอบเว็บ ให้ใช้คำสั่ง</a:t>
            </a: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:</a:t>
            </a:r>
            <a:endParaRPr lang="th-TH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DC015A-44F6-B90C-7E12-62BC3B773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82" y="5226359"/>
            <a:ext cx="7837170" cy="840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6C9FD-DE3E-43A4-AE03-3AEA7B59F75D}"/>
              </a:ext>
            </a:extLst>
          </p:cNvPr>
          <p:cNvSpPr txBox="1"/>
          <p:nvPr/>
        </p:nvSpPr>
        <p:spPr>
          <a:xfrm>
            <a:off x="1698171" y="4518473"/>
            <a:ext cx="9947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เปิด เว็บเบราว์เซอร์ แล้วไปที่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เพื่อดูหน้าเว็บของ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3110910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5219B-7480-6A5E-01CF-60D6C5CA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C814F-20D7-4A9F-7741-74C181F3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93087-CA57-876A-2449-41BD7F093278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59BA0-D1EA-CDB7-8F68-47A9413ABBF8}"/>
              </a:ext>
            </a:extLst>
          </p:cNvPr>
          <p:cNvSpPr txBox="1"/>
          <p:nvPr/>
        </p:nvSpPr>
        <p:spPr>
          <a:xfrm>
            <a:off x="986144" y="1212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สรุปโครงสร้างของ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B2CBFD5B-CD84-025C-FEAC-92F16B689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541" y="2133389"/>
            <a:ext cx="8028216" cy="2368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8076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861C8-667C-CF28-3D19-386E60D6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AFC36-DB7A-CF06-E163-7680337D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B016E-26F1-8593-85C8-83B7C643F402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8056D2-6A8F-2054-D62C-3AC320189FBC}"/>
              </a:ext>
            </a:extLst>
          </p:cNvPr>
          <p:cNvSpPr txBox="1"/>
          <p:nvPr/>
        </p:nvSpPr>
        <p:spPr>
          <a:xfrm>
            <a:off x="986144" y="121241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และการทำงาน</a:t>
            </a:r>
            <a:endParaRPr lang="en-US" sz="24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59E9CC-EBDF-9836-D4C1-AAD96C105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05" y="2129984"/>
            <a:ext cx="8969676" cy="259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086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7732-69D4-B639-A88C-7BEF28440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47AC4-B846-2B8D-01BF-E5D68262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1E344-DB6D-64EF-9AA4-0AD7EC5711F5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url.py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704C54-4E1C-A133-0365-83BF5EEB1A7D}"/>
              </a:ext>
            </a:extLst>
          </p:cNvPr>
          <p:cNvSpPr txBox="1">
            <a:spLocks/>
          </p:cNvSpPr>
          <p:nvPr/>
        </p:nvSpPr>
        <p:spPr>
          <a:xfrm>
            <a:off x="568277" y="1105289"/>
            <a:ext cx="8224032" cy="126612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ความสำคัญของโครงสร้าง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ไฟล์สำหรับจัดการเส้นทางหรือพาธ(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path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) การทำงาน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35DBD7-9F0D-6B4C-2C00-DFE2B82BA329}"/>
              </a:ext>
            </a:extLst>
          </p:cNvPr>
          <p:cNvSpPr txBox="1">
            <a:spLocks/>
          </p:cNvSpPr>
          <p:nvPr/>
        </p:nvSpPr>
        <p:spPr>
          <a:xfrm>
            <a:off x="568277" y="2506087"/>
            <a:ext cx="10555248" cy="2146300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  <a:endParaRPr lang="th-TH" b="1" dirty="0">
              <a:solidFill>
                <a:srgbClr val="0E86D4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Django.urls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import path, include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คือการนำเอาพาธ (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)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มาใช้งาน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Urlpatterns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การกำหนดกลุ่มรูปแบบพาธ(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List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82715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80428-1BBD-E70A-141E-D2BBBDD2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DF43-2681-216A-0E0A-0284E076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C5C41B-FF7F-0120-B172-80B116C808B8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url.py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97B4C-59B7-3284-CEE8-84D07C654AA9}"/>
              </a:ext>
            </a:extLst>
          </p:cNvPr>
          <p:cNvSpPr txBox="1">
            <a:spLocks/>
          </p:cNvSpPr>
          <p:nvPr/>
        </p:nvSpPr>
        <p:spPr>
          <a:xfrm>
            <a:off x="568277" y="1105289"/>
            <a:ext cx="8224032" cy="1266122"/>
          </a:xfrm>
          <a:prstGeom prst="rect">
            <a:avLst/>
          </a:prstGeom>
          <a:noFill/>
          <a:ln w="28575">
            <a:noFill/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ตัวอย่าง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Mapping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7237B0-41AE-71F1-9C56-C3C861DE1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8" y="2291024"/>
            <a:ext cx="9897678" cy="1945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4701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5D33-45D3-499A-4F02-F5FFEE6B8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E3DD-6813-9B1C-4C77-25389364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27A11-E06C-CBCF-7D5E-3A3DCF508C37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views.py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66C4F2-2E0C-706E-6785-4892660C6E62}"/>
              </a:ext>
            </a:extLst>
          </p:cNvPr>
          <p:cNvSpPr txBox="1">
            <a:spLocks/>
          </p:cNvSpPr>
          <p:nvPr/>
        </p:nvSpPr>
        <p:spPr>
          <a:xfrm>
            <a:off x="1746719" y="3600640"/>
            <a:ext cx="7138809" cy="2598476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องค์ประกอบของ </a:t>
            </a:r>
            <a:r>
              <a:rPr lang="en-US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view.py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Django.http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import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Def index(request):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	return 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(“ICT12367 SPU”)</a:t>
            </a: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1F80F-587D-7154-C00E-D888C507279C}"/>
              </a:ext>
            </a:extLst>
          </p:cNvPr>
          <p:cNvSpPr txBox="1"/>
          <p:nvPr/>
        </p:nvSpPr>
        <p:spPr>
          <a:xfrm>
            <a:off x="423707" y="1066815"/>
            <a:ext cx="9540365" cy="236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Framework, views.py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เป็นไฟล์ที่ใช้ในการ ประมวลผลคำขอ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และส่งผลลัพธ์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Response)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กลับไปยังผู้ใช้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🔹 View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ทำหน้าที่เป็น ตัวกลาง ระหว่าง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(urls.py)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(.html)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(models.py)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🔹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ทุกครั้งที่ผู้ใช้เข้าถึงเว็บ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URL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จะเรียก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เพื่อกำหนดว่าจะตอบกลับอะไร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576089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8C2FB-D4E6-DEF1-4EC0-9EA703238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562AC-46C2-8787-FF21-08FC9CBD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D607E-28F6-DD2F-8561-AD52473ED1E9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views.py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0396B-5BB4-4638-F610-83DA297628D7}"/>
              </a:ext>
            </a:extLst>
          </p:cNvPr>
          <p:cNvSpPr txBox="1"/>
          <p:nvPr/>
        </p:nvSpPr>
        <p:spPr>
          <a:xfrm>
            <a:off x="423707" y="1066815"/>
            <a:ext cx="9540365" cy="1992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การทำงานของ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รับคำขอ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จากผู้ใช้ เช่น เปิดเว็บ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  <a:hlinkClick r:id="rId2"/>
              </a:rPr>
              <a:t>http://127.0.0.1:8000/home/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ประมวลผลข้อมูล (ถ้ามี) เช่น ดึงข้อมูลจาก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Model (models.py)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ส่งผลลัพธ์กลับไปยังผู้ใช้ โดยใช้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Template (.html)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หรือส่ง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JSON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8AC7E-4DC8-4AD3-E68F-44AA5F7D58D0}"/>
              </a:ext>
            </a:extLst>
          </p:cNvPr>
          <p:cNvSpPr txBox="1"/>
          <p:nvPr/>
        </p:nvSpPr>
        <p:spPr>
          <a:xfrm>
            <a:off x="775129" y="3661933"/>
            <a:ext cx="6094324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1️⃣ View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แบบพื้นฐาน (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📌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ส่งข้อความธรรมดากลับไปยังผู้ใช้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E77216-EDE7-062F-6E8C-81A08610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04" y="3661932"/>
            <a:ext cx="5297601" cy="1304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09AB8-0DCA-E7F8-10CA-395DC56EF642}"/>
              </a:ext>
            </a:extLst>
          </p:cNvPr>
          <p:cNvSpPr txBox="1"/>
          <p:nvPr/>
        </p:nvSpPr>
        <p:spPr>
          <a:xfrm>
            <a:off x="6338304" y="5193871"/>
            <a:ext cx="5649379" cy="8887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http://127.0.0.1:8000/home/ →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จะแสดงข้อความ "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Welcome to Home Page!"</a:t>
            </a:r>
          </a:p>
        </p:txBody>
      </p:sp>
    </p:spTree>
    <p:extLst>
      <p:ext uri="{BB962C8B-B14F-4D97-AF65-F5344CB8AC3E}">
        <p14:creationId xmlns:p14="http://schemas.microsoft.com/office/powerpoint/2010/main" val="1223283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4D6B2-8C6E-D054-B632-F57A8BD1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FD153-79A6-C3AD-DEC0-058695BE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EE5D7-1404-42FC-255C-42F2F65DAFDF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62CB426-1D82-DD19-4E28-511DA7F1DC37}"/>
              </a:ext>
            </a:extLst>
          </p:cNvPr>
          <p:cNvSpPr txBox="1">
            <a:spLocks/>
          </p:cNvSpPr>
          <p:nvPr/>
        </p:nvSpPr>
        <p:spPr>
          <a:xfrm>
            <a:off x="437647" y="2670623"/>
            <a:ext cx="4903280" cy="297654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ชื่อโปรเจค /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ของโปรเจค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Django.urls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import path, include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urlpatterns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	path(‘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’,include(“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ชื่อแอพ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.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urls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”)),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] 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BC005-A585-D938-C573-5423B1F37C01}"/>
              </a:ext>
            </a:extLst>
          </p:cNvPr>
          <p:cNvSpPr txBox="1"/>
          <p:nvPr/>
        </p:nvSpPr>
        <p:spPr>
          <a:xfrm>
            <a:off x="775129" y="1383066"/>
            <a:ext cx="8579886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การตั้งค่า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ในระดับโปรเจกต์ 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เพื่อให้สามารถ เชื่อมโยงไปยัง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ของแอปย่อย (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App Level URL)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โดยใช้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include()</a:t>
            </a:r>
          </a:p>
        </p:txBody>
      </p:sp>
      <p:pic>
        <p:nvPicPr>
          <p:cNvPr id="7" name="Picture 6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EA64AB5-98EF-4F2B-E637-99D62936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70" y="3429000"/>
            <a:ext cx="6167583" cy="1648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456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0E11-DD0B-7074-DAF9-C982EC4FB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9D974-2DA3-A6E9-A3C7-EDC40020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9EDC3-FD72-68C9-1E24-90DE958FD52B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2E044-E403-6ECB-CC50-066B46EC6797}"/>
              </a:ext>
            </a:extLst>
          </p:cNvPr>
          <p:cNvSpPr txBox="1"/>
          <p:nvPr/>
        </p:nvSpPr>
        <p:spPr>
          <a:xfrm>
            <a:off x="775129" y="1383066"/>
            <a:ext cx="857988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ตัวอย่างใช้งานจริง (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/urls.py)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01685-B342-9D1E-E533-61FBBBD295C3}"/>
              </a:ext>
            </a:extLst>
          </p:cNvPr>
          <p:cNvSpPr txBox="1"/>
          <p:nvPr/>
        </p:nvSpPr>
        <p:spPr>
          <a:xfrm>
            <a:off x="1457596" y="4688638"/>
            <a:ext cx="927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 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จะไปที่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blog.urls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ทันที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169EAAB-DFBC-AD53-9CA8-EB18408AE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596" y="2194594"/>
            <a:ext cx="8577576" cy="2025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0361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B423D-DA67-35DB-3ABA-FBF4565FF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2C67-3676-3F10-E8EA-7241A49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A66B6-9E6E-4B3E-E8D3-CD52215CC8A4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D360E-69AA-2F77-8CBB-5E377BA4342A}"/>
              </a:ext>
            </a:extLst>
          </p:cNvPr>
          <p:cNvSpPr txBox="1">
            <a:spLocks/>
          </p:cNvSpPr>
          <p:nvPr/>
        </p:nvSpPr>
        <p:spPr>
          <a:xfrm>
            <a:off x="635571" y="2315393"/>
            <a:ext cx="4558319" cy="3763859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ชื่อแอพ / </a:t>
            </a:r>
            <a:r>
              <a:rPr lang="en-US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ชื่อแอพ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import views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Django.urls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import path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urlpatterns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	path(‘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’,</a:t>
            </a:r>
            <a:r>
              <a:rPr lang="en-US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view.index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] </a:t>
            </a: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 marL="0" indent="0">
              <a:lnSpc>
                <a:spcPct val="100000"/>
              </a:lnSpc>
              <a:buNone/>
            </a:pPr>
            <a:endParaRPr lang="th-TH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FAFD8-B8EA-0C04-546A-B15CCD05B62B}"/>
              </a:ext>
            </a:extLst>
          </p:cNvPr>
          <p:cNvSpPr txBox="1"/>
          <p:nvPr/>
        </p:nvSpPr>
        <p:spPr>
          <a:xfrm>
            <a:off x="555171" y="1465137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การกำหนด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(urls.py)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ในระดับแอปของ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6C261-F20B-DEEE-EEF3-454F74BE7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919" y="3164349"/>
            <a:ext cx="6205975" cy="1551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2931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C6CF-2948-81BD-BAE0-DE8074AF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F58F2-6FB8-8FED-FB65-07DEB48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C5AA3-02CA-7671-2801-8171555D9C32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A8F3A-7D3B-2CFE-48FE-CD0EBA1A76F6}"/>
              </a:ext>
            </a:extLst>
          </p:cNvPr>
          <p:cNvSpPr txBox="1"/>
          <p:nvPr/>
        </p:nvSpPr>
        <p:spPr>
          <a:xfrm>
            <a:off x="555171" y="1465137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ตัวอย่าง การสร้าง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(views.py)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96686-2FB3-79AF-42B1-892094DDC993}"/>
              </a:ext>
            </a:extLst>
          </p:cNvPr>
          <p:cNvSpPr txBox="1"/>
          <p:nvPr/>
        </p:nvSpPr>
        <p:spPr>
          <a:xfrm>
            <a:off x="2223796" y="3429000"/>
            <a:ext cx="6542861" cy="4732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 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จะแสดงข้อความ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42ADBF-C426-5C3C-339E-BAD2F1036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34" y="2009402"/>
            <a:ext cx="6094324" cy="13338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9B5D32-33D4-9C5C-6EC0-B26D78C2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27" y="4368443"/>
            <a:ext cx="6078797" cy="833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531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CD85-7E80-000F-56CD-4D6E1223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6E7CB-A4A9-13CB-7CF0-4194187E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003A39-AB21-580B-254F-89986AD45BA5}"/>
              </a:ext>
            </a:extLst>
          </p:cNvPr>
          <p:cNvSpPr txBox="1"/>
          <p:nvPr/>
        </p:nvSpPr>
        <p:spPr>
          <a:xfrm>
            <a:off x="698510" y="384617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คำสั่งที่เกี่ยวข้อง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0A4CBE-18F4-847F-1EB0-34CDF546C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29" y="1350818"/>
            <a:ext cx="8725717" cy="40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504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9FED9-673D-9E66-9F4D-5A1358F37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DAA86-3A3B-57D4-8E12-E18812E0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7AD48-0DF8-9311-1922-BC3AFEBDB63B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EBE80-16D2-2C4E-E119-0E36B8BD5BC7}"/>
              </a:ext>
            </a:extLst>
          </p:cNvPr>
          <p:cNvSpPr txBox="1"/>
          <p:nvPr/>
        </p:nvSpPr>
        <p:spPr>
          <a:xfrm>
            <a:off x="555171" y="1184373"/>
            <a:ext cx="9590610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การเชื่อมโยง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ของแอปไปยังโปรเจกต์ </a:t>
            </a:r>
          </a:p>
          <a:p>
            <a:pPr lvl="1">
              <a:lnSpc>
                <a:spcPct val="150000"/>
              </a:lnSpc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ต้องเพิ่ม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ของแอปลงในโปรเจกต์หลัก (</a:t>
            </a:r>
            <a:r>
              <a:rPr lang="en-US" sz="2000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/urls.py)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C6716-D003-6D5D-4148-E6A23D1DA95D}"/>
              </a:ext>
            </a:extLst>
          </p:cNvPr>
          <p:cNvSpPr txBox="1"/>
          <p:nvPr/>
        </p:nvSpPr>
        <p:spPr>
          <a:xfrm>
            <a:off x="1108429" y="2252954"/>
            <a:ext cx="6542861" cy="4732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</a:t>
            </a:r>
            <a:r>
              <a:rPr lang="th-TH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ตัวอย่าง </a:t>
            </a:r>
            <a:r>
              <a:rPr lang="en-US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myproject/urls.py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45B35223-C393-B17F-F28B-EBEC1A59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61" y="2906985"/>
            <a:ext cx="6172579" cy="1661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EBB4B-DDEB-ACA0-A960-91C7545F5440}"/>
              </a:ext>
            </a:extLst>
          </p:cNvPr>
          <p:cNvSpPr txBox="1"/>
          <p:nvPr/>
        </p:nvSpPr>
        <p:spPr>
          <a:xfrm>
            <a:off x="2146727" y="4885341"/>
            <a:ext cx="7999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 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จะโหลด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ของแอป</a:t>
            </a: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80416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A7E6-325C-74AF-78D1-73FEECCE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78D-6813-354E-FEDB-2102B1BC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90212-9100-2F5B-AFB3-BF9FB15F632D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51A50F-955A-DD7D-77E8-983F024A2788}"/>
              </a:ext>
            </a:extLst>
          </p:cNvPr>
          <p:cNvSpPr txBox="1">
            <a:spLocks/>
          </p:cNvSpPr>
          <p:nvPr/>
        </p:nvSpPr>
        <p:spPr>
          <a:xfrm>
            <a:off x="1189338" y="2580193"/>
            <a:ext cx="9622687" cy="24423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rgbClr val="FF0000"/>
            </a:solidFill>
            <a:prstDash val="sys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th-TH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ชื่อแอพ / </a:t>
            </a:r>
            <a:r>
              <a:rPr lang="en-US" sz="2000" b="1" dirty="0">
                <a:solidFill>
                  <a:srgbClr val="0E86D4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view.py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form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Django.http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import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# แก้ไขการ </a:t>
            </a:r>
            <a:r>
              <a:rPr lang="en-US" sz="20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import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Def index(request):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	return </a:t>
            </a:r>
            <a:r>
              <a:rPr lang="en-US" sz="2000" b="1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HttpResponse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(“ICT12367 SPU”) </a:t>
            </a:r>
            <a:r>
              <a:rPr lang="th-TH" sz="2000" b="1" dirty="0">
                <a:solidFill>
                  <a:srgbClr val="FF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# แสดงข้อความออกไป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145B3-A5B4-9061-547F-BB30BD6FF5C8}"/>
              </a:ext>
            </a:extLst>
          </p:cNvPr>
          <p:cNvSpPr txBox="1"/>
          <p:nvPr/>
        </p:nvSpPr>
        <p:spPr>
          <a:xfrm>
            <a:off x="768294" y="1117762"/>
            <a:ext cx="8851192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การกำหนด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(views.py)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ใช้สำหรับ ประมวลผลคำขอ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Request)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และส่งคำตอบ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Response)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กลับไปยังผู้ใช้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84056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B8B5D-548E-437B-4B6F-560457162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98865-9C05-C4EE-7970-ADFA98AB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60CDE-A1D1-8D07-24D5-225905DDF9D0}"/>
              </a:ext>
            </a:extLst>
          </p:cNvPr>
          <p:cNvSpPr txBox="1"/>
          <p:nvPr/>
        </p:nvSpPr>
        <p:spPr>
          <a:xfrm>
            <a:off x="242000" y="276328"/>
            <a:ext cx="99037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URL &amp; 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14F80-080E-FA90-607C-4332574C3716}"/>
              </a:ext>
            </a:extLst>
          </p:cNvPr>
          <p:cNvSpPr txBox="1"/>
          <p:nvPr/>
        </p:nvSpPr>
        <p:spPr>
          <a:xfrm>
            <a:off x="768294" y="1117762"/>
            <a:ext cx="88511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การเชื่อมโยง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views.py </a:t>
            </a:r>
            <a:r>
              <a:rPr lang="th-TH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กับ </a:t>
            </a:r>
            <a:r>
              <a:rPr lang="en-US" sz="24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</a:t>
            </a:r>
            <a:endParaRPr lang="en-US" sz="24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B0E00A-D2D9-0927-25A4-70C5876D3291}"/>
              </a:ext>
            </a:extLst>
          </p:cNvPr>
          <p:cNvSpPr txBox="1"/>
          <p:nvPr/>
        </p:nvSpPr>
        <p:spPr>
          <a:xfrm>
            <a:off x="997718" y="4326137"/>
            <a:ext cx="10980336" cy="4732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✅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เมื่อเปิด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http://127.0.0.1:8000/ → 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จะเรียก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views.index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และแสดง "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ICT12367 SPU"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72E72-B489-DA76-1718-A46C6F4B4314}"/>
              </a:ext>
            </a:extLst>
          </p:cNvPr>
          <p:cNvSpPr txBox="1"/>
          <p:nvPr/>
        </p:nvSpPr>
        <p:spPr>
          <a:xfrm>
            <a:off x="1145660" y="1780270"/>
            <a:ext cx="8096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เพื่อให้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View (index())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ทำงานได้ ต้องกำหนด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URL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ที่จะเรียกใช้งาน</a:t>
            </a:r>
            <a:endParaRPr lang="en-US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23AE59-32D1-62AA-389F-0D14B40F5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638" y="2331988"/>
            <a:ext cx="6603531" cy="1531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7128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C61D0-FAF6-A8F9-1A24-B5949236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53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CA3AD8-7357-3882-3508-9B3EBF384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31" y="1296236"/>
            <a:ext cx="7729537" cy="414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6D30-28E4-6BD9-52BF-1D6DB8A7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3FFDE-2ABC-E051-F2AC-4A5CE23D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56D80-9078-FF01-876F-B7854E1FA39D}"/>
              </a:ext>
            </a:extLst>
          </p:cNvPr>
          <p:cNvSpPr txBox="1"/>
          <p:nvPr/>
        </p:nvSpPr>
        <p:spPr>
          <a:xfrm>
            <a:off x="698510" y="384617"/>
            <a:ext cx="89907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เบื้องต้นที่ควรรู้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  <a:p>
            <a:pPr algn="ctr"/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B8F7FE-128C-7F8F-D509-A143F36C7DAF}"/>
              </a:ext>
            </a:extLst>
          </p:cNvPr>
          <p:cNvSpPr txBox="1">
            <a:spLocks/>
          </p:cNvSpPr>
          <p:nvPr/>
        </p:nvSpPr>
        <p:spPr>
          <a:xfrm>
            <a:off x="345539" y="1112592"/>
            <a:ext cx="9511896" cy="101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เข้าสู่โฟลเดอร์โปรเจกต์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ใช้คำสั่ง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cd &lt;</a:t>
            </a:r>
            <a:r>
              <a:rPr lang="th-TH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ชื่อโปรเจกต์&gt;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cd &lt;</a:t>
            </a: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ชื่อโปรเจกต์&gt;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เป็นคำสั่งของ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Command Line (CLI)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Terminal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ซึ่งใช้สำหรับเปลี่ยนไดเรกทอรีไปยังโฟลเดอร์ที่ระบุ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CD5EBD0-1E8C-5A00-83BB-068024244244}"/>
              </a:ext>
            </a:extLst>
          </p:cNvPr>
          <p:cNvSpPr txBox="1">
            <a:spLocks/>
          </p:cNvSpPr>
          <p:nvPr/>
        </p:nvSpPr>
        <p:spPr>
          <a:xfrm>
            <a:off x="3734911" y="2773498"/>
            <a:ext cx="3416440" cy="92531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Prompt ExtraBold" panose="00000900000000000000" pitchFamily="2" charset="-34"/>
                <a:cs typeface="Prompt ExtraBold" panose="00000900000000000000" pitchFamily="2" charset="-34"/>
              </a:rPr>
              <a:t>cd&lt;</a:t>
            </a:r>
            <a:r>
              <a:rPr lang="th-TH" sz="3200" b="1" dirty="0">
                <a:latin typeface="Prompt ExtraBold" panose="00000900000000000000" pitchFamily="2" charset="-34"/>
                <a:cs typeface="Prompt ExtraBold" panose="00000900000000000000" pitchFamily="2" charset="-34"/>
              </a:rPr>
              <a:t>ชื่อโปรเจกต์</a:t>
            </a:r>
            <a:r>
              <a:rPr lang="en-US" sz="3200" b="1" dirty="0">
                <a:latin typeface="Prompt ExtraBold" panose="00000900000000000000" pitchFamily="2" charset="-34"/>
                <a:cs typeface="Prompt ExtraBold" panose="00000900000000000000" pitchFamily="2" charset="-34"/>
              </a:rPr>
              <a:t>&gt;</a:t>
            </a:r>
            <a:endParaRPr lang="th-TH" sz="3200" b="1" dirty="0"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39CF3E-9CF0-2917-5ED9-7AFD675A2B2C}"/>
              </a:ext>
            </a:extLst>
          </p:cNvPr>
          <p:cNvSpPr txBox="1">
            <a:spLocks/>
          </p:cNvSpPr>
          <p:nvPr/>
        </p:nvSpPr>
        <p:spPr>
          <a:xfrm>
            <a:off x="797714" y="4443037"/>
            <a:ext cx="11259763" cy="707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cd..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เป็นคำสั่งที่ใช้ใน 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Command Line </a:t>
            </a:r>
            <a:r>
              <a:rPr lang="th-TH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เพื่อ ย้อนกลับไปยังไดเรกทอรีก่อนหน้า (</a:t>
            </a:r>
            <a:r>
              <a:rPr lang="en-US" sz="2000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Parent Director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y)</a:t>
            </a:r>
            <a:endParaRPr lang="th-TH" sz="2000" b="1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h-TH" sz="2000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27B97A-AF93-5FC4-29FD-6B82163858CF}"/>
              </a:ext>
            </a:extLst>
          </p:cNvPr>
          <p:cNvSpPr txBox="1">
            <a:spLocks/>
          </p:cNvSpPr>
          <p:nvPr/>
        </p:nvSpPr>
        <p:spPr>
          <a:xfrm>
            <a:off x="3443940" y="5180680"/>
            <a:ext cx="3499901" cy="95646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3200" b="1" dirty="0">
                <a:latin typeface="Prompt ExtraBold" panose="00000900000000000000" pitchFamily="2" charset="-34"/>
                <a:cs typeface="Prompt ExtraBold" panose="00000900000000000000" pitchFamily="2" charset="-34"/>
              </a:rPr>
              <a:t>cd..</a:t>
            </a:r>
            <a:endParaRPr lang="th-TH" sz="3200" b="1" dirty="0">
              <a:latin typeface="Prompt ExtraBold" panose="00000900000000000000" pitchFamily="2" charset="-34"/>
              <a:cs typeface="Prompt ExtraBold" panose="00000900000000000000" pitchFamily="2" charset="-34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E434D0-1720-B4AF-312C-D5171B405A8F}"/>
              </a:ext>
            </a:extLst>
          </p:cNvPr>
          <p:cNvSpPr txBox="1">
            <a:spLocks/>
          </p:cNvSpPr>
          <p:nvPr/>
        </p:nvSpPr>
        <p:spPr>
          <a:xfrm>
            <a:off x="437942" y="3964111"/>
            <a:ext cx="9511896" cy="1013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sz="2000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วิธีใช้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cd..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ใน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Command Line </a:t>
            </a:r>
            <a:r>
              <a:rPr lang="th-TH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</a:t>
            </a:r>
            <a:r>
              <a:rPr lang="en-US" sz="2000" b="1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Terminal</a:t>
            </a:r>
            <a:endParaRPr lang="th-TH" b="1" dirty="0">
              <a:solidFill>
                <a:srgbClr val="C00000"/>
              </a:solidFill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518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4EA6-BCE1-0CA0-61D1-F9E632AC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FA87-EA27-FF9F-07FF-0BFC3D7F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C97D4-D0AC-34B6-F54B-596B102B253C}"/>
              </a:ext>
            </a:extLst>
          </p:cNvPr>
          <p:cNvSpPr txBox="1"/>
          <p:nvPr/>
        </p:nvSpPr>
        <p:spPr>
          <a:xfrm>
            <a:off x="698510" y="384617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คำสั่งที่เกี่ยวข้อง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CD7967-6BC9-AD02-84A9-E2D88C736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9" y="1792431"/>
            <a:ext cx="9001126" cy="327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1CF6-8D23-485C-30B4-6A2FEFED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71630-43AC-468A-45E6-DF09A1C7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5D18D4-7C4C-515B-32FE-8CAE2212D0C9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โครงสร้างโปรเจกต์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3D7054-5B64-6ADD-9797-CFA2CD30C72A}"/>
              </a:ext>
            </a:extLst>
          </p:cNvPr>
          <p:cNvSpPr txBox="1">
            <a:spLocks/>
          </p:cNvSpPr>
          <p:nvPr/>
        </p:nvSpPr>
        <p:spPr>
          <a:xfrm>
            <a:off x="405828" y="1421550"/>
            <a:ext cx="9903781" cy="4275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manage.py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คือไฟล์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script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สำหรับรันคำสั่งต่างๆ ที่เกี่ยวข้องกับ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เช่น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Run Server, Modal &amp; Migration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__init__.py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initial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ไฟล์หรือไฟล์เปล่าๆ มีไว้เก็บ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Python Package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เราสามารถเพิ่ม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Script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การทำงานเข้าไปในไฟล์นี้ได้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settings.py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คือไฟล์ที่ใช้สำหรับการตั้งค่าโปรเจค เช่น การตั้งค่า แอพ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,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เวลา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, Path,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ฐานข้อมูลที่ใช้เป็นต้น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8189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EB902-9072-2693-6D95-618ABEDF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B632E-EF34-EC6F-003C-7657096F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A9867-7216-4013-A088-DCCF1CA08306}" type="slidenum">
              <a:rPr lang="en-US" smtClean="0"/>
              <a:t>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E618-DDFF-DF89-AABC-36CD8E47FAA4}"/>
              </a:ext>
            </a:extLst>
          </p:cNvPr>
          <p:cNvSpPr txBox="1"/>
          <p:nvPr/>
        </p:nvSpPr>
        <p:spPr>
          <a:xfrm>
            <a:off x="1828800" y="366764"/>
            <a:ext cx="89907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000" b="1" dirty="0">
                <a:solidFill>
                  <a:srgbClr val="055C9D"/>
                </a:solidFill>
                <a:latin typeface="Prompt Black" panose="00000A00000000000000" pitchFamily="2" charset="-34"/>
                <a:ea typeface="ADLaM Display" panose="02010000000000000000" pitchFamily="2" charset="0"/>
                <a:cs typeface="Prompt Black" panose="00000A00000000000000" pitchFamily="2" charset="-34"/>
                <a:sym typeface="Neue Machina Ultra-Bold"/>
              </a:rPr>
              <a:t>โครงสร้างโปรเจกต์</a:t>
            </a:r>
            <a:endParaRPr lang="en-US" sz="4000" b="1" dirty="0">
              <a:solidFill>
                <a:srgbClr val="055C9D"/>
              </a:solidFill>
              <a:latin typeface="Prompt Black" panose="00000A00000000000000" pitchFamily="2" charset="-34"/>
              <a:ea typeface="ADLaM Display" panose="02010000000000000000" pitchFamily="2" charset="0"/>
              <a:cs typeface="Prompt Black" panose="00000A00000000000000" pitchFamily="2" charset="-34"/>
              <a:sym typeface="Neue Machina Ultra-Bold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A23B17D-EF59-EAE6-37EF-518EBF076E8F}"/>
              </a:ext>
            </a:extLst>
          </p:cNvPr>
          <p:cNvSpPr txBox="1">
            <a:spLocks/>
          </p:cNvSpPr>
          <p:nvPr/>
        </p:nvSpPr>
        <p:spPr>
          <a:xfrm>
            <a:off x="466118" y="1451696"/>
            <a:ext cx="9903781" cy="2423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urls.py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คือไฟล์ที่ใช้เก็บการ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routing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HTTP request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หรือ เรียกอีกอย่างว่าการกำหนด </a:t>
            </a:r>
            <a:r>
              <a:rPr lang="en-US" dirty="0" err="1">
                <a:latin typeface="Prompt ExtraLight" panose="00000300000000000000" pitchFamily="2" charset="-34"/>
                <a:cs typeface="Prompt ExtraLight" panose="00000300000000000000" pitchFamily="2" charset="-34"/>
              </a:rPr>
              <a:t>urlpattern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ของ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Django project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Prompt ExtraLight" panose="00000300000000000000" pitchFamily="2" charset="-34"/>
                <a:cs typeface="Prompt ExtraLight" panose="00000300000000000000" pitchFamily="2" charset="-34"/>
              </a:rPr>
              <a:t>wsgi.py </a:t>
            </a:r>
            <a:r>
              <a:rPr lang="th-TH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คือไฟล์ที่ใช้เก็บข้อมูลโปรเจคสำหรับการ </a:t>
            </a:r>
            <a:r>
              <a:rPr lang="en-US" dirty="0">
                <a:latin typeface="Prompt ExtraLight" panose="00000300000000000000" pitchFamily="2" charset="-34"/>
                <a:cs typeface="Prompt ExtraLight" panose="00000300000000000000" pitchFamily="2" charset="-34"/>
              </a:rPr>
              <a:t>Deployment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th-TH" dirty="0">
              <a:latin typeface="Prompt ExtraLight" panose="00000300000000000000" pitchFamily="2" charset="-34"/>
              <a:cs typeface="Prompt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553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2543</Words>
  <Application>Microsoft Office PowerPoint</Application>
  <PresentationFormat>Widescreen</PresentationFormat>
  <Paragraphs>308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Aptos</vt:lpstr>
      <vt:lpstr>Aptos Display</vt:lpstr>
      <vt:lpstr>Arial</vt:lpstr>
      <vt:lpstr>Courier New</vt:lpstr>
      <vt:lpstr>Prompt</vt:lpstr>
      <vt:lpstr>Prompt Black</vt:lpstr>
      <vt:lpstr>Prompt ExtraBold</vt:lpstr>
      <vt:lpstr>Prompt ExtraLight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ICT12367</dc:title>
  <dc:creator>Boonsiri Masan</dc:creator>
  <cp:lastModifiedBy>Boonsiri Masan</cp:lastModifiedBy>
  <cp:revision>27</cp:revision>
  <dcterms:created xsi:type="dcterms:W3CDTF">2025-01-20T14:09:38Z</dcterms:created>
  <dcterms:modified xsi:type="dcterms:W3CDTF">2025-03-02T02:14:53Z</dcterms:modified>
</cp:coreProperties>
</file>