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46" r:id="rId3"/>
    <p:sldId id="297" r:id="rId4"/>
    <p:sldId id="298" r:id="rId5"/>
    <p:sldId id="336" r:id="rId6"/>
    <p:sldId id="337" r:id="rId7"/>
    <p:sldId id="299" r:id="rId8"/>
    <p:sldId id="300" r:id="rId9"/>
    <p:sldId id="301" r:id="rId10"/>
    <p:sldId id="338" r:id="rId11"/>
    <p:sldId id="360" r:id="rId12"/>
    <p:sldId id="303" r:id="rId13"/>
    <p:sldId id="304" r:id="rId14"/>
    <p:sldId id="361" r:id="rId15"/>
    <p:sldId id="349" r:id="rId16"/>
    <p:sldId id="305" r:id="rId17"/>
    <p:sldId id="306" r:id="rId18"/>
    <p:sldId id="307" r:id="rId19"/>
    <p:sldId id="357" r:id="rId20"/>
    <p:sldId id="308" r:id="rId21"/>
    <p:sldId id="309" r:id="rId22"/>
    <p:sldId id="310" r:id="rId23"/>
    <p:sldId id="311" r:id="rId24"/>
    <p:sldId id="312" r:id="rId25"/>
    <p:sldId id="358" r:id="rId26"/>
    <p:sldId id="359" r:id="rId27"/>
    <p:sldId id="313" r:id="rId28"/>
    <p:sldId id="314" r:id="rId29"/>
    <p:sldId id="26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E86D4"/>
    <a:srgbClr val="045C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97" autoAdjust="0"/>
  </p:normalViewPr>
  <p:slideViewPr>
    <p:cSldViewPr snapToGrid="0">
      <p:cViewPr varScale="1">
        <p:scale>
          <a:sx n="76" d="100"/>
          <a:sy n="76" d="100"/>
        </p:scale>
        <p:origin x="86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316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95F9C9-22AD-09B9-B88A-493E6E6525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5BB2EA-448D-6506-F94D-A2B858D8D3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39D13-7EAF-4394-9F97-21AE6A45DE3D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ECA3A-82FD-BA9A-CC90-09EE959482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507BF-07F2-3CB7-28A5-0EDFF39FAD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52B6A-CA85-4DB7-9D3B-7A8518787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66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C0C8A-BD9D-464B-AD17-87EA256F4DA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79263-0680-477A-A974-C5C6598B0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11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33E2B-CB8C-8E07-A1D9-701A9F2D58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5DAB7-D75E-FF54-C0FC-76BB4F12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D5186-59BC-D673-497F-BF10EE82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4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FF66-6484-45B6-3AA3-9FE0F99CA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E9C4E-5FB4-900A-F7E7-611640CC2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72011-8942-44DF-F76E-65632478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D4B9D-AAF8-BB3E-B420-8659A4C6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5BE6F-E033-26CC-8DE6-03A1EA0A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9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EEBFC-5B58-CEC1-C5A9-C5100223A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0B4A5-C9EA-1084-0C17-8279F92B9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1FFE0-22F8-5E1E-2CB3-C340095B1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1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E2D1C-AA13-8F72-C75B-5466746A5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35636-9DFE-D9BD-A48B-08FD137D6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FCC5D-BEA7-6094-F75B-B6DDF9063B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E3FC0-6A2A-A74D-FFA3-6C7B592D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A2446-7FAD-9745-A55F-D5C43673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8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45276-11B7-3DE4-932A-873FBA55B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2EAD4-6576-F298-8313-6C8536E0D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24C09-15D0-EF6A-7738-008D402A70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505EF-5196-032F-9F77-4CEE75C31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1D23-A166-EF1E-9121-EF31DA5F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0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F8A98-06C4-83CF-A488-D2C41523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6D587-54CC-C5FB-7A73-76414237E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D4A02-B9F9-FF3B-EEE7-00B447EE2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EAD16-C006-BF66-F6A2-F90A18F5C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0F496-755D-DC98-294C-99087005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1C1A6-B7E8-4C77-0A8E-D870F5E3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9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117E1-1E86-F690-61F7-0B1BB5E8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BEDD1-3722-C4E7-D5DB-8BCB33EBF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C036C-5D67-5089-F289-1AFAC2076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D1231A-A9FB-57CD-767A-6940879B0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583A1-C314-03D1-3E01-24B789EC1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709C0-CF67-8E99-2C07-8A38C1F7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B43FB-589F-4C96-E52C-AD4344FF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376114-7957-F7D8-71E9-0B61AC53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91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E8E2-A609-3244-8DD8-06B9936E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1551C2-4AE3-1200-13D5-17AC00B4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3386F-D68B-406A-08DE-71F07AC4E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F4361-FF84-7D24-35EA-A690AC2F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1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91D01-FD01-9AD3-A276-FFE8DA8429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8E9739-D8A5-4FB1-CA68-69CB3AC4B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5B81A-6E9E-4B13-B658-6392C368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0E8C3-1110-A7F7-AD1D-0A7614B1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0B005-C36C-7E07-345D-E165FE22A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73F21-B2B2-1AB5-27BE-086EA0DBD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F3F65-DB1B-1A53-C922-0D7632628C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483D7-1A7E-9F6F-0C5A-B8C74BD6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7FF63-A876-C36C-A252-CCC7D902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1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D632F-BB8D-8A81-9D1E-AC8B3BA09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391A8D-5179-2487-2B26-BEEB285A3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A876C-1877-3750-A6F3-C17090A10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BE11D-B028-2B4F-96B9-450BCD089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5D928-4C54-1D34-E92D-B3BDA8537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37B12-60B1-1E8E-4CD3-818A2FEF8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6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E90C1-3330-B357-94BD-4141BC74A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94205-FD4F-E16C-46A5-C6C1018CC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2E5EA-7767-B6FF-2CB2-3ADA7F835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22291" y="63103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tx1"/>
                </a:solidFill>
              </a:defRPr>
            </a:lvl1pPr>
          </a:lstStyle>
          <a:p>
            <a:fld id="{857A9867-7216-4013-A088-DCCF1CA083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0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tm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2">
            <a:extLst>
              <a:ext uri="{FF2B5EF4-FFF2-40B4-BE49-F238E27FC236}">
                <a16:creationId xmlns:a16="http://schemas.microsoft.com/office/drawing/2014/main" id="{57A9E3A9-905E-B4F3-A982-C6CAE98F7B9C}"/>
              </a:ext>
            </a:extLst>
          </p:cNvPr>
          <p:cNvSpPr txBox="1"/>
          <p:nvPr/>
        </p:nvSpPr>
        <p:spPr>
          <a:xfrm>
            <a:off x="3710772" y="4375630"/>
            <a:ext cx="449580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600" b="1" dirty="0">
                <a:solidFill>
                  <a:srgbClr val="055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mpt" panose="00000500000000000000" pitchFamily="2" charset="-34"/>
                <a:cs typeface="Prompt" panose="00000500000000000000" pitchFamily="2" charset="-34"/>
                <a:sym typeface="Neue Machina Ultra-Bold"/>
              </a:rPr>
              <a:t>Chapter 7</a:t>
            </a:r>
          </a:p>
        </p:txBody>
      </p:sp>
      <p:sp>
        <p:nvSpPr>
          <p:cNvPr id="2" name="TextBox 20">
            <a:extLst>
              <a:ext uri="{FF2B5EF4-FFF2-40B4-BE49-F238E27FC236}">
                <a16:creationId xmlns:a16="http://schemas.microsoft.com/office/drawing/2014/main" id="{A9761634-82DA-DBDA-4C43-62CB9EF887F2}"/>
              </a:ext>
            </a:extLst>
          </p:cNvPr>
          <p:cNvSpPr txBox="1"/>
          <p:nvPr/>
        </p:nvSpPr>
        <p:spPr>
          <a:xfrm>
            <a:off x="2676991" y="5391293"/>
            <a:ext cx="6838017" cy="7136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en-US" sz="2800" b="1">
                <a:solidFill>
                  <a:srgbClr val="055C9D"/>
                </a:solidFill>
                <a:latin typeface="Prompt" panose="00000500000000000000" pitchFamily="2" charset="-34"/>
                <a:ea typeface="ADLaM Display" panose="02010000000000000000" pitchFamily="2" charset="0"/>
                <a:cs typeface="Prompt" panose="00000500000000000000" pitchFamily="2" charset="-34"/>
                <a:sym typeface="Neue Machina Ultra-Bold"/>
              </a:rPr>
              <a:t>URL &amp; View</a:t>
            </a:r>
            <a:endParaRPr lang="en-US" sz="2800" b="1" dirty="0">
              <a:solidFill>
                <a:srgbClr val="055C9D"/>
              </a:solidFill>
              <a:latin typeface="Prompt" panose="00000500000000000000" pitchFamily="2" charset="-34"/>
              <a:ea typeface="ADLaM Display" panose="02010000000000000000" pitchFamily="2" charset="0"/>
              <a:cs typeface="Prompt" panose="00000500000000000000" pitchFamily="2" charset="-34"/>
              <a:sym typeface="Neue Machina Ultra-Bold"/>
            </a:endParaRPr>
          </a:p>
        </p:txBody>
      </p:sp>
    </p:spTree>
    <p:extLst>
      <p:ext uri="{BB962C8B-B14F-4D97-AF65-F5344CB8AC3E}">
        <p14:creationId xmlns:p14="http://schemas.microsoft.com/office/powerpoint/2010/main" val="1415866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C23A3-FA2A-993E-57D4-F91A9242C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2B3DA-F259-9BC6-F210-707B90E8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C7A2E-F032-E034-ECDC-7797EF062295}"/>
              </a:ext>
            </a:extLst>
          </p:cNvPr>
          <p:cNvSpPr txBox="1"/>
          <p:nvPr/>
        </p:nvSpPr>
        <p:spPr>
          <a:xfrm>
            <a:off x="1396721" y="365126"/>
            <a:ext cx="899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สร้างโปรเจกต์</a:t>
            </a:r>
            <a:endParaRPr lang="en-US" sz="4000" b="1" dirty="0">
              <a:solidFill>
                <a:srgbClr val="7030A0"/>
              </a:solidFill>
              <a:latin typeface="Prompt Black" panose="00000A00000000000000" pitchFamily="2" charset="-34"/>
              <a:ea typeface="ADLaM Display" panose="02010000000000000000" pitchFamily="2" charset="0"/>
              <a:cs typeface="Prompt Black" panose="00000A00000000000000" pitchFamily="2" charset="-34"/>
              <a:sym typeface="Neue Machina Ultra-Bold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B4751FE-7984-DC9E-A4EB-C3553BABE406}"/>
              </a:ext>
            </a:extLst>
          </p:cNvPr>
          <p:cNvSpPr txBox="1">
            <a:spLocks/>
          </p:cNvSpPr>
          <p:nvPr/>
        </p:nvSpPr>
        <p:spPr>
          <a:xfrm>
            <a:off x="548746" y="1196918"/>
            <a:ext cx="10686711" cy="15227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หากต้องการรันโปรเจกต์อีกครั้ง ให้พิมพ์คำสั่ง</a:t>
            </a:r>
            <a:b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</a:b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      </a:t>
            </a:r>
            <a:r>
              <a:rPr lang="en-US" sz="2800" b="1" dirty="0">
                <a:solidFill>
                  <a:srgbClr val="C00000"/>
                </a:solidFill>
                <a:latin typeface="Prompt ExtraBold" panose="00000900000000000000" pitchFamily="2" charset="-34"/>
                <a:cs typeface="Prompt ExtraBold" panose="00000900000000000000" pitchFamily="2" charset="-34"/>
              </a:rPr>
              <a:t>python manage.py </a:t>
            </a:r>
            <a:r>
              <a:rPr lang="en-US" sz="2800" b="1" dirty="0" err="1">
                <a:solidFill>
                  <a:srgbClr val="C00000"/>
                </a:solidFill>
                <a:latin typeface="Prompt ExtraBold" panose="00000900000000000000" pitchFamily="2" charset="-34"/>
                <a:cs typeface="Prompt ExtraBold" panose="00000900000000000000" pitchFamily="2" charset="-34"/>
              </a:rPr>
              <a:t>runserver</a:t>
            </a:r>
            <a:endParaRPr lang="th-TH" sz="1800" b="1" dirty="0">
              <a:solidFill>
                <a:srgbClr val="C00000"/>
              </a:solidFill>
              <a:latin typeface="Prompt ExtraBold" panose="00000900000000000000" pitchFamily="2" charset="-34"/>
              <a:cs typeface="Prompt ExtraBold" panose="00000900000000000000" pitchFamily="2" charset="-34"/>
            </a:endParaRPr>
          </a:p>
        </p:txBody>
      </p:sp>
      <p:pic>
        <p:nvPicPr>
          <p:cNvPr id="2" name="Picture 1" descr="A rocket in the sky&#10;&#10;AI-generated content may be incorrect.">
            <a:extLst>
              <a:ext uri="{FF2B5EF4-FFF2-40B4-BE49-F238E27FC236}">
                <a16:creationId xmlns:a16="http://schemas.microsoft.com/office/drawing/2014/main" id="{7ADBE248-D1AC-B236-1720-6D0F7DF40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089" y="2381771"/>
            <a:ext cx="5661728" cy="2844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25AF6-429B-9CFD-3C34-300AD8B61A93}"/>
              </a:ext>
            </a:extLst>
          </p:cNvPr>
          <p:cNvSpPr txBox="1">
            <a:spLocks/>
          </p:cNvSpPr>
          <p:nvPr/>
        </p:nvSpPr>
        <p:spPr>
          <a:xfrm>
            <a:off x="752644" y="5450474"/>
            <a:ext cx="10686711" cy="8598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เพื่อที่จะเริ่มต้น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start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ตัว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server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หรือ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start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ตัว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project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อีกครั้ง     </a:t>
            </a:r>
            <a:endParaRPr lang="th-TH" sz="1800" b="1" dirty="0">
              <a:solidFill>
                <a:srgbClr val="C00000"/>
              </a:solidFill>
              <a:latin typeface="Prompt ExtraBold" panose="00000900000000000000" pitchFamily="2" charset="-34"/>
              <a:cs typeface="Prompt ExtraBold" panose="000009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75505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2FABC-560C-9F03-545B-AAEC560C9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E4FDF-C88D-CC73-344C-14A300F16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B97455-BBFA-DCE7-FD80-511F0AE2B256}"/>
              </a:ext>
            </a:extLst>
          </p:cNvPr>
          <p:cNvSpPr txBox="1"/>
          <p:nvPr/>
        </p:nvSpPr>
        <p:spPr>
          <a:xfrm>
            <a:off x="984738" y="2575763"/>
            <a:ext cx="89907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48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สร้างแอพพลิเคชั่น</a:t>
            </a:r>
          </a:p>
          <a:p>
            <a:pPr algn="ctr"/>
            <a:r>
              <a:rPr lang="th-TH" sz="48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(</a:t>
            </a:r>
            <a:r>
              <a:rPr lang="en-US" sz="48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Django Application</a:t>
            </a:r>
            <a:r>
              <a:rPr lang="th-TH" sz="48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)</a:t>
            </a:r>
            <a:endParaRPr lang="en-US" sz="4800" b="1" dirty="0">
              <a:solidFill>
                <a:srgbClr val="7030A0"/>
              </a:solidFill>
              <a:latin typeface="Prompt Black" panose="00000A00000000000000" pitchFamily="2" charset="-34"/>
              <a:ea typeface="ADLaM Display" panose="02010000000000000000" pitchFamily="2" charset="0"/>
              <a:cs typeface="Prompt Black" panose="00000A00000000000000" pitchFamily="2" charset="-34"/>
              <a:sym typeface="Neue Machina Ultra-Bold"/>
            </a:endParaRPr>
          </a:p>
        </p:txBody>
      </p:sp>
    </p:spTree>
    <p:extLst>
      <p:ext uri="{BB962C8B-B14F-4D97-AF65-F5344CB8AC3E}">
        <p14:creationId xmlns:p14="http://schemas.microsoft.com/office/powerpoint/2010/main" val="258058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768B5-79BB-73A4-46D8-E1A164DF6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8D714-83E6-DE03-5719-ABE74EC9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AB2A0C-91EB-19C7-EBD2-13B7A6836626}"/>
              </a:ext>
            </a:extLst>
          </p:cNvPr>
          <p:cNvSpPr txBox="1"/>
          <p:nvPr/>
        </p:nvSpPr>
        <p:spPr>
          <a:xfrm>
            <a:off x="984739" y="280901"/>
            <a:ext cx="899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สร้างแอพพลิเคชั่น</a:t>
            </a:r>
            <a:endParaRPr lang="en-US" sz="4000" b="1" dirty="0">
              <a:solidFill>
                <a:srgbClr val="7030A0"/>
              </a:solidFill>
              <a:latin typeface="Prompt Black" panose="00000A00000000000000" pitchFamily="2" charset="-34"/>
              <a:ea typeface="ADLaM Display" panose="02010000000000000000" pitchFamily="2" charset="0"/>
              <a:cs typeface="Prompt Black" panose="00000A00000000000000" pitchFamily="2" charset="-34"/>
              <a:sym typeface="Neue Machina Ultra-Bold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613032C-9E80-ADCF-1C4B-90931180DF55}"/>
              </a:ext>
            </a:extLst>
          </p:cNvPr>
          <p:cNvSpPr txBox="1">
            <a:spLocks/>
          </p:cNvSpPr>
          <p:nvPr/>
        </p:nvSpPr>
        <p:spPr>
          <a:xfrm>
            <a:off x="450955" y="930153"/>
            <a:ext cx="9647638" cy="1677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ในส่วนของการสร้างแอพพลิเคชั่น เราจะใช้คำสั่ง </a:t>
            </a:r>
            <a:r>
              <a:rPr lang="en-US" b="1" dirty="0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python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เรียกใช้ไฟล์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manage.py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ตามด้วยคำสั่ง </a:t>
            </a:r>
            <a:r>
              <a:rPr lang="en-US" b="1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startapp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ตามด้วยชื่อแอพของเรา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en-US" b="1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myapp</a:t>
            </a:r>
            <a:endParaRPr lang="th-TH" b="1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python</a:t>
            </a:r>
            <a:r>
              <a:rPr lang="th-TH" b="1" dirty="0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manage.py </a:t>
            </a:r>
            <a:r>
              <a:rPr lang="en-US" b="1" dirty="0" err="1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startapp</a:t>
            </a:r>
            <a:r>
              <a:rPr lang="th-TH" b="1" dirty="0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myapp</a:t>
            </a:r>
            <a:endParaRPr lang="th-TH" b="1" dirty="0">
              <a:solidFill>
                <a:srgbClr val="C00000"/>
              </a:solidFill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37C87CA-6F76-7AC5-EA84-1863E4B2FB97}"/>
              </a:ext>
            </a:extLst>
          </p:cNvPr>
          <p:cNvSpPr txBox="1">
            <a:spLocks/>
          </p:cNvSpPr>
          <p:nvPr/>
        </p:nvSpPr>
        <p:spPr>
          <a:xfrm>
            <a:off x="372629" y="6127748"/>
            <a:ext cx="10951863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xxx</a:t>
            </a:r>
            <a:endParaRPr lang="th-TH" sz="2000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408D713-E176-A33A-4013-1056A01BE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57" y="3102822"/>
            <a:ext cx="2209992" cy="2400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2CE6542-68C1-2C8D-6198-6D6A9CCEB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945" y="2790679"/>
            <a:ext cx="5605595" cy="19280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CAC9E37-0352-6E7B-6B94-1F1B72E5C5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587" y="2741927"/>
            <a:ext cx="2337407" cy="3884758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1BCF097-B9A1-3263-F79A-DE0D356C61A4}"/>
              </a:ext>
            </a:extLst>
          </p:cNvPr>
          <p:cNvSpPr/>
          <p:nvPr/>
        </p:nvSpPr>
        <p:spPr>
          <a:xfrm>
            <a:off x="2829864" y="3687090"/>
            <a:ext cx="1577591" cy="18162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B851-1B98-8CE2-51AC-536CD69197A9}"/>
              </a:ext>
            </a:extLst>
          </p:cNvPr>
          <p:cNvSpPr txBox="1">
            <a:spLocks/>
          </p:cNvSpPr>
          <p:nvPr/>
        </p:nvSpPr>
        <p:spPr>
          <a:xfrm>
            <a:off x="5480120" y="4913205"/>
            <a:ext cx="6448644" cy="157966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ภายในแอพ </a:t>
            </a:r>
            <a:r>
              <a:rPr lang="en-US" sz="2000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myapp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จะมีไฟล์ </a:t>
            </a:r>
            <a:endParaRPr lang="en-US" sz="2000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view.py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model.py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admin.py</a:t>
            </a:r>
            <a:endParaRPr lang="th-TH" sz="1800" b="1" dirty="0">
              <a:solidFill>
                <a:srgbClr val="C00000"/>
              </a:solidFill>
              <a:latin typeface="Prompt ExtraBold" panose="00000900000000000000" pitchFamily="2" charset="-34"/>
              <a:cs typeface="Prompt ExtraBold" panose="000009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94849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3A4D2-7BB1-3ABB-F643-E654FF754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35CF0-E09C-8B3E-BA73-B9E96A63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44130F-7DF6-88C7-5500-90AC4915586D}"/>
              </a:ext>
            </a:extLst>
          </p:cNvPr>
          <p:cNvSpPr txBox="1"/>
          <p:nvPr/>
        </p:nvSpPr>
        <p:spPr>
          <a:xfrm>
            <a:off x="466118" y="356716"/>
            <a:ext cx="899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สร้างแอพพลิเคชั่น</a:t>
            </a:r>
            <a:endParaRPr lang="en-US" sz="4000" b="1" dirty="0">
              <a:solidFill>
                <a:srgbClr val="7030A0"/>
              </a:solidFill>
              <a:latin typeface="Prompt Black" panose="00000A00000000000000" pitchFamily="2" charset="-34"/>
              <a:ea typeface="ADLaM Display" panose="02010000000000000000" pitchFamily="2" charset="0"/>
              <a:cs typeface="Prompt Black" panose="00000A00000000000000" pitchFamily="2" charset="-34"/>
              <a:sym typeface="Neue Machina Ultra-Bold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2E4D5DD-E960-47C7-1DDB-06206E534E32}"/>
              </a:ext>
            </a:extLst>
          </p:cNvPr>
          <p:cNvSpPr txBox="1">
            <a:spLocks/>
          </p:cNvSpPr>
          <p:nvPr/>
        </p:nvSpPr>
        <p:spPr>
          <a:xfrm>
            <a:off x="466119" y="1176748"/>
            <a:ext cx="2962882" cy="8371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h-TH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ทำการเพิ่มแอพ</a:t>
            </a:r>
            <a:endParaRPr lang="th-TH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55FAA5B-A5D7-910F-A939-87B270D13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52" y="1957699"/>
            <a:ext cx="2270957" cy="370957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A33E0E-5E91-2A24-EDAF-6D8840940E1B}"/>
              </a:ext>
            </a:extLst>
          </p:cNvPr>
          <p:cNvSpPr/>
          <p:nvPr/>
        </p:nvSpPr>
        <p:spPr>
          <a:xfrm>
            <a:off x="1055076" y="3180303"/>
            <a:ext cx="1577591" cy="24869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423AC1-1273-7CF4-FB1C-89A90C97073D}"/>
              </a:ext>
            </a:extLst>
          </p:cNvPr>
          <p:cNvSpPr/>
          <p:nvPr/>
        </p:nvSpPr>
        <p:spPr>
          <a:xfrm>
            <a:off x="1055076" y="4250452"/>
            <a:ext cx="1577591" cy="24869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3095AF4-A940-27D6-3916-CF9D18BAC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28" b="59112"/>
          <a:stretch/>
        </p:blipFill>
        <p:spPr>
          <a:xfrm>
            <a:off x="3506330" y="1273036"/>
            <a:ext cx="4647565" cy="1758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23F4D53-B5FF-2B05-776B-E956D0FCE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330" y="3244297"/>
            <a:ext cx="4647564" cy="2392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C2C3D34-08BB-10A5-8381-CBB86A4F46BE}"/>
              </a:ext>
            </a:extLst>
          </p:cNvPr>
          <p:cNvSpPr/>
          <p:nvPr/>
        </p:nvSpPr>
        <p:spPr>
          <a:xfrm>
            <a:off x="4405095" y="5096188"/>
            <a:ext cx="1577591" cy="24869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FBC8953-9E65-F397-AC2B-51314F0239D5}"/>
              </a:ext>
            </a:extLst>
          </p:cNvPr>
          <p:cNvSpPr txBox="1">
            <a:spLocks/>
          </p:cNvSpPr>
          <p:nvPr/>
        </p:nvSpPr>
        <p:spPr>
          <a:xfrm>
            <a:off x="4405095" y="5473964"/>
            <a:ext cx="3692226" cy="49978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เพิ่มตัวแอพ เข้าไปในโปรเจกต์</a:t>
            </a:r>
            <a:endParaRPr lang="th-TH" sz="2000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D8B9F58-E8A6-15DB-60C0-AD8AD7C0A63C}"/>
              </a:ext>
            </a:extLst>
          </p:cNvPr>
          <p:cNvSpPr txBox="1">
            <a:spLocks/>
          </p:cNvSpPr>
          <p:nvPr/>
        </p:nvSpPr>
        <p:spPr>
          <a:xfrm>
            <a:off x="8306917" y="2013865"/>
            <a:ext cx="3620475" cy="285958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h-TH" sz="18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sz="1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ไปที่โปรเจกต์ของเรา โดยเปิดไฟล์</a:t>
            </a:r>
            <a:r>
              <a:rPr lang="th-TH" sz="18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settings.py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sz="1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จากนั้น เลื่อนลงมา บรรทัดที่ 33 หัวข้อ </a:t>
            </a:r>
            <a:r>
              <a:rPr lang="en-US" sz="1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INSTALLED_APPS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sz="1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ทำการเพิ่มแอพตัวใหม่เข้าไป ที่มีชื่อว่า </a:t>
            </a:r>
            <a:r>
              <a:rPr lang="en-US" sz="1800" b="1" dirty="0" err="1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myapp</a:t>
            </a:r>
            <a:r>
              <a:rPr lang="en-US" sz="1800" b="1" dirty="0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endParaRPr lang="th-TH" sz="1800" b="1" dirty="0">
              <a:solidFill>
                <a:srgbClr val="C00000"/>
              </a:solidFill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D77913-F799-08A3-017A-13F3A4943B88}"/>
              </a:ext>
            </a:extLst>
          </p:cNvPr>
          <p:cNvSpPr/>
          <p:nvPr/>
        </p:nvSpPr>
        <p:spPr>
          <a:xfrm>
            <a:off x="3486234" y="1200720"/>
            <a:ext cx="2589670" cy="29229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1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393F9-44FD-1890-149F-D0FC9EED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99EF2-785F-E5FB-38CA-9900C957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D2A81C-C62A-6BE6-3851-0758B13676EB}"/>
              </a:ext>
            </a:extLst>
          </p:cNvPr>
          <p:cNvSpPr txBox="1"/>
          <p:nvPr/>
        </p:nvSpPr>
        <p:spPr>
          <a:xfrm>
            <a:off x="984738" y="2575763"/>
            <a:ext cx="89907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URL &amp; View</a:t>
            </a:r>
          </a:p>
        </p:txBody>
      </p:sp>
    </p:spTree>
    <p:extLst>
      <p:ext uri="{BB962C8B-B14F-4D97-AF65-F5344CB8AC3E}">
        <p14:creationId xmlns:p14="http://schemas.microsoft.com/office/powerpoint/2010/main" val="1876080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CBF28-9B2D-4931-E3F0-D65CC6DF5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4D48-AAAF-B168-50D4-EA76E03C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F0EA3F-7AC0-02EB-FEAB-8E2BA8378567}"/>
              </a:ext>
            </a:extLst>
          </p:cNvPr>
          <p:cNvSpPr txBox="1"/>
          <p:nvPr/>
        </p:nvSpPr>
        <p:spPr>
          <a:xfrm>
            <a:off x="760309" y="435635"/>
            <a:ext cx="899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URL &amp; View</a:t>
            </a:r>
            <a:endParaRPr lang="en-US" sz="4000" b="1" dirty="0">
              <a:solidFill>
                <a:srgbClr val="7030A0"/>
              </a:solidFill>
              <a:latin typeface="Prompt Black" panose="00000A00000000000000" pitchFamily="2" charset="-34"/>
              <a:ea typeface="ADLaM Display" panose="02010000000000000000" pitchFamily="2" charset="0"/>
              <a:cs typeface="Prompt Black" panose="00000A00000000000000" pitchFamily="2" charset="-34"/>
              <a:sym typeface="Neue Machina Ultra-Bold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91EB13-E9EB-FC38-E935-D8F036D3368A}"/>
              </a:ext>
            </a:extLst>
          </p:cNvPr>
          <p:cNvSpPr txBox="1">
            <a:spLocks/>
          </p:cNvSpPr>
          <p:nvPr/>
        </p:nvSpPr>
        <p:spPr>
          <a:xfrm>
            <a:off x="385731" y="1273035"/>
            <a:ext cx="11259763" cy="143245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sz="1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สิ่งที่จะทำต่อคือ อยากจะให้ในส่วนของ </a:t>
            </a:r>
            <a:r>
              <a:rPr lang="en-US" sz="1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project </a:t>
            </a:r>
            <a:r>
              <a:rPr lang="th-TH" sz="1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มีการแสดงผลข้อความที่เว็บเบราว์เซอร์</a:t>
            </a:r>
            <a:r>
              <a:rPr lang="en-US" sz="1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sz="1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ก็จะมีสัญลักษณ์ไอคอน ของ </a:t>
            </a:r>
            <a:r>
              <a:rPr lang="en-US" sz="1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Django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sz="1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ต่อมา อยากจะเปลี่ยนหน้าแรกของเว็บไซต์ของเราใหม่ จะเปลี่ยนอย่างไร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9423873-F99C-59D7-6A68-8F2CC8D92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722" y="3033347"/>
            <a:ext cx="2042337" cy="275105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7B464AE-4243-05D7-6F13-3690295E8776}"/>
              </a:ext>
            </a:extLst>
          </p:cNvPr>
          <p:cNvSpPr/>
          <p:nvPr/>
        </p:nvSpPr>
        <p:spPr>
          <a:xfrm>
            <a:off x="4308036" y="3057433"/>
            <a:ext cx="1577591" cy="24869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5BF0E5C-576A-1361-8AB2-4D91AC86B9C1}"/>
              </a:ext>
            </a:extLst>
          </p:cNvPr>
          <p:cNvSpPr/>
          <p:nvPr/>
        </p:nvSpPr>
        <p:spPr>
          <a:xfrm>
            <a:off x="4308035" y="5108581"/>
            <a:ext cx="1577591" cy="24869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9FF2AC-8623-5DBE-6233-B82390BCA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527" y="3006187"/>
            <a:ext cx="5147819" cy="20790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F4FC0E-5223-F39B-4D57-E436857B4F6C}"/>
              </a:ext>
            </a:extLst>
          </p:cNvPr>
          <p:cNvSpPr txBox="1"/>
          <p:nvPr/>
        </p:nvSpPr>
        <p:spPr>
          <a:xfrm>
            <a:off x="571634" y="3059668"/>
            <a:ext cx="34476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กลับที่ตัวแอพ ที่มีชื่อว่า </a:t>
            </a:r>
            <a:r>
              <a:rPr lang="en-US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myapp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สร้างไฟล์ ตั้งชื่อ </a:t>
            </a:r>
            <a:r>
              <a:rPr lang="en-US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urls.py</a:t>
            </a:r>
          </a:p>
        </p:txBody>
      </p:sp>
    </p:spTree>
    <p:extLst>
      <p:ext uri="{BB962C8B-B14F-4D97-AF65-F5344CB8AC3E}">
        <p14:creationId xmlns:p14="http://schemas.microsoft.com/office/powerpoint/2010/main" val="4225563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C1B3B-6B39-D3A6-4960-A505C6BD9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1A6D2-4828-4999-7E66-40D30ED5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32CBEC-1B76-5FDC-FF4B-5DA262FF3B32}"/>
              </a:ext>
            </a:extLst>
          </p:cNvPr>
          <p:cNvSpPr txBox="1"/>
          <p:nvPr/>
        </p:nvSpPr>
        <p:spPr>
          <a:xfrm>
            <a:off x="1386673" y="281913"/>
            <a:ext cx="899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URL &amp; View</a:t>
            </a:r>
            <a:endParaRPr lang="en-US" sz="4000" b="1" dirty="0">
              <a:solidFill>
                <a:srgbClr val="7030A0"/>
              </a:solidFill>
              <a:latin typeface="Prompt Black" panose="00000A00000000000000" pitchFamily="2" charset="-34"/>
              <a:ea typeface="ADLaM Display" panose="02010000000000000000" pitchFamily="2" charset="0"/>
              <a:cs typeface="Prompt Black" panose="00000A00000000000000" pitchFamily="2" charset="-34"/>
              <a:sym typeface="Neue Machina Ultra-Bold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520773-020E-F5D4-C8D2-819F05147A0C}"/>
              </a:ext>
            </a:extLst>
          </p:cNvPr>
          <p:cNvSpPr txBox="1">
            <a:spLocks/>
          </p:cNvSpPr>
          <p:nvPr/>
        </p:nvSpPr>
        <p:spPr>
          <a:xfrm>
            <a:off x="372629" y="1177427"/>
            <a:ext cx="10686711" cy="707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กลับไปที่ </a:t>
            </a:r>
            <a:r>
              <a:rPr lang="en-US" sz="2000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myproject</a:t>
            </a:r>
            <a:endParaRPr lang="th-TH" sz="2000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BE67D61-2C11-D5FF-770C-D3E93B0DE684}"/>
              </a:ext>
            </a:extLst>
          </p:cNvPr>
          <p:cNvSpPr txBox="1">
            <a:spLocks/>
          </p:cNvSpPr>
          <p:nvPr/>
        </p:nvSpPr>
        <p:spPr>
          <a:xfrm>
            <a:off x="6008024" y="5764034"/>
            <a:ext cx="3728829" cy="483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เพิ่มคำสั่ง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include </a:t>
            </a:r>
            <a:endParaRPr lang="th-TH" sz="2000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3E9FAE0-8F3B-8520-D669-31FFA3380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25" y="1710862"/>
            <a:ext cx="2324301" cy="4298052"/>
          </a:xfrm>
          <a:prstGeom prst="rect">
            <a:avLst/>
          </a:prstGeom>
        </p:spPr>
      </p:pic>
      <p:pic>
        <p:nvPicPr>
          <p:cNvPr id="13" name="Picture 1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944F066-3AAF-7C30-E13E-CDF262DA6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56" y="1393724"/>
            <a:ext cx="7955380" cy="4070551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2D5640B-2DD8-E9BB-B288-B99E60D7FA0B}"/>
              </a:ext>
            </a:extLst>
          </p:cNvPr>
          <p:cNvSpPr/>
          <p:nvPr/>
        </p:nvSpPr>
        <p:spPr>
          <a:xfrm>
            <a:off x="1057555" y="3108852"/>
            <a:ext cx="1577591" cy="24869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2E79E15-5CCA-5137-20C1-FE1A8DFA6F95}"/>
              </a:ext>
            </a:extLst>
          </p:cNvPr>
          <p:cNvSpPr/>
          <p:nvPr/>
        </p:nvSpPr>
        <p:spPr>
          <a:xfrm>
            <a:off x="896125" y="4601184"/>
            <a:ext cx="2324301" cy="24869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D44FFB2-D161-E4DE-EC89-F9ABDF1F1F7B}"/>
              </a:ext>
            </a:extLst>
          </p:cNvPr>
          <p:cNvSpPr/>
          <p:nvPr/>
        </p:nvSpPr>
        <p:spPr>
          <a:xfrm>
            <a:off x="3743922" y="4551902"/>
            <a:ext cx="4073695" cy="25120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E5BFA20-5CB4-2506-E02E-3FDDB18651C6}"/>
              </a:ext>
            </a:extLst>
          </p:cNvPr>
          <p:cNvSpPr/>
          <p:nvPr/>
        </p:nvSpPr>
        <p:spPr>
          <a:xfrm rot="13448135">
            <a:off x="7615020" y="4682365"/>
            <a:ext cx="367590" cy="3315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51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32234-760F-2CE4-0F51-A2FE05AE6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45DB3-B471-D3ED-0249-5302CDE5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17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8FA2D5-520E-7580-974E-35031DCA171E}"/>
              </a:ext>
            </a:extLst>
          </p:cNvPr>
          <p:cNvSpPr txBox="1"/>
          <p:nvPr/>
        </p:nvSpPr>
        <p:spPr>
          <a:xfrm>
            <a:off x="1828800" y="366764"/>
            <a:ext cx="899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URL &amp; View</a:t>
            </a:r>
            <a:endParaRPr lang="en-US" sz="4000" b="1" dirty="0">
              <a:solidFill>
                <a:srgbClr val="7030A0"/>
              </a:solidFill>
              <a:latin typeface="Prompt Black" panose="00000A00000000000000" pitchFamily="2" charset="-34"/>
              <a:ea typeface="ADLaM Display" panose="02010000000000000000" pitchFamily="2" charset="0"/>
              <a:cs typeface="Prompt Black" panose="00000A00000000000000" pitchFamily="2" charset="-34"/>
              <a:sym typeface="Neue Machina Ultra-Bold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FA50051-2BE2-C7D7-D1B0-9C39C0713A69}"/>
              </a:ext>
            </a:extLst>
          </p:cNvPr>
          <p:cNvSpPr txBox="1">
            <a:spLocks/>
          </p:cNvSpPr>
          <p:nvPr/>
        </p:nvSpPr>
        <p:spPr>
          <a:xfrm>
            <a:off x="466118" y="1605806"/>
            <a:ext cx="11259763" cy="1609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เพิ่มคำสั่ง </a:t>
            </a:r>
            <a:r>
              <a:rPr lang="en-US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path(‘ ‘,include(“</a:t>
            </a:r>
            <a:r>
              <a:rPr lang="en-US" b="1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myapp.urls</a:t>
            </a:r>
            <a:r>
              <a:rPr lang="en-US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”))</a:t>
            </a:r>
            <a:endParaRPr lang="th-TH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pic>
        <p:nvPicPr>
          <p:cNvPr id="6" name="Picture 5" descr="A white background with text&#10;&#10;AI-generated content may be incorrect.">
            <a:extLst>
              <a:ext uri="{FF2B5EF4-FFF2-40B4-BE49-F238E27FC236}">
                <a16:creationId xmlns:a16="http://schemas.microsoft.com/office/drawing/2014/main" id="{10BAEA4C-81F6-B3A1-17BB-4ED3EE163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421" y="2499585"/>
            <a:ext cx="8242891" cy="171622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46B05E-C660-6D90-E1D9-0C1FFA6F750D}"/>
              </a:ext>
            </a:extLst>
          </p:cNvPr>
          <p:cNvSpPr/>
          <p:nvPr/>
        </p:nvSpPr>
        <p:spPr>
          <a:xfrm>
            <a:off x="3321892" y="3358664"/>
            <a:ext cx="5601044" cy="45971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21A8F8A-564A-9FFF-4D5D-3458083AFA91}"/>
              </a:ext>
            </a:extLst>
          </p:cNvPr>
          <p:cNvSpPr txBox="1">
            <a:spLocks/>
          </p:cNvSpPr>
          <p:nvPr/>
        </p:nvSpPr>
        <p:spPr>
          <a:xfrm>
            <a:off x="517899" y="4710491"/>
            <a:ext cx="11259763" cy="1609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กด บันทึก</a:t>
            </a:r>
            <a:endParaRPr lang="th-TH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FF34CF9-4732-C081-5121-03FA9D13CC08}"/>
              </a:ext>
            </a:extLst>
          </p:cNvPr>
          <p:cNvSpPr txBox="1">
            <a:spLocks/>
          </p:cNvSpPr>
          <p:nvPr/>
        </p:nvSpPr>
        <p:spPr>
          <a:xfrm>
            <a:off x="372629" y="1177427"/>
            <a:ext cx="10686711" cy="707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กลับไปที่ </a:t>
            </a:r>
            <a:r>
              <a:rPr lang="en-US" sz="2000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myproject</a:t>
            </a:r>
            <a:endParaRPr lang="th-TH" sz="2000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78115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78DDA-D93A-6F21-964A-00C0A56BC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83FE0-4DFF-D23A-197F-8605A2D9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18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680FD3-1632-01F7-54B1-80B4AEB13142}"/>
              </a:ext>
            </a:extLst>
          </p:cNvPr>
          <p:cNvSpPr txBox="1"/>
          <p:nvPr/>
        </p:nvSpPr>
        <p:spPr>
          <a:xfrm>
            <a:off x="1386673" y="281913"/>
            <a:ext cx="899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URL &amp; View</a:t>
            </a:r>
            <a:endParaRPr lang="en-US" sz="4000" b="1" dirty="0">
              <a:solidFill>
                <a:srgbClr val="7030A0"/>
              </a:solidFill>
              <a:latin typeface="Prompt Black" panose="00000A00000000000000" pitchFamily="2" charset="-34"/>
              <a:ea typeface="ADLaM Display" panose="02010000000000000000" pitchFamily="2" charset="0"/>
              <a:cs typeface="Prompt Black" panose="00000A00000000000000" pitchFamily="2" charset="-34"/>
              <a:sym typeface="Neue Machina Ultra-Bold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E91741D-50F9-4A55-9700-8959D36C3BA3}"/>
              </a:ext>
            </a:extLst>
          </p:cNvPr>
          <p:cNvSpPr txBox="1">
            <a:spLocks/>
          </p:cNvSpPr>
          <p:nvPr/>
        </p:nvSpPr>
        <p:spPr>
          <a:xfrm>
            <a:off x="372629" y="1638516"/>
            <a:ext cx="10686711" cy="8032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ไปที่ </a:t>
            </a:r>
            <a:r>
              <a:rPr lang="en-US" b="1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myapp</a:t>
            </a:r>
            <a:endParaRPr lang="th-TH" sz="2000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9BC68CE-7CF0-36F4-4DDA-53630142633B}"/>
              </a:ext>
            </a:extLst>
          </p:cNvPr>
          <p:cNvSpPr txBox="1">
            <a:spLocks/>
          </p:cNvSpPr>
          <p:nvPr/>
        </p:nvSpPr>
        <p:spPr>
          <a:xfrm>
            <a:off x="372629" y="5938576"/>
            <a:ext cx="10951863" cy="5542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xxx</a:t>
            </a:r>
            <a:endParaRPr lang="th-TH" sz="2000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1533283-E1EF-96AC-58B5-8A618F7E8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08" y="2441749"/>
            <a:ext cx="2126164" cy="275105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493028-8870-AF6F-8E00-C7BAA564A977}"/>
              </a:ext>
            </a:extLst>
          </p:cNvPr>
          <p:cNvSpPr/>
          <p:nvPr/>
        </p:nvSpPr>
        <p:spPr>
          <a:xfrm>
            <a:off x="590808" y="2441749"/>
            <a:ext cx="1617784" cy="32113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73B57D5-924C-2F1D-A47F-9209B6C9D54D}"/>
              </a:ext>
            </a:extLst>
          </p:cNvPr>
          <p:cNvSpPr/>
          <p:nvPr/>
        </p:nvSpPr>
        <p:spPr>
          <a:xfrm>
            <a:off x="600856" y="4802381"/>
            <a:ext cx="2126163" cy="39042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F2F19B1-7097-3911-B02B-85641F24F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268" y="1762768"/>
            <a:ext cx="5113463" cy="1950889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2B1D574-C5B0-AEE3-CDF8-BB526F7C8483}"/>
              </a:ext>
            </a:extLst>
          </p:cNvPr>
          <p:cNvSpPr/>
          <p:nvPr/>
        </p:nvSpPr>
        <p:spPr>
          <a:xfrm>
            <a:off x="5193891" y="1781120"/>
            <a:ext cx="1617784" cy="32113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12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16F70-2939-9794-C8C4-537513DD5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D2EB0-9E5F-3932-8295-7E71640E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19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2C8A00-47CB-6B71-2633-EAE08AB3545A}"/>
              </a:ext>
            </a:extLst>
          </p:cNvPr>
          <p:cNvSpPr txBox="1"/>
          <p:nvPr/>
        </p:nvSpPr>
        <p:spPr>
          <a:xfrm>
            <a:off x="698510" y="344637"/>
            <a:ext cx="899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URL &amp; View</a:t>
            </a:r>
            <a:endParaRPr lang="en-US" sz="4000" b="1" dirty="0">
              <a:solidFill>
                <a:srgbClr val="7030A0"/>
              </a:solidFill>
              <a:latin typeface="Prompt Black" panose="00000A00000000000000" pitchFamily="2" charset="-34"/>
              <a:ea typeface="ADLaM Display" panose="02010000000000000000" pitchFamily="2" charset="0"/>
              <a:cs typeface="Prompt Black" panose="00000A00000000000000" pitchFamily="2" charset="-34"/>
              <a:sym typeface="Neue Machina Ultra-Bold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A99518D-EB76-6A97-D4C7-51996604AEC8}"/>
              </a:ext>
            </a:extLst>
          </p:cNvPr>
          <p:cNvSpPr txBox="1">
            <a:spLocks/>
          </p:cNvSpPr>
          <p:nvPr/>
        </p:nvSpPr>
        <p:spPr>
          <a:xfrm>
            <a:off x="372629" y="1638516"/>
            <a:ext cx="10686711" cy="8032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ไปที่ </a:t>
            </a:r>
            <a:r>
              <a:rPr lang="en-US" b="1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myapp</a:t>
            </a:r>
            <a:r>
              <a:rPr lang="en-US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เพิ่มคำสั่</a:t>
            </a:r>
            <a:r>
              <a:rPr lang="th-TH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ง</a:t>
            </a:r>
            <a:endParaRPr lang="th-TH" b="1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EDB1B82-7EB1-34BC-882C-3AE013C4EB5A}"/>
              </a:ext>
            </a:extLst>
          </p:cNvPr>
          <p:cNvSpPr txBox="1">
            <a:spLocks/>
          </p:cNvSpPr>
          <p:nvPr/>
        </p:nvSpPr>
        <p:spPr>
          <a:xfrm>
            <a:off x="372629" y="5938576"/>
            <a:ext cx="10951863" cy="5542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xxx</a:t>
            </a:r>
            <a:endParaRPr lang="th-TH" sz="2000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923283A-D1A4-4DB3-C44E-B397CD798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08" y="2441749"/>
            <a:ext cx="2126164" cy="275105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09684B-D1E1-710E-1763-9FDDDF9D8C1B}"/>
              </a:ext>
            </a:extLst>
          </p:cNvPr>
          <p:cNvSpPr/>
          <p:nvPr/>
        </p:nvSpPr>
        <p:spPr>
          <a:xfrm>
            <a:off x="590808" y="2441749"/>
            <a:ext cx="1617784" cy="32113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1A903E-66B4-A85C-8C74-A473415DD6F8}"/>
              </a:ext>
            </a:extLst>
          </p:cNvPr>
          <p:cNvSpPr/>
          <p:nvPr/>
        </p:nvSpPr>
        <p:spPr>
          <a:xfrm>
            <a:off x="600856" y="4802381"/>
            <a:ext cx="2126163" cy="39042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47728B5C-DE5F-035B-6EFD-9F1B3E208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863" y="2441749"/>
            <a:ext cx="5479255" cy="2644369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3D9FCC5-648A-9EAD-43CF-6F328AA6E10B}"/>
              </a:ext>
            </a:extLst>
          </p:cNvPr>
          <p:cNvSpPr/>
          <p:nvPr/>
        </p:nvSpPr>
        <p:spPr>
          <a:xfrm>
            <a:off x="4178583" y="3429000"/>
            <a:ext cx="4623769" cy="33913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7592313-C8BC-722F-0D2B-D09C52EA2B76}"/>
              </a:ext>
            </a:extLst>
          </p:cNvPr>
          <p:cNvSpPr/>
          <p:nvPr/>
        </p:nvSpPr>
        <p:spPr>
          <a:xfrm>
            <a:off x="4570987" y="4232232"/>
            <a:ext cx="4412239" cy="85388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4788ED-C7BF-4064-940C-CC227F0E8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0E86D4"/>
                </a:solidFill>
                <a:latin typeface="Prompt ExtraBold" panose="00000900000000000000" pitchFamily="2" charset="-34"/>
                <a:cs typeface="Prompt ExtraBold" panose="00000900000000000000" pitchFamily="2" charset="-34"/>
              </a:rPr>
              <a:t>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7D7AA-3C54-B7DC-EE46-BB5EAA4A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3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08E24-FEDB-B547-8369-30DF3D520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646EB-174D-4218-E8FE-D27B36A1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B2FE63-9884-64F3-4CAA-1A68418F02C2}"/>
              </a:ext>
            </a:extLst>
          </p:cNvPr>
          <p:cNvSpPr txBox="1"/>
          <p:nvPr/>
        </p:nvSpPr>
        <p:spPr>
          <a:xfrm>
            <a:off x="1055077" y="336619"/>
            <a:ext cx="899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URL &amp; View</a:t>
            </a:r>
            <a:endParaRPr lang="en-US" sz="4000" b="1" dirty="0">
              <a:solidFill>
                <a:srgbClr val="7030A0"/>
              </a:solidFill>
              <a:latin typeface="Prompt Black" panose="00000A00000000000000" pitchFamily="2" charset="-34"/>
              <a:ea typeface="ADLaM Display" panose="02010000000000000000" pitchFamily="2" charset="0"/>
              <a:cs typeface="Prompt Black" panose="00000A00000000000000" pitchFamily="2" charset="-34"/>
              <a:sym typeface="Neue Machina Ultra-Bold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C6510A7-465F-A532-58EA-21868E436894}"/>
              </a:ext>
            </a:extLst>
          </p:cNvPr>
          <p:cNvSpPr txBox="1">
            <a:spLocks/>
          </p:cNvSpPr>
          <p:nvPr/>
        </p:nvSpPr>
        <p:spPr>
          <a:xfrm>
            <a:off x="312339" y="1487790"/>
            <a:ext cx="10686711" cy="8032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เปิดไฟล์ </a:t>
            </a:r>
            <a:r>
              <a:rPr lang="en-US" b="1" dirty="0">
                <a:solidFill>
                  <a:srgbClr val="FF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urls.py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ที่อยู่ในโฟลเดอร์</a:t>
            </a:r>
            <a:r>
              <a:rPr lang="th-TH" sz="16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en-US" b="1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myapp</a:t>
            </a:r>
            <a:r>
              <a:rPr lang="th-TH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9D5490B-D4FB-6624-2226-48BCABF4E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769" y="2291023"/>
            <a:ext cx="4450466" cy="2591025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97737B9-F296-D4FB-D8E4-F1B1B85A0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03" y="2291023"/>
            <a:ext cx="2103302" cy="265961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457ECF0-C1B6-6438-41EE-DD89F2C2F9C7}"/>
              </a:ext>
            </a:extLst>
          </p:cNvPr>
          <p:cNvSpPr/>
          <p:nvPr/>
        </p:nvSpPr>
        <p:spPr>
          <a:xfrm>
            <a:off x="613061" y="2291023"/>
            <a:ext cx="1617784" cy="32113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CC3A660-6A50-3888-F3F6-7D5A67218949}"/>
              </a:ext>
            </a:extLst>
          </p:cNvPr>
          <p:cNvSpPr/>
          <p:nvPr/>
        </p:nvSpPr>
        <p:spPr>
          <a:xfrm>
            <a:off x="825751" y="4372707"/>
            <a:ext cx="1617784" cy="32113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56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A64EA-CE7D-1FAA-21D8-D6999BA84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849C5-BACA-AF5F-4B15-8E91A316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21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D17488-FDEA-44CC-1485-5806398169BC}"/>
              </a:ext>
            </a:extLst>
          </p:cNvPr>
          <p:cNvSpPr txBox="1"/>
          <p:nvPr/>
        </p:nvSpPr>
        <p:spPr>
          <a:xfrm>
            <a:off x="1386673" y="281913"/>
            <a:ext cx="899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URL &amp; View</a:t>
            </a:r>
            <a:endParaRPr lang="en-US" sz="4000" b="1" dirty="0">
              <a:solidFill>
                <a:srgbClr val="7030A0"/>
              </a:solidFill>
              <a:latin typeface="Prompt Black" panose="00000A00000000000000" pitchFamily="2" charset="-34"/>
              <a:ea typeface="ADLaM Display" panose="02010000000000000000" pitchFamily="2" charset="0"/>
              <a:cs typeface="Prompt Black" panose="00000A00000000000000" pitchFamily="2" charset="-34"/>
              <a:sym typeface="Neue Machina Ultra-Bold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7A356AE-5834-1BA1-9EE6-D0B08B2B95E1}"/>
              </a:ext>
            </a:extLst>
          </p:cNvPr>
          <p:cNvSpPr txBox="1">
            <a:spLocks/>
          </p:cNvSpPr>
          <p:nvPr/>
        </p:nvSpPr>
        <p:spPr>
          <a:xfrm>
            <a:off x="365930" y="1159842"/>
            <a:ext cx="10686711" cy="793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พิมพ์คำสั่ง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cd </a:t>
            </a:r>
            <a:r>
              <a:rPr lang="en-US" sz="2000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myproject</a:t>
            </a:r>
            <a:endParaRPr lang="th-TH" sz="2000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E745B74-7ECA-A659-F20E-4569B4075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300" y="1835275"/>
            <a:ext cx="5860288" cy="2591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38063BD1-6947-BA20-BF94-1FABD80CFA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30" y="1872929"/>
            <a:ext cx="4450466" cy="2591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2E846F-F1A1-7216-D270-44790EE52EDF}"/>
              </a:ext>
            </a:extLst>
          </p:cNvPr>
          <p:cNvSpPr/>
          <p:nvPr/>
        </p:nvSpPr>
        <p:spPr>
          <a:xfrm>
            <a:off x="7727293" y="3168441"/>
            <a:ext cx="1617784" cy="32113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CDB24A-FDFC-2E4A-0A90-09EBA7AC7544}"/>
              </a:ext>
            </a:extLst>
          </p:cNvPr>
          <p:cNvSpPr/>
          <p:nvPr/>
        </p:nvSpPr>
        <p:spPr>
          <a:xfrm>
            <a:off x="5193891" y="3618720"/>
            <a:ext cx="4030496" cy="32113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36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57053-2F78-66A8-8E8E-09D1F82BC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0CD62-10B2-8982-12F5-019CD554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22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5B24D6-2F6D-2E20-F3A3-5FDB72F6A28E}"/>
              </a:ext>
            </a:extLst>
          </p:cNvPr>
          <p:cNvSpPr txBox="1"/>
          <p:nvPr/>
        </p:nvSpPr>
        <p:spPr>
          <a:xfrm>
            <a:off x="1828800" y="366764"/>
            <a:ext cx="899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URL &amp; View</a:t>
            </a:r>
            <a:endParaRPr lang="en-US" sz="4000" b="1" dirty="0">
              <a:solidFill>
                <a:srgbClr val="7030A0"/>
              </a:solidFill>
              <a:latin typeface="Prompt Black" panose="00000A00000000000000" pitchFamily="2" charset="-34"/>
              <a:ea typeface="ADLaM Display" panose="02010000000000000000" pitchFamily="2" charset="0"/>
              <a:cs typeface="Prompt Black" panose="00000A00000000000000" pitchFamily="2" charset="-34"/>
              <a:sym typeface="Neue Machina Ultra-Bold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52F98D3-4948-9814-6363-A4B1975C039D}"/>
              </a:ext>
            </a:extLst>
          </p:cNvPr>
          <p:cNvSpPr txBox="1">
            <a:spLocks/>
          </p:cNvSpPr>
          <p:nvPr/>
        </p:nvSpPr>
        <p:spPr>
          <a:xfrm>
            <a:off x="325737" y="1379136"/>
            <a:ext cx="10686711" cy="6419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สั่งรันพิมพ์คำสั่ง </a:t>
            </a:r>
            <a:r>
              <a:rPr lang="en-US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: python manage.py </a:t>
            </a:r>
            <a:r>
              <a:rPr lang="en-US" sz="2000" b="1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runserver</a:t>
            </a:r>
            <a:endParaRPr lang="th-TH" sz="2000" b="1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79D4C8D-B10B-D47B-3934-BAFA2B106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89" y="2021080"/>
            <a:ext cx="6873836" cy="1470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A close-up of a message&#10;&#10;AI-generated content may be incorrect.">
            <a:extLst>
              <a:ext uri="{FF2B5EF4-FFF2-40B4-BE49-F238E27FC236}">
                <a16:creationId xmlns:a16="http://schemas.microsoft.com/office/drawing/2014/main" id="{C957BADF-9F96-F9D6-E48A-B111FBE2B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08" y="3718491"/>
            <a:ext cx="10686711" cy="176037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EA56571-B47C-47AB-BDDB-6EAE96A97DD7}"/>
              </a:ext>
            </a:extLst>
          </p:cNvPr>
          <p:cNvSpPr/>
          <p:nvPr/>
        </p:nvSpPr>
        <p:spPr>
          <a:xfrm>
            <a:off x="4237379" y="2247704"/>
            <a:ext cx="2695984" cy="30457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8B231C-6102-216B-54AB-3443F85D360E}"/>
              </a:ext>
            </a:extLst>
          </p:cNvPr>
          <p:cNvSpPr/>
          <p:nvPr/>
        </p:nvSpPr>
        <p:spPr>
          <a:xfrm>
            <a:off x="3535669" y="4963886"/>
            <a:ext cx="2695984" cy="23711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phone&#10;&#10;AI-generated content may be incorrect.">
            <a:extLst>
              <a:ext uri="{FF2B5EF4-FFF2-40B4-BE49-F238E27FC236}">
                <a16:creationId xmlns:a16="http://schemas.microsoft.com/office/drawing/2014/main" id="{0D671711-566D-DFC7-27D6-5A2D17B1D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82" y="4578226"/>
            <a:ext cx="3500914" cy="1222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FA2D2C3E-7D19-C696-699B-3903D0C8DAAA}"/>
              </a:ext>
            </a:extLst>
          </p:cNvPr>
          <p:cNvSpPr/>
          <p:nvPr/>
        </p:nvSpPr>
        <p:spPr>
          <a:xfrm rot="18708292">
            <a:off x="6912717" y="5387291"/>
            <a:ext cx="733530" cy="52251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99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7DDC2-541E-93EC-37BE-152F0CC24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B6042-C88D-17B2-858A-DB2901465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23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F5883-B1CB-77B8-A82B-D05B7C6664DB}"/>
              </a:ext>
            </a:extLst>
          </p:cNvPr>
          <p:cNvSpPr txBox="1"/>
          <p:nvPr/>
        </p:nvSpPr>
        <p:spPr>
          <a:xfrm>
            <a:off x="1386673" y="281913"/>
            <a:ext cx="899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URL &amp; View</a:t>
            </a:r>
            <a:endParaRPr lang="en-US" sz="4000" b="1" dirty="0">
              <a:solidFill>
                <a:srgbClr val="7030A0"/>
              </a:solidFill>
              <a:latin typeface="Prompt Black" panose="00000A00000000000000" pitchFamily="2" charset="-34"/>
              <a:ea typeface="ADLaM Display" panose="02010000000000000000" pitchFamily="2" charset="0"/>
              <a:cs typeface="Prompt Black" panose="00000A00000000000000" pitchFamily="2" charset="-34"/>
              <a:sym typeface="Neue Machina Ultra-Bold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F0EC7FE-54F8-BCB2-1500-695275CCB8EC}"/>
              </a:ext>
            </a:extLst>
          </p:cNvPr>
          <p:cNvSpPr txBox="1">
            <a:spLocks/>
          </p:cNvSpPr>
          <p:nvPr/>
        </p:nvSpPr>
        <p:spPr>
          <a:xfrm>
            <a:off x="302291" y="1478152"/>
            <a:ext cx="10686711" cy="6022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กลับไปที่ไฟล์ </a:t>
            </a:r>
            <a:r>
              <a:rPr lang="en-US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views.py</a:t>
            </a:r>
            <a:endParaRPr lang="th-TH" sz="2000" b="1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757C8918-4723-BCE3-D5C2-06377E7E9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58" y="2118893"/>
            <a:ext cx="6378493" cy="1729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CDB856E-5AD9-B4E1-0A70-99EBD4F3328D}"/>
              </a:ext>
            </a:extLst>
          </p:cNvPr>
          <p:cNvSpPr txBox="1">
            <a:spLocks/>
          </p:cNvSpPr>
          <p:nvPr/>
        </p:nvSpPr>
        <p:spPr>
          <a:xfrm>
            <a:off x="6688285" y="2732724"/>
            <a:ext cx="5366657" cy="501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เพิ่มคำสั่งของ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html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ในการปรับขนาดตัวอักษร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จากนั้น บันทึกข้อมูล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7A4CD4-EFD5-5318-DBD2-2314F79528AD}"/>
              </a:ext>
            </a:extLst>
          </p:cNvPr>
          <p:cNvSpPr/>
          <p:nvPr/>
        </p:nvSpPr>
        <p:spPr>
          <a:xfrm>
            <a:off x="3553199" y="3258395"/>
            <a:ext cx="2763297" cy="34121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4776198-D100-4DB9-AAA0-0587B0C0E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77" y="3965248"/>
            <a:ext cx="8735283" cy="2120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D6C3F4-32D9-57F5-1371-D942CED45D21}"/>
              </a:ext>
            </a:extLst>
          </p:cNvPr>
          <p:cNvSpPr/>
          <p:nvPr/>
        </p:nvSpPr>
        <p:spPr>
          <a:xfrm>
            <a:off x="3118757" y="5694307"/>
            <a:ext cx="2146579" cy="27441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1CA7481-D98D-D143-AA15-3E11269B9B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820" y="5343733"/>
            <a:ext cx="2916679" cy="12285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4255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742AF-3DFA-CFC2-9031-98239B7A6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DF203-DCC3-627A-6DF0-004304A07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24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6AE1D7-E3A4-7132-E354-B314C1AEAA57}"/>
              </a:ext>
            </a:extLst>
          </p:cNvPr>
          <p:cNvSpPr txBox="1"/>
          <p:nvPr/>
        </p:nvSpPr>
        <p:spPr>
          <a:xfrm>
            <a:off x="1828800" y="366764"/>
            <a:ext cx="899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URL &amp; View</a:t>
            </a:r>
            <a:endParaRPr lang="en-US" sz="4000" b="1" dirty="0">
              <a:solidFill>
                <a:srgbClr val="7030A0"/>
              </a:solidFill>
              <a:latin typeface="Prompt Black" panose="00000A00000000000000" pitchFamily="2" charset="-34"/>
              <a:ea typeface="ADLaM Display" panose="02010000000000000000" pitchFamily="2" charset="0"/>
              <a:cs typeface="Prompt Black" panose="00000A00000000000000" pitchFamily="2" charset="-34"/>
              <a:sym typeface="Neue Machina Ultra-Bold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0F3A8F6-8D66-078A-1D04-EB55F70C71F4}"/>
              </a:ext>
            </a:extLst>
          </p:cNvPr>
          <p:cNvSpPr txBox="1">
            <a:spLocks/>
          </p:cNvSpPr>
          <p:nvPr/>
        </p:nvSpPr>
        <p:spPr>
          <a:xfrm>
            <a:off x="362509" y="1295281"/>
            <a:ext cx="11259763" cy="1590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กลับไปที่ </a:t>
            </a:r>
            <a:r>
              <a:rPr lang="en-US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urls.py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เพิ่ม หัวข้อ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about</a:t>
            </a:r>
            <a:endParaRPr lang="th-TH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B2E3BDE-C542-F59D-067D-9D7E88B0E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726" y="3070763"/>
            <a:ext cx="4473328" cy="2491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400A90-8E97-BEE0-BC8E-AAF142E51BD3}"/>
              </a:ext>
            </a:extLst>
          </p:cNvPr>
          <p:cNvSpPr/>
          <p:nvPr/>
        </p:nvSpPr>
        <p:spPr>
          <a:xfrm>
            <a:off x="4881061" y="4882254"/>
            <a:ext cx="2886240" cy="25431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22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F3BD8-13FA-782C-0B76-CA41CD4FA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54D5E-F8EE-FF5E-B62C-D36928DC2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25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9AF272-55ED-4FFC-88AB-F9FD9B3933AD}"/>
              </a:ext>
            </a:extLst>
          </p:cNvPr>
          <p:cNvSpPr txBox="1"/>
          <p:nvPr/>
        </p:nvSpPr>
        <p:spPr>
          <a:xfrm>
            <a:off x="1828800" y="366764"/>
            <a:ext cx="899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URL &amp; View</a:t>
            </a:r>
            <a:endParaRPr lang="en-US" sz="4000" b="1" dirty="0">
              <a:solidFill>
                <a:srgbClr val="7030A0"/>
              </a:solidFill>
              <a:latin typeface="Prompt Black" panose="00000A00000000000000" pitchFamily="2" charset="-34"/>
              <a:ea typeface="ADLaM Display" panose="02010000000000000000" pitchFamily="2" charset="0"/>
              <a:cs typeface="Prompt Black" panose="00000A00000000000000" pitchFamily="2" charset="-34"/>
              <a:sym typeface="Neue Machina Ultra-Bold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BB9C3D6-FA73-0354-A872-A70854B9E16D}"/>
              </a:ext>
            </a:extLst>
          </p:cNvPr>
          <p:cNvSpPr txBox="1">
            <a:spLocks/>
          </p:cNvSpPr>
          <p:nvPr/>
        </p:nvSpPr>
        <p:spPr>
          <a:xfrm>
            <a:off x="390789" y="1135239"/>
            <a:ext cx="11259763" cy="1268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กลับไปที่ </a:t>
            </a:r>
            <a:r>
              <a:rPr lang="en-US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views.py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sz="16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เพิ่มเนื้อหา </a:t>
            </a:r>
            <a:r>
              <a:rPr lang="th-TH" sz="16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เกี่ยวกับเรา</a:t>
            </a:r>
            <a:endParaRPr lang="th-TH" sz="2000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B5A294E-C0DB-5944-AE1C-9198149B2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017" y="2091031"/>
            <a:ext cx="7254869" cy="374936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19BFD1E-F415-97E9-7560-9699D704D3A0}"/>
              </a:ext>
            </a:extLst>
          </p:cNvPr>
          <p:cNvSpPr/>
          <p:nvPr/>
        </p:nvSpPr>
        <p:spPr>
          <a:xfrm>
            <a:off x="2897693" y="4719616"/>
            <a:ext cx="7147290" cy="79574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4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11578-A4EF-EE07-717E-AF644DE45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6672E-686C-6245-1649-0489E4F8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26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6BB892-108B-11A6-CB13-F1508E58856A}"/>
              </a:ext>
            </a:extLst>
          </p:cNvPr>
          <p:cNvSpPr txBox="1"/>
          <p:nvPr/>
        </p:nvSpPr>
        <p:spPr>
          <a:xfrm>
            <a:off x="1828800" y="366764"/>
            <a:ext cx="899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URL &amp; View</a:t>
            </a:r>
            <a:endParaRPr lang="en-US" sz="4000" b="1" dirty="0">
              <a:solidFill>
                <a:srgbClr val="7030A0"/>
              </a:solidFill>
              <a:latin typeface="Prompt Black" panose="00000A00000000000000" pitchFamily="2" charset="-34"/>
              <a:ea typeface="ADLaM Display" panose="02010000000000000000" pitchFamily="2" charset="0"/>
              <a:cs typeface="Prompt Black" panose="00000A00000000000000" pitchFamily="2" charset="-34"/>
              <a:sym typeface="Neue Machina Ultra-Bold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07BBFA-6853-9600-DEE9-D7535222E607}"/>
              </a:ext>
            </a:extLst>
          </p:cNvPr>
          <p:cNvSpPr txBox="1">
            <a:spLocks/>
          </p:cNvSpPr>
          <p:nvPr/>
        </p:nvSpPr>
        <p:spPr>
          <a:xfrm>
            <a:off x="390790" y="1191743"/>
            <a:ext cx="11259763" cy="79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h-TH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เปิดหน้าขึ้นมา</a:t>
            </a:r>
            <a:endParaRPr lang="th-TH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AE0E919-AA22-F0AC-E806-186ED2EDC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38" y="2104587"/>
            <a:ext cx="5103618" cy="165808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63A8701-A7F3-54E8-101B-88EFB4656EA1}"/>
              </a:ext>
            </a:extLst>
          </p:cNvPr>
          <p:cNvSpPr txBox="1">
            <a:spLocks/>
          </p:cNvSpPr>
          <p:nvPr/>
        </p:nvSpPr>
        <p:spPr>
          <a:xfrm>
            <a:off x="512938" y="3622287"/>
            <a:ext cx="11259763" cy="79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พิมพ์เครื่องหมาย </a:t>
            </a:r>
            <a:r>
              <a:rPr lang="th-TH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/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หลัง 127.0.0.1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:8000/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ตามด้วย </a:t>
            </a:r>
            <a:r>
              <a:rPr lang="en-US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about</a:t>
            </a:r>
            <a:endParaRPr lang="th-TH" b="1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2E092E0-0613-7142-02A9-BF889B573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942" y="4434117"/>
            <a:ext cx="3961722" cy="150162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0084459-6BCE-162F-71BB-AAD8E2C44445}"/>
              </a:ext>
            </a:extLst>
          </p:cNvPr>
          <p:cNvSpPr/>
          <p:nvPr/>
        </p:nvSpPr>
        <p:spPr>
          <a:xfrm>
            <a:off x="6593784" y="4434117"/>
            <a:ext cx="2749880" cy="49237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29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3BA42-6A50-AA88-AC68-F7170A53A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CA11B-2C01-5B3B-5E79-02837A58E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27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C67FBF-CC54-EE65-45A2-9A9EF264D10C}"/>
              </a:ext>
            </a:extLst>
          </p:cNvPr>
          <p:cNvSpPr txBox="1"/>
          <p:nvPr/>
        </p:nvSpPr>
        <p:spPr>
          <a:xfrm>
            <a:off x="1386673" y="281913"/>
            <a:ext cx="899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URL &amp; View</a:t>
            </a:r>
            <a:endParaRPr lang="en-US" sz="4000" b="1" dirty="0">
              <a:solidFill>
                <a:srgbClr val="7030A0"/>
              </a:solidFill>
              <a:latin typeface="Prompt Black" panose="00000A00000000000000" pitchFamily="2" charset="-34"/>
              <a:ea typeface="ADLaM Display" panose="02010000000000000000" pitchFamily="2" charset="0"/>
              <a:cs typeface="Prompt Black" panose="00000A00000000000000" pitchFamily="2" charset="-34"/>
              <a:sym typeface="Neue Machina Ultra-Bol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6A0FF-9A2B-5BB7-95FA-4B5F3E692E5C}"/>
              </a:ext>
            </a:extLst>
          </p:cNvPr>
          <p:cNvSpPr txBox="1">
            <a:spLocks/>
          </p:cNvSpPr>
          <p:nvPr/>
        </p:nvSpPr>
        <p:spPr>
          <a:xfrm>
            <a:off x="466118" y="1082118"/>
            <a:ext cx="11259763" cy="79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h-TH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กลับไปที่ </a:t>
            </a:r>
            <a:r>
              <a:rPr lang="en-US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urls.py</a:t>
            </a:r>
            <a:endParaRPr lang="th-TH" b="1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เพิ่ม หัวข้อ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form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th-TH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pic>
        <p:nvPicPr>
          <p:cNvPr id="6" name="Picture 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F2BC7941-C8DB-4018-8C80-983750180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869" y="2538867"/>
            <a:ext cx="4663844" cy="279678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01F297-1847-8802-71E0-A3F6CE9925B3}"/>
              </a:ext>
            </a:extLst>
          </p:cNvPr>
          <p:cNvSpPr/>
          <p:nvPr/>
        </p:nvSpPr>
        <p:spPr>
          <a:xfrm>
            <a:off x="5240747" y="4562366"/>
            <a:ext cx="3285812" cy="35480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95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CE4A5-375B-2490-28DC-D9D6D6F7E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E6CDE-0170-8535-4D9D-95B34614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28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CE9E92-8024-58C5-4D9C-79D089E11775}"/>
              </a:ext>
            </a:extLst>
          </p:cNvPr>
          <p:cNvSpPr txBox="1"/>
          <p:nvPr/>
        </p:nvSpPr>
        <p:spPr>
          <a:xfrm>
            <a:off x="1828800" y="366764"/>
            <a:ext cx="899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URL &amp; View</a:t>
            </a:r>
            <a:endParaRPr lang="en-US" sz="4000" b="1" dirty="0">
              <a:solidFill>
                <a:srgbClr val="7030A0"/>
              </a:solidFill>
              <a:latin typeface="Prompt Black" panose="00000A00000000000000" pitchFamily="2" charset="-34"/>
              <a:ea typeface="ADLaM Display" panose="02010000000000000000" pitchFamily="2" charset="0"/>
              <a:cs typeface="Prompt Black" panose="00000A00000000000000" pitchFamily="2" charset="-34"/>
              <a:sym typeface="Neue Machina Ultra-Bold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5C11261-69BE-59E4-8BF9-DCB40F1BA2B4}"/>
              </a:ext>
            </a:extLst>
          </p:cNvPr>
          <p:cNvSpPr txBox="1">
            <a:spLocks/>
          </p:cNvSpPr>
          <p:nvPr/>
        </p:nvSpPr>
        <p:spPr>
          <a:xfrm>
            <a:off x="362509" y="1075610"/>
            <a:ext cx="11259763" cy="79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กลับไปที่ </a:t>
            </a:r>
            <a:r>
              <a:rPr lang="en-US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views.py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เพิ่มเนื้อหา </a:t>
            </a:r>
            <a:r>
              <a:rPr lang="th-TH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แบบฟอร์มบันทึกข้อมูล</a:t>
            </a:r>
          </a:p>
        </p:txBody>
      </p:sp>
      <p:pic>
        <p:nvPicPr>
          <p:cNvPr id="7" name="Picture 6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8C9E3345-62C3-F5FC-D583-A238E6DEF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18" y="2633250"/>
            <a:ext cx="7651143" cy="257578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564C2A6-4D7E-0194-38AD-D4E1056CAECB}"/>
              </a:ext>
            </a:extLst>
          </p:cNvPr>
          <p:cNvSpPr/>
          <p:nvPr/>
        </p:nvSpPr>
        <p:spPr>
          <a:xfrm>
            <a:off x="2670671" y="4412875"/>
            <a:ext cx="7147290" cy="79574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20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1C61D0-FAF6-A8F9-1A24-B5949236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29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CA3AD8-7357-3882-3508-9B3EBF384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231" y="1296236"/>
            <a:ext cx="7729537" cy="414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46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B78B8-F338-CC5C-107D-CED4EF3F0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C23E0-2787-5720-74EE-D53C63633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6CC934-2045-3134-082E-775F0DA1ECA6}"/>
              </a:ext>
            </a:extLst>
          </p:cNvPr>
          <p:cNvSpPr txBox="1"/>
          <p:nvPr/>
        </p:nvSpPr>
        <p:spPr>
          <a:xfrm>
            <a:off x="1386673" y="281913"/>
            <a:ext cx="899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สร้างโปรเจกต์</a:t>
            </a:r>
            <a:endParaRPr lang="en-US" sz="4000" b="1" dirty="0">
              <a:solidFill>
                <a:srgbClr val="7030A0"/>
              </a:solidFill>
              <a:latin typeface="Prompt Black" panose="00000A00000000000000" pitchFamily="2" charset="-34"/>
              <a:ea typeface="ADLaM Display" panose="02010000000000000000" pitchFamily="2" charset="0"/>
              <a:cs typeface="Prompt Black" panose="00000A00000000000000" pitchFamily="2" charset="-34"/>
              <a:sym typeface="Neue Machina Ultra-Bold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D0E3D7-B488-3D84-37C1-F3B60CE429F1}"/>
              </a:ext>
            </a:extLst>
          </p:cNvPr>
          <p:cNvSpPr txBox="1">
            <a:spLocks/>
          </p:cNvSpPr>
          <p:nvPr/>
        </p:nvSpPr>
        <p:spPr>
          <a:xfrm>
            <a:off x="372629" y="1256185"/>
            <a:ext cx="10686711" cy="700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สร้างโฟลเดอร์ ตั้งชื่อ </a:t>
            </a:r>
            <a:r>
              <a:rPr lang="en-US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Project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ตามด้วยชื่อนักศึกษาตัวแรก เช่น </a:t>
            </a:r>
            <a:r>
              <a:rPr lang="en-US" b="1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ProjectB</a:t>
            </a:r>
            <a:endParaRPr lang="th-TH" b="1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A7FFDF4-FD46-568D-1DF2-009CBD66A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60" y="2043764"/>
            <a:ext cx="7306979" cy="444911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CAFEBF5-BBAD-D8F9-EB81-B54AC3989FD2}"/>
              </a:ext>
            </a:extLst>
          </p:cNvPr>
          <p:cNvSpPr/>
          <p:nvPr/>
        </p:nvSpPr>
        <p:spPr>
          <a:xfrm>
            <a:off x="3206035" y="6065829"/>
            <a:ext cx="3160228" cy="33996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325222E-3E13-CF67-ADC8-785FE893F463}"/>
              </a:ext>
            </a:extLst>
          </p:cNvPr>
          <p:cNvSpPr/>
          <p:nvPr/>
        </p:nvSpPr>
        <p:spPr>
          <a:xfrm>
            <a:off x="1132660" y="2351147"/>
            <a:ext cx="1359331" cy="31149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A256941-3730-67B6-B662-5DBC1F7072FB}"/>
              </a:ext>
            </a:extLst>
          </p:cNvPr>
          <p:cNvSpPr txBox="1">
            <a:spLocks/>
          </p:cNvSpPr>
          <p:nvPr/>
        </p:nvSpPr>
        <p:spPr>
          <a:xfrm>
            <a:off x="7289016" y="2929980"/>
            <a:ext cx="4658474" cy="211201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h-TH" sz="1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ตรงส่วนของ </a:t>
            </a:r>
            <a:r>
              <a:rPr lang="en-US" sz="1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terminal </a:t>
            </a:r>
            <a:r>
              <a:rPr lang="th-TH" sz="1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มันจะเซ็ตตำแหน่งเดียวกับ </a:t>
            </a:r>
            <a:r>
              <a:rPr lang="en-US" sz="1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folder project </a:t>
            </a:r>
            <a:r>
              <a:rPr lang="th-TH" sz="1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ที่สร้างขึ้น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sz="1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คือ </a:t>
            </a:r>
            <a:r>
              <a:rPr lang="en-US" sz="1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folder project </a:t>
            </a:r>
            <a:r>
              <a:rPr lang="th-TH" sz="1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ถูกเก็บไว้อยู่ที่ </a:t>
            </a:r>
            <a:r>
              <a:rPr lang="en-US" sz="1800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htdocs</a:t>
            </a:r>
            <a:r>
              <a:rPr lang="en-US" sz="1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sz="18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ใน </a:t>
            </a:r>
            <a:r>
              <a:rPr lang="en-US" sz="1800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xampp</a:t>
            </a:r>
            <a:endParaRPr lang="th-TH" sz="1800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A200A64-C880-0F46-22C7-67D8F5DB5B74}"/>
              </a:ext>
            </a:extLst>
          </p:cNvPr>
          <p:cNvCxnSpPr>
            <a:stCxn id="2" idx="2"/>
          </p:cNvCxnSpPr>
          <p:nvPr/>
        </p:nvCxnSpPr>
        <p:spPr>
          <a:xfrm rot="5400000">
            <a:off x="7410535" y="4102594"/>
            <a:ext cx="1268322" cy="3147115"/>
          </a:xfrm>
          <a:prstGeom prst="bentConnector2">
            <a:avLst/>
          </a:prstGeom>
          <a:ln w="381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98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B658B-B459-C6BB-BA6A-70303B6DC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1CEFD-8AB2-A61B-75A7-7ADCEF0D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B6B738-506C-FC8E-6EB0-5BDE4A118192}"/>
              </a:ext>
            </a:extLst>
          </p:cNvPr>
          <p:cNvSpPr txBox="1"/>
          <p:nvPr/>
        </p:nvSpPr>
        <p:spPr>
          <a:xfrm>
            <a:off x="1014883" y="427054"/>
            <a:ext cx="899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สร้างโปรเจกต์</a:t>
            </a:r>
            <a:endParaRPr lang="en-US" sz="4000" b="1" dirty="0">
              <a:solidFill>
                <a:srgbClr val="7030A0"/>
              </a:solidFill>
              <a:latin typeface="Prompt Black" panose="00000A00000000000000" pitchFamily="2" charset="-34"/>
              <a:ea typeface="ADLaM Display" panose="02010000000000000000" pitchFamily="2" charset="0"/>
              <a:cs typeface="Prompt Black" panose="00000A00000000000000" pitchFamily="2" charset="-34"/>
              <a:sym typeface="Neue Machina Ultra-Bold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4425F57-0F3E-16CF-2470-4C874F676275}"/>
              </a:ext>
            </a:extLst>
          </p:cNvPr>
          <p:cNvSpPr txBox="1">
            <a:spLocks/>
          </p:cNvSpPr>
          <p:nvPr/>
        </p:nvSpPr>
        <p:spPr>
          <a:xfrm>
            <a:off x="466118" y="1409717"/>
            <a:ext cx="11259763" cy="18231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เริ่มต้นการสร้างโปรเจกต์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Django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 </a:t>
            </a:r>
            <a:endParaRPr lang="th-TH" sz="2000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โดยพิมพ์คำสั่ง </a:t>
            </a:r>
            <a:r>
              <a:rPr lang="en-US" sz="2000" b="1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django</a:t>
            </a:r>
            <a:r>
              <a:rPr lang="en-US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-admin </a:t>
            </a:r>
            <a:r>
              <a:rPr lang="en-US" sz="2000" b="1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startproject</a:t>
            </a:r>
            <a:r>
              <a:rPr lang="en-US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myproject</a:t>
            </a:r>
            <a:endParaRPr lang="en-US" sz="2000" b="1" dirty="0">
              <a:solidFill>
                <a:srgbClr val="FF0000"/>
              </a:solidFill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กดปุ่ม </a:t>
            </a:r>
            <a:r>
              <a:rPr lang="en-US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enter</a:t>
            </a:r>
            <a:endParaRPr lang="th-TH" sz="2000" b="1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F4B67E2-5E6B-AC11-2B72-FB5771C4D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378" y="3100506"/>
            <a:ext cx="2347163" cy="1767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6A998C6-8C6F-D491-5639-A4C892D667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571" y="3120619"/>
            <a:ext cx="8207451" cy="2385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1461808F-203B-4FEC-C711-6A99A1C977A2}"/>
              </a:ext>
            </a:extLst>
          </p:cNvPr>
          <p:cNvSpPr/>
          <p:nvPr/>
        </p:nvSpPr>
        <p:spPr>
          <a:xfrm>
            <a:off x="7508462" y="2837383"/>
            <a:ext cx="311498" cy="341902"/>
          </a:xfrm>
          <a:prstGeom prst="down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DCE51B6-F9E2-5664-5466-154B919BC8C1}"/>
              </a:ext>
            </a:extLst>
          </p:cNvPr>
          <p:cNvSpPr/>
          <p:nvPr/>
        </p:nvSpPr>
        <p:spPr>
          <a:xfrm rot="3892381">
            <a:off x="2895600" y="3795967"/>
            <a:ext cx="311498" cy="341902"/>
          </a:xfrm>
          <a:prstGeom prst="down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256AE3AF-896D-52B6-9923-B747FE6CEB73}"/>
              </a:ext>
            </a:extLst>
          </p:cNvPr>
          <p:cNvSpPr/>
          <p:nvPr/>
        </p:nvSpPr>
        <p:spPr>
          <a:xfrm>
            <a:off x="7445829" y="701831"/>
            <a:ext cx="2351314" cy="1331126"/>
          </a:xfrm>
          <a:prstGeom prst="wedgeEllipseCallout">
            <a:avLst>
              <a:gd name="adj1" fmla="val -75106"/>
              <a:gd name="adj2" fmla="val 54222"/>
            </a:avLst>
          </a:prstGeom>
          <a:solidFill>
            <a:srgbClr val="FFFFFF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chemeClr val="tx1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ตามด้วยชื่อ</a:t>
            </a:r>
            <a:br>
              <a:rPr lang="th-TH" dirty="0">
                <a:solidFill>
                  <a:schemeClr val="tx1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</a:br>
            <a:r>
              <a:rPr lang="th-TH" dirty="0">
                <a:solidFill>
                  <a:schemeClr val="tx1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โปรเจกต์</a:t>
            </a:r>
            <a:r>
              <a:rPr lang="en-US" dirty="0">
                <a:solidFill>
                  <a:schemeClr val="tx1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dirty="0">
                <a:solidFill>
                  <a:schemeClr val="tx1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คือ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myproject</a:t>
            </a:r>
            <a:endParaRPr lang="en-US" dirty="0">
              <a:solidFill>
                <a:srgbClr val="FF0000"/>
              </a:solidFill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9FDB14-FEDC-715F-62FE-70AAC79916E1}"/>
              </a:ext>
            </a:extLst>
          </p:cNvPr>
          <p:cNvSpPr txBox="1"/>
          <p:nvPr/>
        </p:nvSpPr>
        <p:spPr>
          <a:xfrm>
            <a:off x="747787" y="5579742"/>
            <a:ext cx="903864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ในส่วนของตัว </a:t>
            </a:r>
            <a:r>
              <a:rPr lang="en-US" sz="2000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myproject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จะมีไฟล์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mana.py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ซึ่งไฟล์นี้ เป็นการสั่งรันตัวโปรเจกต์</a:t>
            </a:r>
            <a:endParaRPr lang="th-TH" sz="2000" b="1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09926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3782A-1037-9A90-86DB-6FDBAE63D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54AE6-98D4-B51B-3875-F52E6E7A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7C5B6A-C242-D97F-2153-0C58114AE9C7}"/>
              </a:ext>
            </a:extLst>
          </p:cNvPr>
          <p:cNvSpPr txBox="1"/>
          <p:nvPr/>
        </p:nvSpPr>
        <p:spPr>
          <a:xfrm>
            <a:off x="1014883" y="427054"/>
            <a:ext cx="899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สร้างโปรเจกต์</a:t>
            </a:r>
            <a:endParaRPr lang="en-US" sz="4000" b="1" dirty="0">
              <a:solidFill>
                <a:srgbClr val="7030A0"/>
              </a:solidFill>
              <a:latin typeface="Prompt Black" panose="00000A00000000000000" pitchFamily="2" charset="-34"/>
              <a:ea typeface="ADLaM Display" panose="02010000000000000000" pitchFamily="2" charset="0"/>
              <a:cs typeface="Prompt Black" panose="00000A00000000000000" pitchFamily="2" charset="-34"/>
              <a:sym typeface="Neue Machina Ultra-Bold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4F1D94-DD8E-BA82-0F18-54D01AF91C5B}"/>
              </a:ext>
            </a:extLst>
          </p:cNvPr>
          <p:cNvSpPr txBox="1">
            <a:spLocks/>
          </p:cNvSpPr>
          <p:nvPr/>
        </p:nvSpPr>
        <p:spPr>
          <a:xfrm>
            <a:off x="466118" y="1605805"/>
            <a:ext cx="11259763" cy="18231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b="1" dirty="0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ขั้นตอนแรกเข้าไปโฟลเดอร์ </a:t>
            </a:r>
            <a:r>
              <a:rPr lang="en-US" b="1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myproject</a:t>
            </a:r>
            <a:r>
              <a:rPr lang="th-TH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ที่สร้างขึ้นก่อน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โดยพิมพ์คำสั่ง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cd </a:t>
            </a:r>
            <a:r>
              <a:rPr lang="en-US" b="1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myproject</a:t>
            </a:r>
            <a:endParaRPr lang="th-TH" b="1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กดปุ่ม </a:t>
            </a:r>
            <a:r>
              <a:rPr lang="en-US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enter</a:t>
            </a:r>
            <a:endParaRPr lang="th-TH" b="1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EED25CC-E697-AE16-CEFA-15A3E98C7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156" y="3770902"/>
            <a:ext cx="2347163" cy="1767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9D440E2F-A38B-C6A7-89D5-0754DC313A6A}"/>
              </a:ext>
            </a:extLst>
          </p:cNvPr>
          <p:cNvSpPr/>
          <p:nvPr/>
        </p:nvSpPr>
        <p:spPr>
          <a:xfrm rot="3892381">
            <a:off x="2970293" y="4697548"/>
            <a:ext cx="311498" cy="341902"/>
          </a:xfrm>
          <a:prstGeom prst="down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3076042-C720-C47D-69B3-BE1CD6C75E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008" y="3127920"/>
            <a:ext cx="6309907" cy="2933954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716DFA-EE2A-AD99-2D0F-82C0AF33378D}"/>
              </a:ext>
            </a:extLst>
          </p:cNvPr>
          <p:cNvSpPr/>
          <p:nvPr/>
        </p:nvSpPr>
        <p:spPr>
          <a:xfrm>
            <a:off x="6883119" y="4780866"/>
            <a:ext cx="1416818" cy="47132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93B487-2135-D18C-F785-DCCA85928A7F}"/>
              </a:ext>
            </a:extLst>
          </p:cNvPr>
          <p:cNvSpPr/>
          <p:nvPr/>
        </p:nvSpPr>
        <p:spPr>
          <a:xfrm>
            <a:off x="4424665" y="5343422"/>
            <a:ext cx="3875272" cy="47132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B3ABED7-7E68-BED0-B2FD-F4C693BC6273}"/>
              </a:ext>
            </a:extLst>
          </p:cNvPr>
          <p:cNvSpPr/>
          <p:nvPr/>
        </p:nvSpPr>
        <p:spPr>
          <a:xfrm>
            <a:off x="1868993" y="4788193"/>
            <a:ext cx="964642" cy="29390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5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39CF8-99CF-C5E9-9A66-955B6DBCA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F125E-F26F-C94B-4154-BA0AEEE7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5C666-D5A8-ED32-AA2A-A3A450BAAA50}"/>
              </a:ext>
            </a:extLst>
          </p:cNvPr>
          <p:cNvSpPr txBox="1"/>
          <p:nvPr/>
        </p:nvSpPr>
        <p:spPr>
          <a:xfrm>
            <a:off x="1014883" y="427054"/>
            <a:ext cx="899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สร้างโปรเจกต์</a:t>
            </a:r>
            <a:endParaRPr lang="en-US" sz="4000" b="1" dirty="0">
              <a:solidFill>
                <a:srgbClr val="7030A0"/>
              </a:solidFill>
              <a:latin typeface="Prompt Black" panose="00000A00000000000000" pitchFamily="2" charset="-34"/>
              <a:ea typeface="ADLaM Display" panose="02010000000000000000" pitchFamily="2" charset="0"/>
              <a:cs typeface="Prompt Black" panose="00000A00000000000000" pitchFamily="2" charset="-34"/>
              <a:sym typeface="Neue Machina Ultra-Bold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E9B4967-D328-34E1-2AC1-C1081B6D5C85}"/>
              </a:ext>
            </a:extLst>
          </p:cNvPr>
          <p:cNvSpPr txBox="1">
            <a:spLocks/>
          </p:cNvSpPr>
          <p:nvPr/>
        </p:nvSpPr>
        <p:spPr>
          <a:xfrm>
            <a:off x="466118" y="1263903"/>
            <a:ext cx="11259763" cy="18231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b="1" u="sng" dirty="0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ขั้นตอนสอง</a:t>
            </a:r>
            <a:r>
              <a:rPr lang="th-TH" b="1" dirty="0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เปิดไฟล์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manage.py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เพื่อที่จะเริ่มต้นสั่งรันตัว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server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ขึ้นมา </a:t>
            </a:r>
            <a:endParaRPr lang="th-TH" b="1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โดยพิมพ์คำสั่ง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en-US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python manage.py </a:t>
            </a:r>
            <a:r>
              <a:rPr lang="en-US" b="1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runserver</a:t>
            </a:r>
            <a:endParaRPr lang="th-TH" b="1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กดปุ่ม </a:t>
            </a:r>
            <a:r>
              <a:rPr lang="en-US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enter</a:t>
            </a:r>
            <a:endParaRPr lang="th-TH" b="1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72F991D-CC6B-CB13-A7F1-4285862F5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86" y="3087098"/>
            <a:ext cx="2347163" cy="1767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B704C911-51A9-F228-3312-FA033DB1BED1}"/>
              </a:ext>
            </a:extLst>
          </p:cNvPr>
          <p:cNvSpPr/>
          <p:nvPr/>
        </p:nvSpPr>
        <p:spPr>
          <a:xfrm rot="3892381">
            <a:off x="3155058" y="4349493"/>
            <a:ext cx="311498" cy="341902"/>
          </a:xfrm>
          <a:prstGeom prst="down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9320C2F-CF60-CF3D-D721-0C23E2E82015}"/>
              </a:ext>
            </a:extLst>
          </p:cNvPr>
          <p:cNvSpPr/>
          <p:nvPr/>
        </p:nvSpPr>
        <p:spPr>
          <a:xfrm>
            <a:off x="1649778" y="4426093"/>
            <a:ext cx="1374776" cy="32858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white background with text&#10;&#10;AI-generated content may be incorrect.">
            <a:extLst>
              <a:ext uri="{FF2B5EF4-FFF2-40B4-BE49-F238E27FC236}">
                <a16:creationId xmlns:a16="http://schemas.microsoft.com/office/drawing/2014/main" id="{EDD29719-1C18-E517-EAA5-50AF7FD9C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291" y="3051792"/>
            <a:ext cx="7838248" cy="1682253"/>
          </a:xfrm>
          <a:prstGeom prst="rect">
            <a:avLst/>
          </a:prstGeom>
        </p:spPr>
      </p:pic>
      <p:pic>
        <p:nvPicPr>
          <p:cNvPr id="17" name="Picture 16" descr="A close up of black text&#10;&#10;AI-generated content may be incorrect.">
            <a:extLst>
              <a:ext uri="{FF2B5EF4-FFF2-40B4-BE49-F238E27FC236}">
                <a16:creationId xmlns:a16="http://schemas.microsoft.com/office/drawing/2014/main" id="{E4CB0F3C-94D9-961E-0014-3565661364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447" y="4790595"/>
            <a:ext cx="7644012" cy="1017352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926C344-3045-B4B5-0C82-44DA8EC22EB8}"/>
              </a:ext>
            </a:extLst>
          </p:cNvPr>
          <p:cNvSpPr/>
          <p:nvPr/>
        </p:nvSpPr>
        <p:spPr>
          <a:xfrm>
            <a:off x="7703452" y="5134978"/>
            <a:ext cx="2937751" cy="32858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hought Bubble: Cloud 19">
            <a:extLst>
              <a:ext uri="{FF2B5EF4-FFF2-40B4-BE49-F238E27FC236}">
                <a16:creationId xmlns:a16="http://schemas.microsoft.com/office/drawing/2014/main" id="{9124DDF5-CADA-2FAA-7D00-EED245954849}"/>
              </a:ext>
            </a:extLst>
          </p:cNvPr>
          <p:cNvSpPr/>
          <p:nvPr/>
        </p:nvSpPr>
        <p:spPr>
          <a:xfrm>
            <a:off x="8832502" y="2707408"/>
            <a:ext cx="2893380" cy="1167823"/>
          </a:xfrm>
          <a:prstGeom prst="cloudCallout">
            <a:avLst>
              <a:gd name="adj1" fmla="val 7288"/>
              <a:gd name="adj2" fmla="val 16797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b="1" dirty="0">
                <a:solidFill>
                  <a:schemeClr val="tx1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กดปุ่ม </a:t>
            </a:r>
            <a:r>
              <a:rPr lang="en-US" sz="1600" b="1" dirty="0">
                <a:solidFill>
                  <a:srgbClr val="FF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ctrl</a:t>
            </a:r>
            <a:r>
              <a:rPr lang="en-US" sz="1600" b="1" dirty="0">
                <a:solidFill>
                  <a:schemeClr val="tx1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 + </a:t>
            </a:r>
            <a:endParaRPr lang="th-TH" sz="1600" b="1" dirty="0">
              <a:solidFill>
                <a:schemeClr val="tx1"/>
              </a:solidFill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 algn="ctr"/>
            <a:r>
              <a:rPr lang="th-TH" sz="1600" b="1" dirty="0">
                <a:solidFill>
                  <a:srgbClr val="FF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คลิกเมาส์ซ้าย</a:t>
            </a:r>
            <a:endParaRPr lang="en-US" sz="1600" b="1" dirty="0">
              <a:solidFill>
                <a:srgbClr val="FF0000"/>
              </a:solidFill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8FAC5E40-70F0-0468-87C8-723A0CCFA880}"/>
              </a:ext>
            </a:extLst>
          </p:cNvPr>
          <p:cNvSpPr/>
          <p:nvPr/>
        </p:nvSpPr>
        <p:spPr>
          <a:xfrm rot="11138655">
            <a:off x="9053062" y="5407600"/>
            <a:ext cx="482338" cy="626552"/>
          </a:xfrm>
          <a:prstGeom prst="downArrow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10FBCB-51EA-1323-C716-F5D698C9C53F}"/>
              </a:ext>
            </a:extLst>
          </p:cNvPr>
          <p:cNvSpPr txBox="1"/>
          <p:nvPr/>
        </p:nvSpPr>
        <p:spPr>
          <a:xfrm>
            <a:off x="666540" y="5806890"/>
            <a:ext cx="8718620" cy="977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ดูผลลัพธ์ที่ตัว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Server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เราจะเข้าไปลิงค์ตัวนี้คือ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start development add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http://127.0.0.1:8000/</a:t>
            </a:r>
            <a:endParaRPr lang="th-TH" sz="2000" b="1" dirty="0">
              <a:solidFill>
                <a:srgbClr val="C00000"/>
              </a:solidFill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00D9576-9E7B-DD95-A3A9-FD76076AC6F4}"/>
              </a:ext>
            </a:extLst>
          </p:cNvPr>
          <p:cNvSpPr/>
          <p:nvPr/>
        </p:nvSpPr>
        <p:spPr>
          <a:xfrm>
            <a:off x="3881447" y="3021648"/>
            <a:ext cx="4468734" cy="274212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4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7D189-267B-98DB-4A0C-ADE0C725F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07F9A-0DB0-542F-D105-F86A46F30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E9E8A8-35B4-B4F0-42F5-2AFB62A0D5A2}"/>
              </a:ext>
            </a:extLst>
          </p:cNvPr>
          <p:cNvSpPr txBox="1"/>
          <p:nvPr/>
        </p:nvSpPr>
        <p:spPr>
          <a:xfrm>
            <a:off x="743083" y="1402070"/>
            <a:ext cx="8990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th-TH" sz="2400" dirty="0">
                <a:latin typeface="Prompt ExtraLight" panose="00000300000000000000" pitchFamily="2" charset="-34"/>
                <a:ea typeface="ADLaM Display" panose="02010000000000000000" pitchFamily="2" charset="0"/>
                <a:cs typeface="Prompt ExtraLight" panose="00000300000000000000" pitchFamily="2" charset="-34"/>
                <a:sym typeface="Neue Machina Ultra-Bold"/>
              </a:rPr>
              <a:t>แสดงหน้าตาของ </a:t>
            </a:r>
            <a:r>
              <a:rPr lang="en-US" sz="2400" dirty="0">
                <a:latin typeface="Prompt ExtraLight" panose="00000300000000000000" pitchFamily="2" charset="-34"/>
                <a:ea typeface="ADLaM Display" panose="02010000000000000000" pitchFamily="2" charset="0"/>
                <a:cs typeface="Prompt ExtraLight" panose="00000300000000000000" pitchFamily="2" charset="-34"/>
                <a:sym typeface="Neue Machina Ultra-Bold"/>
              </a:rPr>
              <a:t>project </a:t>
            </a:r>
            <a:r>
              <a:rPr lang="th-TH" sz="2400" dirty="0">
                <a:latin typeface="Prompt ExtraLight" panose="00000300000000000000" pitchFamily="2" charset="-34"/>
                <a:ea typeface="ADLaM Display" panose="02010000000000000000" pitchFamily="2" charset="0"/>
                <a:cs typeface="Prompt ExtraLight" panose="00000300000000000000" pitchFamily="2" charset="-34"/>
                <a:sym typeface="Neue Machina Ultra-Bold"/>
              </a:rPr>
              <a:t>แรกเว็บไซต์</a:t>
            </a:r>
            <a:endParaRPr lang="en-US" sz="2400" dirty="0">
              <a:latin typeface="Prompt ExtraLight" panose="00000300000000000000" pitchFamily="2" charset="-34"/>
              <a:ea typeface="ADLaM Display" panose="02010000000000000000" pitchFamily="2" charset="0"/>
              <a:cs typeface="Prompt ExtraLight" panose="00000300000000000000" pitchFamily="2" charset="-34"/>
              <a:sym typeface="Neue Machina Ultra-Bold"/>
            </a:endParaRPr>
          </a:p>
        </p:txBody>
      </p:sp>
      <p:pic>
        <p:nvPicPr>
          <p:cNvPr id="7" name="Picture 6" descr="A rocket in the sky&#10;&#10;AI-generated content may be incorrect.">
            <a:extLst>
              <a:ext uri="{FF2B5EF4-FFF2-40B4-BE49-F238E27FC236}">
                <a16:creationId xmlns:a16="http://schemas.microsoft.com/office/drawing/2014/main" id="{37B13945-6A1B-6ACA-6807-4EA9964F6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894" y="2045015"/>
            <a:ext cx="6636419" cy="3333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C9F9B7-42F2-4123-C4E6-995BA619E3CB}"/>
              </a:ext>
            </a:extLst>
          </p:cNvPr>
          <p:cNvSpPr txBox="1"/>
          <p:nvPr/>
        </p:nvSpPr>
        <p:spPr>
          <a:xfrm>
            <a:off x="1891603" y="512904"/>
            <a:ext cx="60943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สร้างโปรเจกต์</a:t>
            </a:r>
            <a:endParaRPr lang="en-US" sz="4000" b="1" dirty="0">
              <a:solidFill>
                <a:srgbClr val="7030A0"/>
              </a:solidFill>
              <a:latin typeface="Prompt Black" panose="00000A00000000000000" pitchFamily="2" charset="-34"/>
              <a:ea typeface="ADLaM Display" panose="02010000000000000000" pitchFamily="2" charset="0"/>
              <a:cs typeface="Prompt Black" panose="00000A00000000000000" pitchFamily="2" charset="-34"/>
              <a:sym typeface="Neue Machina Ultra-Bold"/>
            </a:endParaRPr>
          </a:p>
        </p:txBody>
      </p:sp>
    </p:spTree>
    <p:extLst>
      <p:ext uri="{BB962C8B-B14F-4D97-AF65-F5344CB8AC3E}">
        <p14:creationId xmlns:p14="http://schemas.microsoft.com/office/powerpoint/2010/main" val="2129473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A6D52-738E-CDE3-58F4-F800C2D6F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6B7EB-AE2E-C8B1-10AE-DF3EA7B7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B16C362-7FC7-8EE3-17BA-CF7EAC86095F}"/>
              </a:ext>
            </a:extLst>
          </p:cNvPr>
          <p:cNvSpPr txBox="1">
            <a:spLocks/>
          </p:cNvSpPr>
          <p:nvPr/>
        </p:nvSpPr>
        <p:spPr>
          <a:xfrm>
            <a:off x="5027571" y="3380709"/>
            <a:ext cx="5629881" cy="2487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h-TH" sz="2000" b="1" dirty="0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หมายเหตุ</a:t>
            </a:r>
            <a:r>
              <a:rPr lang="en-US" sz="2000" b="1" dirty="0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: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sz="20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หลักจากทำการรันตัว </a:t>
            </a:r>
            <a:r>
              <a:rPr lang="en-US" sz="20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project </a:t>
            </a:r>
            <a:r>
              <a:rPr lang="th-TH" sz="20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 หากต้องการหยุดรัน </a:t>
            </a:r>
            <a:r>
              <a:rPr lang="en-US" sz="20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project </a:t>
            </a:r>
            <a:r>
              <a:rPr lang="th-TH" sz="20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นี้ </a:t>
            </a:r>
            <a:endParaRPr lang="en-US" sz="2000" b="1" dirty="0">
              <a:solidFill>
                <a:schemeClr val="tx2">
                  <a:lumMod val="50000"/>
                  <a:lumOff val="50000"/>
                </a:schemeClr>
              </a:solidFill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sz="2000" b="1" dirty="0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ต้องทำอย่างไร</a:t>
            </a:r>
            <a:r>
              <a:rPr lang="en-US" sz="2000" b="1" dirty="0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 ?</a:t>
            </a:r>
            <a:endParaRPr lang="th-TH" sz="2000" b="1" dirty="0">
              <a:solidFill>
                <a:srgbClr val="C00000"/>
              </a:solidFill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5694C6-AA00-C344-C322-4492A9C58509}"/>
              </a:ext>
            </a:extLst>
          </p:cNvPr>
          <p:cNvSpPr txBox="1"/>
          <p:nvPr/>
        </p:nvSpPr>
        <p:spPr>
          <a:xfrm>
            <a:off x="2049070" y="472292"/>
            <a:ext cx="60943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สร้างโปรเจกต์</a:t>
            </a:r>
            <a:endParaRPr lang="en-US" sz="4000" b="1" dirty="0">
              <a:solidFill>
                <a:srgbClr val="7030A0"/>
              </a:solidFill>
              <a:latin typeface="Prompt Black" panose="00000A00000000000000" pitchFamily="2" charset="-34"/>
              <a:ea typeface="ADLaM Display" panose="02010000000000000000" pitchFamily="2" charset="0"/>
              <a:cs typeface="Prompt Black" panose="00000A00000000000000" pitchFamily="2" charset="-34"/>
              <a:sym typeface="Neue Machina Ultra-Bold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8CB18F3-D9A7-8247-5BEA-E61CC487C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78" y="2957050"/>
            <a:ext cx="3132213" cy="2991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4317EC-A674-09A7-526B-BAC500D90F30}"/>
              </a:ext>
            </a:extLst>
          </p:cNvPr>
          <p:cNvSpPr/>
          <p:nvPr/>
        </p:nvSpPr>
        <p:spPr>
          <a:xfrm>
            <a:off x="1083635" y="4807930"/>
            <a:ext cx="1689710" cy="32858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661C1-77B6-701D-8FAC-40F0215394D9}"/>
              </a:ext>
            </a:extLst>
          </p:cNvPr>
          <p:cNvSpPr txBox="1">
            <a:spLocks/>
          </p:cNvSpPr>
          <p:nvPr/>
        </p:nvSpPr>
        <p:spPr>
          <a:xfrm>
            <a:off x="690078" y="1505073"/>
            <a:ext cx="8674986" cy="1609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h-TH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กลับไปที่โปรเจกต์ มันจะไฟล์ที่ถูกสร้างขึ้นมาคือ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db.sqlite3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ซึ่งตัวนี้จะเป็นในส่วนของฐานข้อมูลที่อยู่ใน </a:t>
            </a:r>
            <a:r>
              <a:rPr lang="en-US" sz="2000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myproject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endParaRPr lang="th-TH" sz="2000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4710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350C1-B6E7-158C-B92B-E913F36C4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C2A6B-8873-B613-199D-36914AC2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890A88-9D85-CDB6-9EED-F7EF6F1696CC}"/>
              </a:ext>
            </a:extLst>
          </p:cNvPr>
          <p:cNvSpPr txBox="1"/>
          <p:nvPr/>
        </p:nvSpPr>
        <p:spPr>
          <a:xfrm>
            <a:off x="1396721" y="365126"/>
            <a:ext cx="899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สร้างโปรเจกต์</a:t>
            </a:r>
            <a:endParaRPr lang="en-US" sz="4000" b="1" dirty="0">
              <a:solidFill>
                <a:srgbClr val="7030A0"/>
              </a:solidFill>
              <a:latin typeface="Prompt Black" panose="00000A00000000000000" pitchFamily="2" charset="-34"/>
              <a:ea typeface="ADLaM Display" panose="02010000000000000000" pitchFamily="2" charset="0"/>
              <a:cs typeface="Prompt Black" panose="00000A00000000000000" pitchFamily="2" charset="-34"/>
              <a:sym typeface="Neue Machina Ultra-Bold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D790FA-F52B-2FC0-84BF-60086A8F1893}"/>
              </a:ext>
            </a:extLst>
          </p:cNvPr>
          <p:cNvSpPr txBox="1">
            <a:spLocks/>
          </p:cNvSpPr>
          <p:nvPr/>
        </p:nvSpPr>
        <p:spPr>
          <a:xfrm>
            <a:off x="372630" y="1190298"/>
            <a:ext cx="9605384" cy="823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หากต้องการหยุดรันโปรเจกต์ ให้กด </a:t>
            </a:r>
            <a:r>
              <a:rPr lang="en-US" sz="2000" b="1" dirty="0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ctrl + c</a:t>
            </a:r>
            <a:r>
              <a:rPr lang="th-TH" sz="2000" b="1" dirty="0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1 ครั้ง เป็นการหยุดการทำงาน </a:t>
            </a:r>
            <a:r>
              <a:rPr lang="en-US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server </a:t>
            </a:r>
            <a:r>
              <a:rPr lang="th-TH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หรือ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หยุดรันโปรเจกต์</a:t>
            </a:r>
          </a:p>
        </p:txBody>
      </p:sp>
      <p:pic>
        <p:nvPicPr>
          <p:cNvPr id="7" name="Picture 6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CD2DD9B3-0C3E-E19C-5BBC-B158102B7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263" y="2034779"/>
            <a:ext cx="4892498" cy="2287067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9C4307-9181-DDF7-A077-0BC5E6D293DD}"/>
              </a:ext>
            </a:extLst>
          </p:cNvPr>
          <p:cNvSpPr/>
          <p:nvPr/>
        </p:nvSpPr>
        <p:spPr>
          <a:xfrm>
            <a:off x="2964263" y="4066341"/>
            <a:ext cx="4051492" cy="272313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7D17A8C-0072-0FAC-3245-05701D4ADCB1}"/>
              </a:ext>
            </a:extLst>
          </p:cNvPr>
          <p:cNvSpPr txBox="1">
            <a:spLocks/>
          </p:cNvSpPr>
          <p:nvPr/>
        </p:nvSpPr>
        <p:spPr>
          <a:xfrm>
            <a:off x="548746" y="4567623"/>
            <a:ext cx="10686711" cy="823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หากต้องการเครียร์หน้า ให้พิมพ์คำสั่ง </a:t>
            </a:r>
            <a:r>
              <a:rPr lang="en-US" sz="2800" b="1" dirty="0" err="1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cls</a:t>
            </a:r>
            <a:endParaRPr lang="th-TH" sz="1800" b="1" dirty="0">
              <a:solidFill>
                <a:srgbClr val="C00000"/>
              </a:solidFill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pic>
        <p:nvPicPr>
          <p:cNvPr id="13" name="Picture 12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AE948FE6-579D-30AF-AE17-47E05B029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263" y="5314199"/>
            <a:ext cx="5044273" cy="731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0969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673</Words>
  <Application>Microsoft Office PowerPoint</Application>
  <PresentationFormat>Widescreen</PresentationFormat>
  <Paragraphs>126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Aptos</vt:lpstr>
      <vt:lpstr>Aptos Display</vt:lpstr>
      <vt:lpstr>Arial</vt:lpstr>
      <vt:lpstr>Prompt</vt:lpstr>
      <vt:lpstr>Prompt Black</vt:lpstr>
      <vt:lpstr>Prompt ExtraBold</vt:lpstr>
      <vt:lpstr>Prompt ExtraLight</vt:lpstr>
      <vt:lpstr>Wingdings</vt:lpstr>
      <vt:lpstr>Office Theme</vt:lpstr>
      <vt:lpstr>PowerPoint Presentation</vt:lpstr>
      <vt:lpstr>Workshop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ICT12367</dc:title>
  <dc:creator>Boonsiri Masan</dc:creator>
  <cp:lastModifiedBy>Boonsiri Masan</cp:lastModifiedBy>
  <cp:revision>31</cp:revision>
  <dcterms:created xsi:type="dcterms:W3CDTF">2025-01-20T14:09:38Z</dcterms:created>
  <dcterms:modified xsi:type="dcterms:W3CDTF">2025-03-02T02:11:55Z</dcterms:modified>
</cp:coreProperties>
</file>