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6" r:id="rId10"/>
    <p:sldId id="268" r:id="rId11"/>
    <p:sldId id="274"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7/15/2024</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7/15/2024</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7/15/2024</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ocs.oracle.com/javase/tutorial/essential/io/" TargetMode="External"/><Relationship Id="rId2" Type="http://schemas.openxmlformats.org/officeDocument/2006/relationships/hyperlink" Target="https://docs.oracle.com/en/java/javase/index.html" TargetMode="External"/><Relationship Id="rId1" Type="http://schemas.openxmlformats.org/officeDocument/2006/relationships/slideLayout" Target="../slideLayouts/slideLayout2.xml"/><Relationship Id="rId4" Type="http://schemas.openxmlformats.org/officeDocument/2006/relationships/hyperlink" Target="https://docs.oracle.com/javase/tutorial/essential/io/file.htm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cs.oracle.com/javase/tutorial/essential/io/scanning.html" TargetMode="External"/><Relationship Id="rId2" Type="http://schemas.openxmlformats.org/officeDocument/2006/relationships/hyperlink" Target="https://docs.oracle.com/javase/tutorial/essential/io/cl.html" TargetMode="External"/><Relationship Id="rId1" Type="http://schemas.openxmlformats.org/officeDocument/2006/relationships/slideLayout" Target="../slideLayouts/slideLayout2.xml"/><Relationship Id="rId4" Type="http://schemas.openxmlformats.org/officeDocument/2006/relationships/hyperlink" Target="https://www.lucidchart.com/page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BC16-9220-4FBA-8830-0D9B52428604}"/>
              </a:ext>
            </a:extLst>
          </p:cNvPr>
          <p:cNvSpPr>
            <a:spLocks noGrp="1"/>
          </p:cNvSpPr>
          <p:nvPr>
            <p:ph type="ctrTitle"/>
          </p:nvPr>
        </p:nvSpPr>
        <p:spPr>
          <a:xfrm>
            <a:off x="2375647" y="802298"/>
            <a:ext cx="9439834" cy="2541431"/>
          </a:xfrm>
        </p:spPr>
        <p:txBody>
          <a:bodyPr/>
          <a:lstStyle/>
          <a:p>
            <a:r>
              <a:rPr lang="en-US" dirty="0"/>
              <a:t>Product Catalog Management System</a:t>
            </a:r>
            <a:endParaRPr lang="en-IN" dirty="0"/>
          </a:p>
        </p:txBody>
      </p:sp>
      <p:sp>
        <p:nvSpPr>
          <p:cNvPr id="3" name="Subtitle 2">
            <a:extLst>
              <a:ext uri="{FF2B5EF4-FFF2-40B4-BE49-F238E27FC236}">
                <a16:creationId xmlns:a16="http://schemas.microsoft.com/office/drawing/2014/main" id="{E2ADB826-EB9C-47E9-B10C-DBBC2EAEAA61}"/>
              </a:ext>
            </a:extLst>
          </p:cNvPr>
          <p:cNvSpPr>
            <a:spLocks noGrp="1"/>
          </p:cNvSpPr>
          <p:nvPr>
            <p:ph type="subTitle" idx="1"/>
          </p:nvPr>
        </p:nvSpPr>
        <p:spPr/>
        <p:txBody>
          <a:bodyPr/>
          <a:lstStyle/>
          <a:p>
            <a:r>
              <a:rPr lang="en-US" dirty="0"/>
              <a:t>Logger</a:t>
            </a:r>
            <a:endParaRPr lang="en-IN" dirty="0"/>
          </a:p>
        </p:txBody>
      </p:sp>
    </p:spTree>
    <p:extLst>
      <p:ext uri="{BB962C8B-B14F-4D97-AF65-F5344CB8AC3E}">
        <p14:creationId xmlns:p14="http://schemas.microsoft.com/office/powerpoint/2010/main" val="36283578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2805-1C69-4FD0-BA91-A9FDDA371B3B}"/>
              </a:ext>
            </a:extLst>
          </p:cNvPr>
          <p:cNvSpPr>
            <a:spLocks noGrp="1"/>
          </p:cNvSpPr>
          <p:nvPr>
            <p:ph type="title"/>
          </p:nvPr>
        </p:nvSpPr>
        <p:spPr>
          <a:xfrm>
            <a:off x="1534696" y="804520"/>
            <a:ext cx="9520158" cy="683622"/>
          </a:xfrm>
        </p:spPr>
        <p:txBody>
          <a:bodyPr/>
          <a:lstStyle/>
          <a:p>
            <a:r>
              <a:rPr lang="en-US" dirty="0"/>
              <a:t>Sort Product Flow</a:t>
            </a:r>
            <a:endParaRPr lang="en-IN" dirty="0"/>
          </a:p>
        </p:txBody>
      </p:sp>
      <p:pic>
        <p:nvPicPr>
          <p:cNvPr id="5" name="Content Placeholder 4">
            <a:extLst>
              <a:ext uri="{FF2B5EF4-FFF2-40B4-BE49-F238E27FC236}">
                <a16:creationId xmlns:a16="http://schemas.microsoft.com/office/drawing/2014/main" id="{D4BC3EDB-599E-4154-AFBB-FA643F6F55F7}"/>
              </a:ext>
            </a:extLst>
          </p:cNvPr>
          <p:cNvPicPr>
            <a:picLocks noGrp="1" noChangeAspect="1"/>
          </p:cNvPicPr>
          <p:nvPr>
            <p:ph idx="1"/>
          </p:nvPr>
        </p:nvPicPr>
        <p:blipFill>
          <a:blip r:embed="rId2"/>
          <a:stretch>
            <a:fillRect/>
          </a:stretch>
        </p:blipFill>
        <p:spPr>
          <a:xfrm>
            <a:off x="1534696" y="2190658"/>
            <a:ext cx="8936080" cy="3522164"/>
          </a:xfrm>
        </p:spPr>
      </p:pic>
    </p:spTree>
    <p:extLst>
      <p:ext uri="{BB962C8B-B14F-4D97-AF65-F5344CB8AC3E}">
        <p14:creationId xmlns:p14="http://schemas.microsoft.com/office/powerpoint/2010/main" val="21480036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2805-1C69-4FD0-BA91-A9FDDA371B3B}"/>
              </a:ext>
            </a:extLst>
          </p:cNvPr>
          <p:cNvSpPr>
            <a:spLocks noGrp="1"/>
          </p:cNvSpPr>
          <p:nvPr>
            <p:ph type="title"/>
          </p:nvPr>
        </p:nvSpPr>
        <p:spPr>
          <a:xfrm>
            <a:off x="1534696" y="804520"/>
            <a:ext cx="9520158" cy="683622"/>
          </a:xfrm>
        </p:spPr>
        <p:txBody>
          <a:bodyPr/>
          <a:lstStyle/>
          <a:p>
            <a:r>
              <a:rPr lang="en-US" dirty="0"/>
              <a:t>Purchase Product Flow</a:t>
            </a:r>
            <a:endParaRPr lang="en-IN" dirty="0"/>
          </a:p>
        </p:txBody>
      </p:sp>
      <p:pic>
        <p:nvPicPr>
          <p:cNvPr id="5" name="Content Placeholder 4">
            <a:extLst>
              <a:ext uri="{FF2B5EF4-FFF2-40B4-BE49-F238E27FC236}">
                <a16:creationId xmlns:a16="http://schemas.microsoft.com/office/drawing/2014/main" id="{D4BC3EDB-599E-4154-AFBB-FA643F6F55F7}"/>
              </a:ext>
            </a:extLst>
          </p:cNvPr>
          <p:cNvPicPr>
            <a:picLocks noGrp="1" noChangeAspect="1"/>
          </p:cNvPicPr>
          <p:nvPr>
            <p:ph idx="1"/>
          </p:nvPr>
        </p:nvPicPr>
        <p:blipFill>
          <a:blip r:embed="rId2"/>
          <a:stretch>
            <a:fillRect/>
          </a:stretch>
        </p:blipFill>
        <p:spPr>
          <a:xfrm>
            <a:off x="3098800" y="1686560"/>
            <a:ext cx="6106160" cy="4366920"/>
          </a:xfrm>
        </p:spPr>
      </p:pic>
    </p:spTree>
    <p:extLst>
      <p:ext uri="{BB962C8B-B14F-4D97-AF65-F5344CB8AC3E}">
        <p14:creationId xmlns:p14="http://schemas.microsoft.com/office/powerpoint/2010/main" val="41577087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2805-1C69-4FD0-BA91-A9FDDA371B3B}"/>
              </a:ext>
            </a:extLst>
          </p:cNvPr>
          <p:cNvSpPr>
            <a:spLocks noGrp="1"/>
          </p:cNvSpPr>
          <p:nvPr>
            <p:ph type="title"/>
          </p:nvPr>
        </p:nvSpPr>
        <p:spPr>
          <a:xfrm>
            <a:off x="1534696" y="804520"/>
            <a:ext cx="9520158" cy="683622"/>
          </a:xfrm>
        </p:spPr>
        <p:txBody>
          <a:bodyPr/>
          <a:lstStyle/>
          <a:p>
            <a:r>
              <a:rPr lang="en-US" dirty="0"/>
              <a:t>Class Diagram</a:t>
            </a:r>
            <a:endParaRPr lang="en-IN" dirty="0"/>
          </a:p>
        </p:txBody>
      </p:sp>
      <p:pic>
        <p:nvPicPr>
          <p:cNvPr id="5" name="Content Placeholder 4">
            <a:extLst>
              <a:ext uri="{FF2B5EF4-FFF2-40B4-BE49-F238E27FC236}">
                <a16:creationId xmlns:a16="http://schemas.microsoft.com/office/drawing/2014/main" id="{D4BC3EDB-599E-4154-AFBB-FA643F6F55F7}"/>
              </a:ext>
            </a:extLst>
          </p:cNvPr>
          <p:cNvPicPr>
            <a:picLocks noGrp="1" noChangeAspect="1"/>
          </p:cNvPicPr>
          <p:nvPr>
            <p:ph idx="1"/>
          </p:nvPr>
        </p:nvPicPr>
        <p:blipFill>
          <a:blip r:embed="rId2"/>
          <a:stretch>
            <a:fillRect/>
          </a:stretch>
        </p:blipFill>
        <p:spPr>
          <a:xfrm>
            <a:off x="537882" y="1631576"/>
            <a:ext cx="11313459" cy="4545105"/>
          </a:xfrm>
        </p:spPr>
      </p:pic>
    </p:spTree>
    <p:extLst>
      <p:ext uri="{BB962C8B-B14F-4D97-AF65-F5344CB8AC3E}">
        <p14:creationId xmlns:p14="http://schemas.microsoft.com/office/powerpoint/2010/main" val="27129890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E6AF-A599-49A7-94FE-5C2406E9BE8A}"/>
              </a:ext>
            </a:extLst>
          </p:cNvPr>
          <p:cNvSpPr>
            <a:spLocks noGrp="1"/>
          </p:cNvSpPr>
          <p:nvPr>
            <p:ph type="title"/>
          </p:nvPr>
        </p:nvSpPr>
        <p:spPr/>
        <p:txBody>
          <a:bodyPr/>
          <a:lstStyle/>
          <a:p>
            <a:r>
              <a:rPr lang="en-US" dirty="0"/>
              <a:t>Explanation Of Class Diagram</a:t>
            </a:r>
            <a:endParaRPr lang="en-IN" dirty="0"/>
          </a:p>
        </p:txBody>
      </p:sp>
      <p:sp>
        <p:nvSpPr>
          <p:cNvPr id="3" name="Content Placeholder 2">
            <a:extLst>
              <a:ext uri="{FF2B5EF4-FFF2-40B4-BE49-F238E27FC236}">
                <a16:creationId xmlns:a16="http://schemas.microsoft.com/office/drawing/2014/main" id="{3AE5BE1D-3483-4CDE-9CD3-5DC1FC73246C}"/>
              </a:ext>
            </a:extLst>
          </p:cNvPr>
          <p:cNvSpPr>
            <a:spLocks noGrp="1"/>
          </p:cNvSpPr>
          <p:nvPr>
            <p:ph idx="1"/>
          </p:nvPr>
        </p:nvSpPr>
        <p:spPr/>
        <p:txBody>
          <a:bodyPr/>
          <a:lstStyle/>
          <a:p>
            <a:r>
              <a:rPr lang="en-US" dirty="0"/>
              <a:t>This class diagram shows the relationships and interactions between the classes, illustrating the structure and functionality of the Product Catalog Management System.</a:t>
            </a:r>
            <a:endParaRPr lang="en-IN" dirty="0"/>
          </a:p>
        </p:txBody>
      </p:sp>
    </p:spTree>
    <p:extLst>
      <p:ext uri="{BB962C8B-B14F-4D97-AF65-F5344CB8AC3E}">
        <p14:creationId xmlns:p14="http://schemas.microsoft.com/office/powerpoint/2010/main" val="21497799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580F-9458-489D-B0CB-9F65A9146056}"/>
              </a:ext>
            </a:extLst>
          </p:cNvPr>
          <p:cNvSpPr>
            <a:spLocks noGrp="1"/>
          </p:cNvSpPr>
          <p:nvPr>
            <p:ph type="title"/>
          </p:nvPr>
        </p:nvSpPr>
        <p:spPr/>
        <p:txBody>
          <a:bodyPr/>
          <a:lstStyle/>
          <a:p>
            <a:r>
              <a:rPr lang="en-US" dirty="0"/>
              <a:t>Product Class</a:t>
            </a:r>
            <a:br>
              <a:rPr lang="en-US" dirty="0"/>
            </a:br>
            <a:endParaRPr lang="en-IN" dirty="0"/>
          </a:p>
        </p:txBody>
      </p:sp>
      <p:sp>
        <p:nvSpPr>
          <p:cNvPr id="3" name="Content Placeholder 2">
            <a:extLst>
              <a:ext uri="{FF2B5EF4-FFF2-40B4-BE49-F238E27FC236}">
                <a16:creationId xmlns:a16="http://schemas.microsoft.com/office/drawing/2014/main" id="{ED27A816-3164-4205-B9E2-922CA286E09C}"/>
              </a:ext>
            </a:extLst>
          </p:cNvPr>
          <p:cNvSpPr>
            <a:spLocks noGrp="1"/>
          </p:cNvSpPr>
          <p:nvPr>
            <p:ph idx="1"/>
          </p:nvPr>
        </p:nvSpPr>
        <p:spPr/>
        <p:txBody>
          <a:bodyPr/>
          <a:lstStyle/>
          <a:p>
            <a:r>
              <a:rPr lang="en-US" dirty="0"/>
              <a:t> Represents a product with attributes such as name, category, price, and quantity.</a:t>
            </a:r>
          </a:p>
          <a:p>
            <a:r>
              <a:rPr lang="en-US" dirty="0"/>
              <a:t> Provides getter and setter methods for each attribute.</a:t>
            </a:r>
          </a:p>
          <a:p>
            <a:r>
              <a:rPr lang="en-US" dirty="0"/>
              <a:t> Includes a `</a:t>
            </a:r>
            <a:r>
              <a:rPr lang="en-US" dirty="0" err="1"/>
              <a:t>toString</a:t>
            </a:r>
            <a:r>
              <a:rPr lang="en-US" dirty="0"/>
              <a:t>` method for easy representation of product details.</a:t>
            </a:r>
          </a:p>
          <a:p>
            <a:endParaRPr lang="en-IN" dirty="0"/>
          </a:p>
        </p:txBody>
      </p:sp>
    </p:spTree>
    <p:extLst>
      <p:ext uri="{BB962C8B-B14F-4D97-AF65-F5344CB8AC3E}">
        <p14:creationId xmlns:p14="http://schemas.microsoft.com/office/powerpoint/2010/main" val="35216612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580F-9458-489D-B0CB-9F65A9146056}"/>
              </a:ext>
            </a:extLst>
          </p:cNvPr>
          <p:cNvSpPr>
            <a:spLocks noGrp="1"/>
          </p:cNvSpPr>
          <p:nvPr>
            <p:ph type="title"/>
          </p:nvPr>
        </p:nvSpPr>
        <p:spPr/>
        <p:txBody>
          <a:bodyPr/>
          <a:lstStyle/>
          <a:p>
            <a:r>
              <a:rPr lang="en-US" dirty="0" err="1"/>
              <a:t>ProductCatalog</a:t>
            </a:r>
            <a:r>
              <a:rPr lang="en-US" dirty="0"/>
              <a:t> Class</a:t>
            </a:r>
            <a:endParaRPr lang="en-IN" dirty="0"/>
          </a:p>
        </p:txBody>
      </p:sp>
      <p:sp>
        <p:nvSpPr>
          <p:cNvPr id="3" name="Content Placeholder 2">
            <a:extLst>
              <a:ext uri="{FF2B5EF4-FFF2-40B4-BE49-F238E27FC236}">
                <a16:creationId xmlns:a16="http://schemas.microsoft.com/office/drawing/2014/main" id="{ED27A816-3164-4205-B9E2-922CA286E09C}"/>
              </a:ext>
            </a:extLst>
          </p:cNvPr>
          <p:cNvSpPr>
            <a:spLocks noGrp="1"/>
          </p:cNvSpPr>
          <p:nvPr>
            <p:ph idx="1"/>
          </p:nvPr>
        </p:nvSpPr>
        <p:spPr/>
        <p:txBody>
          <a:bodyPr/>
          <a:lstStyle/>
          <a:p>
            <a:r>
              <a:rPr lang="en-US" dirty="0"/>
              <a:t>Manages a collection of `Product` objects.</a:t>
            </a:r>
          </a:p>
          <a:p>
            <a:r>
              <a:rPr lang="en-US" dirty="0"/>
              <a:t>Provides methods to add, view, search, update, delete, and sort products.</a:t>
            </a:r>
          </a:p>
          <a:p>
            <a:r>
              <a:rPr lang="en-US" dirty="0"/>
              <a:t>Uses file handling to save and load product data to/from a file.</a:t>
            </a:r>
          </a:p>
          <a:p>
            <a:r>
              <a:rPr lang="en-US" dirty="0"/>
              <a:t>Includes a method to check for duplicate products.</a:t>
            </a:r>
            <a:endParaRPr lang="en-IN" dirty="0"/>
          </a:p>
        </p:txBody>
      </p:sp>
    </p:spTree>
    <p:extLst>
      <p:ext uri="{BB962C8B-B14F-4D97-AF65-F5344CB8AC3E}">
        <p14:creationId xmlns:p14="http://schemas.microsoft.com/office/powerpoint/2010/main" val="22982214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580F-9458-489D-B0CB-9F65A9146056}"/>
              </a:ext>
            </a:extLst>
          </p:cNvPr>
          <p:cNvSpPr>
            <a:spLocks noGrp="1"/>
          </p:cNvSpPr>
          <p:nvPr>
            <p:ph type="title"/>
          </p:nvPr>
        </p:nvSpPr>
        <p:spPr/>
        <p:txBody>
          <a:bodyPr/>
          <a:lstStyle/>
          <a:p>
            <a:r>
              <a:rPr lang="en-US" dirty="0" err="1"/>
              <a:t>ProductCatalogManager</a:t>
            </a:r>
            <a:r>
              <a:rPr lang="en-US" dirty="0"/>
              <a:t> Class</a:t>
            </a:r>
            <a:endParaRPr lang="en-IN" dirty="0"/>
          </a:p>
        </p:txBody>
      </p:sp>
      <p:sp>
        <p:nvSpPr>
          <p:cNvPr id="3" name="Content Placeholder 2">
            <a:extLst>
              <a:ext uri="{FF2B5EF4-FFF2-40B4-BE49-F238E27FC236}">
                <a16:creationId xmlns:a16="http://schemas.microsoft.com/office/drawing/2014/main" id="{ED27A816-3164-4205-B9E2-922CA286E09C}"/>
              </a:ext>
            </a:extLst>
          </p:cNvPr>
          <p:cNvSpPr>
            <a:spLocks noGrp="1"/>
          </p:cNvSpPr>
          <p:nvPr>
            <p:ph idx="1"/>
          </p:nvPr>
        </p:nvSpPr>
        <p:spPr/>
        <p:txBody>
          <a:bodyPr/>
          <a:lstStyle/>
          <a:p>
            <a:r>
              <a:rPr lang="en-US" dirty="0"/>
              <a:t>Provides the main user interface for interacting with the product catalog.</a:t>
            </a:r>
          </a:p>
          <a:p>
            <a:r>
              <a:rPr lang="en-US" dirty="0"/>
              <a:t>Handles user input and directs actions to the `</a:t>
            </a:r>
            <a:r>
              <a:rPr lang="en-US" dirty="0" err="1"/>
              <a:t>ProductCatalog</a:t>
            </a:r>
            <a:r>
              <a:rPr lang="en-US" dirty="0"/>
              <a:t>` class.</a:t>
            </a:r>
          </a:p>
          <a:p>
            <a:r>
              <a:rPr lang="en-US" dirty="0"/>
              <a:t>Manages user authentication to ensure only authorized users can access the catalog.</a:t>
            </a:r>
          </a:p>
          <a:p>
            <a:r>
              <a:rPr lang="en-US" dirty="0"/>
              <a:t>Provides methods to display a menu, handle user input, and perform various operations on the catalog.</a:t>
            </a:r>
            <a:endParaRPr lang="en-IN" dirty="0"/>
          </a:p>
        </p:txBody>
      </p:sp>
    </p:spTree>
    <p:extLst>
      <p:ext uri="{BB962C8B-B14F-4D97-AF65-F5344CB8AC3E}">
        <p14:creationId xmlns:p14="http://schemas.microsoft.com/office/powerpoint/2010/main" val="15670291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3035-883D-40E7-A3C1-CC1D44CB4C71}"/>
              </a:ext>
            </a:extLst>
          </p:cNvPr>
          <p:cNvSpPr>
            <a:spLocks noGrp="1"/>
          </p:cNvSpPr>
          <p:nvPr>
            <p:ph type="title"/>
          </p:nvPr>
        </p:nvSpPr>
        <p:spPr/>
        <p:txBody>
          <a:bodyPr/>
          <a:lstStyle/>
          <a:p>
            <a:r>
              <a:rPr lang="en-US" dirty="0"/>
              <a:t>Sample I/O</a:t>
            </a:r>
            <a:endParaRPr lang="en-IN" dirty="0"/>
          </a:p>
        </p:txBody>
      </p:sp>
      <p:sp>
        <p:nvSpPr>
          <p:cNvPr id="3" name="Text Placeholder 2">
            <a:extLst>
              <a:ext uri="{FF2B5EF4-FFF2-40B4-BE49-F238E27FC236}">
                <a16:creationId xmlns:a16="http://schemas.microsoft.com/office/drawing/2014/main" id="{B4A1C59D-284F-4BF3-ACC2-B3A76ABA52BC}"/>
              </a:ext>
            </a:extLst>
          </p:cNvPr>
          <p:cNvSpPr>
            <a:spLocks noGrp="1"/>
          </p:cNvSpPr>
          <p:nvPr>
            <p:ph type="body" idx="1"/>
          </p:nvPr>
        </p:nvSpPr>
        <p:spPr/>
        <p:txBody>
          <a:bodyPr/>
          <a:lstStyle/>
          <a:p>
            <a:r>
              <a:rPr lang="en-US" dirty="0"/>
              <a:t>Admin Auth Failed</a:t>
            </a:r>
            <a:endParaRPr lang="en-IN" dirty="0"/>
          </a:p>
        </p:txBody>
      </p:sp>
      <p:pic>
        <p:nvPicPr>
          <p:cNvPr id="7" name="Content Placeholder 6">
            <a:extLst>
              <a:ext uri="{FF2B5EF4-FFF2-40B4-BE49-F238E27FC236}">
                <a16:creationId xmlns:a16="http://schemas.microsoft.com/office/drawing/2014/main" id="{47DA230D-6235-40FF-A9A2-51AD4085756B}"/>
              </a:ext>
            </a:extLst>
          </p:cNvPr>
          <p:cNvPicPr>
            <a:picLocks noGrp="1" noChangeAspect="1"/>
          </p:cNvPicPr>
          <p:nvPr>
            <p:ph sz="half" idx="2"/>
          </p:nvPr>
        </p:nvPicPr>
        <p:blipFill>
          <a:blip r:embed="rId2"/>
          <a:stretch>
            <a:fillRect/>
          </a:stretch>
        </p:blipFill>
        <p:spPr>
          <a:xfrm>
            <a:off x="1281953" y="3045140"/>
            <a:ext cx="4294094" cy="1419283"/>
          </a:xfrm>
          <a:prstGeom prst="rect">
            <a:avLst/>
          </a:prstGeom>
        </p:spPr>
      </p:pic>
      <p:sp>
        <p:nvSpPr>
          <p:cNvPr id="5" name="Text Placeholder 4">
            <a:extLst>
              <a:ext uri="{FF2B5EF4-FFF2-40B4-BE49-F238E27FC236}">
                <a16:creationId xmlns:a16="http://schemas.microsoft.com/office/drawing/2014/main" id="{1EEA609D-D192-4F6D-9138-4005F5BD81A4}"/>
              </a:ext>
            </a:extLst>
          </p:cNvPr>
          <p:cNvSpPr>
            <a:spLocks noGrp="1"/>
          </p:cNvSpPr>
          <p:nvPr>
            <p:ph type="body" sz="quarter" idx="3"/>
          </p:nvPr>
        </p:nvSpPr>
        <p:spPr/>
        <p:txBody>
          <a:bodyPr/>
          <a:lstStyle/>
          <a:p>
            <a:r>
              <a:rPr lang="en-US" dirty="0"/>
              <a:t>Admin Auth Successful</a:t>
            </a:r>
            <a:endParaRPr lang="en-IN" dirty="0"/>
          </a:p>
        </p:txBody>
      </p:sp>
      <p:pic>
        <p:nvPicPr>
          <p:cNvPr id="8" name="Content Placeholder 7">
            <a:extLst>
              <a:ext uri="{FF2B5EF4-FFF2-40B4-BE49-F238E27FC236}">
                <a16:creationId xmlns:a16="http://schemas.microsoft.com/office/drawing/2014/main" id="{799817B4-8B4B-4C49-90BE-A86B969D483C}"/>
              </a:ext>
            </a:extLst>
          </p:cNvPr>
          <p:cNvPicPr>
            <a:picLocks noGrp="1" noChangeAspect="1"/>
          </p:cNvPicPr>
          <p:nvPr>
            <p:ph sz="quarter" idx="4"/>
          </p:nvPr>
        </p:nvPicPr>
        <p:blipFill>
          <a:blip r:embed="rId3"/>
          <a:stretch>
            <a:fillRect/>
          </a:stretch>
        </p:blipFill>
        <p:spPr>
          <a:xfrm>
            <a:off x="6454791" y="2987761"/>
            <a:ext cx="4587638" cy="802237"/>
          </a:xfrm>
          <a:prstGeom prst="rect">
            <a:avLst/>
          </a:prstGeom>
        </p:spPr>
      </p:pic>
      <p:pic>
        <p:nvPicPr>
          <p:cNvPr id="9" name="Picture 8">
            <a:extLst>
              <a:ext uri="{FF2B5EF4-FFF2-40B4-BE49-F238E27FC236}">
                <a16:creationId xmlns:a16="http://schemas.microsoft.com/office/drawing/2014/main" id="{0AD6C750-ABCE-4338-B5D7-0C6FA8682D64}"/>
              </a:ext>
            </a:extLst>
          </p:cNvPr>
          <p:cNvPicPr>
            <a:picLocks noChangeAspect="1"/>
          </p:cNvPicPr>
          <p:nvPr/>
        </p:nvPicPr>
        <p:blipFill>
          <a:blip r:embed="rId4"/>
          <a:stretch>
            <a:fillRect/>
          </a:stretch>
        </p:blipFill>
        <p:spPr>
          <a:xfrm>
            <a:off x="6454791" y="3896333"/>
            <a:ext cx="4587638" cy="2202371"/>
          </a:xfrm>
          <a:prstGeom prst="rect">
            <a:avLst/>
          </a:prstGeom>
        </p:spPr>
      </p:pic>
    </p:spTree>
    <p:extLst>
      <p:ext uri="{BB962C8B-B14F-4D97-AF65-F5344CB8AC3E}">
        <p14:creationId xmlns:p14="http://schemas.microsoft.com/office/powerpoint/2010/main" val="38168348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(Add Product)</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idx="1"/>
          </p:nvPr>
        </p:nvPicPr>
        <p:blipFill>
          <a:blip r:embed="rId2"/>
          <a:stretch>
            <a:fillRect/>
          </a:stretch>
        </p:blipFill>
        <p:spPr>
          <a:xfrm>
            <a:off x="3227294" y="2527025"/>
            <a:ext cx="5333438" cy="2197846"/>
          </a:xfrm>
          <a:prstGeom prst="rect">
            <a:avLst/>
          </a:prstGeom>
        </p:spPr>
      </p:pic>
    </p:spTree>
    <p:extLst>
      <p:ext uri="{BB962C8B-B14F-4D97-AF65-F5344CB8AC3E}">
        <p14:creationId xmlns:p14="http://schemas.microsoft.com/office/powerpoint/2010/main" val="17536473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(View Product)</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idx="1"/>
          </p:nvPr>
        </p:nvPicPr>
        <p:blipFill>
          <a:blip r:embed="rId2"/>
          <a:stretch>
            <a:fillRect/>
          </a:stretch>
        </p:blipFill>
        <p:spPr>
          <a:xfrm>
            <a:off x="2985248" y="2490169"/>
            <a:ext cx="5754778" cy="2243195"/>
          </a:xfrm>
          <a:prstGeom prst="rect">
            <a:avLst/>
          </a:prstGeom>
        </p:spPr>
      </p:pic>
    </p:spTree>
    <p:extLst>
      <p:ext uri="{BB962C8B-B14F-4D97-AF65-F5344CB8AC3E}">
        <p14:creationId xmlns:p14="http://schemas.microsoft.com/office/powerpoint/2010/main" val="36964316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BF1D-689D-4E41-9B1E-B7B74A7CA444}"/>
              </a:ext>
            </a:extLst>
          </p:cNvPr>
          <p:cNvSpPr>
            <a:spLocks noGrp="1"/>
          </p:cNvSpPr>
          <p:nvPr>
            <p:ph type="title"/>
          </p:nvPr>
        </p:nvSpPr>
        <p:spPr>
          <a:xfrm>
            <a:off x="1534696" y="804519"/>
            <a:ext cx="9520158" cy="791199"/>
          </a:xfrm>
        </p:spPr>
        <p:txBody>
          <a:bodyPr/>
          <a:lstStyle/>
          <a:p>
            <a:r>
              <a:rPr lang="en-US" dirty="0"/>
              <a:t>Team Members</a:t>
            </a:r>
            <a:endParaRPr lang="en-IN" dirty="0"/>
          </a:p>
        </p:txBody>
      </p:sp>
      <p:graphicFrame>
        <p:nvGraphicFramePr>
          <p:cNvPr id="4" name="Content Placeholder 3">
            <a:extLst>
              <a:ext uri="{FF2B5EF4-FFF2-40B4-BE49-F238E27FC236}">
                <a16:creationId xmlns:a16="http://schemas.microsoft.com/office/drawing/2014/main" id="{365B7EDD-73BB-4AFA-A2DB-A50B1673AF39}"/>
              </a:ext>
            </a:extLst>
          </p:cNvPr>
          <p:cNvGraphicFramePr>
            <a:graphicFrameLocks noGrp="1"/>
          </p:cNvGraphicFramePr>
          <p:nvPr>
            <p:ph idx="1"/>
            <p:extLst>
              <p:ext uri="{D42A27DB-BD31-4B8C-83A1-F6EECF244321}">
                <p14:modId xmlns:p14="http://schemas.microsoft.com/office/powerpoint/2010/main" val="1636263512"/>
              </p:ext>
            </p:extLst>
          </p:nvPr>
        </p:nvGraphicFramePr>
        <p:xfrm>
          <a:off x="1535113" y="2016125"/>
          <a:ext cx="9520236" cy="3132636"/>
        </p:xfrm>
        <a:graphic>
          <a:graphicData uri="http://schemas.openxmlformats.org/drawingml/2006/table">
            <a:tbl>
              <a:tblPr firstRow="1" bandRow="1">
                <a:tableStyleId>{5C22544A-7EE6-4342-B048-85BDC9FD1C3A}</a:tableStyleId>
              </a:tblPr>
              <a:tblGrid>
                <a:gridCol w="1745969">
                  <a:extLst>
                    <a:ext uri="{9D8B030D-6E8A-4147-A177-3AD203B41FA5}">
                      <a16:colId xmlns:a16="http://schemas.microsoft.com/office/drawing/2014/main" val="2340246635"/>
                    </a:ext>
                  </a:extLst>
                </a:gridCol>
                <a:gridCol w="2196353">
                  <a:extLst>
                    <a:ext uri="{9D8B030D-6E8A-4147-A177-3AD203B41FA5}">
                      <a16:colId xmlns:a16="http://schemas.microsoft.com/office/drawing/2014/main" val="560200146"/>
                    </a:ext>
                  </a:extLst>
                </a:gridCol>
                <a:gridCol w="3263153">
                  <a:extLst>
                    <a:ext uri="{9D8B030D-6E8A-4147-A177-3AD203B41FA5}">
                      <a16:colId xmlns:a16="http://schemas.microsoft.com/office/drawing/2014/main" val="412472314"/>
                    </a:ext>
                  </a:extLst>
                </a:gridCol>
                <a:gridCol w="2314761">
                  <a:extLst>
                    <a:ext uri="{9D8B030D-6E8A-4147-A177-3AD203B41FA5}">
                      <a16:colId xmlns:a16="http://schemas.microsoft.com/office/drawing/2014/main" val="541931728"/>
                    </a:ext>
                  </a:extLst>
                </a:gridCol>
              </a:tblGrid>
              <a:tr h="513568">
                <a:tc>
                  <a:txBody>
                    <a:bodyPr/>
                    <a:lstStyle/>
                    <a:p>
                      <a:r>
                        <a:rPr lang="en-US" dirty="0"/>
                        <a:t>Team Name</a:t>
                      </a:r>
                      <a:endParaRPr lang="en-IN" dirty="0"/>
                    </a:p>
                  </a:txBody>
                  <a:tcPr/>
                </a:tc>
                <a:tc>
                  <a:txBody>
                    <a:bodyPr/>
                    <a:lstStyle/>
                    <a:p>
                      <a:r>
                        <a:rPr lang="en-US" dirty="0"/>
                        <a:t>Members</a:t>
                      </a:r>
                      <a:endParaRPr lang="en-IN" dirty="0"/>
                    </a:p>
                  </a:txBody>
                  <a:tcPr/>
                </a:tc>
                <a:tc>
                  <a:txBody>
                    <a:bodyPr/>
                    <a:lstStyle/>
                    <a:p>
                      <a:r>
                        <a:rPr lang="en-US" dirty="0"/>
                        <a:t>Project Name</a:t>
                      </a:r>
                      <a:endParaRPr lang="en-IN" dirty="0"/>
                    </a:p>
                  </a:txBody>
                  <a:tcPr/>
                </a:tc>
                <a:tc>
                  <a:txBody>
                    <a:bodyPr/>
                    <a:lstStyle/>
                    <a:p>
                      <a:r>
                        <a:rPr lang="en-US" dirty="0"/>
                        <a:t>Project Technologies</a:t>
                      </a:r>
                      <a:endParaRPr lang="en-IN" dirty="0"/>
                    </a:p>
                  </a:txBody>
                  <a:tcPr/>
                </a:tc>
                <a:extLst>
                  <a:ext uri="{0D108BD9-81ED-4DB2-BD59-A6C34878D82A}">
                    <a16:rowId xmlns:a16="http://schemas.microsoft.com/office/drawing/2014/main" val="3759238266"/>
                  </a:ext>
                </a:extLst>
              </a:tr>
              <a:tr h="513568">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Mavericks</a:t>
                      </a:r>
                      <a:endParaRPr lang="en-IN" dirty="0"/>
                    </a:p>
                    <a:p>
                      <a:endParaRPr lang="en-IN" dirty="0"/>
                    </a:p>
                  </a:txBody>
                  <a:tcPr/>
                </a:tc>
                <a:tc>
                  <a:txBody>
                    <a:bodyPr/>
                    <a:lstStyle/>
                    <a:p>
                      <a:r>
                        <a:rPr lang="en-US" dirty="0"/>
                        <a:t>Prabhat Rawat</a:t>
                      </a:r>
                    </a:p>
                    <a:p>
                      <a:r>
                        <a:rPr lang="en-US" dirty="0"/>
                        <a:t>(21BTCSE0147)</a:t>
                      </a:r>
                      <a:endParaRPr lang="en-IN" dirty="0"/>
                    </a:p>
                  </a:txBody>
                  <a:tcPr/>
                </a:tc>
                <a:tc rowSpan="3">
                  <a:txBody>
                    <a:bodyPr/>
                    <a:lstStyle/>
                    <a:p>
                      <a:endParaRPr lang="en-US" dirty="0"/>
                    </a:p>
                    <a:p>
                      <a:endParaRPr lang="en-US" dirty="0"/>
                    </a:p>
                    <a:p>
                      <a:endParaRPr lang="en-US" dirty="0"/>
                    </a:p>
                    <a:p>
                      <a:r>
                        <a:rPr lang="en-US" dirty="0"/>
                        <a:t>Product Catalog Management System</a:t>
                      </a:r>
                      <a:endParaRPr lang="en-IN" dirty="0"/>
                    </a:p>
                  </a:txBody>
                  <a:tcPr/>
                </a:tc>
                <a:tc rowSpan="3">
                  <a:txBody>
                    <a:bodyPr/>
                    <a:lstStyle/>
                    <a:p>
                      <a:endParaRPr lang="en-US" dirty="0"/>
                    </a:p>
                    <a:p>
                      <a:endParaRPr lang="en-US" dirty="0"/>
                    </a:p>
                    <a:p>
                      <a:pPr marL="285750" indent="-285750">
                        <a:buFontTx/>
                        <a:buChar char="-"/>
                      </a:pPr>
                      <a:r>
                        <a:rPr lang="en-IN" dirty="0"/>
                        <a:t>Core Java</a:t>
                      </a:r>
                    </a:p>
                    <a:p>
                      <a:pPr marL="285750" indent="-285750">
                        <a:buFontTx/>
                        <a:buChar char="-"/>
                      </a:pPr>
                      <a:r>
                        <a:rPr lang="en-US" dirty="0"/>
                        <a:t>F</a:t>
                      </a:r>
                      <a:r>
                        <a:rPr lang="en-IN" dirty="0" err="1"/>
                        <a:t>ile</a:t>
                      </a:r>
                      <a:r>
                        <a:rPr lang="en-IN" dirty="0"/>
                        <a:t> Handling</a:t>
                      </a:r>
                    </a:p>
                    <a:p>
                      <a:pPr marL="285750" indent="-285750">
                        <a:buFontTx/>
                        <a:buChar char="-"/>
                      </a:pPr>
                      <a:r>
                        <a:rPr lang="en-US" dirty="0"/>
                        <a:t>Console-based</a:t>
                      </a:r>
                      <a:r>
                        <a:rPr lang="en-IN" dirty="0"/>
                        <a:t> Application</a:t>
                      </a:r>
                      <a:endParaRPr lang="en-US" dirty="0"/>
                    </a:p>
                  </a:txBody>
                  <a:tcPr/>
                </a:tc>
                <a:extLst>
                  <a:ext uri="{0D108BD9-81ED-4DB2-BD59-A6C34878D82A}">
                    <a16:rowId xmlns:a16="http://schemas.microsoft.com/office/drawing/2014/main" val="2192855433"/>
                  </a:ext>
                </a:extLst>
              </a:tr>
              <a:tr h="513568">
                <a:tc vMerge="1">
                  <a:txBody>
                    <a:bodyPr/>
                    <a:lstStyle/>
                    <a:p>
                      <a:endParaRPr lang="en-IN" dirty="0"/>
                    </a:p>
                  </a:txBody>
                  <a:tcPr/>
                </a:tc>
                <a:tc>
                  <a:txBody>
                    <a:bodyPr/>
                    <a:lstStyle/>
                    <a:p>
                      <a:r>
                        <a:rPr lang="en-US" dirty="0"/>
                        <a:t>Adarsh Rawat</a:t>
                      </a:r>
                    </a:p>
                    <a:p>
                      <a:r>
                        <a:rPr lang="en-US" dirty="0"/>
                        <a:t>(21BTCSE0272)</a:t>
                      </a:r>
                      <a:endParaRPr lang="en-IN" dirty="0"/>
                    </a:p>
                  </a:txBody>
                  <a:tcPr/>
                </a:tc>
                <a:tc vMerge="1">
                  <a:txBody>
                    <a:bodyPr/>
                    <a:lstStyle/>
                    <a:p>
                      <a:endParaRPr lang="en-IN" dirty="0"/>
                    </a:p>
                  </a:txBody>
                  <a:tcPr/>
                </a:tc>
                <a:tc vMerge="1">
                  <a:txBody>
                    <a:bodyPr/>
                    <a:lstStyle/>
                    <a:p>
                      <a:endParaRPr lang="en-IN" dirty="0"/>
                    </a:p>
                  </a:txBody>
                  <a:tcPr/>
                </a:tc>
                <a:extLst>
                  <a:ext uri="{0D108BD9-81ED-4DB2-BD59-A6C34878D82A}">
                    <a16:rowId xmlns:a16="http://schemas.microsoft.com/office/drawing/2014/main" val="3087401209"/>
                  </a:ext>
                </a:extLst>
              </a:tr>
              <a:tr h="1212396">
                <a:tc vMerge="1">
                  <a:txBody>
                    <a:bodyPr/>
                    <a:lstStyle/>
                    <a:p>
                      <a:endParaRPr lang="en-IN" dirty="0"/>
                    </a:p>
                  </a:txBody>
                  <a:tcPr/>
                </a:tc>
                <a:tc>
                  <a:txBody>
                    <a:bodyPr/>
                    <a:lstStyle/>
                    <a:p>
                      <a:r>
                        <a:rPr lang="en-US" dirty="0"/>
                        <a:t>Satyam Pal</a:t>
                      </a:r>
                    </a:p>
                    <a:p>
                      <a:r>
                        <a:rPr lang="en-US" dirty="0"/>
                        <a:t>(21BTCSEAI0035)</a:t>
                      </a:r>
                      <a:endParaRPr lang="en-IN" dirty="0"/>
                    </a:p>
                  </a:txBody>
                  <a:tcPr/>
                </a:tc>
                <a:tc vMerge="1">
                  <a:txBody>
                    <a:bodyPr/>
                    <a:lstStyle/>
                    <a:p>
                      <a:endParaRPr lang="en-IN" dirty="0"/>
                    </a:p>
                  </a:txBody>
                  <a:tcPr/>
                </a:tc>
                <a:tc vMerge="1">
                  <a:txBody>
                    <a:bodyPr/>
                    <a:lstStyle/>
                    <a:p>
                      <a:endParaRPr lang="en-IN" dirty="0"/>
                    </a:p>
                  </a:txBody>
                  <a:tcPr/>
                </a:tc>
                <a:extLst>
                  <a:ext uri="{0D108BD9-81ED-4DB2-BD59-A6C34878D82A}">
                    <a16:rowId xmlns:a16="http://schemas.microsoft.com/office/drawing/2014/main" val="2539243443"/>
                  </a:ext>
                </a:extLst>
              </a:tr>
            </a:tbl>
          </a:graphicData>
        </a:graphic>
      </p:graphicFrame>
    </p:spTree>
    <p:extLst>
      <p:ext uri="{BB962C8B-B14F-4D97-AF65-F5344CB8AC3E}">
        <p14:creationId xmlns:p14="http://schemas.microsoft.com/office/powerpoint/2010/main" val="13701356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(Search Product)</a:t>
            </a:r>
            <a:endParaRPr lang="en-IN" dirty="0"/>
          </a:p>
        </p:txBody>
      </p:sp>
      <p:sp>
        <p:nvSpPr>
          <p:cNvPr id="2" name="Text Placeholder 1">
            <a:extLst>
              <a:ext uri="{FF2B5EF4-FFF2-40B4-BE49-F238E27FC236}">
                <a16:creationId xmlns:a16="http://schemas.microsoft.com/office/drawing/2014/main" id="{FF5FE7FC-50E9-4C29-AA50-04D95272D51B}"/>
              </a:ext>
            </a:extLst>
          </p:cNvPr>
          <p:cNvSpPr>
            <a:spLocks noGrp="1"/>
          </p:cNvSpPr>
          <p:nvPr>
            <p:ph type="body" idx="1"/>
          </p:nvPr>
        </p:nvSpPr>
        <p:spPr/>
        <p:txBody>
          <a:bodyPr/>
          <a:lstStyle/>
          <a:p>
            <a:r>
              <a:rPr lang="en-US" dirty="0"/>
              <a:t>Found</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sz="half" idx="2"/>
          </p:nvPr>
        </p:nvPicPr>
        <p:blipFill>
          <a:blip r:embed="rId2"/>
          <a:stretch>
            <a:fillRect/>
          </a:stretch>
        </p:blipFill>
        <p:spPr>
          <a:xfrm>
            <a:off x="1534695" y="3137649"/>
            <a:ext cx="4238890" cy="1538720"/>
          </a:xfrm>
          <a:prstGeom prst="rect">
            <a:avLst/>
          </a:prstGeom>
        </p:spPr>
      </p:pic>
      <p:sp>
        <p:nvSpPr>
          <p:cNvPr id="3" name="Text Placeholder 2">
            <a:extLst>
              <a:ext uri="{FF2B5EF4-FFF2-40B4-BE49-F238E27FC236}">
                <a16:creationId xmlns:a16="http://schemas.microsoft.com/office/drawing/2014/main" id="{95F5EFA6-2070-46B1-A02F-4FE4D503F9C0}"/>
              </a:ext>
            </a:extLst>
          </p:cNvPr>
          <p:cNvSpPr>
            <a:spLocks noGrp="1"/>
          </p:cNvSpPr>
          <p:nvPr>
            <p:ph type="body" sz="quarter" idx="3"/>
          </p:nvPr>
        </p:nvSpPr>
        <p:spPr/>
        <p:txBody>
          <a:bodyPr/>
          <a:lstStyle/>
          <a:p>
            <a:r>
              <a:rPr lang="en-US" dirty="0"/>
              <a:t>Not Found</a:t>
            </a:r>
            <a:endParaRPr lang="en-IN" dirty="0"/>
          </a:p>
        </p:txBody>
      </p:sp>
      <p:pic>
        <p:nvPicPr>
          <p:cNvPr id="5" name="Content Placeholder 4">
            <a:extLst>
              <a:ext uri="{FF2B5EF4-FFF2-40B4-BE49-F238E27FC236}">
                <a16:creationId xmlns:a16="http://schemas.microsoft.com/office/drawing/2014/main" id="{89065959-544D-44A2-8167-CF2E3BC706CC}"/>
              </a:ext>
            </a:extLst>
          </p:cNvPr>
          <p:cNvPicPr>
            <a:picLocks noGrp="1" noChangeAspect="1"/>
          </p:cNvPicPr>
          <p:nvPr>
            <p:ph sz="quarter" idx="4"/>
          </p:nvPr>
        </p:nvPicPr>
        <p:blipFill>
          <a:blip r:embed="rId3"/>
          <a:stretch>
            <a:fillRect/>
          </a:stretch>
        </p:blipFill>
        <p:spPr>
          <a:xfrm>
            <a:off x="6827194" y="3137649"/>
            <a:ext cx="3863675" cy="1538720"/>
          </a:xfrm>
          <a:prstGeom prst="rect">
            <a:avLst/>
          </a:prstGeom>
        </p:spPr>
      </p:pic>
    </p:spTree>
    <p:extLst>
      <p:ext uri="{BB962C8B-B14F-4D97-AF65-F5344CB8AC3E}">
        <p14:creationId xmlns:p14="http://schemas.microsoft.com/office/powerpoint/2010/main" val="12559481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(Update Product)</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idx="1"/>
          </p:nvPr>
        </p:nvPicPr>
        <p:blipFill>
          <a:blip r:embed="rId2"/>
          <a:stretch>
            <a:fillRect/>
          </a:stretch>
        </p:blipFill>
        <p:spPr>
          <a:xfrm>
            <a:off x="2958353" y="2099958"/>
            <a:ext cx="5754778" cy="2234723"/>
          </a:xfrm>
          <a:prstGeom prst="rect">
            <a:avLst/>
          </a:prstGeom>
        </p:spPr>
      </p:pic>
      <p:pic>
        <p:nvPicPr>
          <p:cNvPr id="3" name="Picture 2">
            <a:extLst>
              <a:ext uri="{FF2B5EF4-FFF2-40B4-BE49-F238E27FC236}">
                <a16:creationId xmlns:a16="http://schemas.microsoft.com/office/drawing/2014/main" id="{2A3D7974-5DB1-49EE-AECF-C36BFE88E71F}"/>
              </a:ext>
            </a:extLst>
          </p:cNvPr>
          <p:cNvPicPr>
            <a:picLocks noChangeAspect="1"/>
          </p:cNvPicPr>
          <p:nvPr/>
        </p:nvPicPr>
        <p:blipFill>
          <a:blip r:embed="rId3"/>
          <a:stretch>
            <a:fillRect/>
          </a:stretch>
        </p:blipFill>
        <p:spPr>
          <a:xfrm>
            <a:off x="2958353" y="4482353"/>
            <a:ext cx="5754778" cy="1571128"/>
          </a:xfrm>
          <a:prstGeom prst="rect">
            <a:avLst/>
          </a:prstGeom>
        </p:spPr>
      </p:pic>
    </p:spTree>
    <p:extLst>
      <p:ext uri="{BB962C8B-B14F-4D97-AF65-F5344CB8AC3E}">
        <p14:creationId xmlns:p14="http://schemas.microsoft.com/office/powerpoint/2010/main" val="10820633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(Delete Product)</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idx="1"/>
          </p:nvPr>
        </p:nvPicPr>
        <p:blipFill>
          <a:blip r:embed="rId2"/>
          <a:stretch>
            <a:fillRect/>
          </a:stretch>
        </p:blipFill>
        <p:spPr>
          <a:xfrm>
            <a:off x="2958353" y="2465294"/>
            <a:ext cx="5754778" cy="1754088"/>
          </a:xfrm>
          <a:prstGeom prst="rect">
            <a:avLst/>
          </a:prstGeom>
        </p:spPr>
      </p:pic>
      <p:pic>
        <p:nvPicPr>
          <p:cNvPr id="3" name="Picture 2">
            <a:extLst>
              <a:ext uri="{FF2B5EF4-FFF2-40B4-BE49-F238E27FC236}">
                <a16:creationId xmlns:a16="http://schemas.microsoft.com/office/drawing/2014/main" id="{2A3D7974-5DB1-49EE-AECF-C36BFE88E71F}"/>
              </a:ext>
            </a:extLst>
          </p:cNvPr>
          <p:cNvPicPr>
            <a:picLocks noChangeAspect="1"/>
          </p:cNvPicPr>
          <p:nvPr/>
        </p:nvPicPr>
        <p:blipFill>
          <a:blip r:embed="rId3"/>
          <a:stretch>
            <a:fillRect/>
          </a:stretch>
        </p:blipFill>
        <p:spPr>
          <a:xfrm>
            <a:off x="2958353" y="4338918"/>
            <a:ext cx="5754778" cy="1577788"/>
          </a:xfrm>
          <a:prstGeom prst="rect">
            <a:avLst/>
          </a:prstGeom>
        </p:spPr>
      </p:pic>
    </p:spTree>
    <p:extLst>
      <p:ext uri="{BB962C8B-B14F-4D97-AF65-F5344CB8AC3E}">
        <p14:creationId xmlns:p14="http://schemas.microsoft.com/office/powerpoint/2010/main" val="20026776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(Sort Product(name) - ASC)</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idx="1"/>
          </p:nvPr>
        </p:nvPicPr>
        <p:blipFill>
          <a:blip r:embed="rId2"/>
          <a:stretch>
            <a:fillRect/>
          </a:stretch>
        </p:blipFill>
        <p:spPr>
          <a:xfrm>
            <a:off x="3056965" y="2599765"/>
            <a:ext cx="5754778" cy="2303929"/>
          </a:xfrm>
          <a:prstGeom prst="rect">
            <a:avLst/>
          </a:prstGeom>
        </p:spPr>
      </p:pic>
    </p:spTree>
    <p:extLst>
      <p:ext uri="{BB962C8B-B14F-4D97-AF65-F5344CB8AC3E}">
        <p14:creationId xmlns:p14="http://schemas.microsoft.com/office/powerpoint/2010/main" val="9220318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(Sort Product(name) - DSC)</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idx="1"/>
          </p:nvPr>
        </p:nvPicPr>
        <p:blipFill>
          <a:blip r:embed="rId2"/>
          <a:stretch>
            <a:fillRect/>
          </a:stretch>
        </p:blipFill>
        <p:spPr>
          <a:xfrm>
            <a:off x="3030070" y="2617693"/>
            <a:ext cx="5754778" cy="2386553"/>
          </a:xfrm>
          <a:prstGeom prst="rect">
            <a:avLst/>
          </a:prstGeom>
        </p:spPr>
      </p:pic>
    </p:spTree>
    <p:extLst>
      <p:ext uri="{BB962C8B-B14F-4D97-AF65-F5344CB8AC3E}">
        <p14:creationId xmlns:p14="http://schemas.microsoft.com/office/powerpoint/2010/main" val="35901562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(Sort Product(price) - ASC)</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idx="1"/>
          </p:nvPr>
        </p:nvPicPr>
        <p:blipFill>
          <a:blip r:embed="rId2"/>
          <a:stretch>
            <a:fillRect/>
          </a:stretch>
        </p:blipFill>
        <p:spPr>
          <a:xfrm>
            <a:off x="3030070" y="2429435"/>
            <a:ext cx="5754778" cy="2707341"/>
          </a:xfrm>
          <a:prstGeom prst="rect">
            <a:avLst/>
          </a:prstGeom>
        </p:spPr>
      </p:pic>
    </p:spTree>
    <p:extLst>
      <p:ext uri="{BB962C8B-B14F-4D97-AF65-F5344CB8AC3E}">
        <p14:creationId xmlns:p14="http://schemas.microsoft.com/office/powerpoint/2010/main" val="6345371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(Sort Product(price) - DSC)</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idx="1"/>
          </p:nvPr>
        </p:nvPicPr>
        <p:blipFill>
          <a:blip r:embed="rId2"/>
          <a:stretch>
            <a:fillRect/>
          </a:stretch>
        </p:blipFill>
        <p:spPr>
          <a:xfrm>
            <a:off x="3030070" y="2205318"/>
            <a:ext cx="5754778" cy="2895599"/>
          </a:xfrm>
          <a:prstGeom prst="rect">
            <a:avLst/>
          </a:prstGeom>
        </p:spPr>
      </p:pic>
    </p:spTree>
    <p:extLst>
      <p:ext uri="{BB962C8B-B14F-4D97-AF65-F5344CB8AC3E}">
        <p14:creationId xmlns:p14="http://schemas.microsoft.com/office/powerpoint/2010/main" val="2672765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Exiting</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idx="1"/>
          </p:nvPr>
        </p:nvPicPr>
        <p:blipFill>
          <a:blip r:embed="rId2"/>
          <a:stretch>
            <a:fillRect/>
          </a:stretch>
        </p:blipFill>
        <p:spPr>
          <a:xfrm>
            <a:off x="3942439" y="2214283"/>
            <a:ext cx="3659631" cy="3261846"/>
          </a:xfrm>
          <a:prstGeom prst="rect">
            <a:avLst/>
          </a:prstGeom>
        </p:spPr>
      </p:pic>
    </p:spTree>
    <p:extLst>
      <p:ext uri="{BB962C8B-B14F-4D97-AF65-F5344CB8AC3E}">
        <p14:creationId xmlns:p14="http://schemas.microsoft.com/office/powerpoint/2010/main" val="25408778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(User Login)</a:t>
            </a:r>
            <a:endParaRPr lang="en-IN" dirty="0"/>
          </a:p>
        </p:txBody>
      </p:sp>
      <p:sp>
        <p:nvSpPr>
          <p:cNvPr id="2" name="Text Placeholder 1">
            <a:extLst>
              <a:ext uri="{FF2B5EF4-FFF2-40B4-BE49-F238E27FC236}">
                <a16:creationId xmlns:a16="http://schemas.microsoft.com/office/drawing/2014/main" id="{CDE52823-6379-4D79-88C8-EACDEF62650E}"/>
              </a:ext>
            </a:extLst>
          </p:cNvPr>
          <p:cNvSpPr>
            <a:spLocks noGrp="1"/>
          </p:cNvSpPr>
          <p:nvPr>
            <p:ph type="body" idx="1"/>
          </p:nvPr>
        </p:nvSpPr>
        <p:spPr/>
        <p:txBody>
          <a:bodyPr/>
          <a:lstStyle/>
          <a:p>
            <a:r>
              <a:rPr lang="en-US" dirty="0"/>
              <a:t>Login Failed</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sz="half" idx="2"/>
          </p:nvPr>
        </p:nvPicPr>
        <p:blipFill>
          <a:blip r:embed="rId2"/>
          <a:stretch>
            <a:fillRect/>
          </a:stretch>
        </p:blipFill>
        <p:spPr>
          <a:xfrm>
            <a:off x="1219200" y="2980559"/>
            <a:ext cx="4518009" cy="2254829"/>
          </a:xfrm>
          <a:prstGeom prst="rect">
            <a:avLst/>
          </a:prstGeom>
        </p:spPr>
      </p:pic>
      <p:sp>
        <p:nvSpPr>
          <p:cNvPr id="3" name="Text Placeholder 2">
            <a:extLst>
              <a:ext uri="{FF2B5EF4-FFF2-40B4-BE49-F238E27FC236}">
                <a16:creationId xmlns:a16="http://schemas.microsoft.com/office/drawing/2014/main" id="{51F315B1-9091-453C-9FC1-74ACE1A7F345}"/>
              </a:ext>
            </a:extLst>
          </p:cNvPr>
          <p:cNvSpPr>
            <a:spLocks noGrp="1"/>
          </p:cNvSpPr>
          <p:nvPr>
            <p:ph type="body" sz="quarter" idx="3"/>
          </p:nvPr>
        </p:nvSpPr>
        <p:spPr/>
        <p:txBody>
          <a:bodyPr/>
          <a:lstStyle/>
          <a:p>
            <a:r>
              <a:rPr lang="en-US" dirty="0"/>
              <a:t>Login Successful</a:t>
            </a:r>
            <a:endParaRPr lang="en-IN" dirty="0"/>
          </a:p>
        </p:txBody>
      </p:sp>
      <p:pic>
        <p:nvPicPr>
          <p:cNvPr id="5" name="Content Placeholder 4">
            <a:extLst>
              <a:ext uri="{FF2B5EF4-FFF2-40B4-BE49-F238E27FC236}">
                <a16:creationId xmlns:a16="http://schemas.microsoft.com/office/drawing/2014/main" id="{304BF1CF-8B2E-4B14-89A2-DBA463703EFE}"/>
              </a:ext>
            </a:extLst>
          </p:cNvPr>
          <p:cNvPicPr>
            <a:picLocks noGrp="1" noChangeAspect="1"/>
          </p:cNvPicPr>
          <p:nvPr>
            <p:ph sz="quarter" idx="4"/>
          </p:nvPr>
        </p:nvPicPr>
        <p:blipFill>
          <a:blip r:embed="rId3"/>
          <a:stretch>
            <a:fillRect/>
          </a:stretch>
        </p:blipFill>
        <p:spPr>
          <a:xfrm>
            <a:off x="6294773" y="2987761"/>
            <a:ext cx="4193933" cy="911886"/>
          </a:xfrm>
          <a:prstGeom prst="rect">
            <a:avLst/>
          </a:prstGeom>
        </p:spPr>
      </p:pic>
      <p:pic>
        <p:nvPicPr>
          <p:cNvPr id="6" name="Picture 5">
            <a:extLst>
              <a:ext uri="{FF2B5EF4-FFF2-40B4-BE49-F238E27FC236}">
                <a16:creationId xmlns:a16="http://schemas.microsoft.com/office/drawing/2014/main" id="{77F6E41D-41B4-4F42-AFC1-E4207AA82F17}"/>
              </a:ext>
            </a:extLst>
          </p:cNvPr>
          <p:cNvPicPr>
            <a:picLocks noChangeAspect="1"/>
          </p:cNvPicPr>
          <p:nvPr/>
        </p:nvPicPr>
        <p:blipFill>
          <a:blip r:embed="rId4"/>
          <a:stretch>
            <a:fillRect/>
          </a:stretch>
        </p:blipFill>
        <p:spPr>
          <a:xfrm>
            <a:off x="6294772" y="4107973"/>
            <a:ext cx="4193933" cy="1143099"/>
          </a:xfrm>
          <a:prstGeom prst="rect">
            <a:avLst/>
          </a:prstGeom>
        </p:spPr>
      </p:pic>
    </p:spTree>
    <p:extLst>
      <p:ext uri="{BB962C8B-B14F-4D97-AF65-F5344CB8AC3E}">
        <p14:creationId xmlns:p14="http://schemas.microsoft.com/office/powerpoint/2010/main" val="17632190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Purchasing</a:t>
            </a:r>
            <a:endParaRPr lang="en-IN" dirty="0"/>
          </a:p>
        </p:txBody>
      </p:sp>
      <p:sp>
        <p:nvSpPr>
          <p:cNvPr id="2" name="Text Placeholder 1">
            <a:extLst>
              <a:ext uri="{FF2B5EF4-FFF2-40B4-BE49-F238E27FC236}">
                <a16:creationId xmlns:a16="http://schemas.microsoft.com/office/drawing/2014/main" id="{ACE6A252-3571-4869-9AC1-6166D198B88B}"/>
              </a:ext>
            </a:extLst>
          </p:cNvPr>
          <p:cNvSpPr>
            <a:spLocks noGrp="1"/>
          </p:cNvSpPr>
          <p:nvPr>
            <p:ph type="body" idx="1"/>
          </p:nvPr>
        </p:nvSpPr>
        <p:spPr/>
        <p:txBody>
          <a:bodyPr/>
          <a:lstStyle/>
          <a:p>
            <a:r>
              <a:rPr lang="en-US" dirty="0"/>
              <a:t>Product Not found</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sz="half" idx="2"/>
          </p:nvPr>
        </p:nvPicPr>
        <p:blipFill>
          <a:blip r:embed="rId2"/>
          <a:stretch>
            <a:fillRect/>
          </a:stretch>
        </p:blipFill>
        <p:spPr>
          <a:xfrm>
            <a:off x="1534695" y="2913529"/>
            <a:ext cx="4265469" cy="2940424"/>
          </a:xfrm>
          <a:prstGeom prst="rect">
            <a:avLst/>
          </a:prstGeom>
        </p:spPr>
      </p:pic>
      <p:sp>
        <p:nvSpPr>
          <p:cNvPr id="3" name="Text Placeholder 2">
            <a:extLst>
              <a:ext uri="{FF2B5EF4-FFF2-40B4-BE49-F238E27FC236}">
                <a16:creationId xmlns:a16="http://schemas.microsoft.com/office/drawing/2014/main" id="{1C03A40E-EBA6-4EDA-AA03-EC52E69BD68E}"/>
              </a:ext>
            </a:extLst>
          </p:cNvPr>
          <p:cNvSpPr>
            <a:spLocks noGrp="1"/>
          </p:cNvSpPr>
          <p:nvPr>
            <p:ph type="body" sz="quarter" idx="3"/>
          </p:nvPr>
        </p:nvSpPr>
        <p:spPr/>
        <p:txBody>
          <a:bodyPr/>
          <a:lstStyle/>
          <a:p>
            <a:r>
              <a:rPr lang="en-US" dirty="0"/>
              <a:t>Purchased successfully</a:t>
            </a:r>
            <a:endParaRPr lang="en-IN" dirty="0"/>
          </a:p>
        </p:txBody>
      </p:sp>
      <p:pic>
        <p:nvPicPr>
          <p:cNvPr id="5" name="Content Placeholder 4">
            <a:extLst>
              <a:ext uri="{FF2B5EF4-FFF2-40B4-BE49-F238E27FC236}">
                <a16:creationId xmlns:a16="http://schemas.microsoft.com/office/drawing/2014/main" id="{2D7D7DEB-3C29-490D-AD67-8B89075292C0}"/>
              </a:ext>
            </a:extLst>
          </p:cNvPr>
          <p:cNvPicPr>
            <a:picLocks noGrp="1" noChangeAspect="1"/>
          </p:cNvPicPr>
          <p:nvPr>
            <p:ph sz="quarter" idx="4"/>
          </p:nvPr>
        </p:nvPicPr>
        <p:blipFill>
          <a:blip r:embed="rId3"/>
          <a:stretch>
            <a:fillRect/>
          </a:stretch>
        </p:blipFill>
        <p:spPr>
          <a:xfrm>
            <a:off x="6446339" y="2913529"/>
            <a:ext cx="5064343" cy="1602154"/>
          </a:xfrm>
          <a:prstGeom prst="rect">
            <a:avLst/>
          </a:prstGeom>
        </p:spPr>
      </p:pic>
      <p:pic>
        <p:nvPicPr>
          <p:cNvPr id="6" name="Picture 5">
            <a:extLst>
              <a:ext uri="{FF2B5EF4-FFF2-40B4-BE49-F238E27FC236}">
                <a16:creationId xmlns:a16="http://schemas.microsoft.com/office/drawing/2014/main" id="{211CAC7E-4BD4-465E-BC4D-6A8DC88E702B}"/>
              </a:ext>
            </a:extLst>
          </p:cNvPr>
          <p:cNvPicPr>
            <a:picLocks noChangeAspect="1"/>
          </p:cNvPicPr>
          <p:nvPr/>
        </p:nvPicPr>
        <p:blipFill>
          <a:blip r:embed="rId4"/>
          <a:stretch>
            <a:fillRect/>
          </a:stretch>
        </p:blipFill>
        <p:spPr>
          <a:xfrm>
            <a:off x="6454791" y="4779491"/>
            <a:ext cx="5190565" cy="1274346"/>
          </a:xfrm>
          <a:prstGeom prst="rect">
            <a:avLst/>
          </a:prstGeom>
        </p:spPr>
      </p:pic>
    </p:spTree>
    <p:extLst>
      <p:ext uri="{BB962C8B-B14F-4D97-AF65-F5344CB8AC3E}">
        <p14:creationId xmlns:p14="http://schemas.microsoft.com/office/powerpoint/2010/main" val="12827263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2805-1C69-4FD0-BA91-A9FDDA371B3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9EECFC2-37B0-4939-A16C-2D27EEDA76AA}"/>
              </a:ext>
            </a:extLst>
          </p:cNvPr>
          <p:cNvSpPr>
            <a:spLocks noGrp="1"/>
          </p:cNvSpPr>
          <p:nvPr>
            <p:ph idx="1"/>
          </p:nvPr>
        </p:nvSpPr>
        <p:spPr/>
        <p:txBody>
          <a:bodyPr>
            <a:normAutofit lnSpcReduction="10000"/>
          </a:bodyPr>
          <a:lstStyle/>
          <a:p>
            <a:r>
              <a:rPr lang="en-US" dirty="0"/>
              <a:t>The </a:t>
            </a:r>
            <a:r>
              <a:rPr lang="en-US" b="1" dirty="0"/>
              <a:t>Product Catalog Management System</a:t>
            </a:r>
            <a:r>
              <a:rPr lang="en-US" dirty="0"/>
              <a:t> is a console-based application developed in Core Java, designed to handle the management of a product inventory. It leverages file handling, console I/O, error handling, and sorting techniques to provide a robust solution for maintaining and organizing products.</a:t>
            </a:r>
          </a:p>
          <a:p>
            <a:r>
              <a:rPr lang="en-US" dirty="0"/>
              <a:t>This project ensures that product data is stored persistently in a file, enabling data retrieval even after the program is restarted. It features a simple and intuitive workflow with user authentication to restrict access to authorized users only.</a:t>
            </a:r>
          </a:p>
          <a:p>
            <a:endParaRPr lang="en-IN" dirty="0"/>
          </a:p>
        </p:txBody>
      </p:sp>
    </p:spTree>
    <p:extLst>
      <p:ext uri="{BB962C8B-B14F-4D97-AF65-F5344CB8AC3E}">
        <p14:creationId xmlns:p14="http://schemas.microsoft.com/office/powerpoint/2010/main" val="34571154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B05B51-D978-4212-8A58-F2D7004D5C3D}"/>
              </a:ext>
            </a:extLst>
          </p:cNvPr>
          <p:cNvSpPr>
            <a:spLocks noGrp="1"/>
          </p:cNvSpPr>
          <p:nvPr>
            <p:ph type="title"/>
          </p:nvPr>
        </p:nvSpPr>
        <p:spPr/>
        <p:txBody>
          <a:bodyPr/>
          <a:lstStyle/>
          <a:p>
            <a:r>
              <a:rPr lang="en-US" dirty="0"/>
              <a:t>Summary</a:t>
            </a:r>
            <a:endParaRPr lang="en-IN" dirty="0"/>
          </a:p>
        </p:txBody>
      </p:sp>
      <p:sp>
        <p:nvSpPr>
          <p:cNvPr id="8" name="Content Placeholder 7">
            <a:extLst>
              <a:ext uri="{FF2B5EF4-FFF2-40B4-BE49-F238E27FC236}">
                <a16:creationId xmlns:a16="http://schemas.microsoft.com/office/drawing/2014/main" id="{D422AA9D-DD85-41AA-840F-EFDAD5FA3357}"/>
              </a:ext>
            </a:extLst>
          </p:cNvPr>
          <p:cNvSpPr>
            <a:spLocks noGrp="1"/>
          </p:cNvSpPr>
          <p:nvPr>
            <p:ph idx="1"/>
          </p:nvPr>
        </p:nvSpPr>
        <p:spPr/>
        <p:txBody>
          <a:bodyPr/>
          <a:lstStyle/>
          <a:p>
            <a:r>
              <a:rPr lang="en-US" b="1" dirty="0"/>
              <a:t>Overview</a:t>
            </a:r>
          </a:p>
          <a:p>
            <a:pPr marL="0" indent="0">
              <a:buNone/>
            </a:pPr>
            <a:r>
              <a:rPr lang="en-US" dirty="0"/>
              <a:t>The Product Catalog Management System is a console-based application developed in Core Java. It allows users to manage a catalog of products, including adding, viewing, updating, searching, sorting, deleting products, and simulating purchases. The system supports authentication, differentiating between administrators and regular users, with specific functionalities accessible based on user roles.</a:t>
            </a:r>
          </a:p>
          <a:p>
            <a:endParaRPr lang="en-IN" dirty="0"/>
          </a:p>
        </p:txBody>
      </p:sp>
    </p:spTree>
    <p:extLst>
      <p:ext uri="{BB962C8B-B14F-4D97-AF65-F5344CB8AC3E}">
        <p14:creationId xmlns:p14="http://schemas.microsoft.com/office/powerpoint/2010/main" val="2336968963"/>
      </p:ext>
    </p:extLst>
  </p:cSld>
  <p:clrMapOvr>
    <a:masterClrMapping/>
  </p:clrMapOvr>
  <p:transition spd="slow">
    <p:wheel spokes="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B05B51-D978-4212-8A58-F2D7004D5C3D}"/>
              </a:ext>
            </a:extLst>
          </p:cNvPr>
          <p:cNvSpPr>
            <a:spLocks noGrp="1"/>
          </p:cNvSpPr>
          <p:nvPr>
            <p:ph type="title"/>
          </p:nvPr>
        </p:nvSpPr>
        <p:spPr/>
        <p:txBody>
          <a:bodyPr/>
          <a:lstStyle/>
          <a:p>
            <a:r>
              <a:rPr lang="en-IN" b="1" dirty="0"/>
              <a:t>Key Features</a:t>
            </a:r>
            <a:endParaRPr lang="en-US" b="1" dirty="0"/>
          </a:p>
        </p:txBody>
      </p:sp>
      <p:sp>
        <p:nvSpPr>
          <p:cNvPr id="8" name="Content Placeholder 7">
            <a:extLst>
              <a:ext uri="{FF2B5EF4-FFF2-40B4-BE49-F238E27FC236}">
                <a16:creationId xmlns:a16="http://schemas.microsoft.com/office/drawing/2014/main" id="{D422AA9D-DD85-41AA-840F-EFDAD5FA3357}"/>
              </a:ext>
            </a:extLst>
          </p:cNvPr>
          <p:cNvSpPr>
            <a:spLocks noGrp="1"/>
          </p:cNvSpPr>
          <p:nvPr>
            <p:ph idx="1"/>
          </p:nvPr>
        </p:nvSpPr>
        <p:spPr/>
        <p:txBody>
          <a:bodyPr>
            <a:normAutofit fontScale="92500" lnSpcReduction="20000"/>
          </a:bodyPr>
          <a:lstStyle/>
          <a:p>
            <a:pPr marL="457200" indent="-457200">
              <a:buFont typeface="+mj-lt"/>
              <a:buAutoNum type="arabicPeriod"/>
            </a:pPr>
            <a:r>
              <a:rPr lang="en-US" b="1" dirty="0"/>
              <a:t> User Authentication:</a:t>
            </a:r>
            <a:endParaRPr lang="en-US" dirty="0"/>
          </a:p>
          <a:p>
            <a:pPr lvl="1"/>
            <a:r>
              <a:rPr lang="en-US" b="1" dirty="0"/>
              <a:t>Admin</a:t>
            </a:r>
            <a:r>
              <a:rPr lang="en-US" dirty="0"/>
              <a:t>: Has full access to all functionalities, including adding, updating, deleting products, and viewing, sorting, and searching the catalog.</a:t>
            </a:r>
          </a:p>
          <a:p>
            <a:pPr lvl="1"/>
            <a:r>
              <a:rPr lang="en-US" b="1" dirty="0"/>
              <a:t>Regular User</a:t>
            </a:r>
            <a:r>
              <a:rPr lang="en-US" dirty="0"/>
              <a:t>: Can view, search, and purchase products from the catalog.</a:t>
            </a:r>
          </a:p>
          <a:p>
            <a:pPr marL="457200" indent="-457200">
              <a:buFont typeface="+mj-lt"/>
              <a:buAutoNum type="arabicPeriod"/>
            </a:pPr>
            <a:r>
              <a:rPr lang="en-US" b="1" dirty="0"/>
              <a:t>Product Management:</a:t>
            </a:r>
            <a:endParaRPr lang="en-US" dirty="0"/>
          </a:p>
          <a:p>
            <a:pPr lvl="1"/>
            <a:r>
              <a:rPr lang="en-US" b="1" dirty="0"/>
              <a:t>Add Product</a:t>
            </a:r>
            <a:r>
              <a:rPr lang="en-US" dirty="0"/>
              <a:t>: Admins can add new products to the catalog, ensuring no duplicates based on product name and category.</a:t>
            </a:r>
          </a:p>
          <a:p>
            <a:pPr lvl="1"/>
            <a:r>
              <a:rPr lang="en-US" b="1" dirty="0"/>
              <a:t>View Products</a:t>
            </a:r>
            <a:r>
              <a:rPr lang="en-US" dirty="0"/>
              <a:t>: All users can view the list of products in the catalog.</a:t>
            </a:r>
          </a:p>
          <a:p>
            <a:pPr lvl="1"/>
            <a:r>
              <a:rPr lang="en-US" b="1" dirty="0"/>
              <a:t>Update Product</a:t>
            </a:r>
            <a:r>
              <a:rPr lang="en-US" dirty="0"/>
              <a:t>: Admins can update the details of existing products.</a:t>
            </a:r>
          </a:p>
          <a:p>
            <a:pPr lvl="1"/>
            <a:r>
              <a:rPr lang="en-US" b="1" dirty="0"/>
              <a:t>Delete Product</a:t>
            </a:r>
            <a:r>
              <a:rPr lang="en-US" dirty="0"/>
              <a:t>: Admins can remove products from the catalog.</a:t>
            </a:r>
          </a:p>
          <a:p>
            <a:endParaRPr lang="en-IN" dirty="0"/>
          </a:p>
        </p:txBody>
      </p:sp>
    </p:spTree>
    <p:extLst>
      <p:ext uri="{BB962C8B-B14F-4D97-AF65-F5344CB8AC3E}">
        <p14:creationId xmlns:p14="http://schemas.microsoft.com/office/powerpoint/2010/main" val="30270386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B05B51-D978-4212-8A58-F2D7004D5C3D}"/>
              </a:ext>
            </a:extLst>
          </p:cNvPr>
          <p:cNvSpPr>
            <a:spLocks noGrp="1"/>
          </p:cNvSpPr>
          <p:nvPr>
            <p:ph type="title"/>
          </p:nvPr>
        </p:nvSpPr>
        <p:spPr/>
        <p:txBody>
          <a:bodyPr/>
          <a:lstStyle/>
          <a:p>
            <a:r>
              <a:rPr lang="en-IN" b="1" dirty="0"/>
              <a:t>Key Features</a:t>
            </a:r>
            <a:endParaRPr lang="en-US" b="1" dirty="0"/>
          </a:p>
        </p:txBody>
      </p:sp>
      <p:sp>
        <p:nvSpPr>
          <p:cNvPr id="8" name="Content Placeholder 7">
            <a:extLst>
              <a:ext uri="{FF2B5EF4-FFF2-40B4-BE49-F238E27FC236}">
                <a16:creationId xmlns:a16="http://schemas.microsoft.com/office/drawing/2014/main" id="{D422AA9D-DD85-41AA-840F-EFDAD5FA3357}"/>
              </a:ext>
            </a:extLst>
          </p:cNvPr>
          <p:cNvSpPr>
            <a:spLocks noGrp="1"/>
          </p:cNvSpPr>
          <p:nvPr>
            <p:ph idx="1"/>
          </p:nvPr>
        </p:nvSpPr>
        <p:spPr>
          <a:xfrm>
            <a:off x="1534696" y="2510118"/>
            <a:ext cx="9520158" cy="3543363"/>
          </a:xfrm>
        </p:spPr>
        <p:txBody>
          <a:bodyPr>
            <a:normAutofit/>
          </a:bodyPr>
          <a:lstStyle/>
          <a:p>
            <a:pPr marL="457200" indent="-457200">
              <a:buFont typeface="+mj-lt"/>
              <a:buAutoNum type="arabicPeriod" startAt="3"/>
            </a:pPr>
            <a:r>
              <a:rPr lang="en-US" b="1" dirty="0"/>
              <a:t> Search and Sort:</a:t>
            </a:r>
            <a:endParaRPr lang="en-US" dirty="0"/>
          </a:p>
          <a:p>
            <a:pPr lvl="1"/>
            <a:r>
              <a:rPr lang="en-US" b="1" dirty="0"/>
              <a:t>Search Product</a:t>
            </a:r>
            <a:r>
              <a:rPr lang="en-US" dirty="0"/>
              <a:t>: Users can search for products by name or subsequence.</a:t>
            </a:r>
          </a:p>
          <a:p>
            <a:pPr lvl="1"/>
            <a:r>
              <a:rPr lang="en-US" b="1" dirty="0"/>
              <a:t>Sort Products</a:t>
            </a:r>
            <a:r>
              <a:rPr lang="en-US" dirty="0"/>
              <a:t>: Admins can sort products by name (ascending/descending) and by price (ascending/descending).</a:t>
            </a:r>
          </a:p>
          <a:p>
            <a:pPr marL="457200" indent="-457200">
              <a:buFont typeface="+mj-lt"/>
              <a:buAutoNum type="arabicPeriod" startAt="4"/>
            </a:pPr>
            <a:r>
              <a:rPr lang="en-US" b="1" dirty="0"/>
              <a:t>Purchase Simulation:</a:t>
            </a:r>
            <a:endParaRPr lang="en-US" dirty="0"/>
          </a:p>
          <a:p>
            <a:pPr lvl="1"/>
            <a:r>
              <a:rPr lang="en-US" dirty="0"/>
              <a:t>Regular users can simulate purchasing products, where the product's quantity is updated based on the purchase.</a:t>
            </a:r>
          </a:p>
          <a:p>
            <a:endParaRPr lang="en-IN" dirty="0"/>
          </a:p>
        </p:txBody>
      </p:sp>
    </p:spTree>
    <p:extLst>
      <p:ext uri="{BB962C8B-B14F-4D97-AF65-F5344CB8AC3E}">
        <p14:creationId xmlns:p14="http://schemas.microsoft.com/office/powerpoint/2010/main" val="2641738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B05B51-D978-4212-8A58-F2D7004D5C3D}"/>
              </a:ext>
            </a:extLst>
          </p:cNvPr>
          <p:cNvSpPr>
            <a:spLocks noGrp="1"/>
          </p:cNvSpPr>
          <p:nvPr>
            <p:ph type="title"/>
          </p:nvPr>
        </p:nvSpPr>
        <p:spPr/>
        <p:txBody>
          <a:bodyPr/>
          <a:lstStyle/>
          <a:p>
            <a:r>
              <a:rPr lang="en-IN" b="1" dirty="0"/>
              <a:t>Key Features</a:t>
            </a:r>
            <a:endParaRPr lang="en-US" b="1" dirty="0"/>
          </a:p>
        </p:txBody>
      </p:sp>
      <p:sp>
        <p:nvSpPr>
          <p:cNvPr id="8" name="Content Placeholder 7">
            <a:extLst>
              <a:ext uri="{FF2B5EF4-FFF2-40B4-BE49-F238E27FC236}">
                <a16:creationId xmlns:a16="http://schemas.microsoft.com/office/drawing/2014/main" id="{D422AA9D-DD85-41AA-840F-EFDAD5FA3357}"/>
              </a:ext>
            </a:extLst>
          </p:cNvPr>
          <p:cNvSpPr>
            <a:spLocks noGrp="1"/>
          </p:cNvSpPr>
          <p:nvPr>
            <p:ph idx="1"/>
          </p:nvPr>
        </p:nvSpPr>
        <p:spPr>
          <a:xfrm>
            <a:off x="1534696" y="2510118"/>
            <a:ext cx="9520158" cy="3543363"/>
          </a:xfrm>
        </p:spPr>
        <p:txBody>
          <a:bodyPr>
            <a:normAutofit/>
          </a:bodyPr>
          <a:lstStyle/>
          <a:p>
            <a:pPr marL="457200" indent="-457200">
              <a:buFont typeface="+mj-lt"/>
              <a:buAutoNum type="arabicPeriod" startAt="5"/>
            </a:pPr>
            <a:r>
              <a:rPr lang="en-US" b="1" dirty="0"/>
              <a:t>File Handling:</a:t>
            </a:r>
            <a:endParaRPr lang="en-US" dirty="0"/>
          </a:p>
          <a:p>
            <a:pPr lvl="1"/>
            <a:r>
              <a:rPr lang="en-US" dirty="0"/>
              <a:t>Product data is stored in a file, ensuring data persistence. Upon restarting the program, the catalog is loaded from the file.</a:t>
            </a:r>
          </a:p>
          <a:p>
            <a:pPr marL="457200" indent="-457200">
              <a:buFont typeface="+mj-lt"/>
              <a:buAutoNum type="arabicPeriod" startAt="6"/>
            </a:pPr>
            <a:r>
              <a:rPr lang="en-US" b="1" dirty="0"/>
              <a:t>Error Handling:</a:t>
            </a:r>
            <a:endParaRPr lang="en-US" dirty="0"/>
          </a:p>
          <a:p>
            <a:pPr lvl="1"/>
            <a:r>
              <a:rPr lang="en-US" dirty="0"/>
              <a:t>The system includes robust error handling, providing user-friendly messages and preventing unexpected crashes.</a:t>
            </a:r>
          </a:p>
          <a:p>
            <a:endParaRPr lang="en-IN" dirty="0"/>
          </a:p>
        </p:txBody>
      </p:sp>
    </p:spTree>
    <p:extLst>
      <p:ext uri="{BB962C8B-B14F-4D97-AF65-F5344CB8AC3E}">
        <p14:creationId xmlns:p14="http://schemas.microsoft.com/office/powerpoint/2010/main" val="4922401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7EC2-3325-4033-8F23-74A391085497}"/>
              </a:ext>
            </a:extLst>
          </p:cNvPr>
          <p:cNvSpPr>
            <a:spLocks noGrp="1"/>
          </p:cNvSpPr>
          <p:nvPr>
            <p:ph type="title"/>
          </p:nvPr>
        </p:nvSpPr>
        <p:spPr/>
        <p:txBody>
          <a:bodyPr/>
          <a:lstStyle/>
          <a:p>
            <a:r>
              <a:rPr lang="en-US" dirty="0"/>
              <a:t>Workflow</a:t>
            </a:r>
            <a:endParaRPr lang="en-IN" dirty="0"/>
          </a:p>
        </p:txBody>
      </p:sp>
      <p:sp>
        <p:nvSpPr>
          <p:cNvPr id="3" name="Content Placeholder 2">
            <a:extLst>
              <a:ext uri="{FF2B5EF4-FFF2-40B4-BE49-F238E27FC236}">
                <a16:creationId xmlns:a16="http://schemas.microsoft.com/office/drawing/2014/main" id="{F85D48B3-F8D6-4FB4-8159-09D043153F8C}"/>
              </a:ext>
            </a:extLst>
          </p:cNvPr>
          <p:cNvSpPr>
            <a:spLocks noGrp="1"/>
          </p:cNvSpPr>
          <p:nvPr>
            <p:ph idx="1"/>
          </p:nvPr>
        </p:nvSpPr>
        <p:spPr>
          <a:xfrm>
            <a:off x="1534696" y="2015732"/>
            <a:ext cx="9520158" cy="3865115"/>
          </a:xfrm>
        </p:spPr>
        <p:txBody>
          <a:bodyPr>
            <a:normAutofit fontScale="92500" lnSpcReduction="10000"/>
          </a:bodyPr>
          <a:lstStyle/>
          <a:p>
            <a:r>
              <a:rPr lang="en-US" b="1" dirty="0"/>
              <a:t>Startup</a:t>
            </a:r>
            <a:r>
              <a:rPr lang="en-US" dirty="0"/>
              <a:t>: The application starts and prompts the user for authentication.</a:t>
            </a:r>
          </a:p>
          <a:p>
            <a:r>
              <a:rPr lang="en-US" b="1" dirty="0"/>
              <a:t>Menu Display</a:t>
            </a:r>
            <a:r>
              <a:rPr lang="en-US" dirty="0"/>
              <a:t>: Based on the user's role (admin or regular user), the appropriate menu is displayed.</a:t>
            </a:r>
          </a:p>
          <a:p>
            <a:r>
              <a:rPr lang="en-US" b="1" dirty="0"/>
              <a:t>User Input Handling</a:t>
            </a:r>
            <a:r>
              <a:rPr lang="en-US" dirty="0"/>
              <a:t>: The application handles user input to perform various actions such as adding, viewing, updating, deleting, searching, sorting products, or simulating a purchase.</a:t>
            </a:r>
          </a:p>
          <a:p>
            <a:r>
              <a:rPr lang="en-US" b="1" dirty="0"/>
              <a:t>Persistent Storage</a:t>
            </a:r>
            <a:r>
              <a:rPr lang="en-US" dirty="0"/>
              <a:t>: Product data is saved to a file after any modification and loaded from the file at startup.</a:t>
            </a:r>
          </a:p>
          <a:p>
            <a:r>
              <a:rPr lang="en-US" b="1" dirty="0"/>
              <a:t>Error Handling and Messaging</a:t>
            </a:r>
            <a:r>
              <a:rPr lang="en-US" dirty="0"/>
              <a:t>: The application provides informative messages and pauses to allow the user to read messages.</a:t>
            </a:r>
          </a:p>
          <a:p>
            <a:endParaRPr lang="en-IN" dirty="0"/>
          </a:p>
        </p:txBody>
      </p:sp>
    </p:spTree>
    <p:extLst>
      <p:ext uri="{BB962C8B-B14F-4D97-AF65-F5344CB8AC3E}">
        <p14:creationId xmlns:p14="http://schemas.microsoft.com/office/powerpoint/2010/main" val="34711751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217B-1D0A-40E9-B4BE-E494E4A7813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350D201-B7AD-4AF8-A092-08AFBB85982E}"/>
              </a:ext>
            </a:extLst>
          </p:cNvPr>
          <p:cNvSpPr>
            <a:spLocks noGrp="1"/>
          </p:cNvSpPr>
          <p:nvPr>
            <p:ph idx="1"/>
          </p:nvPr>
        </p:nvSpPr>
        <p:spPr/>
        <p:txBody>
          <a:bodyPr/>
          <a:lstStyle/>
          <a:p>
            <a:r>
              <a:rPr lang="en-US" dirty="0"/>
              <a:t>The Product Catalog Management System is a robust and user-friendly application for managing products. It incorporates essential functionalities required for catalog management, ensures data persistence, provides a secure environment with user authentication, and offers a seamless user experience with error handling and messaging features.</a:t>
            </a:r>
            <a:endParaRPr lang="en-IN" dirty="0"/>
          </a:p>
        </p:txBody>
      </p:sp>
    </p:spTree>
    <p:extLst>
      <p:ext uri="{BB962C8B-B14F-4D97-AF65-F5344CB8AC3E}">
        <p14:creationId xmlns:p14="http://schemas.microsoft.com/office/powerpoint/2010/main" val="22305955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0F40-269B-4B1E-83A2-B0F450697F5D}"/>
              </a:ext>
            </a:extLst>
          </p:cNvPr>
          <p:cNvSpPr>
            <a:spLocks noGrp="1"/>
          </p:cNvSpPr>
          <p:nvPr>
            <p:ph type="title"/>
          </p:nvPr>
        </p:nvSpPr>
        <p:spPr/>
        <p:txBody>
          <a:bodyPr/>
          <a:lstStyle/>
          <a:p>
            <a:r>
              <a:rPr lang="en-IN" dirty="0"/>
              <a:t>Bibliography</a:t>
            </a:r>
          </a:p>
        </p:txBody>
      </p:sp>
      <p:sp>
        <p:nvSpPr>
          <p:cNvPr id="3" name="Content Placeholder 2">
            <a:extLst>
              <a:ext uri="{FF2B5EF4-FFF2-40B4-BE49-F238E27FC236}">
                <a16:creationId xmlns:a16="http://schemas.microsoft.com/office/drawing/2014/main" id="{DA4258EC-6221-43D3-A908-EBCC3D7A320A}"/>
              </a:ext>
            </a:extLst>
          </p:cNvPr>
          <p:cNvSpPr>
            <a:spLocks noGrp="1"/>
          </p:cNvSpPr>
          <p:nvPr>
            <p:ph idx="1"/>
          </p:nvPr>
        </p:nvSpPr>
        <p:spPr/>
        <p:txBody>
          <a:bodyPr/>
          <a:lstStyle/>
          <a:p>
            <a:pPr marL="0" indent="0">
              <a:buNone/>
            </a:pPr>
            <a:r>
              <a:rPr lang="en-IN" dirty="0"/>
              <a:t>1. Java Official Documentation</a:t>
            </a:r>
          </a:p>
          <a:p>
            <a:pPr marL="0" indent="0">
              <a:buNone/>
            </a:pPr>
            <a:r>
              <a:rPr lang="en-IN" dirty="0"/>
              <a:t> - Java SE Documentation: </a:t>
            </a:r>
          </a:p>
          <a:p>
            <a:pPr marL="0" indent="0">
              <a:buNone/>
            </a:pPr>
            <a:r>
              <a:rPr lang="en-IN" dirty="0">
                <a:hlinkClick r:id="rId2"/>
              </a:rPr>
              <a:t>https://docs.oracle.com/en/java/javase/index.html</a:t>
            </a:r>
            <a:endParaRPr lang="en-IN" dirty="0"/>
          </a:p>
          <a:p>
            <a:pPr marL="0" indent="0">
              <a:buNone/>
            </a:pPr>
            <a:r>
              <a:rPr lang="en-IN" dirty="0"/>
              <a:t>2. File Handling in Java (Oracle Tutorials):</a:t>
            </a:r>
          </a:p>
          <a:p>
            <a:pPr>
              <a:buFontTx/>
              <a:buChar char="-"/>
            </a:pPr>
            <a:r>
              <a:rPr lang="en-IN" dirty="0"/>
              <a:t>Basic I/O: </a:t>
            </a:r>
            <a:r>
              <a:rPr lang="en-IN" dirty="0">
                <a:hlinkClick r:id="rId3"/>
              </a:rPr>
              <a:t>https://docs.oracle.com/javase/tutorial/essential/io/</a:t>
            </a:r>
            <a:endParaRPr lang="en-IN" dirty="0"/>
          </a:p>
          <a:p>
            <a:pPr>
              <a:buFontTx/>
              <a:buChar char="-"/>
            </a:pPr>
            <a:r>
              <a:rPr lang="en-IN" dirty="0"/>
              <a:t>Reading, Writing, and Creating Files: </a:t>
            </a:r>
            <a:r>
              <a:rPr lang="en-IN" dirty="0">
                <a:hlinkClick r:id="rId4"/>
              </a:rPr>
              <a:t>https://docs.oracle.com/javase/tutorial/essential/io/file.html</a:t>
            </a:r>
            <a:endParaRPr lang="en-IN" dirty="0"/>
          </a:p>
          <a:p>
            <a:endParaRPr lang="en-IN" dirty="0"/>
          </a:p>
        </p:txBody>
      </p:sp>
    </p:spTree>
    <p:extLst>
      <p:ext uri="{BB962C8B-B14F-4D97-AF65-F5344CB8AC3E}">
        <p14:creationId xmlns:p14="http://schemas.microsoft.com/office/powerpoint/2010/main" val="28625652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0F40-269B-4B1E-83A2-B0F450697F5D}"/>
              </a:ext>
            </a:extLst>
          </p:cNvPr>
          <p:cNvSpPr>
            <a:spLocks noGrp="1"/>
          </p:cNvSpPr>
          <p:nvPr>
            <p:ph type="title"/>
          </p:nvPr>
        </p:nvSpPr>
        <p:spPr/>
        <p:txBody>
          <a:bodyPr/>
          <a:lstStyle/>
          <a:p>
            <a:r>
              <a:rPr lang="en-IN" dirty="0"/>
              <a:t>Bibliography</a:t>
            </a:r>
          </a:p>
        </p:txBody>
      </p:sp>
      <p:sp>
        <p:nvSpPr>
          <p:cNvPr id="3" name="Content Placeholder 2">
            <a:extLst>
              <a:ext uri="{FF2B5EF4-FFF2-40B4-BE49-F238E27FC236}">
                <a16:creationId xmlns:a16="http://schemas.microsoft.com/office/drawing/2014/main" id="{DA4258EC-6221-43D3-A908-EBCC3D7A320A}"/>
              </a:ext>
            </a:extLst>
          </p:cNvPr>
          <p:cNvSpPr>
            <a:spLocks noGrp="1"/>
          </p:cNvSpPr>
          <p:nvPr>
            <p:ph idx="1"/>
          </p:nvPr>
        </p:nvSpPr>
        <p:spPr/>
        <p:txBody>
          <a:bodyPr>
            <a:normAutofit/>
          </a:bodyPr>
          <a:lstStyle/>
          <a:p>
            <a:pPr marL="0" indent="0">
              <a:buNone/>
            </a:pPr>
            <a:r>
              <a:rPr lang="en-IN" dirty="0"/>
              <a:t>3. Console-based Application Tutorials (Oracle):</a:t>
            </a:r>
          </a:p>
          <a:p>
            <a:pPr marL="0" indent="0">
              <a:buNone/>
            </a:pPr>
            <a:r>
              <a:rPr lang="en-IN" dirty="0"/>
              <a:t> - The Java Tutorials - Basic I/O - Command-Line Arguments:</a:t>
            </a:r>
          </a:p>
          <a:p>
            <a:pPr marL="0" indent="0">
              <a:buNone/>
            </a:pPr>
            <a:r>
              <a:rPr lang="en-IN" dirty="0">
                <a:hlinkClick r:id="rId2"/>
              </a:rPr>
              <a:t>https://docs.oracle.com/javase/tutorial/essential/io/cl.html</a:t>
            </a:r>
            <a:endParaRPr lang="en-IN" dirty="0"/>
          </a:p>
          <a:p>
            <a:pPr>
              <a:buFontTx/>
              <a:buChar char="-"/>
            </a:pPr>
            <a:r>
              <a:rPr lang="en-IN" dirty="0"/>
              <a:t>Scanning and Formatting: </a:t>
            </a:r>
            <a:r>
              <a:rPr lang="en-IN" dirty="0">
                <a:hlinkClick r:id="rId3"/>
              </a:rPr>
              <a:t>https://docs.oracle.com/javase/tutorial/essential/io/scanning.html</a:t>
            </a:r>
            <a:endParaRPr lang="en-IN" dirty="0"/>
          </a:p>
          <a:p>
            <a:pPr marL="0" indent="0">
              <a:buNone/>
            </a:pPr>
            <a:r>
              <a:rPr lang="en-IN" dirty="0"/>
              <a:t>4. Flowchart Creation Tools:</a:t>
            </a:r>
          </a:p>
          <a:p>
            <a:pPr marL="0" indent="0">
              <a:buNone/>
            </a:pPr>
            <a:r>
              <a:rPr lang="en-IN" dirty="0"/>
              <a:t> - </a:t>
            </a:r>
            <a:r>
              <a:rPr lang="en-IN" dirty="0" err="1"/>
              <a:t>Lucidchart</a:t>
            </a:r>
            <a:r>
              <a:rPr lang="en-IN" dirty="0"/>
              <a:t> (Online flowchart tool): </a:t>
            </a:r>
            <a:r>
              <a:rPr lang="en-IN" dirty="0">
                <a:hlinkClick r:id="rId4"/>
              </a:rPr>
              <a:t>https://www.lucidchart.com/pages/</a:t>
            </a:r>
            <a:endParaRPr lang="en-IN" dirty="0"/>
          </a:p>
          <a:p>
            <a:pPr marL="0" indent="0">
              <a:buNone/>
            </a:pPr>
            <a:endParaRPr lang="en-IN" dirty="0"/>
          </a:p>
        </p:txBody>
      </p:sp>
    </p:spTree>
    <p:extLst>
      <p:ext uri="{BB962C8B-B14F-4D97-AF65-F5344CB8AC3E}">
        <p14:creationId xmlns:p14="http://schemas.microsoft.com/office/powerpoint/2010/main" val="5397718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7ACBB-BF37-47A8-96A5-C7D553DFE2E8}"/>
              </a:ext>
            </a:extLst>
          </p:cNvPr>
          <p:cNvSpPr>
            <a:spLocks noGrp="1"/>
          </p:cNvSpPr>
          <p:nvPr>
            <p:ph type="ctrTitle"/>
          </p:nvPr>
        </p:nvSpPr>
        <p:spPr/>
        <p:txBody>
          <a:bodyPr/>
          <a:lstStyle/>
          <a:p>
            <a:r>
              <a:rPr lang="en-US" dirty="0"/>
              <a:t>Thank You</a:t>
            </a:r>
            <a:endParaRPr lang="en-IN" dirty="0"/>
          </a:p>
        </p:txBody>
      </p:sp>
      <p:sp>
        <p:nvSpPr>
          <p:cNvPr id="5" name="Subtitle 4">
            <a:extLst>
              <a:ext uri="{FF2B5EF4-FFF2-40B4-BE49-F238E27FC236}">
                <a16:creationId xmlns:a16="http://schemas.microsoft.com/office/drawing/2014/main" id="{5DA9B6D3-DD7A-4CCD-A146-8C0F33517B6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81506474"/>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2805-1C69-4FD0-BA91-A9FDDA371B3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9EECFC2-37B0-4939-A16C-2D27EEDA76AA}"/>
              </a:ext>
            </a:extLst>
          </p:cNvPr>
          <p:cNvSpPr>
            <a:spLocks noGrp="1"/>
          </p:cNvSpPr>
          <p:nvPr>
            <p:ph idx="1"/>
          </p:nvPr>
        </p:nvSpPr>
        <p:spPr/>
        <p:txBody>
          <a:bodyPr>
            <a:normAutofit lnSpcReduction="10000"/>
          </a:bodyPr>
          <a:lstStyle/>
          <a:p>
            <a:r>
              <a:rPr lang="en-US" dirty="0"/>
              <a:t>The </a:t>
            </a:r>
            <a:r>
              <a:rPr lang="en-US" b="1" dirty="0"/>
              <a:t>Product Catalog Management System</a:t>
            </a:r>
            <a:r>
              <a:rPr lang="en-US" dirty="0"/>
              <a:t> is a console-based application developed in Core Java, designed to handle the management of a product inventory. It leverages file handling, console I/O, error handling, and sorting techniques to provide a robust solution for maintaining and organizing products.</a:t>
            </a:r>
          </a:p>
          <a:p>
            <a:r>
              <a:rPr lang="en-US" dirty="0"/>
              <a:t>This project ensures that product data is stored persistently in a file, enabling data retrieval even after the program is restarted. It features a simple and intuitive workflow with user authentication to restrict access to authorized users only.</a:t>
            </a:r>
          </a:p>
          <a:p>
            <a:endParaRPr lang="en-IN" dirty="0"/>
          </a:p>
        </p:txBody>
      </p:sp>
    </p:spTree>
    <p:extLst>
      <p:ext uri="{BB962C8B-B14F-4D97-AF65-F5344CB8AC3E}">
        <p14:creationId xmlns:p14="http://schemas.microsoft.com/office/powerpoint/2010/main" val="35928578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2805-1C69-4FD0-BA91-A9FDDA371B3B}"/>
              </a:ext>
            </a:extLst>
          </p:cNvPr>
          <p:cNvSpPr>
            <a:spLocks noGrp="1"/>
          </p:cNvSpPr>
          <p:nvPr>
            <p:ph type="title"/>
          </p:nvPr>
        </p:nvSpPr>
        <p:spPr>
          <a:xfrm>
            <a:off x="1534696" y="804520"/>
            <a:ext cx="9520158" cy="475640"/>
          </a:xfrm>
        </p:spPr>
        <p:txBody>
          <a:bodyPr>
            <a:normAutofit fontScale="90000"/>
          </a:bodyPr>
          <a:lstStyle/>
          <a:p>
            <a:r>
              <a:rPr lang="en-US" dirty="0"/>
              <a:t>Main Application Workflow</a:t>
            </a:r>
            <a:endParaRPr lang="en-IN" dirty="0"/>
          </a:p>
        </p:txBody>
      </p:sp>
      <p:pic>
        <p:nvPicPr>
          <p:cNvPr id="5" name="Content Placeholder 4">
            <a:extLst>
              <a:ext uri="{FF2B5EF4-FFF2-40B4-BE49-F238E27FC236}">
                <a16:creationId xmlns:a16="http://schemas.microsoft.com/office/drawing/2014/main" id="{D4BC3EDB-599E-4154-AFBB-FA643F6F55F7}"/>
              </a:ext>
            </a:extLst>
          </p:cNvPr>
          <p:cNvPicPr>
            <a:picLocks noGrp="1" noChangeAspect="1"/>
          </p:cNvPicPr>
          <p:nvPr>
            <p:ph idx="1"/>
          </p:nvPr>
        </p:nvPicPr>
        <p:blipFill>
          <a:blip r:embed="rId2"/>
          <a:stretch>
            <a:fillRect/>
          </a:stretch>
        </p:blipFill>
        <p:spPr>
          <a:xfrm>
            <a:off x="396240" y="1544320"/>
            <a:ext cx="11399520" cy="4580280"/>
          </a:xfrm>
        </p:spPr>
      </p:pic>
    </p:spTree>
    <p:extLst>
      <p:ext uri="{BB962C8B-B14F-4D97-AF65-F5344CB8AC3E}">
        <p14:creationId xmlns:p14="http://schemas.microsoft.com/office/powerpoint/2010/main" val="25929392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2805-1C69-4FD0-BA91-A9FDDA371B3B}"/>
              </a:ext>
            </a:extLst>
          </p:cNvPr>
          <p:cNvSpPr>
            <a:spLocks noGrp="1"/>
          </p:cNvSpPr>
          <p:nvPr>
            <p:ph type="title"/>
          </p:nvPr>
        </p:nvSpPr>
        <p:spPr>
          <a:xfrm>
            <a:off x="1534696" y="804520"/>
            <a:ext cx="9520158" cy="683622"/>
          </a:xfrm>
        </p:spPr>
        <p:txBody>
          <a:bodyPr/>
          <a:lstStyle/>
          <a:p>
            <a:r>
              <a:rPr lang="en-US" dirty="0"/>
              <a:t>Authentication Flow</a:t>
            </a:r>
            <a:endParaRPr lang="en-IN" dirty="0"/>
          </a:p>
        </p:txBody>
      </p:sp>
      <p:pic>
        <p:nvPicPr>
          <p:cNvPr id="5" name="Content Placeholder 4">
            <a:extLst>
              <a:ext uri="{FF2B5EF4-FFF2-40B4-BE49-F238E27FC236}">
                <a16:creationId xmlns:a16="http://schemas.microsoft.com/office/drawing/2014/main" id="{D4BC3EDB-599E-4154-AFBB-FA643F6F55F7}"/>
              </a:ext>
            </a:extLst>
          </p:cNvPr>
          <p:cNvPicPr>
            <a:picLocks noGrp="1" noChangeAspect="1"/>
          </p:cNvPicPr>
          <p:nvPr>
            <p:ph idx="1"/>
          </p:nvPr>
        </p:nvPicPr>
        <p:blipFill>
          <a:blip r:embed="rId2"/>
          <a:stretch>
            <a:fillRect/>
          </a:stretch>
        </p:blipFill>
        <p:spPr>
          <a:xfrm>
            <a:off x="1739154" y="1666500"/>
            <a:ext cx="8444752" cy="4386980"/>
          </a:xfrm>
        </p:spPr>
      </p:pic>
    </p:spTree>
    <p:extLst>
      <p:ext uri="{BB962C8B-B14F-4D97-AF65-F5344CB8AC3E}">
        <p14:creationId xmlns:p14="http://schemas.microsoft.com/office/powerpoint/2010/main" val="18513654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2805-1C69-4FD0-BA91-A9FDDA371B3B}"/>
              </a:ext>
            </a:extLst>
          </p:cNvPr>
          <p:cNvSpPr>
            <a:spLocks noGrp="1"/>
          </p:cNvSpPr>
          <p:nvPr>
            <p:ph type="title"/>
          </p:nvPr>
        </p:nvSpPr>
        <p:spPr>
          <a:xfrm>
            <a:off x="1534696" y="804520"/>
            <a:ext cx="9520158" cy="683622"/>
          </a:xfrm>
        </p:spPr>
        <p:txBody>
          <a:bodyPr/>
          <a:lstStyle/>
          <a:p>
            <a:r>
              <a:rPr lang="en-US" dirty="0"/>
              <a:t>Add Product Flow</a:t>
            </a:r>
            <a:endParaRPr lang="en-IN" dirty="0"/>
          </a:p>
        </p:txBody>
      </p:sp>
      <p:pic>
        <p:nvPicPr>
          <p:cNvPr id="5" name="Content Placeholder 4">
            <a:extLst>
              <a:ext uri="{FF2B5EF4-FFF2-40B4-BE49-F238E27FC236}">
                <a16:creationId xmlns:a16="http://schemas.microsoft.com/office/drawing/2014/main" id="{D4BC3EDB-599E-4154-AFBB-FA643F6F55F7}"/>
              </a:ext>
            </a:extLst>
          </p:cNvPr>
          <p:cNvPicPr>
            <a:picLocks noGrp="1" noChangeAspect="1"/>
          </p:cNvPicPr>
          <p:nvPr>
            <p:ph idx="1"/>
          </p:nvPr>
        </p:nvPicPr>
        <p:blipFill>
          <a:blip r:embed="rId2"/>
          <a:stretch>
            <a:fillRect/>
          </a:stretch>
        </p:blipFill>
        <p:spPr>
          <a:xfrm>
            <a:off x="1972235" y="1666500"/>
            <a:ext cx="8104094" cy="4259171"/>
          </a:xfrm>
        </p:spPr>
      </p:pic>
    </p:spTree>
    <p:extLst>
      <p:ext uri="{BB962C8B-B14F-4D97-AF65-F5344CB8AC3E}">
        <p14:creationId xmlns:p14="http://schemas.microsoft.com/office/powerpoint/2010/main" val="25674770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2805-1C69-4FD0-BA91-A9FDDA371B3B}"/>
              </a:ext>
            </a:extLst>
          </p:cNvPr>
          <p:cNvSpPr>
            <a:spLocks noGrp="1"/>
          </p:cNvSpPr>
          <p:nvPr>
            <p:ph type="title"/>
          </p:nvPr>
        </p:nvSpPr>
        <p:spPr>
          <a:xfrm>
            <a:off x="1534696" y="804520"/>
            <a:ext cx="9520158" cy="683622"/>
          </a:xfrm>
        </p:spPr>
        <p:txBody>
          <a:bodyPr/>
          <a:lstStyle/>
          <a:p>
            <a:r>
              <a:rPr lang="en-US" dirty="0"/>
              <a:t>Update Product Flow</a:t>
            </a:r>
            <a:endParaRPr lang="en-IN" dirty="0"/>
          </a:p>
        </p:txBody>
      </p:sp>
      <p:pic>
        <p:nvPicPr>
          <p:cNvPr id="5" name="Content Placeholder 4">
            <a:extLst>
              <a:ext uri="{FF2B5EF4-FFF2-40B4-BE49-F238E27FC236}">
                <a16:creationId xmlns:a16="http://schemas.microsoft.com/office/drawing/2014/main" id="{D4BC3EDB-599E-4154-AFBB-FA643F6F55F7}"/>
              </a:ext>
            </a:extLst>
          </p:cNvPr>
          <p:cNvPicPr>
            <a:picLocks noGrp="1" noChangeAspect="1"/>
          </p:cNvPicPr>
          <p:nvPr>
            <p:ph idx="1"/>
          </p:nvPr>
        </p:nvPicPr>
        <p:blipFill>
          <a:blip r:embed="rId2"/>
          <a:stretch>
            <a:fillRect/>
          </a:stretch>
        </p:blipFill>
        <p:spPr>
          <a:xfrm>
            <a:off x="2519081" y="1666500"/>
            <a:ext cx="6633883" cy="4223312"/>
          </a:xfrm>
        </p:spPr>
      </p:pic>
    </p:spTree>
    <p:extLst>
      <p:ext uri="{BB962C8B-B14F-4D97-AF65-F5344CB8AC3E}">
        <p14:creationId xmlns:p14="http://schemas.microsoft.com/office/powerpoint/2010/main" val="13004788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2805-1C69-4FD0-BA91-A9FDDA371B3B}"/>
              </a:ext>
            </a:extLst>
          </p:cNvPr>
          <p:cNvSpPr>
            <a:spLocks noGrp="1"/>
          </p:cNvSpPr>
          <p:nvPr>
            <p:ph type="title"/>
          </p:nvPr>
        </p:nvSpPr>
        <p:spPr>
          <a:xfrm>
            <a:off x="1534696" y="804520"/>
            <a:ext cx="9520158" cy="683622"/>
          </a:xfrm>
        </p:spPr>
        <p:txBody>
          <a:bodyPr/>
          <a:lstStyle/>
          <a:p>
            <a:r>
              <a:rPr lang="en-US" dirty="0"/>
              <a:t>Delete Product Flow</a:t>
            </a:r>
            <a:endParaRPr lang="en-IN" dirty="0"/>
          </a:p>
        </p:txBody>
      </p:sp>
      <p:pic>
        <p:nvPicPr>
          <p:cNvPr id="5" name="Content Placeholder 4">
            <a:extLst>
              <a:ext uri="{FF2B5EF4-FFF2-40B4-BE49-F238E27FC236}">
                <a16:creationId xmlns:a16="http://schemas.microsoft.com/office/drawing/2014/main" id="{D4BC3EDB-599E-4154-AFBB-FA643F6F55F7}"/>
              </a:ext>
            </a:extLst>
          </p:cNvPr>
          <p:cNvPicPr>
            <a:picLocks noGrp="1" noChangeAspect="1"/>
          </p:cNvPicPr>
          <p:nvPr>
            <p:ph idx="1"/>
          </p:nvPr>
        </p:nvPicPr>
        <p:blipFill>
          <a:blip r:embed="rId2"/>
          <a:stretch>
            <a:fillRect/>
          </a:stretch>
        </p:blipFill>
        <p:spPr>
          <a:xfrm>
            <a:off x="3509633" y="1666500"/>
            <a:ext cx="4569847" cy="4017123"/>
          </a:xfrm>
        </p:spPr>
      </p:pic>
    </p:spTree>
    <p:extLst>
      <p:ext uri="{BB962C8B-B14F-4D97-AF65-F5344CB8AC3E}">
        <p14:creationId xmlns:p14="http://schemas.microsoft.com/office/powerpoint/2010/main" val="39134780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1347</TotalTime>
  <Words>1186</Words>
  <Application>Microsoft Office PowerPoint</Application>
  <PresentationFormat>Widescreen</PresentationFormat>
  <Paragraphs>124</Paragraphs>
  <Slides>38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Palatino Linotype</vt:lpstr>
      <vt:lpstr>Gallery</vt:lpstr>
      <vt:lpstr>Product Catalog Management System</vt:lpstr>
      <vt:lpstr>Team Members</vt:lpstr>
      <vt:lpstr>Introduction</vt:lpstr>
      <vt:lpstr>Introduction</vt:lpstr>
      <vt:lpstr>Main Application Workflow</vt:lpstr>
      <vt:lpstr>Authentication Flow</vt:lpstr>
      <vt:lpstr>Add Product Flow</vt:lpstr>
      <vt:lpstr>Update Product Flow</vt:lpstr>
      <vt:lpstr>Delete Product Flow</vt:lpstr>
      <vt:lpstr>Sort Product Flow</vt:lpstr>
      <vt:lpstr>Purchase Product Flow</vt:lpstr>
      <vt:lpstr>Class Diagram</vt:lpstr>
      <vt:lpstr>Explanation Of Class Diagram</vt:lpstr>
      <vt:lpstr>Product Class </vt:lpstr>
      <vt:lpstr>ProductCatalog Class</vt:lpstr>
      <vt:lpstr>ProductCatalogManager Class</vt:lpstr>
      <vt:lpstr>Sample I/O</vt:lpstr>
      <vt:lpstr>Sample I/O  (Add Product)</vt:lpstr>
      <vt:lpstr>Sample I/O  (View Product)</vt:lpstr>
      <vt:lpstr>Sample I/O  (Search Product)</vt:lpstr>
      <vt:lpstr>Sample I/O  (Update Product)</vt:lpstr>
      <vt:lpstr>Sample I/O  (Delete Product)</vt:lpstr>
      <vt:lpstr>Sample I/O  (Sort Product(name) - ASC)</vt:lpstr>
      <vt:lpstr>Sample I/O  (Sort Product(name) - DSC)</vt:lpstr>
      <vt:lpstr>Sample I/O  (Sort Product(price) - ASC)</vt:lpstr>
      <vt:lpstr>Sample I/O  (Sort Product(price) - DSC)</vt:lpstr>
      <vt:lpstr>Sample I/O Exiting</vt:lpstr>
      <vt:lpstr>Sample I/O (User Login)</vt:lpstr>
      <vt:lpstr>Sample I/O Purchasing</vt:lpstr>
      <vt:lpstr>Summary</vt:lpstr>
      <vt:lpstr>Key Features</vt:lpstr>
      <vt:lpstr>Key Features</vt:lpstr>
      <vt:lpstr>Key Features</vt:lpstr>
      <vt:lpstr>Workflow</vt:lpstr>
      <vt:lpstr>Conclusion</vt:lpstr>
      <vt:lpstr>Bibliography</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 Management System</dc:title>
  <dc:creator>918533056772</dc:creator>
  <cp:lastModifiedBy>918533056772</cp:lastModifiedBy>
  <cp:revision>14</cp:revision>
  <dcterms:created xsi:type="dcterms:W3CDTF">2024-07-15T13:46:27Z</dcterms:created>
  <dcterms:modified xsi:type="dcterms:W3CDTF">2024-07-16T12:14:06Z</dcterms:modified>
</cp:coreProperties>
</file>