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89" r:id="rId2"/>
    <p:sldId id="591" r:id="rId3"/>
    <p:sldId id="592" r:id="rId4"/>
    <p:sldId id="593" r:id="rId5"/>
    <p:sldId id="594" r:id="rId6"/>
    <p:sldId id="595" r:id="rId7"/>
    <p:sldId id="602" r:id="rId8"/>
    <p:sldId id="603" r:id="rId9"/>
    <p:sldId id="597" r:id="rId10"/>
    <p:sldId id="604" r:id="rId11"/>
    <p:sldId id="598" r:id="rId12"/>
    <p:sldId id="605" r:id="rId13"/>
    <p:sldId id="599" r:id="rId14"/>
    <p:sldId id="607" r:id="rId15"/>
    <p:sldId id="608" r:id="rId16"/>
    <p:sldId id="610" r:id="rId17"/>
    <p:sldId id="609" r:id="rId18"/>
    <p:sldId id="611" r:id="rId19"/>
    <p:sldId id="606" r:id="rId20"/>
    <p:sldId id="600" r:id="rId21"/>
    <p:sldId id="601" r:id="rId22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887" autoAdjust="0"/>
    <p:restoredTop sz="91136" autoAdjust="0"/>
  </p:normalViewPr>
  <p:slideViewPr>
    <p:cSldViewPr>
      <p:cViewPr varScale="1">
        <p:scale>
          <a:sx n="116" d="100"/>
          <a:sy n="116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22" y="78"/>
      </p:cViewPr>
      <p:guideLst>
        <p:guide orient="horz" pos="3127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ch\Desktop\titelbil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88" y="3429001"/>
            <a:ext cx="9045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Anthropomatik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537728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xmlns="" val="238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3958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514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2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0805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Anthropomatik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14.07.2016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 Christoph Jost, Marcus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Conzelmann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</a:t>
            </a:r>
            <a:r>
              <a:rPr lang="de-DE" altLang="de-DE" sz="900" b="0" baseline="0" dirty="0" smtClean="0">
                <a:solidFill>
                  <a:schemeClr val="tx1"/>
                </a:solidFill>
                <a:cs typeface="+mn-cs"/>
              </a:rPr>
              <a:t> Patrick Petersen</a:t>
            </a:r>
            <a:endParaRPr lang="de-DE" altLang="de-DE" sz="900" b="0" dirty="0" smtClean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timing>
    <p:tnLst>
      <p:par>
        <p:cTn id="1" dur="indefinite" restart="never" nodeType="tmRoot"/>
      </p:par>
    </p:tnLst>
  </p:timing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Projektpraktikum </a:t>
            </a:r>
            <a:r>
              <a:rPr lang="de-DE" altLang="de-DE" sz="3200" dirty="0">
                <a:solidFill>
                  <a:srgbClr val="006666"/>
                </a:solidFill>
              </a:rPr>
              <a:t>Robotik und Automation I 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1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der Lage und </a:t>
            </a:r>
            <a:r>
              <a:rPr lang="de-DE" dirty="0" err="1" smtClean="0"/>
              <a:t>Abmaße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Bildvorverarbeitung wie bei der </a:t>
            </a:r>
            <a:r>
              <a:rPr lang="de-DE" dirty="0" err="1" smtClean="0"/>
              <a:t>Kalibierung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Überprüfen der </a:t>
            </a:r>
            <a:r>
              <a:rPr lang="de-DE" dirty="0" err="1" smtClean="0"/>
              <a:t>Abmaße</a:t>
            </a:r>
            <a:r>
              <a:rPr lang="de-DE" dirty="0" smtClean="0"/>
              <a:t> </a:t>
            </a:r>
            <a:r>
              <a:rPr lang="de-DE" dirty="0" smtClean="0"/>
              <a:t>und Lage</a:t>
            </a:r>
            <a:endParaRPr lang="de-DE" dirty="0" smtClean="0"/>
          </a:p>
          <a:p>
            <a:pPr lvl="1"/>
            <a:r>
              <a:rPr lang="de-DE" dirty="0" smtClean="0"/>
              <a:t>Annahme: Kontur, die den Flächeninhalt des kleinsten, vollständig umschließenden Rechtecks maximiert ist die Kontur des </a:t>
            </a:r>
            <a:r>
              <a:rPr lang="de-DE" dirty="0" smtClean="0"/>
              <a:t>Werkstücks</a:t>
            </a:r>
            <a:endParaRPr lang="de-DE" dirty="0" smtClean="0"/>
          </a:p>
          <a:p>
            <a:pPr lvl="1"/>
            <a:r>
              <a:rPr lang="de-DE" dirty="0" smtClean="0"/>
              <a:t>Überprüfe alle Kanten auf vorgeschriebene Länge</a:t>
            </a:r>
          </a:p>
          <a:p>
            <a:pPr lvl="1"/>
            <a:r>
              <a:rPr lang="de-DE" dirty="0" smtClean="0"/>
              <a:t>Lage des umschließenden Rechtecks = Lage </a:t>
            </a:r>
            <a:r>
              <a:rPr lang="de-DE" smtClean="0"/>
              <a:t>des Werkstücks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99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Bohrungspositionen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der Bohrungspositionen </a:t>
            </a:r>
            <a:r>
              <a:rPr lang="de-DE" dirty="0"/>
              <a:t>anhand </a:t>
            </a:r>
            <a:r>
              <a:rPr lang="de-DE" dirty="0" smtClean="0"/>
              <a:t>Rechteck-Eckpunkten</a:t>
            </a:r>
            <a:endParaRPr lang="de-DE" dirty="0"/>
          </a:p>
        </p:txBody>
      </p:sp>
      <p:pic>
        <p:nvPicPr>
          <p:cNvPr id="4" name="Grafik 3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232658"/>
            <a:ext cx="3048000" cy="30258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48200" y="2362200"/>
            <a:ext cx="2743200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029200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991349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9200" y="4754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987540" y="47548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985194" y="3581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985193" y="3810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8674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0960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038600" y="3516966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Bohrungsdetektion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eines Gauß-Filters</a:t>
            </a:r>
          </a:p>
          <a:p>
            <a:pPr lvl="1"/>
            <a:r>
              <a:rPr lang="de-DE" dirty="0" smtClean="0"/>
              <a:t>Rauschentfernung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15" t="16164" r="11647" b="5403"/>
          <a:stretch/>
        </p:blipFill>
        <p:spPr>
          <a:xfrm>
            <a:off x="298382" y="2225833"/>
            <a:ext cx="3657600" cy="33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0" t="14095" r="15833" b="3671"/>
          <a:stretch/>
        </p:blipFill>
        <p:spPr>
          <a:xfrm>
            <a:off x="4803842" y="2225832"/>
            <a:ext cx="3749541" cy="3327717"/>
          </a:xfrm>
          <a:prstGeom prst="rect">
            <a:avLst/>
          </a:prstGeom>
        </p:spPr>
      </p:pic>
      <p:sp>
        <p:nvSpPr>
          <p:cNvPr id="20" name="Pfeil nach rechts 19"/>
          <p:cNvSpPr/>
          <p:nvPr/>
        </p:nvSpPr>
        <p:spPr>
          <a:xfrm>
            <a:off x="4189412" y="3538377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040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Entfernung von Hintergrund mittels Schwellwert</a:t>
            </a:r>
          </a:p>
          <a:p>
            <a:pPr lvl="1"/>
            <a:r>
              <a:rPr lang="de-DE" dirty="0" smtClean="0"/>
              <a:t>Bessere Erkennung von Bohrungen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34" t="11170" r="14166" b="3088"/>
          <a:stretch/>
        </p:blipFill>
        <p:spPr>
          <a:xfrm>
            <a:off x="2133600" y="2133600"/>
            <a:ext cx="4267200" cy="38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1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Maskierung pro erwarteter Bohrungsposition</a:t>
            </a:r>
          </a:p>
          <a:p>
            <a:pPr lvl="1"/>
            <a:r>
              <a:rPr lang="de-DE" dirty="0" smtClean="0"/>
              <a:t>Individuelle Schwellwerte für unterschiedliche Beleuchtung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0" t="14095" r="15833" b="3671"/>
          <a:stretch/>
        </p:blipFill>
        <p:spPr>
          <a:xfrm>
            <a:off x="2895600" y="2439353"/>
            <a:ext cx="3733800" cy="33137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909" t="77989" r="21232" b="9287"/>
          <a:stretch/>
        </p:blipFill>
        <p:spPr>
          <a:xfrm>
            <a:off x="7085817" y="5257800"/>
            <a:ext cx="1066800" cy="990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542" t="22098" r="65599" b="65177"/>
          <a:stretch/>
        </p:blipFill>
        <p:spPr>
          <a:xfrm>
            <a:off x="1219200" y="2068172"/>
            <a:ext cx="1066800" cy="990600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>
            <a:off x="2057400" y="2563472"/>
            <a:ext cx="1295400" cy="408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28959" y="5354297"/>
            <a:ext cx="1010041" cy="364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21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von Schwellwertbild und Maskierung</a:t>
            </a:r>
          </a:p>
          <a:p>
            <a:pPr lvl="1"/>
            <a:r>
              <a:rPr lang="de-DE" dirty="0" smtClean="0"/>
              <a:t>Einzelne Detektion von Bohrungen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Hough Transformation zur Kreis-Detektion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34" t="11170" r="14166" b="3088"/>
          <a:stretch/>
        </p:blipFill>
        <p:spPr>
          <a:xfrm>
            <a:off x="228600" y="2057400"/>
            <a:ext cx="2363152" cy="2159629"/>
          </a:xfrm>
          <a:prstGeom prst="rect">
            <a:avLst/>
          </a:prstGeom>
        </p:spPr>
      </p:pic>
      <p:sp>
        <p:nvSpPr>
          <p:cNvPr id="4" name="Flussdiagramm: Prozess 3"/>
          <p:cNvSpPr/>
          <p:nvPr/>
        </p:nvSpPr>
        <p:spPr>
          <a:xfrm>
            <a:off x="2743200" y="2819400"/>
            <a:ext cx="685800" cy="459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XOR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66" t="15556" r="16839" b="6666"/>
          <a:stretch/>
        </p:blipFill>
        <p:spPr>
          <a:xfrm>
            <a:off x="6553200" y="2057400"/>
            <a:ext cx="2423161" cy="2133601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6551" y="2057401"/>
            <a:ext cx="2337049" cy="21336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9" name="Pfeil nach rechts 8"/>
          <p:cNvSpPr/>
          <p:nvPr/>
        </p:nvSpPr>
        <p:spPr>
          <a:xfrm>
            <a:off x="6096000" y="2867405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57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Bohrungsüberprüfung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Existenz von Bohrung in Nähe der berechneten Bohrungsposition</a:t>
            </a:r>
          </a:p>
          <a:p>
            <a:r>
              <a:rPr lang="de-DE" dirty="0" smtClean="0"/>
              <a:t>Zuordnung zu Bohrungsgrößen</a:t>
            </a:r>
          </a:p>
          <a:p>
            <a:r>
              <a:rPr lang="de-DE" dirty="0" smtClean="0"/>
              <a:t>Anordnung der erkannten Bohrungsgrößen</a:t>
            </a:r>
          </a:p>
          <a:p>
            <a:r>
              <a:rPr lang="de-DE" dirty="0" smtClean="0"/>
              <a:t>Markierung im Fehlerfall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8" name="Grafik 7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844356"/>
            <a:ext cx="3429000" cy="3404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833" t="8401" r="11667" b="6192"/>
          <a:stretch/>
        </p:blipFill>
        <p:spPr>
          <a:xfrm>
            <a:off x="4953000" y="2819400"/>
            <a:ext cx="3515652" cy="3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72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24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Werkstück &amp; Prüfaufgaben</a:t>
            </a:r>
          </a:p>
          <a:p>
            <a:r>
              <a:rPr lang="de-DE" sz="2400" dirty="0" smtClean="0"/>
              <a:t>Aufbau</a:t>
            </a:r>
          </a:p>
          <a:p>
            <a:r>
              <a:rPr lang="de-DE" sz="2400" dirty="0" smtClean="0"/>
              <a:t>Verwendete Software</a:t>
            </a:r>
          </a:p>
          <a:p>
            <a:r>
              <a:rPr lang="de-DE" sz="2400" dirty="0" smtClean="0"/>
              <a:t>Unterschied Modell &amp; Aufnahme</a:t>
            </a:r>
          </a:p>
          <a:p>
            <a:r>
              <a:rPr lang="de-DE" sz="2400" dirty="0" smtClean="0"/>
              <a:t>Vorgehensweise</a:t>
            </a:r>
          </a:p>
          <a:p>
            <a:r>
              <a:rPr lang="de-DE" sz="2400" dirty="0" smtClean="0"/>
              <a:t>Vorführung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auf Beschädigungen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Maskieren des Werkstücks</a:t>
            </a:r>
          </a:p>
          <a:p>
            <a:r>
              <a:rPr lang="de-DE" dirty="0" smtClean="0"/>
              <a:t>Filtern</a:t>
            </a:r>
          </a:p>
          <a:p>
            <a:pPr lvl="1"/>
            <a:r>
              <a:rPr lang="de-DE" dirty="0" err="1" smtClean="0"/>
              <a:t>Guided</a:t>
            </a:r>
            <a:r>
              <a:rPr lang="de-DE" dirty="0" smtClean="0"/>
              <a:t> Image Filter</a:t>
            </a:r>
          </a:p>
          <a:p>
            <a:r>
              <a:rPr lang="de-DE" dirty="0" smtClean="0"/>
              <a:t>Kantendetektion mit </a:t>
            </a:r>
            <a:r>
              <a:rPr lang="de-DE" dirty="0" err="1" smtClean="0"/>
              <a:t>Canny</a:t>
            </a:r>
            <a:endParaRPr lang="de-DE" dirty="0" smtClean="0"/>
          </a:p>
          <a:p>
            <a:r>
              <a:rPr lang="de-DE" dirty="0" smtClean="0"/>
              <a:t>Kanten und Bohrungen entfernen</a:t>
            </a:r>
          </a:p>
          <a:p>
            <a:r>
              <a:rPr lang="de-DE" dirty="0" smtClean="0"/>
              <a:t>Cluster finden</a:t>
            </a:r>
          </a:p>
          <a:p>
            <a:r>
              <a:rPr lang="de-DE" dirty="0" smtClean="0"/>
              <a:t>Zusätzlich: Überprüfung des Stegs</a:t>
            </a:r>
          </a:p>
          <a:p>
            <a:pPr lvl="1"/>
            <a:r>
              <a:rPr lang="de-DE" dirty="0" err="1" smtClean="0"/>
              <a:t>Threshold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6911975" cy="693737"/>
          </a:xfrm>
        </p:spPr>
        <p:txBody>
          <a:bodyPr/>
          <a:lstStyle/>
          <a:p>
            <a:r>
              <a:rPr lang="de-DE" sz="6000" dirty="0" smtClean="0"/>
              <a:t>Vorführung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xmlns="" val="543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Werkstück &amp; Prüfaufgaben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Maße 8x8cm</a:t>
            </a:r>
          </a:p>
          <a:p>
            <a:r>
              <a:rPr lang="de-DE" dirty="0" smtClean="0"/>
              <a:t>4x 5mm Bohrung</a:t>
            </a:r>
          </a:p>
          <a:p>
            <a:r>
              <a:rPr lang="de-DE" dirty="0" smtClean="0"/>
              <a:t>2x 7mm Bohrung</a:t>
            </a:r>
          </a:p>
          <a:p>
            <a:r>
              <a:rPr lang="de-DE" dirty="0" smtClean="0"/>
              <a:t>Mittler Steg Maß 1mm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Abmessung Werkstück (Toleranz 2mm)</a:t>
            </a:r>
          </a:p>
          <a:p>
            <a:r>
              <a:rPr lang="de-DE" dirty="0" smtClean="0"/>
              <a:t>Bohrungen (Toleranz 2mm)</a:t>
            </a:r>
          </a:p>
          <a:p>
            <a:pPr lvl="1"/>
            <a:r>
              <a:rPr lang="de-DE" dirty="0" smtClean="0"/>
              <a:t>Existenz</a:t>
            </a:r>
          </a:p>
          <a:p>
            <a:pPr lvl="1"/>
            <a:r>
              <a:rPr lang="de-DE" dirty="0" smtClean="0"/>
              <a:t>Durchmesser</a:t>
            </a:r>
          </a:p>
          <a:p>
            <a:pPr lvl="1"/>
            <a:r>
              <a:rPr lang="de-DE" dirty="0" smtClean="0"/>
              <a:t>Korrekte Position</a:t>
            </a:r>
          </a:p>
          <a:p>
            <a:r>
              <a:rPr lang="de-DE" dirty="0" smtClean="0"/>
              <a:t>Tiefe Kratzer und strukturelle Schäden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60 x 60 x 60 cm Aufbau</a:t>
            </a:r>
          </a:p>
          <a:p>
            <a:r>
              <a:rPr lang="de-DE" dirty="0" smtClean="0"/>
              <a:t>Kamera: UI-1 460SE-C-HQ</a:t>
            </a:r>
          </a:p>
          <a:p>
            <a:pPr lvl="1"/>
            <a:r>
              <a:rPr lang="de-DE" dirty="0" smtClean="0"/>
              <a:t>2048 x 1536</a:t>
            </a:r>
          </a:p>
          <a:p>
            <a:r>
              <a:rPr lang="de-DE" dirty="0" smtClean="0"/>
              <a:t>Objektiv: </a:t>
            </a:r>
            <a:r>
              <a:rPr lang="de-DE" dirty="0" err="1" smtClean="0"/>
              <a:t>Tamron</a:t>
            </a:r>
            <a:r>
              <a:rPr lang="de-DE" dirty="0" smtClean="0"/>
              <a:t> 1:1,6 25mm</a:t>
            </a:r>
          </a:p>
          <a:p>
            <a:r>
              <a:rPr lang="de-DE" dirty="0" smtClean="0"/>
              <a:t>2 Lichter mit Diffusor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spoweruser.com/wp-content/uploads/2016/02/rsz_visual-studio-logo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5192"/>
            <a:ext cx="4021137" cy="26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  <p:pic>
        <p:nvPicPr>
          <p:cNvPr id="1026" name="Picture 2" descr="https://justonyx.files.wordpress.com/2015/03/autoca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6816" y="1163025"/>
            <a:ext cx="2598242" cy="23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-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1365"/>
            <a:ext cx="3692525" cy="10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3/OpenCV_Logo_with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63025"/>
            <a:ext cx="1920779" cy="2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 Modell &amp; Aufnahme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Perfekte Beleuchtung</a:t>
            </a:r>
          </a:p>
          <a:p>
            <a:pPr lvl="1"/>
            <a:r>
              <a:rPr lang="de-DE" dirty="0" smtClean="0"/>
              <a:t>Perfekte Kanten</a:t>
            </a:r>
          </a:p>
          <a:p>
            <a:pPr lvl="1"/>
            <a:r>
              <a:rPr lang="de-DE" dirty="0" smtClean="0"/>
              <a:t>Perfekte Genauigkeit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8" name="Grafik 7" descr="Rendering_preproces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9756" y="2738244"/>
            <a:ext cx="3505200" cy="3362712"/>
          </a:xfrm>
          <a:prstGeom prst="rect">
            <a:avLst/>
          </a:prstGeom>
        </p:spPr>
      </p:pic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62200"/>
            <a:ext cx="1623931" cy="1613331"/>
          </a:xfrm>
          <a:prstGeom prst="rect">
            <a:avLst/>
          </a:prstGeom>
        </p:spPr>
      </p:pic>
      <p:pic>
        <p:nvPicPr>
          <p:cNvPr id="9" name="Grafik 8" descr="Image_preprocess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40217" y="2779783"/>
            <a:ext cx="3390032" cy="3316866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2362200"/>
            <a:ext cx="1611932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5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Bohrungen</a:t>
            </a:r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71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Bildvorverarbeitung</a:t>
            </a:r>
          </a:p>
          <a:p>
            <a:pPr lvl="1"/>
            <a:r>
              <a:rPr lang="de-DE" dirty="0" smtClean="0"/>
              <a:t>Maskieren der Werkstück </a:t>
            </a:r>
            <a:r>
              <a:rPr lang="de-DE" dirty="0" err="1" smtClean="0"/>
              <a:t>pixel</a:t>
            </a:r>
            <a:endParaRPr lang="de-DE" dirty="0" smtClean="0"/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&gt;= 70 werden auf 255 (weiß) gesetzt</a:t>
            </a:r>
          </a:p>
          <a:p>
            <a:pPr lvl="2"/>
            <a:r>
              <a:rPr lang="de-DE" dirty="0" smtClean="0"/>
              <a:t>Restliche Pixel auf 0 (schwarz)</a:t>
            </a:r>
          </a:p>
          <a:p>
            <a:pPr lvl="1"/>
            <a:r>
              <a:rPr lang="de-DE" dirty="0" smtClean="0"/>
              <a:t>Reduktion von Noise</a:t>
            </a:r>
          </a:p>
          <a:p>
            <a:pPr lvl="2"/>
            <a:r>
              <a:rPr lang="de-DE" dirty="0" smtClean="0"/>
              <a:t>Morphologische Erosion und </a:t>
            </a:r>
            <a:r>
              <a:rPr lang="de-DE" dirty="0" err="1" smtClean="0"/>
              <a:t>Dilitation</a:t>
            </a:r>
            <a:r>
              <a:rPr lang="de-DE" dirty="0" smtClean="0"/>
              <a:t> zur Reduktion von Noise an den Objektkanten</a:t>
            </a:r>
          </a:p>
          <a:p>
            <a:pPr lvl="1"/>
            <a:r>
              <a:rPr lang="de-DE" dirty="0" err="1" smtClean="0"/>
              <a:t>Kantendektion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Ermitteln der Kalibrierungsgröße Pixel-</a:t>
            </a:r>
            <a:r>
              <a:rPr lang="de-DE" dirty="0" err="1" smtClean="0"/>
              <a:t>to</a:t>
            </a:r>
            <a:r>
              <a:rPr lang="de-DE" dirty="0" smtClean="0"/>
              <a:t>-</a:t>
            </a:r>
            <a:r>
              <a:rPr lang="de-DE" dirty="0" err="1" smtClean="0"/>
              <a:t>Centimeter</a:t>
            </a:r>
            <a:r>
              <a:rPr lang="de-DE" dirty="0" smtClean="0"/>
              <a:t> (PX2CM)</a:t>
            </a:r>
            <a:endParaRPr lang="de-DE" dirty="0" smtClean="0"/>
          </a:p>
          <a:p>
            <a:pPr lvl="1"/>
            <a:r>
              <a:rPr lang="de-DE" dirty="0" smtClean="0"/>
              <a:t>Annahme: Kontur, die den Flächeninhalt des kleinsten, vollständig umschließenden Rechtecks maximiert ist die Kontur des </a:t>
            </a:r>
            <a:r>
              <a:rPr lang="de-DE" dirty="0" smtClean="0"/>
              <a:t>Kalibrierungswerkstücks</a:t>
            </a:r>
          </a:p>
          <a:p>
            <a:pPr lvl="1"/>
            <a:r>
              <a:rPr lang="de-DE" dirty="0" smtClean="0"/>
              <a:t>Seitenlängen des Kalibrierungswerkstücks sind bekannt</a:t>
            </a:r>
          </a:p>
          <a:p>
            <a:pPr lvl="1"/>
            <a:r>
              <a:rPr lang="de-DE" dirty="0" smtClean="0"/>
              <a:t>PX2CM = Quotient aus längster Seite und längster bekannter Seitenlänge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Bildschirmpräsentation (4:3)</PresentationFormat>
  <Paragraphs>123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KIT_master_ppt2003_de</vt:lpstr>
      <vt:lpstr>Projektpraktikum Robotik und Automation I </vt:lpstr>
      <vt:lpstr>Agenda</vt:lpstr>
      <vt:lpstr>Werkstück &amp; Prüfaufgaben</vt:lpstr>
      <vt:lpstr>Aufbau</vt:lpstr>
      <vt:lpstr>Verwendete Software</vt:lpstr>
      <vt:lpstr>Unterschied Modell &amp; Aufnahme</vt:lpstr>
      <vt:lpstr>Programm-Ablauf</vt:lpstr>
      <vt:lpstr>Programm-Ablauf</vt:lpstr>
      <vt:lpstr>Kalibrierung</vt:lpstr>
      <vt:lpstr>Programm-Ablauf</vt:lpstr>
      <vt:lpstr>Prüfen der Lage und Abmaße</vt:lpstr>
      <vt:lpstr>Programm-Ablauf</vt:lpstr>
      <vt:lpstr>Bohrungspositionen</vt:lpstr>
      <vt:lpstr>Bohrungsdetektion</vt:lpstr>
      <vt:lpstr>Bohrungsdetektion</vt:lpstr>
      <vt:lpstr>Bohrungsdetektion</vt:lpstr>
      <vt:lpstr>Bohrungsdetektion</vt:lpstr>
      <vt:lpstr>Bohrungsüberprüfung</vt:lpstr>
      <vt:lpstr>Programm-Ablauf</vt:lpstr>
      <vt:lpstr>Prüfen auf Beschädigungen</vt:lpstr>
      <vt:lpstr>Vorführung</vt:lpstr>
    </vt:vector>
  </TitlesOfParts>
  <Company>Uni Karlsruhe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Hochschulverwaltung</cp:lastModifiedBy>
  <cp:revision>1232</cp:revision>
  <cp:lastPrinted>2015-12-14T16:16:29Z</cp:lastPrinted>
  <dcterms:created xsi:type="dcterms:W3CDTF">2009-12-03T12:04:20Z</dcterms:created>
  <dcterms:modified xsi:type="dcterms:W3CDTF">2016-07-14T22:00:59Z</dcterms:modified>
</cp:coreProperties>
</file>