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89" r:id="rId2"/>
    <p:sldId id="591" r:id="rId3"/>
    <p:sldId id="592" r:id="rId4"/>
    <p:sldId id="593" r:id="rId5"/>
    <p:sldId id="594" r:id="rId6"/>
    <p:sldId id="595" r:id="rId7"/>
    <p:sldId id="596" r:id="rId8"/>
    <p:sldId id="602" r:id="rId9"/>
    <p:sldId id="603" r:id="rId10"/>
    <p:sldId id="597" r:id="rId11"/>
    <p:sldId id="604" r:id="rId12"/>
    <p:sldId id="598" r:id="rId13"/>
    <p:sldId id="605" r:id="rId14"/>
    <p:sldId id="599" r:id="rId15"/>
    <p:sldId id="607" r:id="rId16"/>
    <p:sldId id="608" r:id="rId17"/>
    <p:sldId id="610" r:id="rId18"/>
    <p:sldId id="609" r:id="rId19"/>
    <p:sldId id="611" r:id="rId20"/>
    <p:sldId id="606" r:id="rId21"/>
    <p:sldId id="600" r:id="rId22"/>
    <p:sldId id="601" r:id="rId2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6B7"/>
    <a:srgbClr val="00927D"/>
    <a:srgbClr val="0000FF"/>
    <a:srgbClr val="F8F8F8"/>
    <a:srgbClr val="6600FF"/>
    <a:srgbClr val="009E87"/>
    <a:srgbClr val="FF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1136" autoAdjust="0"/>
  </p:normalViewPr>
  <p:slideViewPr>
    <p:cSldViewPr>
      <p:cViewPr>
        <p:scale>
          <a:sx n="125" d="100"/>
          <a:sy n="125" d="100"/>
        </p:scale>
        <p:origin x="158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22" y="7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9588"/>
            <a:ext cx="273367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8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108547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 b="0" smtClean="0">
                <a:solidFill>
                  <a:schemeClr val="tx1"/>
                </a:solidFill>
                <a:cs typeface="+mn-cs"/>
              </a:rPr>
              <a:t>nationales Forschungszentrum in der Helmholtz-Gemeinschaft</a:t>
            </a:r>
          </a:p>
        </p:txBody>
      </p:sp>
      <p:pic>
        <p:nvPicPr>
          <p:cNvPr id="44036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06375"/>
            <a:ext cx="9985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4C2BB7D0-E064-4FE9-A796-21C923C3C78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05907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80B98C-EA6F-4C12-A077-8AEA97F5D70B}" type="slidenum">
              <a:rPr lang="de-DE" altLang="de-DE" b="0"/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b="0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 altLang="de-DE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ch\Desktop\titelbil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3429001"/>
            <a:ext cx="9045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6350"/>
            <a:ext cx="91440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800" b="0" dirty="0" smtClean="0">
                <a:solidFill>
                  <a:schemeClr val="tx1"/>
                </a:solidFill>
                <a:cs typeface="+mn-cs"/>
              </a:rPr>
              <a:t>KIT – Die Forschungsuniversität in der Helmholtz-Gemeinschaft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85763" y="3227388"/>
            <a:ext cx="435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400" b="0" dirty="0" smtClean="0">
                <a:solidFill>
                  <a:schemeClr val="bg1"/>
                </a:solidFill>
                <a:cs typeface="+mn-cs"/>
              </a:rPr>
              <a:t>Institut für Anthropomatik und Robotik (IAR) - Intelligente Prozessautomation und Robotik (IPR)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solidFill>
                  <a:srgbClr val="777777"/>
                </a:solidFill>
                <a:cs typeface="+mn-cs"/>
              </a:rPr>
              <a:t>www.kit.edu</a:t>
            </a:r>
          </a:p>
        </p:txBody>
      </p:sp>
      <p:pic>
        <p:nvPicPr>
          <p:cNvPr id="6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4950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728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8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50" y="144463"/>
            <a:ext cx="6911975" cy="6937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2113" y="1198563"/>
            <a:ext cx="8356600" cy="4894262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8965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58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1426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263525" indent="0">
              <a:lnSpc>
                <a:spcPts val="2200"/>
              </a:lnSpc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805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486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5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4463"/>
            <a:ext cx="691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</a:t>
            </a:r>
            <a:br>
              <a:rPr lang="de-DE" altLang="de-DE" smtClean="0"/>
            </a:br>
            <a:r>
              <a:rPr lang="de-DE" altLang="de-DE" smtClean="0"/>
              <a:t>  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Karlsruhe Institute of Technology (KIT).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357938" y="6445250"/>
            <a:ext cx="2619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Institut für Anthropomatik und Robotik (IAR) -</a:t>
            </a:r>
          </a:p>
          <a:p>
            <a:pPr>
              <a:lnSpc>
                <a:spcPts val="900"/>
              </a:lnSpc>
              <a:spcBef>
                <a:spcPct val="50000"/>
              </a:spcBef>
              <a:defRPr/>
            </a:pPr>
            <a:r>
              <a:rPr lang="de-DE" sz="900" b="0" dirty="0" smtClean="0">
                <a:solidFill>
                  <a:schemeClr val="tx1"/>
                </a:solidFill>
                <a:cs typeface="+mn-cs"/>
              </a:rPr>
              <a:t> Intelligente Prozessautomation und Robotik (IPR)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A23274A-B95A-46D8-B8D0-CB17473CC3BD}" type="slidenum">
              <a:rPr lang="de-DE" altLang="de-DE" sz="90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sz="900">
              <a:solidFill>
                <a:schemeClr val="tx1"/>
              </a:solidFill>
            </a:endParaRPr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571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4464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9B346FF-A815-422F-B0B6-99799F7066F0}" type="datetime1">
              <a:rPr lang="de-DE" altLang="de-DE" sz="900" b="0" smtClean="0">
                <a:solidFill>
                  <a:schemeClr val="tx1"/>
                </a:solidFill>
                <a:cs typeface="+mn-cs"/>
              </a:rPr>
              <a:pPr>
                <a:defRPr/>
              </a:pPr>
              <a:t>14.07.2016</a:t>
            </a:fld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	 Christoph Jost, Marcus </a:t>
            </a:r>
            <a:r>
              <a:rPr lang="de-DE" altLang="de-DE" sz="900" b="0" dirty="0" err="1" smtClean="0">
                <a:solidFill>
                  <a:schemeClr val="tx1"/>
                </a:solidFill>
                <a:cs typeface="+mn-cs"/>
              </a:rPr>
              <a:t>Conzelmann</a:t>
            </a:r>
            <a:r>
              <a:rPr lang="de-DE" altLang="de-DE" sz="900" b="0" dirty="0" smtClean="0">
                <a:solidFill>
                  <a:schemeClr val="tx1"/>
                </a:solidFill>
                <a:cs typeface="+mn-cs"/>
              </a:rPr>
              <a:t>,</a:t>
            </a:r>
            <a:r>
              <a:rPr lang="de-DE" altLang="de-DE" sz="900" b="0" baseline="0" dirty="0" smtClean="0">
                <a:solidFill>
                  <a:schemeClr val="tx1"/>
                </a:solidFill>
                <a:cs typeface="+mn-cs"/>
              </a:rPr>
              <a:t> Patrick Petersen</a:t>
            </a:r>
            <a:endParaRPr lang="de-DE" altLang="de-DE" sz="900" b="0" dirty="0" smtClean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3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  <p:sldLayoutId id="2147485991" r:id="rId12"/>
  </p:sldLayoutIdLst>
  <p:timing>
    <p:tnLst>
      <p:par>
        <p:cTn id="1" dur="indefinite" restart="never" nodeType="tmRoot"/>
      </p:par>
    </p:tnLst>
  </p:timing>
  <p:hf hdr="0"/>
  <p:txStyles>
    <p:titleStyle>
      <a:lvl1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indent="26352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58938"/>
            <a:ext cx="8839200" cy="703262"/>
          </a:xfrm>
        </p:spPr>
        <p:txBody>
          <a:bodyPr/>
          <a:lstStyle/>
          <a:p>
            <a:r>
              <a:rPr lang="de-DE" altLang="de-DE" sz="3200" dirty="0" smtClean="0">
                <a:solidFill>
                  <a:srgbClr val="006666"/>
                </a:solidFill>
              </a:rPr>
              <a:t>Projektpraktikum </a:t>
            </a:r>
            <a:r>
              <a:rPr lang="de-DE" altLang="de-DE" sz="3200" dirty="0">
                <a:solidFill>
                  <a:srgbClr val="006666"/>
                </a:solidFill>
              </a:rPr>
              <a:t>Robotik und Automation I </a:t>
            </a:r>
            <a:endParaRPr lang="de-DE" altLang="de-DE" sz="2400" dirty="0" smtClean="0">
              <a:solidFill>
                <a:srgbClr val="006666"/>
              </a:solidFill>
            </a:endParaRPr>
          </a:p>
        </p:txBody>
      </p:sp>
      <p:sp>
        <p:nvSpPr>
          <p:cNvPr id="3076" name="AutoShape 17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538663" y="-1301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7" name="AutoShape 19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691063" y="222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8" name="AutoShape 21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843463" y="1746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  <p:sp>
        <p:nvSpPr>
          <p:cNvPr id="3079" name="AutoShape 23" descr="data:image/jpeg;base64,/9j/4AAQSkZJRgABAQAAAQABAAD/2wCEAAkGBxQQEhQUEhQVFhUXFxgbGBgXGRUYFBcaGBwaGBcUGRYYHiggGBwlGxUWITEhJSkrMS4uGR8zODMsNygwLisBCgoKDg0OGxAQGy8kHyQsNDQsLC8yLiwsLywsLCwsLCwsLiwsLCwsLCwsLCwsLCwsLC8sLCwsLCwsLCwsLCwsLP/AABEIAOEA4QMBEQACEQEDEQH/xAAcAAEAAgMBAQEAAAAAAAAAAAAABAUDBgcCAQj/xAA+EAABAwMCBAMECQMDAwUAAAABAAIRAxIhBDEFE0FRBiJhMnGBkQcUI0JSobHB8BUz0WJzsjRykiRDgoPx/8QAGwEBAAMBAQEBAAAAAAAAAAAAAAIDBAEFBgf/xAA3EQACAQIEAggEBgICAwAAAAAAAQIDEQQSITFBUQUTImFxgbHwMpHB0RQjM6Hh8UJSNHIVJGL/2gAMAwEAAhEDEQA/AO4oAgCAIAgCAIAgCAIAgCAIAgCAIAgCAIAgCAIAgCAIAgCAIAgCAIAgCAIAgCAIAgCAIAgCAh6DilKuagpPa403WvA+67t+ufQqMZxlez2LquHq0lF1ItZldd6JikUhAEAQBAEAQBAEAQBAEAQBAEAQBAEAQBAEAQBAEAQBAEBTce4qxlOq0Ptdy3wRm0wQD8yFCckla+ppw1JyqQbV1deepwzwzxyvpKwfpoJghzXZaR/qAI2MEGdwvOpuVPtI+/6SWFxMOrrOyWt+Plv4M7vwXj9HVSKTw8ti6ARB7e/0XpRkpbH59Ww1SlrNWT2LVSKAgCAIAgCAIAgCAIAgCAIAgCAIAgCAIAgCAIAgCAIDzUMAlAcroU+fVealZlEML3WPvbDAS4xJcLc4g94jZedOnmlvbxPXjWzKyi23ZaWeu2ui18v3NXqa1tWt5A1rTcGljAxrmsMD1ZgiBB9pVTbkbMVCth1lnrpfzfDv8TYvo38OGq46kGrS8xdTe1zbXTgsLXNN7TJk42EbyNdGm9zzn0pWnTdOaTjya+qsdU0epbUbLXsfBhxYQQHDcYODkY9VqTueaSF0BAEAQBAEAQBAEAQBAEAQBAEAQBAEAQBAEAQBAEBr/jDxGdBTa/ll4Lo9po7YAJkmJ27KupUyK7HC5x7xL4rqax9UBoa03WkWh4BkWPgG5puIj85WdzTu7HoUqtGEVNN3i1bx30NYOtqU4tcAOgiTc6BeMYwO4VUIxdzbicd+OksmknZW/k6C7x/UZQZpdLRqNdaGNc8lz9okdSZ/gWjrLxsjJjujquFSlLVPkb19G/B6mm0o5rnF7/MWuHszsJIuJ96tpJqOp5uqVmbarAEAQBAEAQBAEAQBAEAQBAEAQBAEAQBAEAQBAEAQGp/SRp2VNI65zQ5subcQJgZEnbpnpCoxFspKMM+hwevRDi1wLmh2Q0+1EwI7yQe223fPqtimcMiXeVb6Rc54OIIj02nHZTTVrnaVVwkpLdElmqquLHF5u+7EhxBkSQNhuPiFySSPVxvSNfGRjBqy7uPidY8BeNRT01jyatQOhlMXOqu6l1xJAGYAwBaST2sp1LR1M1XDVIRTkvM6npqt7WugiQDB3E9D6rSjMZEAQBAEAQBAEAQBAEAQBAEAQBAEAQBAEAQBAEB4rVWsaXOIa0CSTgAdyUvYHCPGHE6lWpa9vPDbjSqAFtwe4EQQfMB5mjbvGIWGTvIN3djUq0VCWNtpvA9rOCRJaSDGxjGFyKcdZM9HFdISqQdKaWXhZWsQdPQcwh1zHO8sAdc9zEb7R8lY1GUb8DzYUJVZKME3+y+b98yU2ryHue61zy22CJDZETvJcBjOBn0I4pK1j2cP0XKDTqP5G6eAqf1HUmtqBawSCXSMES0iXDO+SDsQuUp7S4FOOxE5SyPY7bw3X09RTbVpOuY7Y56YO62Jpq6PNJS6AgCAIAgCAIAgCAIAgCAIAgCAIAgCAIAgCAICDxw0xQqc72LSXCLsAT7PXZRlazuEfnriYolzvqzjTYSPK4vujAkkbjLjnsfj5+jd0KcHN9hMo3OaTFQy4EDcE2jIgz0x6ypyufQYDBUo61N3tf3x2/tEbTVgapxbbsR7WRvM+sfFSadkYcTi+pnlpJJLjxZm+qcx1rSBjY4E/hB+X7kQuxXM4+k6k4JcS70mpr8xlQ1C8sPl5jj5xsZkyRDYJ/PZRbSasZYWnUSd7H6E8O6hlTT0zTsAjIZBaHfeGPWVsi01oRrU3Cbi/wByzUioIAgCAIAgCAIAgCAIAgCAIAgCAIAgCAIAgCA1jxdoXaoW0a/Le0FrhdAIdBh3yGfVVVI5tmTg0ndnBnCm3niu4l1tRtMt8wDwYkkkSDEA7ZnOAskb3ym1YyUJZZJb300KOlpyHg9BkiQHdpbnOY26LRk5FWJxknHTQyFhLyYgNAJOIgxA7En+bFVpNI89XauTtN9payk0OJ74jBkxgT26Z2OEUZO4hdtom6yg1tK5lUvq3CQBLQwe15wdgHN/MCUVLTUvpKSad9eB0f6DvM3UOl33RbIs65LfxYifRToQytmrFRqaTqu8mdWWkxhAEAQBAEAQBAEAQBAEAQBAEAQBAEAQBAEBX8e1VSlQe+kzmPEQ2YnIBz7iVGbaV0DiHH9Pq4qPdRqNBklxJvDRcbS4mXmCJmdgsSzbhRnc0qS2ZPc+9dvm2Kpyc2iPRpio6Ihs5OYG3b37nupuTSN+AoLEV40puye5P46Qx7ZcxwJJNgtExAMCOg/XuVyLbi0el0z0dTw8Yyp6X3RW0bQ8kOF0gAZ26x03Awe6krqJ4MU7FwNS+qYc8mIx7LRGJgQNp/NUSTa1PQoYGVSOabsbd4C0mu5hdpZYxxF0gWkCclpy4QTB29cK2CldWIYms6kt9Fovfeds4PRqMosbWfzKgmXAWzkxj0ED4LWr21MhNXQEAQBAEAQBAEAQBAEAQBAEAQBAEAQBAEBH1+rZRpuqVDDWiSf29SdoXJSUVdhI4T9IniBmsrF5uNMNa2lBm3Ml0EgNcevuGe2KVRzd1selhekY0KMqSim29/fI1XiNemWNBpm7ALgSCSNnFu20D4LkXmZ5l1J34lc+uII2b0A2J2k99/8AEKSUhHMtiv1Gme6CBGMZz8jkYj5hWxaS1Nyo166vK78SXotCxjbnmTtH5yRuPftv8Yyk3sbqNGjhlnrav38zYvDzaV45jwwFp3c0N8oMe2CD5uhxuMTCobfAxVMZKvJx2ibx4e8Wa6owU9LRJbNxcWyQCQCBa1oDQQdx1O0BXKU0rIx2Ow0XEtBIgkCR2PULWRPaAIAgCAIAgCAIAgCAIAgCAIAgCAIAgCAIDRvFnjLS8uvQjmuAgtyG3BwBaTG4OexhZ61aMYtGueCqwodfJdn79xx2toqTwTeR1sxvOQCQd2zud46LLTkmizBYSjiNMzT8iE5rILQ1xInLnkk9BtEECB/IUr8UezHofDxeru/H7FZxBtmTA6bk7fpH83VkbyMtelRwy0tm5mHVahzDDm+zAIMjJEkEj3n3KSp2Z5VLFVKbd9fE8t09VwlxAaD+Lb+SV1zjsip1ZVHa9/RFgaX2bXGSxpAcchpOS24gYdvA3OVC8nocp6vVq3n9EzoHhrx2dGQGtNWkAGtBim8NJJ6SCbnfkMrkazi7WuW4iUEkor1t3b28TrXAvEtDWTyn+YAEtOHtBxkdMrVGalsZy5UwEAQBAEAQBAEAQBAEAQBAEAQBAEAQBAeK9QNaXEwACSdsD16ID8y6xs1KrqZfYXS24kkiTBdO5/RebOSZtxfSFSccjez+hBrPLh5mxP8A4n9pXFo7o8+nXlCeZHmjrPtB2nMYu2wT1/m6tloj0JdJVnZ7MsXmg+wh1QRh4NpLcbghoukjMydp3xxzaXI0YKvQqVnLFPS2l9r+RT8YqmrUquuLg4gue7FxjcnqYU4K9mQ6Ro0uvboNZf2RGp6vzAMjEZIBGNyQZB6Qu2y6nnykkssdvX3wRf1nU3U+W99jHU3OaAQXXNEsJbJtJeTIn2fWFDVO5xSyzTXArtLoK1Z7WUg+o8iWtHS0SfkB/CV2KUtLF1bFzryTlwXA2HReIXUKLtM4AtaftXsi95DrrDdGBhsenddat2S5UZYh/lrRbs774d4gzU6alVpghj2iARBAGNpOMd9lqi7q5mq03Tm4vgWKkVhAEAQBAEAQBAEAQBAEAQBAEAQBACgKvj2j+t6arSY5vnaWz7Q926hNZotIHG6/hGoX1KYqUbqZbcC6MvLmstJiZtMAdRC86NBu/cVSoSXI1bV6QtJYRDhs0kzb+IjcCD1UrWV2c6mS1Iun4W6pUaym0kuwSBMgNJdjpie5U4z7FzVSjTk7Xf0+XD5srqmofTYJYcyZMSOhNo2z3lTyRlLQ7eGbsq77/t/LPj9XAteCCN5jr6fD+QjpuWqehVO9TVu/vlsRnC5wAOOuP53UrZVqcacUWtWLWi2dhceg2aCR6KqMpN6nKVCpUlpxM+gp2AFrnAukTsD3AdPqNv8AE9ctbn0WD6NUX+Ys1/f8Ho0WmSSAQfNgiBsT6lRza2LlXp0q06fw2Xlp74H6N8Gaii/R0OQWljWNbDYwQMggbH09Vtg04qx83OTlJyfEu1MiEAQBAEAQBAEAQBAEAQBAEAQBAEBE4jq2U2/aPDA7ygkgZPr3XJNJanUcW4txetw3UP8Aq1S+mAWjLnBo7QScjOVgzOEnlZxStLmacziRc99VxLg9oDw4ucC9vs1nTu5vQ5xI2KkpNKzPUpVqFetT62KjHjbZ97+p5+t8ysX3uqYAcXEvcY2Ac7O2FGeqLOnnhYzjDD7cbbMkf1aq08iiZY97XFrSWVZHlLLhBE5EZGfUqcIpKx41JtbGHUUTUquqMeSwl3Ln2rRlrHB3ZsCB1yuStqevh+i+t7V7Jr1K3U0C5177TkXZkOA2GPSF2E8qsi2l0VlTzstuJ6inUJcGBmBDG/dg4DfmPnlUuUnO/AwXU66VPXy57+/QyU6/D6VFprM1Dq3lc4i20ic0wCRbEDzDueq0RUZKxurOvg2s0LJrT3+5q54i4gW+SQQQ2cyc7nbA+SnkSMdbH1ptW0tyLSlTD2G+oQImSCbi0eVu3UiMxEqnXMYHKUpXky+8HcY1GldFCpbduD7MkZdE5Ij8go55RloIxnJ2ir+R3zwrUe7TM5rzUfmXEAH0BA7bfBbYXy6kpRcXZlupnAgCAIAgCAIAgCAIAgCAIAgCAICk8S8CZqw11R1QCmHGGEi6RsQDnIChOCludSu7HDjxClVcA+jTNIl2GH7VriC5pc57rXxbB2ABOxhY1aWx7nSHRlLDUVKDba398Ea3W4XYy8ubc72WA5tI9o72mIx71PRLVnhWtuRNNw6r7TSAOpJ74x811yjxPQo9HVqsVOys/TmTKT+U11QOJeYF2xMDPxwPkoZnI9aOEp4SEs9nfh3ffwFLXeW6QZLpFontJMZn02XMupH/AMtRjC/Hkvfu5G1mtJ8rcjYx1G/7JTjbU8OeNrSzdrRkjg/DaurFY0x/ap3nrJDgQzfqA7/x9y7JqC1I4VyhNTjw92IdesdQBcAI2iV1dh8zf0r01LGqKcbJENvD3NIva4Ak5jBjeDOcK7NdXPLb0ui8fwyp9XFQSWioGkwcEtBBnaMke9UJrNZkYRbhmtxI9Os+nAeHAg+4gg5yR6R8F3KrmvB1clTLLZnZPoY4m+qKzHVQ4Ny1hi8T7Tj1AJiJJ6q6jfW5f0lBKrmWzOoK884IAgCAIAgCAIAgCAIAgCAIAgCA0Dxh46psp6ihTLmahvlFwgEYlwJwZBxnbKqnPgtzThIwdVKexwmoxznRb0iY23kkj+brNsbsXj5Z9Nv3Z8bUAw6TE5xJ7e856otSVPFYSVnbVc/e57/qDS2CfMDAEmIzn1zC7le5srdI0er03WyPur4i2q+nDWUw1hDobLdzLoOZg5OSpo8WeJdS2cy6WvTpMe4NDg4FrSRgPOQQZGxHylV65u0YrO+q0MLGA1egDg3E7HJLSRHQjPopVdYqxXKbfDj+3A2nxjx1tcippL6AtFGrbLA6AbSbTBY4bA7WnopT11NOaybNd4VSotrNNVxawGXkQSYgwJwciFXFtuzKIu71J3GfEb9ZUcQ0UqTZFNjcYIhzjHtOdmfQgKyc0loTnO2xiZxN9FtjHGHOukOf5HC2HWB4aYDSJLSYcZzEUpZlpwPR6NxmHpp9YvR3uno7/Qtq2qoOp1a2ofOpcQBTFojpdAmPZzjr6q1WerMUL3utzB4F4m7S6llRjapDXS9rG3PczZzSNyBIxMTCjGUlLU9KrGq6EnUVlpbx993mfpNplbTyj6gCAIAgCAIAgCAIAgCAIAgCAIDkPjXgr9TVdXbaab3sDQHAvfsBa0gAyA4htw65yZxOanK8WXLD1JPkadxXwJradR3J0tZzehimMRHssJAxieq68z0KqkJPjfzRT1vB/ETvotSP/h+a6rL2yKpy92KCro3NLw4FrmuIcDu0iQ5p9QQVJSGqdmZn8E1DabaxpP5JMcwNNkTBzsOo+B7KXAshbTNsXerpM+rBjHOiQ6y7yXeyXBk+1GJid1lVTtWZ9L0g+jo0HTjbNbS339SrfRgtLnNh2doz0x71apXTUT5Lci6mXOhpnOM/LfZWRvxLFtqSqVATdBI29AYmJ+BVWbTRFN2yUKVwAYWtz9679lCG/aIRWt5aoO4dUIlrpIbJDQYG0yTtk7+5TU4p2RdGnd5bGHTMBMnJ6iTMZ+A//N0bPp8FgYQipN68fsdl+ibwoynSGrqQS4G1u4aPxn8Lo6dPirqUf8mY+kcYp/lU/hXux02lVDwHNIIOxGQVeeQe0AQBAEAQBAEAQBAEAQBAeajw0STAXJSUVdnUm3ZEDVcbo0n02PfDqpIYId5i0SQMdAVV19O17lscPUkm0tt9iu8V+ITptLUqUG31GgWtIJGSAXGN4BJieirni4JabkXRmlexzHXaypXfS0eota6jqGV2PEWPpMa5wp7yDa7f07rBG0duJ9D+HvRdeO23n3eH1Oi0dUyoJpwR3aZGcjb0VDS4GJxlHSR9I9fmoNHUz8/+JLCaljTzPrWqDz0I5ksG/YnovXhZQi+5eh5NZJSb72dAP0i0RoW0G6d9RxZD7sNBAAFQZJJvg49897HUi00cVRJ3Ro/EawI5gjzNJaGGbdsO9RKydX2tSmScpbFMx3NNJrnEU723kT7Mi6IzMHZaI2i9TRQw8qk7RRbeJdPp21nO0jC3TjvJOPedsj4jrKSlmuommpgaqjfQ6D4cfw5mnipVoAl0kGtb2IBaHiYJOSsUJVEtLl7wqhwsYeI6bhZaeTyC8yGubVquLXGS0w2p+L5brjnUukzThsCpu+VtJ620797b8v2NX1mtpjT1qbabmVHkkOc5whhLSaZk+b72427lThOSZ6mL6PUn+IbTdt7Wva+r27vPuKrT8ca2ny6bYBmes7eY+uD8CMLVK6Wh8rXxUqiLDR8d1HK5YrvDNoLpgdpOY+Soc58zFnlsdU+iY1GUX3ODqVR0szcQ4S2pP4RhuD12WqhLTUtjGVrtHQpWi6OhpldTuD6gCAIAgCAIAgCAIAgKnxVqm0dLVqPMNaASYJgXDoFTiE3SaRfhouVWKRx7XaqvrqrammpmoKLiabpawNc5gDmua4iYkGevp08iKSVm99z6bqqNJZaukvnz10XHkvVHzVaXUDRE1KlzcO5jXF+bjdLxLYmAJd02Gy64JTU1b3tojzsdl+CKcX33+pg47wltKpWpNZfWc5ljjIAZUkxSa0+Y3ANJdOAcZxLrFlvI9zC1XUyyvaKTv5W3080lbV7m1aLwGH0qRqV6tN1nm5brHkm20OdBkNDSAPXdI1bxvoeNXxnWT+HRcPfPiZKnga32dfrx/wDeT+wR1OaRDrU9opfP7nKOI0GUZsdUe/m1eY58T922HjeQSTPUrUlKSV1bQxVsN1ktOfvy/kj6cmrDae5iZw3pvGfyO4RQsTpdGNyT0a/ru2JtGjSYZrlwbE+XaLoda4ydpMxHr1RJXPVnUw+Hlksk36P7ehmdVpUyRSZTe0iAYzJwfMZMgDfueq7Jpbmevj6NFShTXy59+vvzKfU64tYWlrvNvBG3U79fz/NdhS1zXPDjKefPc6xwDw7pnUWudpqTiCQZY07YP5heeqk7Xuevnlbccf8ACt7mM0lLT0Q726gawOA2LYAnbaPyCk53fadzbha1OnGU5N5tLLg/E0XW8PLdA+s9mGVAyYBFS58dZILYdtEy3sZtp2lUSRq6Rx/Vw6tpSTtdPh/d01vxNY0dQWQTHTadlqmnmufGuJslOnp2aamWebUXkuDyQ0tjyhrgMCZ/ZVVNku/U10o4fM1PXTThr3krhXGX0xUa55YGyQZwT9ym0CBtJLjJi0dpqqxvax7McPTlTvC8tFbkvG3y/kuaHiVtZ9JjXhjjUFzg83OEi0M82LjuVGEGnexVXwzhonfS53SiZaF7Edjw5bntdIhAEAQBAEAQBAEAQELjJ+xd8P8AkFnxX6Ui6h+ojimqf9QeYf8A3CXOk+Y3kiQ0gtMQfziNx41NupG+x9VClHFSTldWsly05vz0MPBfELqTQw1mini11Vr3ODQCDDaYloJggE7DfGbJwXBCvg5VpSkld921276ttcN/Q9cV46xzfs3hzwPbcy3fe1riY+Kzwpzz9r4eRQ8FioxtGLv4/wAlXr9Ya4Fup5Y3tBqhuw35YImQeg3V0fy5XyX79Pq0Sw+ErSWsG/lbzf8AJBp6bXkg06tdzOjmVKtsHIODP5LQq9H/AC9DNUpZJWa1INPhxipcXXh3Vr7iSczI33M9Ve6tNWbZCrVqQp2prz0Nv8K8F4Y1w+tV3v2tbyqzaQMz5nRJnqDj1VsKlJvc8+pUrtJPh9Cw8R6PSUK3M0lWk+wNupMe15tMy4DsGxPaVmxELSvAhGlOcuslfxZC15oV4PJtd3aWNnGNqY79Vkcm9iyeHjIzVNPpi0RpmFwHtP5dQ+/zU539VOM2lp6ko0YxVkZtJxGrTDWtcQwH2W2sGcmIaQMmdlHLFvUnqti44zXq/VS+lzKl7CGPa9kCocNa5hEl13Ywei7GlTuml6k6Mp519uHF+BUM0LP6fTGobFJzWuDS+XVn+1LWtANNtxkyT2hTy9rMtyzGybrSUtbPlY1bU6Vo5TWNa1sktYGtPMqAgBrnOcHAFrjOTsMdRb1yV8z2O4fCU6lJzktE/C19n368DYPEFHT16LfqtFtGs155lMAuNh9gl4ncNGP+5dnWpyipJoxrCu7zp9z9Slp8CqukGlUAEQ5oAu8zQZcY+7J/LZV9Zs0fQU6lCnTVKPw8fJceOrtw2LPhvCadKvSfVbSaxtTd0GoRMMmwWyTB3mSilqrP9/oZa9SNSLyXzPfl37ndeH6ltWm17DLXDBgifgcr1oNOKaPmppqTTJCkRCAIAgCAIAgCAIAgIXGP7L/h+oWfFfoyLsP+ojiHiik99Z3OabGHyRAIZjz/AOqXT1EfFeJCcYxUU/7PqcPiIUnFJLXVt303tw9p7FNptDzGAsbc0mQTh0Tsc5Up1ownZsqxmJdRyUVx3Ta1+qfeXOn4OX7tiegHm7LPLE8I6mSPWb5n82NVq6WmfyuWfLaDDPQHf4qqVCrU7V9+83UqdVwWunibJ4P4mG0KtRp2iGTaS6NsxBkgStVGMoOV+ZjrU7zip/PfQqtJ4kOnr6quPM/UGjYy6ILWlpa4/cgnrn0Wt3srHoy6LlKEYt6RzavbnouN+65teu4xzKYAqsD3AYFQGCeg2nPos9ac0tLnl0KcM17aHMdXoNRpzaW2kmxr22FznfaeUluW3cwjMYa3sFojVi0ezKpQr3yOT024LbhbRLh4vmWOj8O660XOoNI+64m4fEY/NUSqwzdmL8dLfuzyoRw1u038iYOBa2N9N83H9D+ih1uvwv5r7luTBNfFK/gj3p/DvEXQY0tp/wBVSeyvTg4pq5RFYbPabkl3Fd4goanT/ZvIaTD7ad5ED/3JIgQesyEXeezgaWH+Oi2+Gtl5Wvd3vtazPmm1mo1d1JrOa9hJ5dwY2m2QLhOXGS4ZPUfDsUkr8yrG4fDqFlaK01s239tNtNT5rdNXYaZqUmU3UybWute48wCXBw9n+2B8VVOaSknx/k82VKnFxySute7kbLwbw8XF1d1QA1Q0lgZtZIHmLv2VEYKdKKT2uKla3ZstOJZDhhIgtAM5N0zsBGMDBx6lThGSVn7/AGKG03ch8Q8OMe3zVi0Bwdhg+6ZGS+OnZWqyEZST08PmTOB+KalFw0zbX02Uxy3nDnkEh7XAEgEe4bjGVrjiZQpqxGrgLrO01z5a7W9s3/g+rNai2o4AF04G2CR+y9CjNzgpM8mpFRk0iarCAQBAEAQBAEAQBAQuM/2X/D9Qs+L/AEZF2H/URoXE6T7XuEFnKcHMdluLjcOxzHy7L56Cd1bmeu7XsVvhzh7fqunIGTTZPrjKlVpJzb7yytJxnJd5dUOH58ri09+qiqSWxVnb3Nd4u23UPEkxAk7mAMn1WSto2XU3oRtJwSnqqLnFl1VsWG4tnE2npnvHxC3UJNX8S/D4udGaV9OOl/MouHcNd9pNPmOpu+0pm4Eh/wCFzTNwLSesyVqlONlY9irKKcIxqZYyWj00a+999NvNbtpfDGkaKb20GsIh2S6WnB77grHVq1LrXc8Xr5qLhfRX97cSv8Va8E0GNyOfTcJjMAtwB0z0VqT1L+i1rUf/AMP6FnS8znVHC2dgSTAG+SoPkeUj5pOKHzTFsPtMZJMAN9wBldynYu7RfcEe7lw7drnDbpOOnqu0ZXicnGzPniMTpdR/s1f+Dlf3k8Iv/Yp/9o+qInhTQM5NHUWjnPped4ADn3EEl0e0ZaMn17qS2LsfUkq06V+ynovC9vVmqfSO2qNXR5bmjyTDhgkEjPzVU+rSln42I4eUbJSXMnaCvr+VTilQ2wS50HJzEyFCmoqKybGvJgnrOcr9yMzv6keukHwq/wCSrLoi44HhKfyRA4no9e6m6+rQiMhrHkx1iQu9m2qOweFUkoZvOy+ppVTS6m91hfe5wuIM1MgOyGmTM/HE5KuTja7PUbg7U4SSV9G+CXK+mj07vO5+gfBbHt0OnFQy+zzEiDJJJkd8r06NurVj4rGKKxE1F3SbsXStMwQBAEAQBAEAQBAQeNAmi6MnH6hUYpN0pJF1B2qI07ij+Xpqt5t8j8HBy0gbrw1Fwdmj2KVp1Ypc16kXwrqKZ0tFgewvFNvluFwx26JLcnjP+RNd7LqkDK4ZzSuNAnU1IE+bp7gsFb4maaeyJ/hNhFEgiDIBB6Q0YWyn/l4lUuBg4II1eu99L9H/AOVZL4bHo4q7w9B9z9S1qap1pgBzhs0mAT2J6BZIyzSSfMyqC46I0R761B7rGC24OptFj206mIiGuAcOobGYyIXqJpvQ9q1OpTWZ62s91ePzTtyb4XLLT6uqC7l6d9Rr4ILqoEASC0AyB5rjjuPRU1FG7s9DHiKVOSSq1EmuUftZvS39mUcS1EgHREAZkVWGBsSAB6qOSP8AsYnRop6VP2N30OtZUJawyG7uHsyScT36/EKujbKkjNUjJPUeIP8ApdR/sVf+DlpO4P8A5FP/ALR9UY/Ch/8AR6f/AG2rqehPpH/l1PE1f6QP+qof7Z/5BZ8R8LKaRfcO/s0/d+5UKD/LRKfxMzuKvuQMTyFy4NW4Xoy7iGoqh0NbDXCJLrmiIM4gsHf81O/ZselXcY4OlG2938mdc4MIoU/+1exh/wBKPgfMVvjZNVxWEAQBAEAQBAEAQHl4kLjOrcq+IcPpVQeYxrsEZHfHwVE6EJu7Rpp1ZwacXsVtLwzpWtaBRZ5QACWtLhG3mIJPvlVSwkHzRZPEVJzc5bvckN4c1vsyP0/VUvALgzqxD4ogM4KzmF53Jk4/dULoqPWZ5Sv3F34t5bJGJvCiwu5bfKTP8lJ4Jwf5a098xGumu09Sj0XAK41OpeWENeadplmYBnE43UJ4Ws0rL0PTq4uhKhSipaq99+Za6fgbw8OdFs5EqlYGpB55WM08VBxcY7lR4s4RRY/R2shrtQ1rxc6HNcTIInbLvmVZFLh799xs6PqVKkauZu6g2u5r+l8kbI3glCIsxJOX1DkmScu7qHZTPKlUnJ3bPj+CUTMNgkESCZ+Eymj0IqckzDw/QmjcIy4gmAIw0NG3o0LlHC1oLK1fvL6lWE25XJPFdE+pp67WtJc6jUDR1JLCAPmVpVCryI4etThXhJvRSV/BNGPw5on0tLRY9hDmsAI6g/Bd6ipyJY3EU6mJnOL0b0KvxN4Yfq6rKjXWlrS2HAwZIMk/DsjwdSonw8fP7lEa8YlnoODPbTY11sgdDI3J/dRpYCrGKi7e/ISxMGzN/Rz3H5/4Vv4KfNEfxET4eDeo/NSWBl/sc/ErkQeHeGQypWcXzzHAwGxAAgD2sqz8DzkX18f1kIQUbZVz77m6aOlYxrd4AW6EcsVHkeTN3k2ZlIiEAQBAEAQBAEAQAoCNWpyuWLEzwykljtwaKWFzHyEsSue6dOAhFsU2ZKNC5l5Y7LlkxdmGvoqbrbmMMGRLQYPfZRVOHJEo1Jq9m/mZPqrPwt+QUeop/wCq+SI55c2PqrPwN+QXOopf6r5IdZPmzCWCdgrlFDMz6u2AISwufCFywPUID45qWOXMTgu2Oo+6ankodexZNCFJ9QBAEAQBAEAQBAEAQHkhDqPkILiEO3PJC6dQaFw4wunRC4DyV2x09BcOHxAYy1dB8hdAhDp5hcsEeilgfClgeLUOkihThGRkzOuEAgCAIAgCAIAgCAIAgCAIAgPkIBCAQgEIBalwIQXEIDyWLp255FNLnbnrlpc5c8mklztz7y0Fxy0uLgU0ucuewFw4fUAQBAEAQBAEAQBAEAQBAEAQBAEAQBAEAQBAEAQBAEAQBAEAQBAEAQBAEAQH/9k="/>
          <p:cNvSpPr>
            <a:spLocks noChangeAspect="1" noChangeArrowheads="1"/>
          </p:cNvSpPr>
          <p:nvPr/>
        </p:nvSpPr>
        <p:spPr bwMode="auto">
          <a:xfrm>
            <a:off x="4995863" y="3270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DE" altLang="de-DE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aaaa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der Lage und </a:t>
            </a:r>
            <a:r>
              <a:rPr lang="de-DE" dirty="0" err="1" smtClean="0"/>
              <a:t>Abmaße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Bildvorverarbeitung</a:t>
            </a:r>
          </a:p>
          <a:p>
            <a:pPr lvl="1"/>
            <a:r>
              <a:rPr lang="de-DE" dirty="0" smtClean="0"/>
              <a:t>Entfernen der </a:t>
            </a:r>
            <a:r>
              <a:rPr lang="de-DE" dirty="0" err="1" smtClean="0"/>
              <a:t>spekularen</a:t>
            </a:r>
            <a:r>
              <a:rPr lang="de-DE" dirty="0" smtClean="0"/>
              <a:t> Kante </a:t>
            </a:r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 200 werden auf 0 gesetzt</a:t>
            </a:r>
          </a:p>
          <a:p>
            <a:pPr lvl="1"/>
            <a:r>
              <a:rPr lang="de-DE" dirty="0" smtClean="0"/>
              <a:t>Maskieren der Werkstück </a:t>
            </a:r>
            <a:r>
              <a:rPr lang="de-DE" dirty="0" err="1" smtClean="0"/>
              <a:t>pixel</a:t>
            </a:r>
            <a:endParaRPr lang="de-DE" dirty="0" smtClean="0"/>
          </a:p>
          <a:p>
            <a:pPr lvl="2"/>
            <a:r>
              <a:rPr lang="de-DE" dirty="0" smtClean="0"/>
              <a:t>Pixel mit </a:t>
            </a:r>
            <a:r>
              <a:rPr lang="de-DE" dirty="0" err="1" smtClean="0"/>
              <a:t>Grauwert</a:t>
            </a:r>
            <a:r>
              <a:rPr lang="de-DE" dirty="0" smtClean="0"/>
              <a:t> &gt;= 70 werden auf 255 (weiß) gesetzt</a:t>
            </a:r>
          </a:p>
          <a:p>
            <a:pPr lvl="1"/>
            <a:r>
              <a:rPr lang="de-DE" dirty="0" smtClean="0"/>
              <a:t>Reduktion von Noise</a:t>
            </a:r>
          </a:p>
          <a:p>
            <a:pPr lvl="2"/>
            <a:r>
              <a:rPr lang="de-DE" dirty="0" smtClean="0"/>
              <a:t>Morphologische Erosion und </a:t>
            </a:r>
            <a:r>
              <a:rPr lang="de-DE" dirty="0" err="1" smtClean="0"/>
              <a:t>Dilitation</a:t>
            </a:r>
            <a:endParaRPr lang="de-DE" dirty="0" smtClean="0"/>
          </a:p>
          <a:p>
            <a:pPr lvl="1"/>
            <a:r>
              <a:rPr lang="de-DE" dirty="0" err="1" smtClean="0"/>
              <a:t>Kantendektion</a:t>
            </a:r>
            <a:r>
              <a:rPr lang="de-DE" dirty="0" smtClean="0"/>
              <a:t> mit </a:t>
            </a:r>
            <a:r>
              <a:rPr lang="de-DE" dirty="0" err="1" smtClean="0"/>
              <a:t>Canny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Überprüfen der </a:t>
            </a:r>
            <a:r>
              <a:rPr lang="de-DE" dirty="0" err="1" smtClean="0"/>
              <a:t>Abmaße</a:t>
            </a:r>
            <a:r>
              <a:rPr lang="de-DE" dirty="0" smtClean="0"/>
              <a:t> und finden der Lage</a:t>
            </a:r>
          </a:p>
          <a:p>
            <a:pPr lvl="1"/>
            <a:r>
              <a:rPr lang="de-DE" dirty="0" smtClean="0"/>
              <a:t>Annahme: Kontur, die den Flächeninhalt des kleinsten, vollständig umschließenden Rechtecks maximiert ist die Kontur des Werkstücks</a:t>
            </a:r>
          </a:p>
          <a:p>
            <a:pPr lvl="1"/>
            <a:r>
              <a:rPr lang="de-DE" dirty="0" smtClean="0"/>
              <a:t>Überprüfe die Länge jeder Kante des umschließenden Rechtecks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Bohrungspositionen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Berechnung der Bohrungspositionen </a:t>
            </a:r>
            <a:r>
              <a:rPr lang="de-DE" dirty="0"/>
              <a:t>anhand Rechteck-Eckpunktekorrekten </a:t>
            </a:r>
          </a:p>
        </p:txBody>
      </p:sp>
      <p:pic>
        <p:nvPicPr>
          <p:cNvPr id="4" name="Grafik 3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232658"/>
            <a:ext cx="3048000" cy="302581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48200" y="2362200"/>
            <a:ext cx="2743200" cy="274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029200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991349" y="2697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9200" y="47548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987540" y="47548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985194" y="3581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985193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8674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096000" y="36998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038600" y="3516966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Bohrungsdetektion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eines Gauß-Filters</a:t>
            </a:r>
          </a:p>
          <a:p>
            <a:pPr lvl="1"/>
            <a:r>
              <a:rPr lang="de-DE" dirty="0" smtClean="0"/>
              <a:t>Rauschentfernung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5" t="16164" r="11647" b="5403"/>
          <a:stretch/>
        </p:blipFill>
        <p:spPr>
          <a:xfrm>
            <a:off x="298382" y="2225833"/>
            <a:ext cx="3657600" cy="332771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4803842" y="2225832"/>
            <a:ext cx="3749541" cy="3327717"/>
          </a:xfrm>
          <a:prstGeom prst="rect">
            <a:avLst/>
          </a:prstGeom>
        </p:spPr>
      </p:pic>
      <p:sp>
        <p:nvSpPr>
          <p:cNvPr id="20" name="Pfeil nach rechts 19"/>
          <p:cNvSpPr/>
          <p:nvPr/>
        </p:nvSpPr>
        <p:spPr>
          <a:xfrm>
            <a:off x="4189412" y="3538377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Entfernung von Hintergrund mittels Schwellwert</a:t>
            </a:r>
          </a:p>
          <a:p>
            <a:pPr lvl="1"/>
            <a:r>
              <a:rPr lang="de-DE" dirty="0" smtClean="0"/>
              <a:t>Bessere Erkennung von Bohrungen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133600" y="2133600"/>
            <a:ext cx="4267200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Maskierung pro erwarteter Bohrungsposition</a:t>
            </a:r>
          </a:p>
          <a:p>
            <a:pPr lvl="1"/>
            <a:r>
              <a:rPr lang="de-DE" dirty="0" smtClean="0"/>
              <a:t>Individuelle Schwellwerte für Unterschiedliche Beleuchtung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4095" r="15833" b="3671"/>
          <a:stretch/>
        </p:blipFill>
        <p:spPr>
          <a:xfrm>
            <a:off x="2895600" y="2439353"/>
            <a:ext cx="3733800" cy="33137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9" t="77989" r="21232" b="9287"/>
          <a:stretch/>
        </p:blipFill>
        <p:spPr>
          <a:xfrm>
            <a:off x="7085817" y="5257800"/>
            <a:ext cx="1066800" cy="9906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t="22098" r="65599" b="65177"/>
          <a:stretch/>
        </p:blipFill>
        <p:spPr>
          <a:xfrm>
            <a:off x="1219200" y="2068172"/>
            <a:ext cx="1066800" cy="990600"/>
          </a:xfrm>
          <a:prstGeom prst="rect">
            <a:avLst/>
          </a:prstGeom>
        </p:spPr>
      </p:pic>
      <p:cxnSp>
        <p:nvCxnSpPr>
          <p:cNvPr id="5" name="Gerader Verbinder 4"/>
          <p:cNvCxnSpPr/>
          <p:nvPr/>
        </p:nvCxnSpPr>
        <p:spPr>
          <a:xfrm>
            <a:off x="2057400" y="2563472"/>
            <a:ext cx="1295400" cy="408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28959" y="5354297"/>
            <a:ext cx="1010041" cy="364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Bohrungsdetektion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von Schwellwertbild und Maskierung</a:t>
            </a:r>
          </a:p>
          <a:p>
            <a:pPr lvl="1"/>
            <a:r>
              <a:rPr lang="de-DE" dirty="0" smtClean="0"/>
              <a:t>Einzelne Detektion von Bohrungen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Hough </a:t>
            </a:r>
            <a:r>
              <a:rPr lang="de-DE" dirty="0" smtClean="0"/>
              <a:t>Transformation zur Kreis-Detektion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4" t="11170" r="14166" b="3088"/>
          <a:stretch/>
        </p:blipFill>
        <p:spPr>
          <a:xfrm>
            <a:off x="228600" y="2057400"/>
            <a:ext cx="2363152" cy="2159629"/>
          </a:xfrm>
          <a:prstGeom prst="rect">
            <a:avLst/>
          </a:prstGeom>
        </p:spPr>
      </p:pic>
      <p:sp>
        <p:nvSpPr>
          <p:cNvPr id="4" name="Flussdiagramm: Prozess 3"/>
          <p:cNvSpPr/>
          <p:nvPr/>
        </p:nvSpPr>
        <p:spPr>
          <a:xfrm>
            <a:off x="2743200" y="2819400"/>
            <a:ext cx="685800" cy="4594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XOR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t="15556" r="16839" b="6666"/>
          <a:stretch/>
        </p:blipFill>
        <p:spPr>
          <a:xfrm>
            <a:off x="6553200" y="2057400"/>
            <a:ext cx="2423161" cy="2133601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51" y="2057401"/>
            <a:ext cx="2337049" cy="21336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9" name="Pfeil nach rechts 8"/>
          <p:cNvSpPr/>
          <p:nvPr/>
        </p:nvSpPr>
        <p:spPr>
          <a:xfrm>
            <a:off x="6096000" y="2867405"/>
            <a:ext cx="381000" cy="411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Bohrungsüberprüfung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Existenz von Bohrung in Nähe der berechneter Bohrungsposition</a:t>
            </a:r>
          </a:p>
          <a:p>
            <a:r>
              <a:rPr lang="de-DE" dirty="0" smtClean="0"/>
              <a:t>Zuordnung zu Bohrungsgrößen</a:t>
            </a:r>
          </a:p>
          <a:p>
            <a:r>
              <a:rPr lang="de-DE" dirty="0" smtClean="0"/>
              <a:t>Anordnung der erkannten Bohrungsgrößen</a:t>
            </a:r>
          </a:p>
          <a:p>
            <a:r>
              <a:rPr lang="de-DE" dirty="0" smtClean="0"/>
              <a:t>Markierung im Fehlerfall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8" name="Grafik 7" descr="Perfek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2000" y="2844356"/>
            <a:ext cx="3429000" cy="34040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8401" r="11667" b="6192"/>
          <a:stretch/>
        </p:blipFill>
        <p:spPr>
          <a:xfrm>
            <a:off x="4953000" y="2819400"/>
            <a:ext cx="3515652" cy="3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Werkstück &amp; Prüfaufgaben</a:t>
            </a:r>
          </a:p>
          <a:p>
            <a:r>
              <a:rPr lang="de-DE" sz="2400" dirty="0" smtClean="0"/>
              <a:t>Aufbau</a:t>
            </a:r>
          </a:p>
          <a:p>
            <a:r>
              <a:rPr lang="de-DE" sz="2400" dirty="0" smtClean="0"/>
              <a:t>Verwendete Software</a:t>
            </a:r>
          </a:p>
          <a:p>
            <a:r>
              <a:rPr lang="de-DE" sz="2400" dirty="0" smtClean="0"/>
              <a:t>Unterschied Modell &amp; Aufnahme</a:t>
            </a:r>
          </a:p>
          <a:p>
            <a:r>
              <a:rPr lang="de-DE" sz="2400" dirty="0" smtClean="0"/>
              <a:t>Vorgehensweise</a:t>
            </a:r>
          </a:p>
          <a:p>
            <a:r>
              <a:rPr lang="de-DE" sz="2400" dirty="0" smtClean="0"/>
              <a:t>Vorführung</a:t>
            </a:r>
          </a:p>
          <a:p>
            <a:pPr>
              <a:buNone/>
            </a:pPr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Prüfen auf Beschädigungen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Maskieren des Werkstücks</a:t>
            </a:r>
          </a:p>
          <a:p>
            <a:r>
              <a:rPr lang="de-DE" dirty="0" smtClean="0"/>
              <a:t>Filtern</a:t>
            </a:r>
          </a:p>
          <a:p>
            <a:pPr lvl="1"/>
            <a:r>
              <a:rPr lang="de-DE" dirty="0" err="1" smtClean="0"/>
              <a:t>Guided</a:t>
            </a:r>
            <a:r>
              <a:rPr lang="de-DE" dirty="0" smtClean="0"/>
              <a:t> Image Filter</a:t>
            </a:r>
          </a:p>
          <a:p>
            <a:r>
              <a:rPr lang="de-DE" dirty="0" smtClean="0"/>
              <a:t>Kantendetektion mit </a:t>
            </a:r>
            <a:r>
              <a:rPr lang="de-DE" dirty="0" err="1" smtClean="0"/>
              <a:t>Canny</a:t>
            </a:r>
            <a:endParaRPr lang="de-DE" dirty="0" smtClean="0"/>
          </a:p>
          <a:p>
            <a:r>
              <a:rPr lang="de-DE" dirty="0" smtClean="0"/>
              <a:t>Kanten und Bohrungen entfernen</a:t>
            </a:r>
          </a:p>
          <a:p>
            <a:r>
              <a:rPr lang="de-DE" dirty="0" smtClean="0"/>
              <a:t>Cluster finden</a:t>
            </a:r>
          </a:p>
          <a:p>
            <a:r>
              <a:rPr lang="de-DE" dirty="0" smtClean="0"/>
              <a:t>Zusätzlich: Überprüfung des Stegs</a:t>
            </a:r>
          </a:p>
          <a:p>
            <a:pPr lvl="1"/>
            <a:r>
              <a:rPr lang="de-DE" dirty="0" err="1" smtClean="0"/>
              <a:t>Threshold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6911975" cy="693737"/>
          </a:xfrm>
        </p:spPr>
        <p:txBody>
          <a:bodyPr/>
          <a:lstStyle/>
          <a:p>
            <a:r>
              <a:rPr lang="de-DE" sz="6000" dirty="0" smtClean="0"/>
              <a:t>Vorführung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5431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Werkstück &amp; Prüfaufgaben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Maße 8x8cm</a:t>
            </a:r>
          </a:p>
          <a:p>
            <a:r>
              <a:rPr lang="de-DE" dirty="0" smtClean="0"/>
              <a:t>4x 5mm Bohrung</a:t>
            </a:r>
          </a:p>
          <a:p>
            <a:r>
              <a:rPr lang="de-DE" dirty="0" smtClean="0"/>
              <a:t>2x 7mm Bohrung</a:t>
            </a:r>
          </a:p>
          <a:p>
            <a:r>
              <a:rPr lang="de-DE" dirty="0" smtClean="0"/>
              <a:t>Mittler Steg Maß 1mm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Abmessung Werkstück (Toleranz 2mm)</a:t>
            </a:r>
          </a:p>
          <a:p>
            <a:r>
              <a:rPr lang="de-DE" dirty="0" smtClean="0"/>
              <a:t>Bohrungen (Toleranz 2mm)</a:t>
            </a:r>
          </a:p>
          <a:p>
            <a:pPr lvl="1"/>
            <a:r>
              <a:rPr lang="de-DE" dirty="0" smtClean="0"/>
              <a:t>Existenz</a:t>
            </a:r>
          </a:p>
          <a:p>
            <a:pPr lvl="1"/>
            <a:r>
              <a:rPr lang="de-DE" dirty="0" smtClean="0"/>
              <a:t>Durchmesser</a:t>
            </a:r>
          </a:p>
          <a:p>
            <a:pPr lvl="1"/>
            <a:r>
              <a:rPr lang="de-DE" dirty="0" smtClean="0"/>
              <a:t>Korrekte Position</a:t>
            </a:r>
          </a:p>
          <a:p>
            <a:r>
              <a:rPr lang="de-DE" dirty="0" smtClean="0"/>
              <a:t>Tiefe Kratzer und strukturelle Schäden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69610"/>
            <a:ext cx="2157331" cy="2143250"/>
          </a:xfrm>
          <a:prstGeom prst="rect">
            <a:avLst/>
          </a:prstGeom>
        </p:spPr>
      </p:pic>
      <p:pic>
        <p:nvPicPr>
          <p:cNvPr id="6" name="Grafik 5" descr="Perfek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810000"/>
            <a:ext cx="2159856" cy="214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60 x 60 x 60 cm Aufbau</a:t>
            </a:r>
          </a:p>
          <a:p>
            <a:r>
              <a:rPr lang="de-DE" dirty="0" smtClean="0"/>
              <a:t>Kamera: UI-1 460SE-C-HQ</a:t>
            </a:r>
          </a:p>
          <a:p>
            <a:pPr lvl="1"/>
            <a:r>
              <a:rPr lang="de-DE" dirty="0" smtClean="0"/>
              <a:t>2048 x 1536</a:t>
            </a:r>
          </a:p>
          <a:p>
            <a:r>
              <a:rPr lang="de-DE" dirty="0" smtClean="0"/>
              <a:t>Objektiv: </a:t>
            </a:r>
            <a:r>
              <a:rPr lang="de-DE" dirty="0" err="1" smtClean="0"/>
              <a:t>Tamron</a:t>
            </a:r>
            <a:r>
              <a:rPr lang="de-DE" dirty="0" smtClean="0"/>
              <a:t> 1:1,6 25mm</a:t>
            </a:r>
          </a:p>
          <a:p>
            <a:r>
              <a:rPr lang="de-DE" dirty="0" smtClean="0"/>
              <a:t>2 Lichter mit Diffusor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" name="Grafik 5" descr="aufba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19200"/>
            <a:ext cx="3920746" cy="472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mspoweruser.com/wp-content/uploads/2016/02/rsz_visual-studio-logo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35192"/>
            <a:ext cx="4021137" cy="26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AutoCAD</a:t>
            </a:r>
          </a:p>
          <a:p>
            <a:r>
              <a:rPr lang="en-US" dirty="0" smtClean="0"/>
              <a:t>Blender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IDS </a:t>
            </a:r>
            <a:r>
              <a:rPr lang="en-US" dirty="0" err="1" smtClean="0"/>
              <a:t>uEye</a:t>
            </a:r>
            <a:r>
              <a:rPr lang="en-US" dirty="0" smtClean="0"/>
              <a:t> SDK</a:t>
            </a:r>
          </a:p>
        </p:txBody>
      </p:sp>
      <p:pic>
        <p:nvPicPr>
          <p:cNvPr id="1026" name="Picture 2" descr="https://justonyx.files.wordpress.com/2015/03/autocad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16" y="1163025"/>
            <a:ext cx="2598242" cy="23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blender.org/institute/logos/blender-pla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31365"/>
            <a:ext cx="3692525" cy="102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5/53/OpenCV_Logo_with_tex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63025"/>
            <a:ext cx="1920779" cy="23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 Modell &amp; Aufnahme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Perfekte Beleuchtung</a:t>
            </a:r>
          </a:p>
          <a:p>
            <a:pPr lvl="1"/>
            <a:r>
              <a:rPr lang="de-DE" dirty="0" smtClean="0"/>
              <a:t>Perfekte Kanten</a:t>
            </a:r>
          </a:p>
          <a:p>
            <a:pPr lvl="1"/>
            <a:r>
              <a:rPr lang="de-DE" dirty="0" smtClean="0"/>
              <a:t>Perfekte Genauigkeit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2081131" cy="2067547"/>
          </a:xfrm>
          <a:prstGeom prst="rect">
            <a:avLst/>
          </a:prstGeom>
        </p:spPr>
      </p:pic>
      <p:pic>
        <p:nvPicPr>
          <p:cNvPr id="5" name="Grafik 4" descr="Werkstück perfek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29000"/>
            <a:ext cx="2233531" cy="221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Vorgehensweise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Grafik 3" descr="Ablau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1836420" cy="496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 und Maße</a:t>
            </a:r>
            <a:endParaRPr lang="de-DE" dirty="0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Bohrungen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Programm-Ablauf</a:t>
            </a:r>
            <a:endParaRPr lang="de-DE" dirty="0"/>
          </a:p>
        </p:txBody>
      </p:sp>
      <p:sp>
        <p:nvSpPr>
          <p:cNvPr id="4" name="Flussdiagramm: Alternativer Prozess 3"/>
          <p:cNvSpPr/>
          <p:nvPr/>
        </p:nvSpPr>
        <p:spPr>
          <a:xfrm>
            <a:off x="2971800" y="1040600"/>
            <a:ext cx="2743200" cy="612648"/>
          </a:xfrm>
          <a:prstGeom prst="flowChartAlternateProcess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Kalibrierung</a:t>
            </a:r>
            <a:endParaRPr lang="de-DE" dirty="0"/>
          </a:p>
        </p:txBody>
      </p:sp>
      <p:sp>
        <p:nvSpPr>
          <p:cNvPr id="5" name="Flussdiagramm: Alternativer Prozess 4"/>
          <p:cNvSpPr/>
          <p:nvPr/>
        </p:nvSpPr>
        <p:spPr>
          <a:xfrm>
            <a:off x="2971800" y="239774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Lage und Maße</a:t>
            </a:r>
          </a:p>
        </p:txBody>
      </p:sp>
      <p:sp>
        <p:nvSpPr>
          <p:cNvPr id="6" name="Flussdiagramm: Alternativer Prozess 5"/>
          <p:cNvSpPr/>
          <p:nvPr/>
        </p:nvSpPr>
        <p:spPr>
          <a:xfrm>
            <a:off x="2986216" y="3748710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Bohrungen</a:t>
            </a:r>
          </a:p>
        </p:txBody>
      </p:sp>
      <p:sp>
        <p:nvSpPr>
          <p:cNvPr id="7" name="Flussdiagramm: Alternativer Prozess 6"/>
          <p:cNvSpPr/>
          <p:nvPr/>
        </p:nvSpPr>
        <p:spPr>
          <a:xfrm>
            <a:off x="2971800" y="5105854"/>
            <a:ext cx="2743200" cy="612648"/>
          </a:xfrm>
          <a:prstGeom prst="flowChartAlternateProcess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Schäden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4" idx="2"/>
            <a:endCxn id="5" idx="0"/>
          </p:cNvCxnSpPr>
          <p:nvPr/>
        </p:nvCxnSpPr>
        <p:spPr>
          <a:xfrm>
            <a:off x="4343400" y="165324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343400" y="3004214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333103" y="4361358"/>
            <a:ext cx="0" cy="744496"/>
          </a:xfrm>
          <a:prstGeom prst="straightConnector1">
            <a:avLst/>
          </a:prstGeom>
          <a:ln>
            <a:solidFill>
              <a:schemeClr val="accent1">
                <a:alpha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3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Bildschirmpräsentation (4:3)</PresentationFormat>
  <Paragraphs>120</Paragraphs>
  <Slides>22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KIT_master_ppt2003_de</vt:lpstr>
      <vt:lpstr>Projektpraktikum Robotik und Automation I </vt:lpstr>
      <vt:lpstr>Agenda</vt:lpstr>
      <vt:lpstr>Werkstück &amp; Prüfaufgaben</vt:lpstr>
      <vt:lpstr>Aufbau</vt:lpstr>
      <vt:lpstr>Verwendete Software</vt:lpstr>
      <vt:lpstr>Unterschied Modell &amp; Aufnahme</vt:lpstr>
      <vt:lpstr>Vorgehensweise</vt:lpstr>
      <vt:lpstr>Programm-Ablauf</vt:lpstr>
      <vt:lpstr>Programm-Ablauf</vt:lpstr>
      <vt:lpstr>Kalibrierung</vt:lpstr>
      <vt:lpstr>Programm-Ablauf</vt:lpstr>
      <vt:lpstr>Prüfen der Lage und Abmaße</vt:lpstr>
      <vt:lpstr>Programm-Ablauf</vt:lpstr>
      <vt:lpstr>Bohrungspositionen</vt:lpstr>
      <vt:lpstr>Bohrungsdetektion</vt:lpstr>
      <vt:lpstr>Bohrungsdetektion</vt:lpstr>
      <vt:lpstr>Bohrungsdetektion</vt:lpstr>
      <vt:lpstr>Bohrungsdetektion</vt:lpstr>
      <vt:lpstr>Bohrungsüberprüfung</vt:lpstr>
      <vt:lpstr>Programm-Ablauf</vt:lpstr>
      <vt:lpstr>Prüfen auf Beschädigungen</vt:lpstr>
      <vt:lpstr>Vorführung</vt:lpstr>
    </vt:vector>
  </TitlesOfParts>
  <Company>Uni Karlsruhe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maizik</dc:creator>
  <cp:lastModifiedBy>Patrick Petersen</cp:lastModifiedBy>
  <cp:revision>1224</cp:revision>
  <cp:lastPrinted>2015-12-14T16:16:29Z</cp:lastPrinted>
  <dcterms:created xsi:type="dcterms:W3CDTF">2009-12-03T12:04:20Z</dcterms:created>
  <dcterms:modified xsi:type="dcterms:W3CDTF">2016-07-14T21:24:27Z</dcterms:modified>
</cp:coreProperties>
</file>