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589" r:id="rId2"/>
    <p:sldId id="591" r:id="rId3"/>
    <p:sldId id="592" r:id="rId4"/>
    <p:sldId id="593" r:id="rId5"/>
    <p:sldId id="594" r:id="rId6"/>
    <p:sldId id="595" r:id="rId7"/>
    <p:sldId id="596" r:id="rId8"/>
    <p:sldId id="602" r:id="rId9"/>
    <p:sldId id="603" r:id="rId10"/>
    <p:sldId id="597" r:id="rId11"/>
    <p:sldId id="604" r:id="rId12"/>
    <p:sldId id="598" r:id="rId13"/>
    <p:sldId id="605" r:id="rId14"/>
    <p:sldId id="599" r:id="rId15"/>
    <p:sldId id="607" r:id="rId16"/>
    <p:sldId id="608" r:id="rId17"/>
    <p:sldId id="610" r:id="rId18"/>
    <p:sldId id="609" r:id="rId19"/>
    <p:sldId id="611" r:id="rId20"/>
    <p:sldId id="606" r:id="rId21"/>
    <p:sldId id="600" r:id="rId22"/>
    <p:sldId id="601" r:id="rId23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6B7"/>
    <a:srgbClr val="00927D"/>
    <a:srgbClr val="0000FF"/>
    <a:srgbClr val="F8F8F8"/>
    <a:srgbClr val="6600FF"/>
    <a:srgbClr val="009E87"/>
    <a:srgbClr val="FF00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7" autoAdjust="0"/>
    <p:restoredTop sz="91136" autoAdjust="0"/>
  </p:normalViewPr>
  <p:slideViewPr>
    <p:cSldViewPr>
      <p:cViewPr varScale="1">
        <p:scale>
          <a:sx n="112" d="100"/>
          <a:sy n="112" d="100"/>
        </p:scale>
        <p:origin x="197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22" y="78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29025" y="509588"/>
            <a:ext cx="273367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8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108547" name="Text Box 7"/>
          <p:cNvSpPr txBox="1">
            <a:spLocks noChangeArrowheads="1"/>
          </p:cNvSpPr>
          <p:nvPr/>
        </p:nvSpPr>
        <p:spPr bwMode="auto">
          <a:xfrm>
            <a:off x="536575" y="9264650"/>
            <a:ext cx="3076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 b="0" smtClean="0">
                <a:solidFill>
                  <a:schemeClr val="tx1"/>
                </a:solidFill>
                <a:cs typeface="+mn-cs"/>
              </a:rPr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 b="0" smtClean="0">
                <a:solidFill>
                  <a:schemeClr val="tx1"/>
                </a:solidFill>
                <a:cs typeface="+mn-cs"/>
              </a:rPr>
              <a:t>nationales Forschungszentrum in der Helmholtz-Gemeinschaft</a:t>
            </a:r>
          </a:p>
        </p:txBody>
      </p:sp>
      <p:pic>
        <p:nvPicPr>
          <p:cNvPr id="44036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206375"/>
            <a:ext cx="9985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754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4C2BB7D0-E064-4FE9-A796-21C923C3C78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05907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80B98C-EA6F-4C12-A077-8AEA97F5D70B}" type="slidenum">
              <a:rPr lang="de-DE" altLang="de-DE" b="0"/>
              <a:pPr algn="r" eaLnBrk="1" hangingPunct="1">
                <a:spcBef>
                  <a:spcPct val="0"/>
                </a:spcBef>
              </a:pPr>
              <a:t>1</a:t>
            </a:fld>
            <a:endParaRPr lang="de-DE" altLang="de-DE" b="0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altLang="de-DE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37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ch\Desktop\titelbil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3429001"/>
            <a:ext cx="90455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6350"/>
            <a:ext cx="9144001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396875" y="6597650"/>
            <a:ext cx="36703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800" b="0" dirty="0" smtClean="0">
                <a:solidFill>
                  <a:schemeClr val="tx1"/>
                </a:solidFill>
                <a:cs typeface="+mn-cs"/>
              </a:rPr>
              <a:t>KIT – Die Forschungsuniversität in der Helmholtz-Gemeinschaft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385763" y="3227388"/>
            <a:ext cx="43592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1400" b="0" dirty="0" smtClean="0">
                <a:solidFill>
                  <a:schemeClr val="bg1"/>
                </a:solidFill>
                <a:cs typeface="+mn-cs"/>
              </a:rPr>
              <a:t>Institut für Anthropomatik und Robotik (IAR) - Intelligente Prozessautomation und Robotik (IPR)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sz="1600" smtClean="0">
                <a:solidFill>
                  <a:srgbClr val="777777"/>
                </a:solidFill>
                <a:cs typeface="+mn-cs"/>
              </a:rPr>
              <a:t>www.kit.edu</a:t>
            </a:r>
          </a:p>
        </p:txBody>
      </p:sp>
      <p:pic>
        <p:nvPicPr>
          <p:cNvPr id="6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234950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7728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07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785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" y="144463"/>
            <a:ext cx="6911975" cy="693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392113" y="1198563"/>
            <a:ext cx="8356600" cy="4894262"/>
          </a:xfrm>
        </p:spPr>
        <p:txBody>
          <a:bodyPr/>
          <a:lstStyle/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89652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587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1426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03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29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263525" indent="0">
              <a:lnSpc>
                <a:spcPts val="2200"/>
              </a:lnSpc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805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0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4864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9650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44463"/>
            <a:ext cx="691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Folientitel durch klicken</a:t>
            </a:r>
            <a:br>
              <a:rPr lang="de-DE" altLang="de-DE" smtClean="0"/>
            </a:br>
            <a:r>
              <a:rPr lang="de-DE" altLang="de-DE" smtClean="0"/>
              <a:t>  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Karlsruhe Institute of Technology (KIT).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6357938" y="6445250"/>
            <a:ext cx="26193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ts val="900"/>
              </a:lnSpc>
              <a:spcBef>
                <a:spcPct val="50000"/>
              </a:spcBef>
              <a:defRPr/>
            </a:pPr>
            <a:r>
              <a:rPr lang="de-DE" sz="900" b="0" dirty="0" smtClean="0">
                <a:solidFill>
                  <a:schemeClr val="tx1"/>
                </a:solidFill>
                <a:cs typeface="+mn-cs"/>
              </a:rPr>
              <a:t>Institut für Anthropomatik und Robotik (IAR) -</a:t>
            </a:r>
          </a:p>
          <a:p>
            <a:pPr>
              <a:lnSpc>
                <a:spcPts val="900"/>
              </a:lnSpc>
              <a:spcBef>
                <a:spcPct val="50000"/>
              </a:spcBef>
              <a:defRPr/>
            </a:pPr>
            <a:r>
              <a:rPr lang="de-DE" sz="900" b="0" dirty="0" smtClean="0">
                <a:solidFill>
                  <a:schemeClr val="tx1"/>
                </a:solidFill>
                <a:cs typeface="+mn-cs"/>
              </a:rPr>
              <a:t> Intelligente Prozessautomation und Robotik (IPR)</a:t>
            </a: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6A23274A-B95A-46D8-B8D0-CB17473CC3BD}" type="slidenum">
              <a:rPr lang="de-DE" altLang="de-DE" sz="900">
                <a:solidFill>
                  <a:schemeClr val="tx1"/>
                </a:solidFill>
              </a:rPr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sz="900">
              <a:solidFill>
                <a:schemeClr val="tx1"/>
              </a:solidFill>
            </a:endParaRPr>
          </a:p>
        </p:txBody>
      </p:sp>
      <p:pic>
        <p:nvPicPr>
          <p:cNvPr id="1031" name="Picture 13" descr="KIT-Logo-rgb_d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2571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612775" y="6445250"/>
            <a:ext cx="44640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99B346FF-A815-422F-B0B6-99799F7066F0}" type="datetime1">
              <a:rPr lang="de-DE" altLang="de-DE" sz="900" b="0" smtClean="0">
                <a:solidFill>
                  <a:schemeClr val="tx1"/>
                </a:solidFill>
                <a:cs typeface="+mn-cs"/>
              </a:rPr>
              <a:pPr>
                <a:defRPr/>
              </a:pPr>
              <a:t>14.07.2016</a:t>
            </a:fld>
            <a:r>
              <a:rPr lang="de-DE" altLang="de-DE" sz="900" b="0" dirty="0" smtClean="0">
                <a:solidFill>
                  <a:schemeClr val="tx1"/>
                </a:solidFill>
                <a:cs typeface="+mn-cs"/>
              </a:rPr>
              <a:t>	 Christoph Jost, Marcus </a:t>
            </a:r>
            <a:r>
              <a:rPr lang="de-DE" altLang="de-DE" sz="900" b="0" dirty="0" err="1" smtClean="0">
                <a:solidFill>
                  <a:schemeClr val="tx1"/>
                </a:solidFill>
                <a:cs typeface="+mn-cs"/>
              </a:rPr>
              <a:t>Conzelmann</a:t>
            </a:r>
            <a:r>
              <a:rPr lang="de-DE" altLang="de-DE" sz="900" b="0" dirty="0" smtClean="0">
                <a:solidFill>
                  <a:schemeClr val="tx1"/>
                </a:solidFill>
                <a:cs typeface="+mn-cs"/>
              </a:rPr>
              <a:t>,</a:t>
            </a:r>
            <a:r>
              <a:rPr lang="de-DE" altLang="de-DE" sz="900" b="0" baseline="0" dirty="0" smtClean="0">
                <a:solidFill>
                  <a:schemeClr val="tx1"/>
                </a:solidFill>
                <a:cs typeface="+mn-cs"/>
              </a:rPr>
              <a:t> Patrick Petersen</a:t>
            </a:r>
            <a:endParaRPr lang="de-DE" altLang="de-DE" sz="900" b="0" dirty="0" smtClean="0">
              <a:solidFill>
                <a:schemeClr val="tx1"/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93" r:id="rId1"/>
    <p:sldLayoutId id="2147485981" r:id="rId2"/>
    <p:sldLayoutId id="2147485982" r:id="rId3"/>
    <p:sldLayoutId id="2147485983" r:id="rId4"/>
    <p:sldLayoutId id="2147485984" r:id="rId5"/>
    <p:sldLayoutId id="2147485985" r:id="rId6"/>
    <p:sldLayoutId id="2147485986" r:id="rId7"/>
    <p:sldLayoutId id="2147485987" r:id="rId8"/>
    <p:sldLayoutId id="2147485988" r:id="rId9"/>
    <p:sldLayoutId id="2147485989" r:id="rId10"/>
    <p:sldLayoutId id="2147485990" r:id="rId11"/>
    <p:sldLayoutId id="2147485991" r:id="rId12"/>
  </p:sldLayoutIdLst>
  <p:timing>
    <p:tnLst>
      <p:par>
        <p:cTn id="1" dur="indefinite" restart="never" nodeType="tmRoot"/>
      </p:par>
    </p:tnLst>
  </p:timing>
  <p:hf hdr="0"/>
  <p:txStyles>
    <p:titleStyle>
      <a:lvl1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658938"/>
            <a:ext cx="8839200" cy="703262"/>
          </a:xfrm>
        </p:spPr>
        <p:txBody>
          <a:bodyPr/>
          <a:lstStyle/>
          <a:p>
            <a:r>
              <a:rPr lang="de-DE" altLang="de-DE" sz="3200" dirty="0" smtClean="0">
                <a:solidFill>
                  <a:srgbClr val="006666"/>
                </a:solidFill>
              </a:rPr>
              <a:t>Projektpraktikum </a:t>
            </a:r>
            <a:r>
              <a:rPr lang="de-DE" altLang="de-DE" sz="3200" dirty="0">
                <a:solidFill>
                  <a:srgbClr val="006666"/>
                </a:solidFill>
              </a:rPr>
              <a:t>Robotik und Automation I </a:t>
            </a:r>
            <a:endParaRPr lang="de-DE" altLang="de-DE" sz="2400" dirty="0" smtClean="0">
              <a:solidFill>
                <a:srgbClr val="006666"/>
              </a:solidFill>
            </a:endParaRPr>
          </a:p>
        </p:txBody>
      </p:sp>
      <p:sp>
        <p:nvSpPr>
          <p:cNvPr id="3076" name="AutoShape 17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538663" y="-1301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 dirty="0">
              <a:solidFill>
                <a:schemeClr val="tx2"/>
              </a:solidFill>
            </a:endParaRPr>
          </a:p>
        </p:txBody>
      </p:sp>
      <p:sp>
        <p:nvSpPr>
          <p:cNvPr id="3077" name="AutoShape 19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691063" y="222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 dirty="0">
              <a:solidFill>
                <a:schemeClr val="tx2"/>
              </a:solidFill>
            </a:endParaRPr>
          </a:p>
        </p:txBody>
      </p:sp>
      <p:sp>
        <p:nvSpPr>
          <p:cNvPr id="3078" name="AutoShape 21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843463" y="1746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 dirty="0">
              <a:solidFill>
                <a:schemeClr val="tx2"/>
              </a:solidFill>
            </a:endParaRPr>
          </a:p>
        </p:txBody>
      </p:sp>
      <p:sp>
        <p:nvSpPr>
          <p:cNvPr id="3079" name="AutoShape 23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995863" y="3270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aaaa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Programm-Ablauf</a:t>
            </a:r>
            <a:endParaRPr lang="de-DE" dirty="0"/>
          </a:p>
        </p:txBody>
      </p:sp>
      <p:sp>
        <p:nvSpPr>
          <p:cNvPr id="4" name="Flussdiagramm: Alternativer Prozess 3"/>
          <p:cNvSpPr/>
          <p:nvPr/>
        </p:nvSpPr>
        <p:spPr>
          <a:xfrm>
            <a:off x="2971800" y="104060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5" name="Flussdiagramm: Alternativer Prozess 4"/>
          <p:cNvSpPr/>
          <p:nvPr/>
        </p:nvSpPr>
        <p:spPr>
          <a:xfrm>
            <a:off x="2971800" y="2397744"/>
            <a:ext cx="2743200" cy="612648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Lage und Maße</a:t>
            </a:r>
          </a:p>
        </p:txBody>
      </p:sp>
      <p:sp>
        <p:nvSpPr>
          <p:cNvPr id="6" name="Flussdiagramm: Alternativer Prozess 5"/>
          <p:cNvSpPr/>
          <p:nvPr/>
        </p:nvSpPr>
        <p:spPr>
          <a:xfrm>
            <a:off x="2986216" y="374871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Bohrungen</a:t>
            </a:r>
            <a:endParaRPr lang="de-DE" dirty="0"/>
          </a:p>
        </p:txBody>
      </p:sp>
      <p:sp>
        <p:nvSpPr>
          <p:cNvPr id="7" name="Flussdiagramm: Alternativer Prozess 6"/>
          <p:cNvSpPr/>
          <p:nvPr/>
        </p:nvSpPr>
        <p:spPr>
          <a:xfrm>
            <a:off x="2971800" y="510585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Schäden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4343400" y="165324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343400" y="3004214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333103" y="436135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8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Prüfen der Lage und </a:t>
            </a:r>
            <a:r>
              <a:rPr lang="de-DE" dirty="0" err="1" smtClean="0"/>
              <a:t>Abmaße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Bildvorverarbeitung</a:t>
            </a:r>
          </a:p>
          <a:p>
            <a:pPr lvl="1"/>
            <a:r>
              <a:rPr lang="de-DE" dirty="0" smtClean="0"/>
              <a:t>Entfernen der </a:t>
            </a:r>
            <a:r>
              <a:rPr lang="de-DE" dirty="0" err="1" smtClean="0"/>
              <a:t>spekularen</a:t>
            </a:r>
            <a:r>
              <a:rPr lang="de-DE" dirty="0" smtClean="0"/>
              <a:t> Kante </a:t>
            </a:r>
          </a:p>
          <a:p>
            <a:pPr lvl="2"/>
            <a:r>
              <a:rPr lang="de-DE" dirty="0" smtClean="0"/>
              <a:t>Pixel mit </a:t>
            </a:r>
            <a:r>
              <a:rPr lang="de-DE" dirty="0" err="1" smtClean="0"/>
              <a:t>Grauwert</a:t>
            </a:r>
            <a:r>
              <a:rPr lang="de-DE" dirty="0" smtClean="0"/>
              <a:t> &gt; 200 werden auf 0 gesetzt</a:t>
            </a:r>
          </a:p>
          <a:p>
            <a:pPr lvl="1"/>
            <a:r>
              <a:rPr lang="de-DE" dirty="0" smtClean="0"/>
              <a:t>Maskieren der Werkstück </a:t>
            </a:r>
            <a:r>
              <a:rPr lang="de-DE" dirty="0" err="1" smtClean="0"/>
              <a:t>pixel</a:t>
            </a:r>
            <a:endParaRPr lang="de-DE" dirty="0" smtClean="0"/>
          </a:p>
          <a:p>
            <a:pPr lvl="2"/>
            <a:r>
              <a:rPr lang="de-DE" dirty="0" smtClean="0"/>
              <a:t>Pixel mit </a:t>
            </a:r>
            <a:r>
              <a:rPr lang="de-DE" dirty="0" err="1" smtClean="0"/>
              <a:t>Grauwert</a:t>
            </a:r>
            <a:r>
              <a:rPr lang="de-DE" dirty="0" smtClean="0"/>
              <a:t> &gt;= 70 werden auf 255 (weiß) gesetzt</a:t>
            </a:r>
          </a:p>
          <a:p>
            <a:pPr lvl="1"/>
            <a:r>
              <a:rPr lang="de-DE" dirty="0" smtClean="0"/>
              <a:t>Reduktion von Noise</a:t>
            </a:r>
          </a:p>
          <a:p>
            <a:pPr lvl="2"/>
            <a:r>
              <a:rPr lang="de-DE" dirty="0" smtClean="0"/>
              <a:t>Morphologische Erosion und </a:t>
            </a:r>
            <a:r>
              <a:rPr lang="de-DE" dirty="0" err="1" smtClean="0"/>
              <a:t>Dilitation</a:t>
            </a:r>
            <a:endParaRPr lang="de-DE" dirty="0" smtClean="0"/>
          </a:p>
          <a:p>
            <a:pPr lvl="1"/>
            <a:r>
              <a:rPr lang="de-DE" dirty="0" err="1" smtClean="0"/>
              <a:t>Kantendektion</a:t>
            </a:r>
            <a:r>
              <a:rPr lang="de-DE" dirty="0" smtClean="0"/>
              <a:t> mit </a:t>
            </a:r>
            <a:r>
              <a:rPr lang="de-DE" dirty="0" err="1" smtClean="0"/>
              <a:t>Canny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Überprüfen der </a:t>
            </a:r>
            <a:r>
              <a:rPr lang="de-DE" dirty="0" err="1" smtClean="0"/>
              <a:t>Abmaße</a:t>
            </a:r>
            <a:r>
              <a:rPr lang="de-DE" dirty="0" smtClean="0"/>
              <a:t> und finden der Lage</a:t>
            </a:r>
          </a:p>
          <a:p>
            <a:pPr lvl="1"/>
            <a:r>
              <a:rPr lang="de-DE" dirty="0" smtClean="0"/>
              <a:t>Annahme: Kontur, die den Flächeninhalt des kleinsten, vollständig umschließenden Rechtecks maximiert ist die Kontur des Werkstücks</a:t>
            </a:r>
          </a:p>
          <a:p>
            <a:pPr lvl="1"/>
            <a:r>
              <a:rPr lang="de-DE" dirty="0" smtClean="0"/>
              <a:t>Überprüfe die Länge jeder Kante des umschließenden Rechtecks</a:t>
            </a:r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Programm-Ablauf</a:t>
            </a:r>
            <a:endParaRPr lang="de-DE" dirty="0"/>
          </a:p>
        </p:txBody>
      </p:sp>
      <p:sp>
        <p:nvSpPr>
          <p:cNvPr id="4" name="Flussdiagramm: Alternativer Prozess 3"/>
          <p:cNvSpPr/>
          <p:nvPr/>
        </p:nvSpPr>
        <p:spPr>
          <a:xfrm>
            <a:off x="2971800" y="104060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5" name="Flussdiagramm: Alternativer Prozess 4"/>
          <p:cNvSpPr/>
          <p:nvPr/>
        </p:nvSpPr>
        <p:spPr>
          <a:xfrm>
            <a:off x="2971800" y="239774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Lage und Maße</a:t>
            </a:r>
          </a:p>
        </p:txBody>
      </p:sp>
      <p:sp>
        <p:nvSpPr>
          <p:cNvPr id="6" name="Flussdiagramm: Alternativer Prozess 5"/>
          <p:cNvSpPr/>
          <p:nvPr/>
        </p:nvSpPr>
        <p:spPr>
          <a:xfrm>
            <a:off x="2986216" y="3748710"/>
            <a:ext cx="2743200" cy="612648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Bohrungen</a:t>
            </a:r>
            <a:endParaRPr lang="de-DE" dirty="0"/>
          </a:p>
        </p:txBody>
      </p:sp>
      <p:sp>
        <p:nvSpPr>
          <p:cNvPr id="7" name="Flussdiagramm: Alternativer Prozess 6"/>
          <p:cNvSpPr/>
          <p:nvPr/>
        </p:nvSpPr>
        <p:spPr>
          <a:xfrm>
            <a:off x="2971800" y="510585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Schäden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4343400" y="165324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343400" y="3004214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333103" y="436135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96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Bohrungspositionen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Berechnung der Bohrungspositionen </a:t>
            </a:r>
            <a:r>
              <a:rPr lang="de-DE" dirty="0"/>
              <a:t>anhand </a:t>
            </a:r>
            <a:r>
              <a:rPr lang="de-DE" dirty="0" smtClean="0"/>
              <a:t>Rechteck-Eckpunkten</a:t>
            </a:r>
            <a:endParaRPr lang="de-DE" dirty="0"/>
          </a:p>
        </p:txBody>
      </p:sp>
      <p:pic>
        <p:nvPicPr>
          <p:cNvPr id="4" name="Grafik 3" descr="Perfek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62000" y="2232658"/>
            <a:ext cx="3048000" cy="302581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648200" y="2362200"/>
            <a:ext cx="2743200" cy="2743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029200" y="26974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6991349" y="26974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029200" y="47548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6987540" y="47548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985194" y="35814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985193" y="3810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5867400" y="36998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6096000" y="36998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>
            <a:off x="4038600" y="3516966"/>
            <a:ext cx="381000" cy="411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Bohrungsdetektion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Anwendung eines Gauß-Filters</a:t>
            </a:r>
          </a:p>
          <a:p>
            <a:pPr lvl="1"/>
            <a:r>
              <a:rPr lang="de-DE" dirty="0" smtClean="0"/>
              <a:t>Rauschentfernung</a:t>
            </a:r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5" t="16164" r="11647" b="5403"/>
          <a:stretch/>
        </p:blipFill>
        <p:spPr>
          <a:xfrm>
            <a:off x="298382" y="2225833"/>
            <a:ext cx="3657600" cy="332771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4095" r="15833" b="3671"/>
          <a:stretch/>
        </p:blipFill>
        <p:spPr>
          <a:xfrm>
            <a:off x="4803842" y="2225832"/>
            <a:ext cx="3749541" cy="3327717"/>
          </a:xfrm>
          <a:prstGeom prst="rect">
            <a:avLst/>
          </a:prstGeom>
        </p:spPr>
      </p:pic>
      <p:sp>
        <p:nvSpPr>
          <p:cNvPr id="20" name="Pfeil nach rechts 19"/>
          <p:cNvSpPr/>
          <p:nvPr/>
        </p:nvSpPr>
        <p:spPr>
          <a:xfrm>
            <a:off x="4189412" y="3538377"/>
            <a:ext cx="381000" cy="411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0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Bohrungsdetektion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Entfernung von Hintergrund mittels Schwellwert</a:t>
            </a:r>
          </a:p>
          <a:p>
            <a:pPr lvl="1"/>
            <a:r>
              <a:rPr lang="de-DE" dirty="0" smtClean="0"/>
              <a:t>Bessere Erkennung von Bohrungen</a:t>
            </a:r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4" t="11170" r="14166" b="3088"/>
          <a:stretch/>
        </p:blipFill>
        <p:spPr>
          <a:xfrm>
            <a:off x="2133600" y="2133600"/>
            <a:ext cx="4267200" cy="389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Bohrungsdetektion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Maskierung pro erwarteter Bohrungsposition</a:t>
            </a:r>
          </a:p>
          <a:p>
            <a:pPr lvl="1"/>
            <a:r>
              <a:rPr lang="de-DE" dirty="0" smtClean="0"/>
              <a:t>Individuelle Schwellwerte für </a:t>
            </a:r>
            <a:r>
              <a:rPr lang="de-DE" dirty="0" smtClean="0"/>
              <a:t>unterschiedliche </a:t>
            </a:r>
            <a:r>
              <a:rPr lang="de-DE" dirty="0" smtClean="0"/>
              <a:t>Beleuchtung</a:t>
            </a:r>
            <a:endParaRPr lang="de-DE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4095" r="15833" b="3671"/>
          <a:stretch/>
        </p:blipFill>
        <p:spPr>
          <a:xfrm>
            <a:off x="2895600" y="2439353"/>
            <a:ext cx="3733800" cy="33137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9" t="77989" r="21232" b="9287"/>
          <a:stretch/>
        </p:blipFill>
        <p:spPr>
          <a:xfrm>
            <a:off x="7085817" y="5257800"/>
            <a:ext cx="1066800" cy="9906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2" t="22098" r="65599" b="65177"/>
          <a:stretch/>
        </p:blipFill>
        <p:spPr>
          <a:xfrm>
            <a:off x="1219200" y="2068172"/>
            <a:ext cx="1066800" cy="990600"/>
          </a:xfrm>
          <a:prstGeom prst="rect">
            <a:avLst/>
          </a:prstGeom>
        </p:spPr>
      </p:pic>
      <p:cxnSp>
        <p:nvCxnSpPr>
          <p:cNvPr id="5" name="Gerader Verbinder 4"/>
          <p:cNvCxnSpPr/>
          <p:nvPr/>
        </p:nvCxnSpPr>
        <p:spPr>
          <a:xfrm>
            <a:off x="2057400" y="2563472"/>
            <a:ext cx="1295400" cy="408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6228959" y="5354297"/>
            <a:ext cx="1010041" cy="364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15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Bohrungsdetektion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XOR von Schwellwertbild und Maskierung</a:t>
            </a:r>
          </a:p>
          <a:p>
            <a:pPr lvl="1"/>
            <a:r>
              <a:rPr lang="de-DE" dirty="0" smtClean="0"/>
              <a:t>Einzelne Detektion von Bohrungen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Hough Transformation zur </a:t>
            </a:r>
            <a:r>
              <a:rPr lang="de-DE" dirty="0" smtClean="0"/>
              <a:t>Kreis-Detektion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4" t="11170" r="14166" b="3088"/>
          <a:stretch/>
        </p:blipFill>
        <p:spPr>
          <a:xfrm>
            <a:off x="228600" y="2057400"/>
            <a:ext cx="2363152" cy="2159629"/>
          </a:xfrm>
          <a:prstGeom prst="rect">
            <a:avLst/>
          </a:prstGeom>
        </p:spPr>
      </p:pic>
      <p:sp>
        <p:nvSpPr>
          <p:cNvPr id="4" name="Flussdiagramm: Prozess 3"/>
          <p:cNvSpPr/>
          <p:nvPr/>
        </p:nvSpPr>
        <p:spPr>
          <a:xfrm>
            <a:off x="2743200" y="2819400"/>
            <a:ext cx="685800" cy="4594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XOR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6" t="15556" r="16839" b="6666"/>
          <a:stretch/>
        </p:blipFill>
        <p:spPr>
          <a:xfrm>
            <a:off x="6553200" y="2057400"/>
            <a:ext cx="2423161" cy="2133601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551" y="2057401"/>
            <a:ext cx="2337049" cy="21336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</p:pic>
      <p:sp>
        <p:nvSpPr>
          <p:cNvPr id="9" name="Pfeil nach rechts 8"/>
          <p:cNvSpPr/>
          <p:nvPr/>
        </p:nvSpPr>
        <p:spPr>
          <a:xfrm>
            <a:off x="6096000" y="2867405"/>
            <a:ext cx="381000" cy="411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74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Bohrungsüberprüfung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Existenz von Bohrung in Nähe der </a:t>
            </a:r>
            <a:r>
              <a:rPr lang="de-DE" dirty="0" smtClean="0"/>
              <a:t>berechneten </a:t>
            </a:r>
            <a:r>
              <a:rPr lang="de-DE" dirty="0" smtClean="0"/>
              <a:t>Bohrungsposition</a:t>
            </a:r>
          </a:p>
          <a:p>
            <a:r>
              <a:rPr lang="de-DE" dirty="0" smtClean="0"/>
              <a:t>Zuordnung zu Bohrungsgrößen</a:t>
            </a:r>
          </a:p>
          <a:p>
            <a:r>
              <a:rPr lang="de-DE" dirty="0" smtClean="0"/>
              <a:t>Anordnung der erkannten </a:t>
            </a:r>
            <a:r>
              <a:rPr lang="de-DE" dirty="0" smtClean="0"/>
              <a:t>Bohrungsgrößen</a:t>
            </a:r>
            <a:endParaRPr lang="de-DE" dirty="0" smtClean="0"/>
          </a:p>
          <a:p>
            <a:r>
              <a:rPr lang="de-DE" dirty="0" smtClean="0"/>
              <a:t>Markierung im Fehlerfall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pPr lvl="1"/>
            <a:endParaRPr lang="de-DE" dirty="0"/>
          </a:p>
        </p:txBody>
      </p:sp>
      <p:pic>
        <p:nvPicPr>
          <p:cNvPr id="8" name="Grafik 7" descr="Perfek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62000" y="2844356"/>
            <a:ext cx="3429000" cy="340404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3" t="8401" r="11667" b="6192"/>
          <a:stretch/>
        </p:blipFill>
        <p:spPr>
          <a:xfrm>
            <a:off x="4953000" y="2819400"/>
            <a:ext cx="3515652" cy="340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Werkstück &amp; Prüfaufgaben</a:t>
            </a:r>
          </a:p>
          <a:p>
            <a:r>
              <a:rPr lang="de-DE" sz="2400" dirty="0" smtClean="0"/>
              <a:t>Aufbau</a:t>
            </a:r>
          </a:p>
          <a:p>
            <a:r>
              <a:rPr lang="de-DE" sz="2400" dirty="0" smtClean="0"/>
              <a:t>Verwendete Software</a:t>
            </a:r>
          </a:p>
          <a:p>
            <a:r>
              <a:rPr lang="de-DE" sz="2400" dirty="0" smtClean="0"/>
              <a:t>Unterschied Modell &amp; Aufnahme</a:t>
            </a:r>
          </a:p>
          <a:p>
            <a:r>
              <a:rPr lang="de-DE" sz="2400" dirty="0" smtClean="0"/>
              <a:t>Vorgehensweise</a:t>
            </a:r>
          </a:p>
          <a:p>
            <a:r>
              <a:rPr lang="de-DE" sz="2400" dirty="0" smtClean="0"/>
              <a:t>Vorführung</a:t>
            </a:r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Programm-Ablauf</a:t>
            </a:r>
            <a:endParaRPr lang="de-DE" dirty="0"/>
          </a:p>
        </p:txBody>
      </p:sp>
      <p:sp>
        <p:nvSpPr>
          <p:cNvPr id="4" name="Flussdiagramm: Alternativer Prozess 3"/>
          <p:cNvSpPr/>
          <p:nvPr/>
        </p:nvSpPr>
        <p:spPr>
          <a:xfrm>
            <a:off x="2971800" y="104060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5" name="Flussdiagramm: Alternativer Prozess 4"/>
          <p:cNvSpPr/>
          <p:nvPr/>
        </p:nvSpPr>
        <p:spPr>
          <a:xfrm>
            <a:off x="2971800" y="239774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Lage und Maße</a:t>
            </a:r>
          </a:p>
        </p:txBody>
      </p:sp>
      <p:sp>
        <p:nvSpPr>
          <p:cNvPr id="6" name="Flussdiagramm: Alternativer Prozess 5"/>
          <p:cNvSpPr/>
          <p:nvPr/>
        </p:nvSpPr>
        <p:spPr>
          <a:xfrm>
            <a:off x="2986216" y="374871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Bohrungen</a:t>
            </a:r>
            <a:endParaRPr lang="de-DE" dirty="0"/>
          </a:p>
        </p:txBody>
      </p:sp>
      <p:sp>
        <p:nvSpPr>
          <p:cNvPr id="7" name="Flussdiagramm: Alternativer Prozess 6"/>
          <p:cNvSpPr/>
          <p:nvPr/>
        </p:nvSpPr>
        <p:spPr>
          <a:xfrm>
            <a:off x="2971800" y="5105854"/>
            <a:ext cx="2743200" cy="612648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Schäden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4343400" y="165324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343400" y="3004214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333103" y="436135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9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Prüfen auf Beschädigungen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Maskieren des Werkstücks</a:t>
            </a:r>
          </a:p>
          <a:p>
            <a:r>
              <a:rPr lang="de-DE" dirty="0" smtClean="0"/>
              <a:t>Filtern</a:t>
            </a:r>
          </a:p>
          <a:p>
            <a:pPr lvl="1"/>
            <a:r>
              <a:rPr lang="de-DE" dirty="0" err="1" smtClean="0"/>
              <a:t>Guided</a:t>
            </a:r>
            <a:r>
              <a:rPr lang="de-DE" dirty="0" smtClean="0"/>
              <a:t> Image Filter</a:t>
            </a:r>
          </a:p>
          <a:p>
            <a:r>
              <a:rPr lang="de-DE" dirty="0" smtClean="0"/>
              <a:t>Kantendetektion mit </a:t>
            </a:r>
            <a:r>
              <a:rPr lang="de-DE" dirty="0" err="1" smtClean="0"/>
              <a:t>Canny</a:t>
            </a:r>
            <a:endParaRPr lang="de-DE" dirty="0" smtClean="0"/>
          </a:p>
          <a:p>
            <a:r>
              <a:rPr lang="de-DE" dirty="0" smtClean="0"/>
              <a:t>Kanten und Bohrungen entfernen</a:t>
            </a:r>
          </a:p>
          <a:p>
            <a:r>
              <a:rPr lang="de-DE" dirty="0" smtClean="0"/>
              <a:t>Cluster finden</a:t>
            </a:r>
          </a:p>
          <a:p>
            <a:r>
              <a:rPr lang="de-DE" dirty="0" smtClean="0"/>
              <a:t>Zusätzlich: Überprüfung des Stegs</a:t>
            </a:r>
          </a:p>
          <a:p>
            <a:pPr lvl="1"/>
            <a:r>
              <a:rPr lang="de-DE" dirty="0" err="1" smtClean="0"/>
              <a:t>Threshold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5000" y="2895600"/>
            <a:ext cx="6911975" cy="693737"/>
          </a:xfrm>
        </p:spPr>
        <p:txBody>
          <a:bodyPr/>
          <a:lstStyle/>
          <a:p>
            <a:r>
              <a:rPr lang="de-DE" sz="6000" dirty="0" smtClean="0"/>
              <a:t>Vorführung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5431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Werkstück &amp; Prüfaufgaben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Maße 8x8cm</a:t>
            </a:r>
          </a:p>
          <a:p>
            <a:r>
              <a:rPr lang="de-DE" dirty="0" smtClean="0"/>
              <a:t>4x 5mm Bohrung</a:t>
            </a:r>
          </a:p>
          <a:p>
            <a:r>
              <a:rPr lang="de-DE" dirty="0" smtClean="0"/>
              <a:t>2x 7mm Bohrung</a:t>
            </a:r>
          </a:p>
          <a:p>
            <a:r>
              <a:rPr lang="de-DE" dirty="0" smtClean="0"/>
              <a:t>Mittler Steg Maß 1mm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Abmessung Werkstück (Toleranz 2mm)</a:t>
            </a:r>
          </a:p>
          <a:p>
            <a:r>
              <a:rPr lang="de-DE" dirty="0" smtClean="0"/>
              <a:t>Bohrungen (Toleranz 2mm)</a:t>
            </a:r>
          </a:p>
          <a:p>
            <a:pPr lvl="1"/>
            <a:r>
              <a:rPr lang="de-DE" dirty="0" smtClean="0"/>
              <a:t>Existenz</a:t>
            </a:r>
          </a:p>
          <a:p>
            <a:pPr lvl="1"/>
            <a:r>
              <a:rPr lang="de-DE" dirty="0" smtClean="0"/>
              <a:t>Durchmesser</a:t>
            </a:r>
          </a:p>
          <a:p>
            <a:pPr lvl="1"/>
            <a:r>
              <a:rPr lang="de-DE" dirty="0" smtClean="0"/>
              <a:t>Korrekte Position</a:t>
            </a:r>
          </a:p>
          <a:p>
            <a:r>
              <a:rPr lang="de-DE" dirty="0" smtClean="0"/>
              <a:t>Tiefe Kratzer und strukturelle Schäden</a:t>
            </a:r>
          </a:p>
          <a:p>
            <a:pPr>
              <a:buNone/>
            </a:pPr>
            <a:endParaRPr lang="de-DE" dirty="0"/>
          </a:p>
        </p:txBody>
      </p:sp>
      <p:pic>
        <p:nvPicPr>
          <p:cNvPr id="5" name="Grafik 4" descr="Werkstück perfek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69610"/>
            <a:ext cx="2157331" cy="2143250"/>
          </a:xfrm>
          <a:prstGeom prst="rect">
            <a:avLst/>
          </a:prstGeom>
        </p:spPr>
      </p:pic>
      <p:pic>
        <p:nvPicPr>
          <p:cNvPr id="6" name="Grafik 5" descr="Perfekt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810000"/>
            <a:ext cx="2159856" cy="2144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60 x 60 x 60 cm Aufbau</a:t>
            </a:r>
          </a:p>
          <a:p>
            <a:r>
              <a:rPr lang="de-DE" dirty="0" smtClean="0"/>
              <a:t>Kamera: UI-1 460SE-C-HQ</a:t>
            </a:r>
          </a:p>
          <a:p>
            <a:pPr lvl="1"/>
            <a:r>
              <a:rPr lang="de-DE" dirty="0" smtClean="0"/>
              <a:t>2048 x 1536</a:t>
            </a:r>
          </a:p>
          <a:p>
            <a:r>
              <a:rPr lang="de-DE" dirty="0" smtClean="0"/>
              <a:t>Objektiv: </a:t>
            </a:r>
            <a:r>
              <a:rPr lang="de-DE" dirty="0" err="1" smtClean="0"/>
              <a:t>Tamron</a:t>
            </a:r>
            <a:r>
              <a:rPr lang="de-DE" dirty="0" smtClean="0"/>
              <a:t> 1:1,6 25mm</a:t>
            </a:r>
          </a:p>
          <a:p>
            <a:r>
              <a:rPr lang="de-DE" dirty="0" smtClean="0"/>
              <a:t>2 Lichter mit Diffusor</a:t>
            </a:r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6" name="Grafik 5" descr="aufba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219200"/>
            <a:ext cx="3920746" cy="47212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mspoweruser.com/wp-content/uploads/2016/02/rsz_visual-studio-logo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35192"/>
            <a:ext cx="4021137" cy="267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AutoCAD</a:t>
            </a:r>
          </a:p>
          <a:p>
            <a:r>
              <a:rPr lang="en-US" dirty="0" smtClean="0"/>
              <a:t>Blender</a:t>
            </a:r>
          </a:p>
          <a:p>
            <a:r>
              <a:rPr lang="en-US" dirty="0" smtClean="0"/>
              <a:t>Visual Studio</a:t>
            </a:r>
          </a:p>
          <a:p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smtClean="0"/>
              <a:t>IDS </a:t>
            </a:r>
            <a:r>
              <a:rPr lang="en-US" dirty="0" err="1" smtClean="0"/>
              <a:t>uEye</a:t>
            </a:r>
            <a:r>
              <a:rPr lang="en-US" dirty="0" smtClean="0"/>
              <a:t> SDK</a:t>
            </a:r>
          </a:p>
        </p:txBody>
      </p:sp>
      <p:pic>
        <p:nvPicPr>
          <p:cNvPr id="1026" name="Picture 2" descr="https://justonyx.files.wordpress.com/2015/03/autocad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816" y="1163025"/>
            <a:ext cx="2598242" cy="234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ownload.blender.org/institute/logos/blender-pla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31365"/>
            <a:ext cx="3692525" cy="102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5/53/OpenCV_Logo_with_tex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163025"/>
            <a:ext cx="1920779" cy="23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Unterschied Modell &amp; Aufnahme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Perfekte Beleuchtung</a:t>
            </a:r>
          </a:p>
          <a:p>
            <a:pPr lvl="1"/>
            <a:r>
              <a:rPr lang="de-DE" dirty="0" smtClean="0"/>
              <a:t>Perfekte Kanten</a:t>
            </a:r>
          </a:p>
          <a:p>
            <a:pPr lvl="1"/>
            <a:r>
              <a:rPr lang="de-DE" dirty="0" smtClean="0"/>
              <a:t>Perfekte Genauigkeit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  <p:pic>
        <p:nvPicPr>
          <p:cNvPr id="4" name="Grafik 3" descr="Werkstück perfek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2800"/>
            <a:ext cx="2081131" cy="2067547"/>
          </a:xfrm>
          <a:prstGeom prst="rect">
            <a:avLst/>
          </a:prstGeom>
        </p:spPr>
      </p:pic>
      <p:pic>
        <p:nvPicPr>
          <p:cNvPr id="5" name="Grafik 4" descr="Werkstück perfek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429000"/>
            <a:ext cx="2233531" cy="2218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Vorgehensweise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Grafik 3" descr="Ablau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143000"/>
            <a:ext cx="1836420" cy="4967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Programm-Ablauf</a:t>
            </a:r>
            <a:endParaRPr lang="de-DE" dirty="0"/>
          </a:p>
        </p:txBody>
      </p:sp>
      <p:sp>
        <p:nvSpPr>
          <p:cNvPr id="4" name="Flussdiagramm: Alternativer Prozess 3"/>
          <p:cNvSpPr/>
          <p:nvPr/>
        </p:nvSpPr>
        <p:spPr>
          <a:xfrm>
            <a:off x="2971800" y="1040600"/>
            <a:ext cx="27432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5" name="Flussdiagramm: Alternativer Prozess 4"/>
          <p:cNvSpPr/>
          <p:nvPr/>
        </p:nvSpPr>
        <p:spPr>
          <a:xfrm>
            <a:off x="2971800" y="2397744"/>
            <a:ext cx="27432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Lage und Maße</a:t>
            </a:r>
            <a:endParaRPr lang="de-DE" dirty="0"/>
          </a:p>
        </p:txBody>
      </p:sp>
      <p:sp>
        <p:nvSpPr>
          <p:cNvPr id="6" name="Flussdiagramm: Alternativer Prozess 5"/>
          <p:cNvSpPr/>
          <p:nvPr/>
        </p:nvSpPr>
        <p:spPr>
          <a:xfrm>
            <a:off x="2986216" y="3748710"/>
            <a:ext cx="27432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Bohrungen</a:t>
            </a:r>
            <a:endParaRPr lang="de-DE" dirty="0"/>
          </a:p>
        </p:txBody>
      </p:sp>
      <p:sp>
        <p:nvSpPr>
          <p:cNvPr id="7" name="Flussdiagramm: Alternativer Prozess 6"/>
          <p:cNvSpPr/>
          <p:nvPr/>
        </p:nvSpPr>
        <p:spPr>
          <a:xfrm>
            <a:off x="2971800" y="5105854"/>
            <a:ext cx="27432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Schäden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4343400" y="1653248"/>
            <a:ext cx="0" cy="744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343400" y="3004214"/>
            <a:ext cx="0" cy="744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333103" y="4361358"/>
            <a:ext cx="0" cy="744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1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Programm-Ablauf</a:t>
            </a:r>
            <a:endParaRPr lang="de-DE" dirty="0"/>
          </a:p>
        </p:txBody>
      </p:sp>
      <p:sp>
        <p:nvSpPr>
          <p:cNvPr id="4" name="Flussdiagramm: Alternativer Prozess 3"/>
          <p:cNvSpPr/>
          <p:nvPr/>
        </p:nvSpPr>
        <p:spPr>
          <a:xfrm>
            <a:off x="2971800" y="1040600"/>
            <a:ext cx="2743200" cy="612648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5" name="Flussdiagramm: Alternativer Prozess 4"/>
          <p:cNvSpPr/>
          <p:nvPr/>
        </p:nvSpPr>
        <p:spPr>
          <a:xfrm>
            <a:off x="2971800" y="239774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Lage und Maße</a:t>
            </a:r>
          </a:p>
        </p:txBody>
      </p:sp>
      <p:sp>
        <p:nvSpPr>
          <p:cNvPr id="6" name="Flussdiagramm: Alternativer Prozess 5"/>
          <p:cNvSpPr/>
          <p:nvPr/>
        </p:nvSpPr>
        <p:spPr>
          <a:xfrm>
            <a:off x="2986216" y="374871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Bohrungen</a:t>
            </a:r>
          </a:p>
        </p:txBody>
      </p:sp>
      <p:sp>
        <p:nvSpPr>
          <p:cNvPr id="7" name="Flussdiagramm: Alternativer Prozess 6"/>
          <p:cNvSpPr/>
          <p:nvPr/>
        </p:nvSpPr>
        <p:spPr>
          <a:xfrm>
            <a:off x="2971800" y="510585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Schäden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4343400" y="165324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343400" y="3004214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333103" y="436135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12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_master_ppt2003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306</Words>
  <Application>Microsoft Office PowerPoint</Application>
  <PresentationFormat>Bildschirmpräsentation (4:3)</PresentationFormat>
  <Paragraphs>120</Paragraphs>
  <Slides>22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4" baseType="lpstr">
      <vt:lpstr>Arial</vt:lpstr>
      <vt:lpstr>KIT_master_ppt2003_de</vt:lpstr>
      <vt:lpstr>Projektpraktikum Robotik und Automation I </vt:lpstr>
      <vt:lpstr>Agenda</vt:lpstr>
      <vt:lpstr>Werkstück &amp; Prüfaufgaben</vt:lpstr>
      <vt:lpstr>Aufbau</vt:lpstr>
      <vt:lpstr>Verwendete Software</vt:lpstr>
      <vt:lpstr>Unterschied Modell &amp; Aufnahme</vt:lpstr>
      <vt:lpstr>Vorgehensweise</vt:lpstr>
      <vt:lpstr>Programm-Ablauf</vt:lpstr>
      <vt:lpstr>Programm-Ablauf</vt:lpstr>
      <vt:lpstr>Kalibrierung</vt:lpstr>
      <vt:lpstr>Programm-Ablauf</vt:lpstr>
      <vt:lpstr>Prüfen der Lage und Abmaße</vt:lpstr>
      <vt:lpstr>Programm-Ablauf</vt:lpstr>
      <vt:lpstr>Bohrungspositionen</vt:lpstr>
      <vt:lpstr>Bohrungsdetektion</vt:lpstr>
      <vt:lpstr>Bohrungsdetektion</vt:lpstr>
      <vt:lpstr>Bohrungsdetektion</vt:lpstr>
      <vt:lpstr>Bohrungsdetektion</vt:lpstr>
      <vt:lpstr>Bohrungsüberprüfung</vt:lpstr>
      <vt:lpstr>Programm-Ablauf</vt:lpstr>
      <vt:lpstr>Prüfen auf Beschädigungen</vt:lpstr>
      <vt:lpstr>Vorführung</vt:lpstr>
    </vt:vector>
  </TitlesOfParts>
  <Company>Uni Karlsruhe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maizik</dc:creator>
  <cp:lastModifiedBy>Patrick Petersen</cp:lastModifiedBy>
  <cp:revision>1225</cp:revision>
  <cp:lastPrinted>2015-12-14T16:16:29Z</cp:lastPrinted>
  <dcterms:created xsi:type="dcterms:W3CDTF">2009-12-03T12:04:20Z</dcterms:created>
  <dcterms:modified xsi:type="dcterms:W3CDTF">2016-07-14T21:28:26Z</dcterms:modified>
</cp:coreProperties>
</file>