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7" autoAdjust="0"/>
    <p:restoredTop sz="94660"/>
  </p:normalViewPr>
  <p:slideViewPr>
    <p:cSldViewPr>
      <p:cViewPr varScale="1">
        <p:scale>
          <a:sx n="116" d="100"/>
          <a:sy n="116" d="100"/>
        </p:scale>
        <p:origin x="184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A334F-73DB-4130-8C44-CFA0BA88DCF5}" type="datetimeFigureOut">
              <a:rPr lang="en-US" smtClean="0"/>
              <a:t>10/22/2015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AA1CB-3CE5-4113-AF1F-8005FB60E8EB}" type="slidenum">
              <a:rPr lang="en-US" smtClean="0"/>
              <a:t>‹#›</a:t>
            </a:fld>
            <a:endParaRPr lang="en-US"/>
          </a:p>
        </p:txBody>
      </p:sp>
    </p:spTree>
    <p:extLst>
      <p:ext uri="{BB962C8B-B14F-4D97-AF65-F5344CB8AC3E}">
        <p14:creationId xmlns:p14="http://schemas.microsoft.com/office/powerpoint/2010/main" val="228793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AA1CB-3CE5-4113-AF1F-8005FB60E8EB}" type="slidenum">
              <a:rPr lang="en-US" smtClean="0"/>
              <a:t>3</a:t>
            </a:fld>
            <a:endParaRPr lang="en-US"/>
          </a:p>
        </p:txBody>
      </p:sp>
    </p:spTree>
    <p:extLst>
      <p:ext uri="{BB962C8B-B14F-4D97-AF65-F5344CB8AC3E}">
        <p14:creationId xmlns:p14="http://schemas.microsoft.com/office/powerpoint/2010/main" val="249290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A6E81DC-00BA-46DE-9196-CBC5A91C5227}"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2169320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6E81DC-00BA-46DE-9196-CBC5A91C5227}"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1160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6E81DC-00BA-46DE-9196-CBC5A91C5227}"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09045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BA6E81DC-00BA-46DE-9196-CBC5A91C5227}"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1765220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E81DC-00BA-46DE-9196-CBC5A91C5227}" type="datetimeFigureOut">
              <a:rPr lang="en-GB" smtClean="0"/>
              <a:t>22/10/2015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74578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A6E81DC-00BA-46DE-9196-CBC5A91C5227}"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41888221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A6E81DC-00BA-46DE-9196-CBC5A91C5227}" type="datetimeFigureOut">
              <a:rPr lang="en-GB" smtClean="0"/>
              <a:t>22/10/2015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42675019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A6E81DC-00BA-46DE-9196-CBC5A91C5227}" type="datetimeFigureOut">
              <a:rPr lang="en-GB" smtClean="0"/>
              <a:t>22/10/2015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9755300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E81DC-00BA-46DE-9196-CBC5A91C5227}" type="datetimeFigureOut">
              <a:rPr lang="en-GB" smtClean="0"/>
              <a:t>22/10/2015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8717599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E81DC-00BA-46DE-9196-CBC5A91C5227}"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34500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E81DC-00BA-46DE-9196-CBC5A91C5227}" type="datetimeFigureOut">
              <a:rPr lang="en-GB" smtClean="0"/>
              <a:t>22/10/2015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2F7A11-6276-4B9F-BE2D-7EA042651E8B}" type="slidenum">
              <a:rPr lang="en-GB" smtClean="0"/>
              <a:t>‹#›</a:t>
            </a:fld>
            <a:endParaRPr lang="en-GB"/>
          </a:p>
        </p:txBody>
      </p:sp>
    </p:spTree>
    <p:extLst>
      <p:ext uri="{BB962C8B-B14F-4D97-AF65-F5344CB8AC3E}">
        <p14:creationId xmlns:p14="http://schemas.microsoft.com/office/powerpoint/2010/main" val="250458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E81DC-00BA-46DE-9196-CBC5A91C5227}" type="datetimeFigureOut">
              <a:rPr lang="en-GB" smtClean="0"/>
              <a:t>22/10/2015</a:t>
            </a:fld>
            <a:endParaRPr lang="en-GB"/>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F7A11-6276-4B9F-BE2D-7EA042651E8B}" type="slidenum">
              <a:rPr lang="en-GB" smtClean="0"/>
              <a:t>‹#›</a:t>
            </a:fld>
            <a:endParaRPr lang="en-GB"/>
          </a:p>
        </p:txBody>
      </p:sp>
    </p:spTree>
    <p:extLst>
      <p:ext uri="{BB962C8B-B14F-4D97-AF65-F5344CB8AC3E}">
        <p14:creationId xmlns:p14="http://schemas.microsoft.com/office/powerpoint/2010/main" val="351467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
                                  </p:iterate>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
                                  </p:iterate>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
                                  </p:iterate>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
                                  </p:iterate>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iterate type="lt">
                    <p:tmAbs val="20"/>
                  </p:iterate>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defTabSz="914400" rtl="0" eaLnBrk="1" latinLnBrk="0" hangingPunct="1">
        <a:spcBef>
          <a:spcPct val="0"/>
        </a:spcBef>
        <a:buNone/>
        <a:defRPr sz="4400" kern="1200">
          <a:solidFill>
            <a:srgbClr val="00FF00"/>
          </a:solidFill>
          <a:latin typeface="Courier New" pitchFamily="49" charset="0"/>
          <a:ea typeface="+mj-ea"/>
          <a:cs typeface="Courier New" pitchFamily="49"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50000"/>
            </a:schemeClr>
          </a:solidFill>
          <a:latin typeface="Courier New" pitchFamily="49" charset="0"/>
          <a:ea typeface="+mn-ea"/>
          <a:cs typeface="Courier New" pitchFamily="49" charset="0"/>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Courier New" pitchFamily="49" charset="0"/>
          <a:ea typeface="+mn-ea"/>
          <a:cs typeface="Courier New" pitchFamily="49" charset="0"/>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Courier New" pitchFamily="49" charset="0"/>
          <a:ea typeface="+mn-ea"/>
          <a:cs typeface="Courier New" pitchFamily="49" charset="0"/>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Courier New" pitchFamily="49" charset="0"/>
          <a:ea typeface="+mn-ea"/>
          <a:cs typeface="Courier New"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How to Pygame</a:t>
            </a:r>
            <a:endParaRPr lang="en-GB" dirty="0"/>
          </a:p>
        </p:txBody>
      </p:sp>
      <p:sp>
        <p:nvSpPr>
          <p:cNvPr id="3" name="Subtitle 2"/>
          <p:cNvSpPr>
            <a:spLocks noGrp="1"/>
          </p:cNvSpPr>
          <p:nvPr>
            <p:ph type="subTitle" idx="1"/>
          </p:nvPr>
        </p:nvSpPr>
        <p:spPr/>
        <p:txBody>
          <a:bodyPr/>
          <a:lstStyle/>
          <a:p>
            <a:r>
              <a:rPr lang="en-GB" dirty="0" smtClean="0"/>
              <a:t>By Joseph Brason 11J</a:t>
            </a:r>
            <a:endParaRPr lang="en-GB" dirty="0"/>
          </a:p>
        </p:txBody>
      </p:sp>
    </p:spTree>
    <p:extLst>
      <p:ext uri="{BB962C8B-B14F-4D97-AF65-F5344CB8AC3E}">
        <p14:creationId xmlns:p14="http://schemas.microsoft.com/office/powerpoint/2010/main" val="292040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600202"/>
            <a:ext cx="8208912" cy="240486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dirty="0" smtClean="0">
                <a:solidFill>
                  <a:schemeClr val="bg1">
                    <a:lumMod val="50000"/>
                  </a:schemeClr>
                </a:solidFill>
                <a:latin typeface="Courier New" panose="02070309020205020404" pitchFamily="49" charset="0"/>
                <a:cs typeface="Courier New" panose="02070309020205020404" pitchFamily="49" charset="0"/>
              </a:rPr>
              <a:t>17</a:t>
            </a:r>
          </a:p>
          <a:p>
            <a:r>
              <a:rPr lang="en-GB" sz="3600" dirty="0" smtClean="0">
                <a:solidFill>
                  <a:schemeClr val="bg1">
                    <a:lumMod val="50000"/>
                  </a:schemeClr>
                </a:solidFill>
                <a:latin typeface="Courier New" panose="02070309020205020404" pitchFamily="49" charset="0"/>
                <a:cs typeface="Courier New" panose="02070309020205020404" pitchFamily="49" charset="0"/>
              </a:rPr>
              <a:t>18</a:t>
            </a:r>
          </a:p>
          <a:p>
            <a:r>
              <a:rPr lang="en-GB" sz="3600" dirty="0" smtClean="0">
                <a:solidFill>
                  <a:schemeClr val="bg1">
                    <a:lumMod val="50000"/>
                  </a:schemeClr>
                </a:solidFill>
                <a:latin typeface="Courier New" panose="02070309020205020404" pitchFamily="49" charset="0"/>
                <a:cs typeface="Courier New" panose="02070309020205020404" pitchFamily="49" charset="0"/>
              </a:rPr>
              <a:t>19</a:t>
            </a:r>
          </a:p>
          <a:p>
            <a:r>
              <a:rPr lang="en-GB" sz="3600" dirty="0" smtClean="0">
                <a:solidFill>
                  <a:schemeClr val="bg1">
                    <a:lumMod val="50000"/>
                  </a:schemeClr>
                </a:solidFill>
                <a:latin typeface="Courier New" panose="02070309020205020404" pitchFamily="49" charset="0"/>
                <a:cs typeface="Courier New" panose="02070309020205020404" pitchFamily="49" charset="0"/>
              </a:rPr>
              <a:t>20</a:t>
            </a:r>
            <a:endParaRPr lang="en-US" sz="3200" dirty="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The </a:t>
            </a:r>
            <a:r>
              <a:rPr lang="en-GB" dirty="0" err="1" smtClean="0"/>
              <a:t>mainLoop</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   </a:t>
            </a:r>
            <a:r>
              <a:rPr lang="en-US" dirty="0" smtClean="0">
                <a:solidFill>
                  <a:srgbClr val="FFC000"/>
                </a:solidFill>
              </a:rPr>
              <a:t>def </a:t>
            </a:r>
            <a:r>
              <a:rPr lang="en-US" dirty="0">
                <a:solidFill>
                  <a:srgbClr val="0070C0"/>
                </a:solidFill>
              </a:rPr>
              <a:t>mainLoop</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  pygame.display.flip</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  screen.fill(black</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  clock.tick(60)</a:t>
            </a:r>
          </a:p>
          <a:p>
            <a:pPr marL="0" indent="0">
              <a:buNone/>
            </a:pPr>
            <a:endParaRPr lang="en-GB" dirty="0">
              <a:solidFill>
                <a:schemeClr val="tx1"/>
              </a:solidFill>
            </a:endParaRPr>
          </a:p>
          <a:p>
            <a:pPr marL="0" indent="0">
              <a:buNone/>
            </a:pPr>
            <a:r>
              <a:rPr lang="en-GB" dirty="0" smtClean="0"/>
              <a:t>This is where all your functions, and all your code, is gathered for executing.</a:t>
            </a:r>
            <a:endParaRPr lang="en-US" dirty="0"/>
          </a:p>
        </p:txBody>
      </p:sp>
    </p:spTree>
    <p:extLst>
      <p:ext uri="{BB962C8B-B14F-4D97-AF65-F5344CB8AC3E}">
        <p14:creationId xmlns:p14="http://schemas.microsoft.com/office/powerpoint/2010/main" val="2900781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484784"/>
            <a:ext cx="8075240" cy="144016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3600" dirty="0" smtClean="0">
                <a:solidFill>
                  <a:schemeClr val="bg1">
                    <a:lumMod val="50000"/>
                  </a:schemeClr>
                </a:solidFill>
                <a:latin typeface="Courier New" panose="02070309020205020404" pitchFamily="49" charset="0"/>
                <a:cs typeface="Courier New" panose="02070309020205020404" pitchFamily="49" charset="0"/>
              </a:rPr>
              <a:t>22</a:t>
            </a:r>
          </a:p>
          <a:p>
            <a:r>
              <a:rPr lang="en-GB" sz="3600" dirty="0" smtClean="0">
                <a:solidFill>
                  <a:schemeClr val="bg1">
                    <a:lumMod val="50000"/>
                  </a:schemeClr>
                </a:solidFill>
                <a:latin typeface="Courier New" panose="02070309020205020404" pitchFamily="49" charset="0"/>
                <a:cs typeface="Courier New" panose="02070309020205020404" pitchFamily="49" charset="0"/>
              </a:rPr>
              <a:t>23</a:t>
            </a:r>
            <a:endParaRPr lang="en-US" sz="3600"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Running in circles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solidFill>
                  <a:srgbClr val="FFC000"/>
                </a:solidFill>
              </a:rPr>
              <a:t>while</a:t>
            </a:r>
            <a:r>
              <a:rPr lang="en-US" dirty="0" smtClean="0">
                <a:solidFill>
                  <a:schemeClr val="tx1"/>
                </a:solidFill>
              </a:rPr>
              <a:t> </a:t>
            </a:r>
            <a:r>
              <a:rPr lang="en-US" dirty="0">
                <a:solidFill>
                  <a:srgbClr val="FFC000"/>
                </a:solidFill>
              </a:rPr>
              <a:t>True</a:t>
            </a:r>
            <a:r>
              <a:rPr lang="en-US" dirty="0">
                <a:solidFill>
                  <a:schemeClr val="tx1"/>
                </a:solidFill>
              </a:rPr>
              <a:t>:</a:t>
            </a:r>
          </a:p>
          <a:p>
            <a:pPr marL="0" indent="0">
              <a:buNone/>
            </a:pPr>
            <a:r>
              <a:rPr lang="en-US" dirty="0">
                <a:solidFill>
                  <a:schemeClr val="tx1"/>
                </a:solidFill>
              </a:rPr>
              <a:t>	</a:t>
            </a:r>
            <a:r>
              <a:rPr lang="en-US" dirty="0" smtClean="0">
                <a:solidFill>
                  <a:schemeClr val="tx1"/>
                </a:solidFill>
              </a:rPr>
              <a:t>  mainLoop</a:t>
            </a:r>
            <a:r>
              <a:rPr lang="en-US" dirty="0">
                <a:solidFill>
                  <a:schemeClr val="tx1"/>
                </a:solidFill>
              </a:rPr>
              <a:t>()</a:t>
            </a:r>
          </a:p>
          <a:p>
            <a:pPr marL="0" indent="0">
              <a:buNone/>
            </a:pPr>
            <a:endParaRPr lang="en-GB" dirty="0" smtClean="0"/>
          </a:p>
          <a:p>
            <a:pPr marL="0" indent="0">
              <a:buNone/>
            </a:pPr>
            <a:r>
              <a:rPr lang="en-GB" dirty="0" smtClean="0"/>
              <a:t>This is an infinite loop, and while </a:t>
            </a:r>
            <a:r>
              <a:rPr lang="en-GB" dirty="0" smtClean="0"/>
              <a:t>you've </a:t>
            </a:r>
            <a:r>
              <a:rPr lang="en-GB" dirty="0" smtClean="0"/>
              <a:t>been told to stay clear of them, Pygame uses other methods of breaking out.</a:t>
            </a:r>
            <a:endParaRPr lang="en-US" dirty="0"/>
          </a:p>
        </p:txBody>
      </p:sp>
    </p:spTree>
    <p:extLst>
      <p:ext uri="{BB962C8B-B14F-4D97-AF65-F5344CB8AC3E}">
        <p14:creationId xmlns:p14="http://schemas.microsoft.com/office/powerpoint/2010/main" val="552712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GB" dirty="0" smtClean="0"/>
              <a:t>RUN YOUR SCRIPT</a:t>
            </a:r>
          </a:p>
          <a:p>
            <a:pPr marL="0" indent="0">
              <a:buNone/>
            </a:pPr>
            <a:r>
              <a:rPr lang="en-GB" dirty="0" smtClean="0"/>
              <a:t>You should now have an unresponsive black screen. </a:t>
            </a:r>
            <a:r>
              <a:rPr lang="en-GB" dirty="0" smtClean="0"/>
              <a:t>It's </a:t>
            </a:r>
            <a:r>
              <a:rPr lang="en-GB" dirty="0" smtClean="0"/>
              <a:t>not really unresponsive, but all </a:t>
            </a:r>
            <a:r>
              <a:rPr lang="en-GB" dirty="0" smtClean="0"/>
              <a:t>it's </a:t>
            </a:r>
            <a:r>
              <a:rPr lang="en-GB" dirty="0" smtClean="0"/>
              <a:t>doing is filling the screen in black, then updating itself, which makes no visible change. The close tab button </a:t>
            </a:r>
            <a:r>
              <a:rPr lang="en-GB" dirty="0" smtClean="0"/>
              <a:t>won't </a:t>
            </a:r>
            <a:r>
              <a:rPr lang="en-GB" dirty="0" smtClean="0"/>
              <a:t>work either, because we </a:t>
            </a:r>
            <a:r>
              <a:rPr lang="en-GB" dirty="0" smtClean="0"/>
              <a:t>haven't </a:t>
            </a:r>
            <a:r>
              <a:rPr lang="en-GB" dirty="0" smtClean="0"/>
              <a:t>coded that yet. Notice though that the window title is what you wanted, so </a:t>
            </a:r>
            <a:r>
              <a:rPr lang="en-GB" dirty="0" smtClean="0"/>
              <a:t>I'd </a:t>
            </a:r>
            <a:r>
              <a:rPr lang="en-GB" dirty="0" smtClean="0"/>
              <a:t>call it a successful script.</a:t>
            </a:r>
            <a:endParaRPr lang="en-US" dirty="0"/>
          </a:p>
        </p:txBody>
      </p:sp>
    </p:spTree>
    <p:extLst>
      <p:ext uri="{BB962C8B-B14F-4D97-AF65-F5344CB8AC3E}">
        <p14:creationId xmlns:p14="http://schemas.microsoft.com/office/powerpoint/2010/main" val="3565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a:xfrm>
            <a:off x="5004048" y="3932210"/>
            <a:ext cx="3528392" cy="1441006"/>
          </a:xfrm>
          <a:prstGeom prst="rect">
            <a:avLst/>
          </a:prstGeom>
          <a:solidFill>
            <a:schemeClr val="bg1">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What it should look like</a:t>
            </a:r>
            <a:endParaRPr lang="en-US" dirty="0"/>
          </a:p>
        </p:txBody>
      </p:sp>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36"/>
          <a:stretch/>
        </p:blipFill>
        <p:spPr>
          <a:xfrm>
            <a:off x="323528" y="1988839"/>
            <a:ext cx="3970784" cy="388674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614" y="1526117"/>
            <a:ext cx="4025186" cy="4812187"/>
          </a:xfrm>
          <a:prstGeom prst="rect">
            <a:avLst/>
          </a:prstGeom>
        </p:spPr>
      </p:pic>
      <p:pic>
        <p:nvPicPr>
          <p:cNvPr id="8" name="Picture 7" descr="Screen Clipping"/>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61615" y="1526116"/>
            <a:ext cx="4025186" cy="4812187"/>
          </a:xfrm>
          <a:prstGeom prst="rect">
            <a:avLst/>
          </a:prstGeom>
        </p:spPr>
      </p:pic>
      <p:pic>
        <p:nvPicPr>
          <p:cNvPr id="7" name="Picture Placeholder 4" descr="Screen Clipping"/>
          <p:cNvPicPr>
            <a:picLocks noChangeAspect="1"/>
          </p:cNvPicPr>
          <p:nvPr/>
        </p:nvPicPr>
        <p:blipFill rotWithShape="1">
          <a:blip r:embed="rId3">
            <a:extLst>
              <a:ext uri="{28A0092B-C50C-407E-A947-70E740481C1C}">
                <a14:useLocalDpi xmlns:a14="http://schemas.microsoft.com/office/drawing/2010/main" val="0"/>
              </a:ext>
            </a:extLst>
          </a:blip>
          <a:srcRect t="51431" r="2219" b="25717"/>
          <a:stretch/>
        </p:blipFill>
        <p:spPr>
          <a:xfrm>
            <a:off x="4661615" y="4005064"/>
            <a:ext cx="4025186" cy="1124583"/>
          </a:xfrm>
          <a:prstGeom prst="rect">
            <a:avLst/>
          </a:prstGeom>
        </p:spPr>
      </p:pic>
    </p:spTree>
    <p:extLst>
      <p:ext uri="{BB962C8B-B14F-4D97-AF65-F5344CB8AC3E}">
        <p14:creationId xmlns:p14="http://schemas.microsoft.com/office/powerpoint/2010/main" val="41179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99592" y="5518452"/>
            <a:ext cx="2304256" cy="3600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899592" y="4941168"/>
            <a:ext cx="2304256" cy="3600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Simple Key detections</a:t>
            </a:r>
            <a:endParaRPr lang="en-US" dirty="0"/>
          </a:p>
        </p:txBody>
      </p:sp>
      <p:pic>
        <p:nvPicPr>
          <p:cNvPr id="4" name="Picture Placeholder 4"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50591" b="25718"/>
          <a:stretch/>
        </p:blipFill>
        <p:spPr>
          <a:xfrm>
            <a:off x="107504" y="1628800"/>
            <a:ext cx="8898428" cy="2520280"/>
          </a:xfrm>
          <a:prstGeom prst="rect">
            <a:avLst/>
          </a:prstGeom>
        </p:spPr>
      </p:pic>
      <p:sp>
        <p:nvSpPr>
          <p:cNvPr id="5" name="TextBox 4"/>
          <p:cNvSpPr txBox="1"/>
          <p:nvPr/>
        </p:nvSpPr>
        <p:spPr>
          <a:xfrm>
            <a:off x="899592" y="4653136"/>
            <a:ext cx="2223429" cy="1477328"/>
          </a:xfrm>
          <a:prstGeom prst="rect">
            <a:avLst/>
          </a:prstGeom>
          <a:noFill/>
        </p:spPr>
        <p:txBody>
          <a:bodyPr wrap="none" rtlCol="0">
            <a:spAutoFit/>
          </a:bodyPr>
          <a:lstStyle/>
          <a:p>
            <a:r>
              <a:rPr lang="en-GB" dirty="0" smtClean="0">
                <a:solidFill>
                  <a:schemeClr val="bg1"/>
                </a:solidFill>
              </a:rPr>
              <a:t>Change</a:t>
            </a:r>
          </a:p>
          <a:p>
            <a:r>
              <a:rPr lang="en-GB" dirty="0" smtClean="0">
                <a:solidFill>
                  <a:schemeClr val="bg1">
                    <a:lumMod val="50000"/>
                  </a:schemeClr>
                </a:solidFill>
              </a:rPr>
              <a:t>1  </a:t>
            </a:r>
            <a:r>
              <a:rPr lang="en-GB" dirty="0" smtClean="0">
                <a:solidFill>
                  <a:srgbClr val="FFC000"/>
                </a:solidFill>
              </a:rPr>
              <a:t>import</a:t>
            </a:r>
            <a:r>
              <a:rPr lang="en-GB" dirty="0" smtClean="0">
                <a:solidFill>
                  <a:schemeClr val="bg1">
                    <a:lumMod val="50000"/>
                  </a:schemeClr>
                </a:solidFill>
              </a:rPr>
              <a:t> pygame </a:t>
            </a:r>
          </a:p>
          <a:p>
            <a:r>
              <a:rPr lang="en-GB" dirty="0" smtClean="0">
                <a:solidFill>
                  <a:schemeClr val="bg1"/>
                </a:solidFill>
              </a:rPr>
              <a:t>to </a:t>
            </a:r>
          </a:p>
          <a:p>
            <a:r>
              <a:rPr lang="en-GB" dirty="0" smtClean="0">
                <a:solidFill>
                  <a:schemeClr val="bg1">
                    <a:lumMod val="50000"/>
                  </a:schemeClr>
                </a:solidFill>
              </a:rPr>
              <a:t>1  </a:t>
            </a:r>
            <a:r>
              <a:rPr lang="en-GB" dirty="0" smtClean="0">
                <a:solidFill>
                  <a:srgbClr val="FFC000"/>
                </a:solidFill>
              </a:rPr>
              <a:t>import</a:t>
            </a:r>
            <a:r>
              <a:rPr lang="en-GB" dirty="0" smtClean="0">
                <a:solidFill>
                  <a:schemeClr val="bg1">
                    <a:lumMod val="50000"/>
                  </a:schemeClr>
                </a:solidFill>
              </a:rPr>
              <a:t> pygame, sys</a:t>
            </a:r>
          </a:p>
          <a:p>
            <a:endParaRPr lang="en-US" dirty="0">
              <a:solidFill>
                <a:schemeClr val="bg1">
                  <a:lumMod val="50000"/>
                </a:schemeClr>
              </a:solidFill>
            </a:endParaRPr>
          </a:p>
        </p:txBody>
      </p:sp>
      <p:cxnSp>
        <p:nvCxnSpPr>
          <p:cNvPr id="9" name="Straight Arrow Connector 8"/>
          <p:cNvCxnSpPr/>
          <p:nvPr/>
        </p:nvCxnSpPr>
        <p:spPr>
          <a:xfrm flipV="1">
            <a:off x="2267744" y="2996952"/>
            <a:ext cx="720080" cy="1800200"/>
          </a:xfrm>
          <a:prstGeom prst="straightConnector1">
            <a:avLst/>
          </a:prstGeom>
          <a:ln w="539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40311" y="4606970"/>
            <a:ext cx="4608512" cy="2062103"/>
          </a:xfrm>
          <a:prstGeom prst="rect">
            <a:avLst/>
          </a:prstGeom>
          <a:noFill/>
        </p:spPr>
        <p:txBody>
          <a:bodyPr wrap="square" rtlCol="0">
            <a:spAutoFit/>
          </a:bodyPr>
          <a:lstStyle/>
          <a:p>
            <a:pPr algn="ctr"/>
            <a:r>
              <a:rPr lang="en-GB" sz="3200" dirty="0" smtClean="0">
                <a:solidFill>
                  <a:schemeClr val="bg1">
                    <a:lumMod val="50000"/>
                  </a:schemeClr>
                </a:solidFill>
                <a:latin typeface="Courier New" panose="02070309020205020404" pitchFamily="49" charset="0"/>
                <a:cs typeface="Courier New" panose="02070309020205020404" pitchFamily="49" charset="0"/>
              </a:rPr>
              <a:t>Too long to explain sys on PowerPoint</a:t>
            </a:r>
          </a:p>
          <a:p>
            <a:pPr algn="ctr"/>
            <a:r>
              <a:rPr lang="en-GB" sz="3200" dirty="0" smtClean="0">
                <a:solidFill>
                  <a:schemeClr val="bg1">
                    <a:lumMod val="50000"/>
                  </a:schemeClr>
                </a:solidFill>
                <a:latin typeface="Courier New" panose="02070309020205020404" pitchFamily="49" charset="0"/>
                <a:cs typeface="Courier New" panose="02070309020205020404" pitchFamily="49" charset="0"/>
              </a:rPr>
              <a:t>Demo: Events.py</a:t>
            </a:r>
            <a:endParaRPr lang="en-US" sz="32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1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
                                  </p:iterate>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20"/>
                                  </p:iterate>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12776"/>
            <a:ext cx="8208912" cy="403244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All key detections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solidFill>
                  <a:srgbClr val="FFC000"/>
                </a:solidFill>
              </a:rPr>
              <a:t>for</a:t>
            </a:r>
            <a:r>
              <a:rPr lang="en-GB" dirty="0" smtClean="0">
                <a:solidFill>
                  <a:schemeClr val="tx1"/>
                </a:solidFill>
              </a:rPr>
              <a:t> event </a:t>
            </a:r>
            <a:r>
              <a:rPr lang="en-GB" dirty="0" smtClean="0">
                <a:solidFill>
                  <a:srgbClr val="FFC000"/>
                </a:solidFill>
              </a:rPr>
              <a:t>in</a:t>
            </a:r>
            <a:r>
              <a:rPr lang="en-GB" dirty="0" smtClean="0">
                <a:solidFill>
                  <a:schemeClr val="tx1"/>
                </a:solidFill>
              </a:rPr>
              <a:t> </a:t>
            </a:r>
            <a:r>
              <a:rPr lang="en-GB" dirty="0" err="1" smtClean="0">
                <a:solidFill>
                  <a:schemeClr val="tx1"/>
                </a:solidFill>
              </a:rPr>
              <a:t>pygame.event.get</a:t>
            </a:r>
            <a:r>
              <a:rPr lang="en-GB" dirty="0" smtClean="0">
                <a:solidFill>
                  <a:schemeClr val="tx1"/>
                </a:solidFill>
              </a:rPr>
              <a:t>():</a:t>
            </a:r>
          </a:p>
          <a:p>
            <a:pPr marL="0" indent="0">
              <a:buNone/>
            </a:pPr>
            <a:r>
              <a:rPr lang="en-GB" dirty="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event.type</a:t>
            </a:r>
            <a:r>
              <a:rPr lang="en-GB" dirty="0" smtClean="0">
                <a:solidFill>
                  <a:schemeClr val="tx1"/>
                </a:solidFill>
              </a:rPr>
              <a:t> == QUIT:</a:t>
            </a:r>
          </a:p>
          <a:p>
            <a:pPr marL="0" indent="0">
              <a:buNone/>
            </a:pPr>
            <a:r>
              <a:rPr lang="en-GB" dirty="0" smtClean="0">
                <a:solidFill>
                  <a:schemeClr val="tx1"/>
                </a:solidFill>
              </a:rPr>
              <a:t>		</a:t>
            </a:r>
            <a:r>
              <a:rPr lang="en-GB" dirty="0" err="1" smtClean="0">
                <a:solidFill>
                  <a:schemeClr val="tx1"/>
                </a:solidFill>
              </a:rPr>
              <a:t>pygame.quit</a:t>
            </a:r>
            <a:r>
              <a:rPr lang="en-GB" dirty="0" smtClean="0">
                <a:solidFill>
                  <a:schemeClr val="tx1"/>
                </a:solidFill>
              </a:rPr>
              <a:t>()</a:t>
            </a:r>
          </a:p>
          <a:p>
            <a:pPr marL="0" indent="0">
              <a:buNone/>
            </a:pPr>
            <a:r>
              <a:rPr lang="en-GB" dirty="0">
                <a:solidFill>
                  <a:schemeClr val="tx1"/>
                </a:solidFill>
              </a:rPr>
              <a:t>	</a:t>
            </a:r>
            <a:r>
              <a:rPr lang="en-GB" dirty="0" smtClean="0">
                <a:solidFill>
                  <a:schemeClr val="tx1"/>
                </a:solidFill>
              </a:rPr>
              <a:t>	</a:t>
            </a:r>
            <a:r>
              <a:rPr lang="en-GB" dirty="0" err="1" smtClean="0">
                <a:solidFill>
                  <a:schemeClr val="tx1"/>
                </a:solidFill>
              </a:rPr>
              <a:t>sys.exit</a:t>
            </a:r>
            <a:r>
              <a:rPr lang="en-GB" dirty="0" smtClean="0">
                <a:solidFill>
                  <a:schemeClr val="tx1"/>
                </a:solidFill>
              </a:rPr>
              <a:t>()</a:t>
            </a:r>
          </a:p>
          <a:p>
            <a:pPr marL="0" indent="0">
              <a:buNone/>
            </a:pPr>
            <a:r>
              <a:rPr lang="en-GB" dirty="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event.type</a:t>
            </a:r>
            <a:r>
              <a:rPr lang="en-GB" dirty="0" smtClean="0">
                <a:solidFill>
                  <a:schemeClr val="tx1"/>
                </a:solidFill>
              </a:rPr>
              <a:t> == KEYDOWN:</a:t>
            </a:r>
          </a:p>
          <a:p>
            <a:pPr marL="0" indent="0">
              <a:buNone/>
            </a:pPr>
            <a:r>
              <a:rPr lang="en-GB" dirty="0">
                <a:solidFill>
                  <a:schemeClr val="tx1"/>
                </a:solidFill>
              </a:rPr>
              <a:t>	</a:t>
            </a:r>
            <a:r>
              <a:rPr lang="en-GB" dirty="0" smtClean="0">
                <a:solidFill>
                  <a:schemeClr val="tx1"/>
                </a:solidFill>
              </a:rPr>
              <a:t>	print(event)</a:t>
            </a:r>
          </a:p>
        </p:txBody>
      </p:sp>
    </p:spTree>
    <p:extLst>
      <p:ext uri="{BB962C8B-B14F-4D97-AF65-F5344CB8AC3E}">
        <p14:creationId xmlns:p14="http://schemas.microsoft.com/office/powerpoint/2010/main" val="2652060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17638"/>
            <a:ext cx="8208912" cy="46036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600"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All key detections</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dirty="0" smtClean="0">
                <a:solidFill>
                  <a:srgbClr val="FFC000"/>
                </a:solidFill>
              </a:rPr>
              <a:t>for</a:t>
            </a:r>
            <a:r>
              <a:rPr lang="en-GB" dirty="0" smtClean="0">
                <a:solidFill>
                  <a:schemeClr val="tx1"/>
                </a:solidFill>
              </a:rPr>
              <a:t> event </a:t>
            </a:r>
            <a:r>
              <a:rPr lang="en-GB" dirty="0" smtClean="0">
                <a:solidFill>
                  <a:srgbClr val="FFC000"/>
                </a:solidFill>
              </a:rPr>
              <a:t>in</a:t>
            </a:r>
            <a:r>
              <a:rPr lang="en-GB" dirty="0" smtClean="0">
                <a:solidFill>
                  <a:schemeClr val="tx1"/>
                </a:solidFill>
              </a:rPr>
              <a:t> </a:t>
            </a:r>
            <a:r>
              <a:rPr lang="en-GB" dirty="0" err="1" smtClean="0">
                <a:solidFill>
                  <a:schemeClr val="tx1"/>
                </a:solidFill>
              </a:rPr>
              <a:t>pygame.event.get</a:t>
            </a:r>
            <a:r>
              <a:rPr lang="en-GB" dirty="0" smtClean="0">
                <a:solidFill>
                  <a:schemeClr val="tx1"/>
                </a:solidFill>
              </a:rPr>
              <a:t>():</a:t>
            </a:r>
          </a:p>
          <a:p>
            <a:pPr marL="0" indent="0">
              <a:buNone/>
            </a:pPr>
            <a:r>
              <a:rPr lang="en-GB" dirty="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event.type</a:t>
            </a:r>
            <a:r>
              <a:rPr lang="en-GB" dirty="0" smtClean="0">
                <a:solidFill>
                  <a:schemeClr val="tx1"/>
                </a:solidFill>
              </a:rPr>
              <a:t> == QUIT:</a:t>
            </a:r>
          </a:p>
          <a:p>
            <a:pPr marL="0" indent="0">
              <a:buNone/>
            </a:pPr>
            <a:r>
              <a:rPr lang="en-GB" dirty="0" smtClean="0">
                <a:solidFill>
                  <a:schemeClr val="tx1"/>
                </a:solidFill>
              </a:rPr>
              <a:t>		</a:t>
            </a:r>
            <a:r>
              <a:rPr lang="en-GB" dirty="0" err="1" smtClean="0">
                <a:solidFill>
                  <a:schemeClr val="tx1"/>
                </a:solidFill>
              </a:rPr>
              <a:t>pygame.quit</a:t>
            </a:r>
            <a:r>
              <a:rPr lang="en-GB" dirty="0" smtClean="0">
                <a:solidFill>
                  <a:schemeClr val="tx1"/>
                </a:solidFill>
              </a:rPr>
              <a:t>()</a:t>
            </a:r>
          </a:p>
          <a:p>
            <a:pPr marL="0" indent="0">
              <a:buNone/>
            </a:pPr>
            <a:r>
              <a:rPr lang="en-GB" dirty="0">
                <a:solidFill>
                  <a:schemeClr val="tx1"/>
                </a:solidFill>
              </a:rPr>
              <a:t>	</a:t>
            </a:r>
            <a:r>
              <a:rPr lang="en-GB" dirty="0" smtClean="0">
                <a:solidFill>
                  <a:schemeClr val="tx1"/>
                </a:solidFill>
              </a:rPr>
              <a:t>	</a:t>
            </a:r>
            <a:r>
              <a:rPr lang="en-GB" dirty="0" err="1" smtClean="0">
                <a:solidFill>
                  <a:schemeClr val="tx1"/>
                </a:solidFill>
              </a:rPr>
              <a:t>sys.exit</a:t>
            </a:r>
            <a:r>
              <a:rPr lang="en-GB" dirty="0" smtClean="0">
                <a:solidFill>
                  <a:schemeClr val="tx1"/>
                </a:solidFill>
              </a:rPr>
              <a:t>()</a:t>
            </a:r>
          </a:p>
          <a:p>
            <a:pPr marL="0" indent="0">
              <a:buNone/>
            </a:pPr>
            <a:r>
              <a:rPr lang="en-GB" dirty="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event.type</a:t>
            </a:r>
            <a:r>
              <a:rPr lang="en-GB" dirty="0" smtClean="0">
                <a:solidFill>
                  <a:schemeClr val="tx1"/>
                </a:solidFill>
              </a:rPr>
              <a:t> == KEYDOWN:</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event.key</a:t>
            </a:r>
            <a:r>
              <a:rPr lang="en-GB" dirty="0" smtClean="0">
                <a:solidFill>
                  <a:schemeClr val="tx1"/>
                </a:solidFill>
              </a:rPr>
              <a:t> == K_DOWN:</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pass</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event.key</a:t>
            </a:r>
            <a:r>
              <a:rPr lang="en-GB" dirty="0" smtClean="0">
                <a:solidFill>
                  <a:schemeClr val="tx1"/>
                </a:solidFill>
              </a:rPr>
              <a:t> == K_UP:</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pass</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event.key</a:t>
            </a:r>
            <a:r>
              <a:rPr lang="en-GB" dirty="0" smtClean="0">
                <a:solidFill>
                  <a:schemeClr val="tx1"/>
                </a:solidFill>
              </a:rPr>
              <a:t> == K_LEFT:</a:t>
            </a:r>
            <a:br>
              <a:rPr lang="en-GB" dirty="0" smtClean="0">
                <a:solidFill>
                  <a:schemeClr val="tx1"/>
                </a:solidFill>
              </a:rPr>
            </a:br>
            <a:r>
              <a:rPr lang="en-GB" dirty="0" smtClean="0">
                <a:solidFill>
                  <a:schemeClr val="tx1"/>
                </a:solidFill>
              </a:rPr>
              <a:t>			</a:t>
            </a:r>
            <a:r>
              <a:rPr lang="en-GB" dirty="0" smtClean="0">
                <a:solidFill>
                  <a:srgbClr val="FFC000"/>
                </a:solidFill>
              </a:rPr>
              <a:t>pass</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event.key</a:t>
            </a:r>
            <a:r>
              <a:rPr lang="en-GB" dirty="0" smtClean="0">
                <a:solidFill>
                  <a:schemeClr val="tx1"/>
                </a:solidFill>
              </a:rPr>
              <a:t> == K_RIGHT:</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pass</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event.key</a:t>
            </a:r>
            <a:r>
              <a:rPr lang="en-GB" dirty="0" smtClean="0">
                <a:solidFill>
                  <a:schemeClr val="tx1"/>
                </a:solidFill>
              </a:rPr>
              <a:t> == </a:t>
            </a:r>
            <a:r>
              <a:rPr lang="en-GB" dirty="0" err="1" smtClean="0">
                <a:solidFill>
                  <a:srgbClr val="7030A0"/>
                </a:solidFill>
              </a:rPr>
              <a:t>ord</a:t>
            </a:r>
            <a:r>
              <a:rPr lang="en-GB" dirty="0" smtClean="0">
                <a:solidFill>
                  <a:schemeClr val="tx1"/>
                </a:solidFill>
              </a:rPr>
              <a:t>(</a:t>
            </a:r>
            <a:r>
              <a:rPr lang="en-GB" dirty="0" smtClean="0">
                <a:solidFill>
                  <a:srgbClr val="92D050"/>
                </a:solidFill>
              </a:rPr>
              <a:t>'s'</a:t>
            </a:r>
            <a:r>
              <a:rPr lang="en-GB" dirty="0" smtClean="0">
                <a:solidFill>
                  <a:schemeClr val="tx1"/>
                </a:solidFill>
              </a:rPr>
              <a:t>):</a:t>
            </a:r>
            <a:br>
              <a:rPr lang="en-GB" dirty="0" smtClean="0">
                <a:solidFill>
                  <a:schemeClr val="tx1"/>
                </a:solidFill>
              </a:rPr>
            </a:br>
            <a:r>
              <a:rPr lang="en-GB" dirty="0" smtClean="0">
                <a:solidFill>
                  <a:schemeClr val="tx1"/>
                </a:solidFill>
              </a:rPr>
              <a:t>			</a:t>
            </a:r>
            <a:r>
              <a:rPr lang="en-GB" dirty="0" smtClean="0">
                <a:solidFill>
                  <a:srgbClr val="FFC000"/>
                </a:solidFill>
              </a:rPr>
              <a:t>pass</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event.key</a:t>
            </a:r>
            <a:r>
              <a:rPr lang="en-GB" dirty="0" smtClean="0">
                <a:solidFill>
                  <a:schemeClr val="tx1"/>
                </a:solidFill>
              </a:rPr>
              <a:t> == </a:t>
            </a:r>
            <a:r>
              <a:rPr lang="en-GB" dirty="0" err="1" smtClean="0">
                <a:solidFill>
                  <a:srgbClr val="7030A0"/>
                </a:solidFill>
              </a:rPr>
              <a:t>ord</a:t>
            </a:r>
            <a:r>
              <a:rPr lang="en-GB" dirty="0" smtClean="0">
                <a:solidFill>
                  <a:schemeClr val="tx1"/>
                </a:solidFill>
              </a:rPr>
              <a:t>(</a:t>
            </a:r>
            <a:r>
              <a:rPr lang="en-GB" dirty="0" smtClean="0">
                <a:solidFill>
                  <a:srgbClr val="92D050"/>
                </a:solidFill>
              </a:rPr>
              <a:t>'w'</a:t>
            </a:r>
            <a:r>
              <a:rPr lang="en-GB" dirty="0" smtClean="0">
                <a:solidFill>
                  <a:schemeClr val="tx1"/>
                </a:solidFill>
              </a:rPr>
              <a:t>):</a:t>
            </a:r>
            <a:endParaRPr lang="en-GB" dirty="0" smtClean="0">
              <a:solidFill>
                <a:schemeClr val="tx1"/>
              </a:solidFill>
            </a:endParaRP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pass</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event.key</a:t>
            </a:r>
            <a:r>
              <a:rPr lang="en-GB" dirty="0" smtClean="0">
                <a:solidFill>
                  <a:schemeClr val="tx1"/>
                </a:solidFill>
              </a:rPr>
              <a:t> == </a:t>
            </a:r>
            <a:r>
              <a:rPr lang="en-GB" dirty="0" err="1" smtClean="0">
                <a:solidFill>
                  <a:srgbClr val="7030A0"/>
                </a:solidFill>
              </a:rPr>
              <a:t>ord</a:t>
            </a:r>
            <a:r>
              <a:rPr lang="en-GB" dirty="0" smtClean="0">
                <a:solidFill>
                  <a:schemeClr val="tx1"/>
                </a:solidFill>
              </a:rPr>
              <a:t>(</a:t>
            </a:r>
            <a:r>
              <a:rPr lang="en-GB" dirty="0" smtClean="0">
                <a:solidFill>
                  <a:srgbClr val="92D050"/>
                </a:solidFill>
              </a:rPr>
              <a:t>'a'</a:t>
            </a:r>
            <a:r>
              <a:rPr lang="en-GB" dirty="0" smtClean="0">
                <a:solidFill>
                  <a:schemeClr val="tx1"/>
                </a:solidFill>
              </a:rPr>
              <a:t>):</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pass</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if</a:t>
            </a:r>
            <a:r>
              <a:rPr lang="en-GB" dirty="0" smtClean="0">
                <a:solidFill>
                  <a:schemeClr val="tx1"/>
                </a:solidFill>
              </a:rPr>
              <a:t> </a:t>
            </a:r>
            <a:r>
              <a:rPr lang="en-GB" dirty="0" err="1" smtClean="0">
                <a:solidFill>
                  <a:schemeClr val="tx1"/>
                </a:solidFill>
              </a:rPr>
              <a:t>event.key</a:t>
            </a:r>
            <a:r>
              <a:rPr lang="en-GB" dirty="0" smtClean="0">
                <a:solidFill>
                  <a:schemeClr val="tx1"/>
                </a:solidFill>
              </a:rPr>
              <a:t> == </a:t>
            </a:r>
            <a:r>
              <a:rPr lang="en-GB" dirty="0" err="1" smtClean="0">
                <a:solidFill>
                  <a:srgbClr val="7030A0"/>
                </a:solidFill>
              </a:rPr>
              <a:t>ord</a:t>
            </a:r>
            <a:r>
              <a:rPr lang="en-GB" dirty="0" smtClean="0">
                <a:solidFill>
                  <a:schemeClr val="tx1"/>
                </a:solidFill>
              </a:rPr>
              <a:t>(</a:t>
            </a:r>
            <a:r>
              <a:rPr lang="en-GB" dirty="0" smtClean="0">
                <a:solidFill>
                  <a:srgbClr val="92D050"/>
                </a:solidFill>
              </a:rPr>
              <a:t>'d'</a:t>
            </a:r>
            <a:r>
              <a:rPr lang="en-GB" dirty="0" smtClean="0">
                <a:solidFill>
                  <a:schemeClr val="tx1"/>
                </a:solidFill>
              </a:rPr>
              <a:t>):</a:t>
            </a:r>
          </a:p>
          <a:p>
            <a:pPr marL="0" indent="0">
              <a:buNone/>
            </a:pPr>
            <a:r>
              <a:rPr lang="en-GB" dirty="0">
                <a:solidFill>
                  <a:schemeClr val="tx1"/>
                </a:solidFill>
              </a:rPr>
              <a:t>	</a:t>
            </a:r>
            <a:r>
              <a:rPr lang="en-GB" dirty="0" smtClean="0">
                <a:solidFill>
                  <a:schemeClr val="tx1"/>
                </a:solidFill>
              </a:rPr>
              <a:t>		</a:t>
            </a:r>
            <a:r>
              <a:rPr lang="en-GB" dirty="0" smtClean="0">
                <a:solidFill>
                  <a:srgbClr val="FFC000"/>
                </a:solidFill>
              </a:rPr>
              <a:t>pass</a:t>
            </a:r>
            <a:endParaRPr lang="en-GB" dirty="0" smtClean="0">
              <a:solidFill>
                <a:schemeClr val="tx1"/>
              </a:solidFill>
            </a:endParaRPr>
          </a:p>
        </p:txBody>
      </p:sp>
    </p:spTree>
    <p:extLst>
      <p:ext uri="{BB962C8B-B14F-4D97-AF65-F5344CB8AC3E}">
        <p14:creationId xmlns:p14="http://schemas.microsoft.com/office/powerpoint/2010/main" val="3619643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Screen Colour</a:t>
            </a:r>
            <a:endParaRPr lang="en-US" dirty="0"/>
          </a:p>
        </p:txBody>
      </p:sp>
      <p:sp>
        <p:nvSpPr>
          <p:cNvPr id="3" name="Content Placeholder 2"/>
          <p:cNvSpPr>
            <a:spLocks noGrp="1"/>
          </p:cNvSpPr>
          <p:nvPr>
            <p:ph idx="1"/>
          </p:nvPr>
        </p:nvSpPr>
        <p:spPr/>
        <p:txBody>
          <a:bodyPr/>
          <a:lstStyle/>
          <a:p>
            <a:pPr marL="0" indent="0">
              <a:buNone/>
            </a:pPr>
            <a:r>
              <a:rPr lang="en-GB" dirty="0" smtClean="0"/>
              <a:t>TASK: Use inputs to change the screen colour. Think about how you might create a variable, then fill the screen in the colour of that variable, and change it based on inputs</a:t>
            </a:r>
            <a:endParaRPr lang="en-US" dirty="0"/>
          </a:p>
        </p:txBody>
      </p:sp>
    </p:spTree>
    <p:extLst>
      <p:ext uri="{BB962C8B-B14F-4D97-AF65-F5344CB8AC3E}">
        <p14:creationId xmlns:p14="http://schemas.microsoft.com/office/powerpoint/2010/main" val="74192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Pygame?</a:t>
            </a:r>
            <a:endParaRPr lang="en-US" dirty="0"/>
          </a:p>
        </p:txBody>
      </p:sp>
      <p:sp>
        <p:nvSpPr>
          <p:cNvPr id="3" name="Content Placeholder 2"/>
          <p:cNvSpPr>
            <a:spLocks noGrp="1"/>
          </p:cNvSpPr>
          <p:nvPr>
            <p:ph idx="1"/>
          </p:nvPr>
        </p:nvSpPr>
        <p:spPr/>
        <p:txBody>
          <a:bodyPr>
            <a:normAutofit/>
          </a:bodyPr>
          <a:lstStyle/>
          <a:p>
            <a:pPr marL="0" indent="0">
              <a:buNone/>
            </a:pPr>
            <a:r>
              <a:rPr lang="en-GB" dirty="0"/>
              <a:t>Pygame is a cross-platform set of Python modules designed for writing video games. It includes computer graphics and sound libraries designed to be used with the Python programming language</a:t>
            </a:r>
            <a:r>
              <a:rPr lang="en-GB" dirty="0" smtClean="0"/>
              <a:t>.</a:t>
            </a:r>
          </a:p>
          <a:p>
            <a:pPr marL="0" indent="0">
              <a:buNone/>
            </a:pPr>
            <a:endParaRPr lang="en-GB" sz="2400" dirty="0"/>
          </a:p>
        </p:txBody>
      </p:sp>
      <p:sp>
        <p:nvSpPr>
          <p:cNvPr id="4" name="Rectangle 3"/>
          <p:cNvSpPr/>
          <p:nvPr/>
        </p:nvSpPr>
        <p:spPr>
          <a:xfrm>
            <a:off x="473319" y="5301208"/>
            <a:ext cx="6250429" cy="369332"/>
          </a:xfrm>
          <a:prstGeom prst="rect">
            <a:avLst/>
          </a:prstGeom>
        </p:spPr>
        <p:txBody>
          <a:bodyPr wrap="none">
            <a:spAutoFit/>
          </a:bodyPr>
          <a:lstStyle/>
          <a:p>
            <a:r>
              <a:rPr lang="en-GB" dirty="0">
                <a:solidFill>
                  <a:schemeClr val="bg1">
                    <a:lumMod val="50000"/>
                  </a:schemeClr>
                </a:solidFill>
                <a:latin typeface="Courier New" panose="02070309020205020404" pitchFamily="49" charset="0"/>
                <a:cs typeface="Courier New" panose="02070309020205020404" pitchFamily="49" charset="0"/>
              </a:rPr>
              <a:t>Source: https://en.wikipedia.org/wiki/Pygame</a:t>
            </a:r>
          </a:p>
        </p:txBody>
      </p:sp>
    </p:spTree>
    <p:extLst>
      <p:ext uri="{BB962C8B-B14F-4D97-AF65-F5344CB8AC3E}">
        <p14:creationId xmlns:p14="http://schemas.microsoft.com/office/powerpoint/2010/main" val="127478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iterate type="lt">
                                    <p:tmAbs val="2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Things you will encounter</a:t>
            </a:r>
            <a:endParaRPr lang="en-US" dirty="0"/>
          </a:p>
        </p:txBody>
      </p:sp>
      <p:sp>
        <p:nvSpPr>
          <p:cNvPr id="3" name="Content Placeholder 2"/>
          <p:cNvSpPr>
            <a:spLocks noGrp="1"/>
          </p:cNvSpPr>
          <p:nvPr>
            <p:ph idx="1"/>
          </p:nvPr>
        </p:nvSpPr>
        <p:spPr/>
        <p:txBody>
          <a:bodyPr>
            <a:normAutofit fontScale="55000" lnSpcReduction="20000"/>
          </a:bodyPr>
          <a:lstStyle/>
          <a:p>
            <a:r>
              <a:rPr lang="en-GB" dirty="0" smtClean="0"/>
              <a:t>Comments - #s</a:t>
            </a:r>
          </a:p>
          <a:p>
            <a:r>
              <a:rPr lang="en-GB" dirty="0"/>
              <a:t>f</a:t>
            </a:r>
            <a:r>
              <a:rPr lang="en-GB" dirty="0" smtClean="0"/>
              <a:t>or and while loops</a:t>
            </a:r>
          </a:p>
          <a:p>
            <a:r>
              <a:rPr lang="en-GB" dirty="0" smtClean="0"/>
              <a:t>Lists – []</a:t>
            </a:r>
          </a:p>
          <a:p>
            <a:r>
              <a:rPr lang="en-GB" dirty="0" smtClean="0"/>
              <a:t>Conditional statements - if, elif, else etc.</a:t>
            </a:r>
          </a:p>
          <a:p>
            <a:r>
              <a:rPr lang="en-GB" dirty="0" smtClean="0"/>
              <a:t>Functions - random.randint()</a:t>
            </a:r>
          </a:p>
          <a:p>
            <a:r>
              <a:rPr lang="en-GB" dirty="0" smtClean="0"/>
              <a:t>imports – import pygame, time</a:t>
            </a:r>
          </a:p>
          <a:p>
            <a:r>
              <a:rPr lang="en-GB" dirty="0" smtClean="0"/>
              <a:t>Self-defined functions – def, class</a:t>
            </a:r>
          </a:p>
          <a:p>
            <a:r>
              <a:rPr lang="en-GB" dirty="0" smtClean="0"/>
              <a:t>Global variables – global</a:t>
            </a:r>
          </a:p>
          <a:p>
            <a:r>
              <a:rPr lang="en-GB" dirty="0" smtClean="0"/>
              <a:t>Trying collisions</a:t>
            </a:r>
          </a:p>
          <a:p>
            <a:r>
              <a:rPr lang="en-GB" dirty="0" smtClean="0"/>
              <a:t>Sprites (eventually)</a:t>
            </a:r>
          </a:p>
          <a:p>
            <a:r>
              <a:rPr lang="en-GB" dirty="0" smtClean="0"/>
              <a:t>Sprite groups</a:t>
            </a:r>
          </a:p>
          <a:p>
            <a:r>
              <a:rPr lang="en-GB" dirty="0" smtClean="0"/>
              <a:t>Using maths – yay!</a:t>
            </a:r>
          </a:p>
          <a:p>
            <a:r>
              <a:rPr lang="en-GB" dirty="0" smtClean="0"/>
              <a:t>Bugs</a:t>
            </a:r>
          </a:p>
          <a:p>
            <a:r>
              <a:rPr lang="en-GB" dirty="0" smtClean="0"/>
              <a:t>Bugs</a:t>
            </a:r>
          </a:p>
          <a:p>
            <a:r>
              <a:rPr lang="en-GB" dirty="0" smtClean="0"/>
              <a:t>And more bugs…</a:t>
            </a:r>
          </a:p>
          <a:p>
            <a:endParaRPr lang="en-GB" dirty="0" smtClean="0"/>
          </a:p>
          <a:p>
            <a:endParaRPr lang="en-GB" dirty="0" smtClean="0"/>
          </a:p>
          <a:p>
            <a:endParaRPr lang="en-GB" dirty="0" smtClean="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699" b="2807"/>
          <a:stretch/>
        </p:blipFill>
        <p:spPr>
          <a:xfrm>
            <a:off x="6084168" y="2780928"/>
            <a:ext cx="2067172" cy="2952328"/>
          </a:xfrm>
          <a:prstGeom prst="rect">
            <a:avLst/>
          </a:prstGeom>
        </p:spPr>
      </p:pic>
    </p:spTree>
    <p:extLst>
      <p:ext uri="{BB962C8B-B14F-4D97-AF65-F5344CB8AC3E}">
        <p14:creationId xmlns:p14="http://schemas.microsoft.com/office/powerpoint/2010/main" val="31258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56792"/>
            <a:ext cx="8229600" cy="187220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GB" dirty="0" smtClean="0"/>
              <a:t>How scripts will be shown</a:t>
            </a:r>
            <a:endParaRPr lang="en-US" dirty="0"/>
          </a:p>
        </p:txBody>
      </p:sp>
      <p:sp>
        <p:nvSpPr>
          <p:cNvPr id="3" name="Content Placeholder 2"/>
          <p:cNvSpPr>
            <a:spLocks noGrp="1"/>
          </p:cNvSpPr>
          <p:nvPr>
            <p:ph idx="1"/>
          </p:nvPr>
        </p:nvSpPr>
        <p:spPr>
          <a:xfrm>
            <a:off x="457200" y="1600203"/>
            <a:ext cx="8229600" cy="1828798"/>
          </a:xfrm>
        </p:spPr>
        <p:txBody>
          <a:bodyPr/>
          <a:lstStyle/>
          <a:p>
            <a:pPr marL="0" indent="0">
              <a:buNone/>
            </a:pPr>
            <a:r>
              <a:rPr lang="en-GB" dirty="0"/>
              <a:t> </a:t>
            </a:r>
            <a:r>
              <a:rPr lang="en-GB" dirty="0" smtClean="0"/>
              <a:t> </a:t>
            </a:r>
            <a:r>
              <a:rPr lang="en-GB" dirty="0" smtClean="0">
                <a:solidFill>
                  <a:srgbClr val="7030A0"/>
                </a:solidFill>
              </a:rPr>
              <a:t>print</a:t>
            </a:r>
            <a:r>
              <a:rPr lang="en-GB" dirty="0" smtClean="0">
                <a:solidFill>
                  <a:schemeClr val="tx1"/>
                </a:solidFill>
              </a:rPr>
              <a:t>(</a:t>
            </a:r>
            <a:r>
              <a:rPr lang="en-GB" dirty="0" smtClean="0">
                <a:solidFill>
                  <a:srgbClr val="92D050"/>
                </a:solidFill>
              </a:rPr>
              <a:t>“Hello World”</a:t>
            </a:r>
            <a:r>
              <a:rPr lang="en-GB" dirty="0" smtClean="0">
                <a:solidFill>
                  <a:schemeClr val="tx1"/>
                </a:solidFill>
              </a:rPr>
              <a:t>)</a:t>
            </a:r>
          </a:p>
          <a:p>
            <a:pPr marL="0" indent="0">
              <a:buNone/>
            </a:pPr>
            <a:r>
              <a:rPr lang="en-GB" dirty="0"/>
              <a:t> </a:t>
            </a:r>
            <a:r>
              <a:rPr lang="en-GB" dirty="0" smtClean="0"/>
              <a:t> </a:t>
            </a:r>
            <a:r>
              <a:rPr lang="en-GB" dirty="0" smtClean="0">
                <a:solidFill>
                  <a:schemeClr val="accent6">
                    <a:lumMod val="75000"/>
                  </a:schemeClr>
                </a:solidFill>
              </a:rPr>
              <a:t>for</a:t>
            </a:r>
            <a:r>
              <a:rPr lang="en-GB" dirty="0" smtClean="0"/>
              <a:t> </a:t>
            </a:r>
            <a:r>
              <a:rPr lang="en-GB" dirty="0" smtClean="0">
                <a:solidFill>
                  <a:schemeClr val="tx1"/>
                </a:solidFill>
              </a:rPr>
              <a:t>x</a:t>
            </a:r>
            <a:r>
              <a:rPr lang="en-GB" dirty="0" smtClean="0"/>
              <a:t> </a:t>
            </a:r>
            <a:r>
              <a:rPr lang="en-GB" dirty="0" smtClean="0">
                <a:solidFill>
                  <a:schemeClr val="accent6">
                    <a:lumMod val="75000"/>
                  </a:schemeClr>
                </a:solidFill>
              </a:rPr>
              <a:t>in</a:t>
            </a:r>
            <a:r>
              <a:rPr lang="en-GB" dirty="0" smtClean="0"/>
              <a:t> </a:t>
            </a:r>
            <a:r>
              <a:rPr lang="en-GB" dirty="0" smtClean="0">
                <a:solidFill>
                  <a:srgbClr val="7030A0"/>
                </a:solidFill>
              </a:rPr>
              <a:t>range</a:t>
            </a:r>
            <a:r>
              <a:rPr lang="en-GB" dirty="0" smtClean="0">
                <a:solidFill>
                  <a:schemeClr val="tx1"/>
                </a:solidFill>
              </a:rPr>
              <a:t>(0,5):  	</a:t>
            </a:r>
            <a:r>
              <a:rPr lang="en-GB" dirty="0" smtClean="0">
                <a:solidFill>
                  <a:srgbClr val="7030A0"/>
                </a:solidFill>
              </a:rPr>
              <a:t>print</a:t>
            </a:r>
            <a:r>
              <a:rPr lang="en-GB" dirty="0" smtClean="0">
                <a:solidFill>
                  <a:schemeClr val="tx1"/>
                </a:solidFill>
              </a:rPr>
              <a:t>(</a:t>
            </a:r>
            <a:r>
              <a:rPr lang="en-GB" dirty="0" smtClean="0">
                <a:solidFill>
                  <a:srgbClr val="92D050"/>
                </a:solidFill>
              </a:rPr>
              <a:t>'Example'</a:t>
            </a:r>
            <a:r>
              <a:rPr lang="en-GB" dirty="0" smtClean="0">
                <a:solidFill>
                  <a:schemeClr val="tx1"/>
                </a:solidFill>
              </a:rPr>
              <a:t>)</a:t>
            </a:r>
            <a:endParaRPr lang="en-US" dirty="0">
              <a:solidFill>
                <a:schemeClr val="tx1"/>
              </a:solidFill>
            </a:endParaRPr>
          </a:p>
        </p:txBody>
      </p:sp>
      <p:sp>
        <p:nvSpPr>
          <p:cNvPr id="6" name="TextBox 5"/>
          <p:cNvSpPr txBox="1"/>
          <p:nvPr/>
        </p:nvSpPr>
        <p:spPr>
          <a:xfrm>
            <a:off x="539552" y="1638816"/>
            <a:ext cx="504056" cy="1754326"/>
          </a:xfrm>
          <a:prstGeom prst="rect">
            <a:avLst/>
          </a:prstGeom>
          <a:noFill/>
        </p:spPr>
        <p:txBody>
          <a:bodyPr wrap="square" rtlCol="0">
            <a:spAutoFit/>
          </a:bodyPr>
          <a:lstStyle/>
          <a:p>
            <a:r>
              <a:rPr lang="en-GB" sz="3600" dirty="0" smtClean="0">
                <a:solidFill>
                  <a:schemeClr val="bg1">
                    <a:lumMod val="50000"/>
                  </a:schemeClr>
                </a:solidFill>
                <a:latin typeface="Courier New" panose="02070309020205020404" pitchFamily="49" charset="0"/>
                <a:cs typeface="Courier New" panose="02070309020205020404" pitchFamily="49" charset="0"/>
              </a:rPr>
              <a:t>1 2 3 </a:t>
            </a:r>
            <a:endParaRPr lang="en-US" sz="3600" dirty="0">
              <a:solidFill>
                <a:schemeClr val="bg1">
                  <a:lumMod val="50000"/>
                </a:schemeClr>
              </a:solidFill>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68154"/>
            <a:ext cx="8149714" cy="2093094"/>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12" y="5805264"/>
            <a:ext cx="1730152" cy="444356"/>
          </a:xfrm>
          <a:prstGeom prst="rect">
            <a:avLst/>
          </a:prstGeom>
        </p:spPr>
      </p:pic>
    </p:spTree>
    <p:extLst>
      <p:ext uri="{BB962C8B-B14F-4D97-AF65-F5344CB8AC3E}">
        <p14:creationId xmlns:p14="http://schemas.microsoft.com/office/powerpoint/2010/main" val="41138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344" y="4293096"/>
            <a:ext cx="8229600" cy="187220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tx1"/>
              </a:solidFill>
            </a:endParaRPr>
          </a:p>
        </p:txBody>
      </p:sp>
      <p:sp>
        <p:nvSpPr>
          <p:cNvPr id="2" name="Title 1"/>
          <p:cNvSpPr>
            <a:spLocks noGrp="1"/>
          </p:cNvSpPr>
          <p:nvPr>
            <p:ph type="title"/>
          </p:nvPr>
        </p:nvSpPr>
        <p:spPr/>
        <p:txBody>
          <a:bodyPr/>
          <a:lstStyle/>
          <a:p>
            <a:r>
              <a:rPr lang="en-GB" dirty="0" smtClean="0"/>
              <a:t>Getting Started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On any blank Python file, the first two things you need to do to start using Pygame are:</a:t>
            </a:r>
          </a:p>
          <a:p>
            <a:r>
              <a:rPr lang="en-GB" dirty="0" smtClean="0"/>
              <a:t>Import Pygame</a:t>
            </a:r>
          </a:p>
          <a:p>
            <a:r>
              <a:rPr lang="en-GB" dirty="0" smtClean="0"/>
              <a:t>Initiate Pygame</a:t>
            </a:r>
          </a:p>
          <a:p>
            <a:endParaRPr lang="en-GB" dirty="0" smtClean="0"/>
          </a:p>
          <a:p>
            <a:pPr marL="0" indent="0">
              <a:buNone/>
            </a:pPr>
            <a:r>
              <a:rPr lang="en-GB" dirty="0" smtClean="0"/>
              <a:t>To do this…</a:t>
            </a:r>
          </a:p>
          <a:p>
            <a:pPr marL="0" indent="0">
              <a:buNone/>
            </a:pPr>
            <a:endParaRPr lang="en-GB" dirty="0" smtClean="0"/>
          </a:p>
          <a:p>
            <a:pPr marL="0" indent="0">
              <a:buNone/>
            </a:pPr>
            <a:r>
              <a:rPr lang="en-GB" dirty="0"/>
              <a:t> </a:t>
            </a:r>
            <a:r>
              <a:rPr lang="en-GB" dirty="0" smtClean="0"/>
              <a:t> </a:t>
            </a:r>
            <a:r>
              <a:rPr lang="en-GB" dirty="0" smtClean="0">
                <a:solidFill>
                  <a:schemeClr val="accent6">
                    <a:lumMod val="75000"/>
                  </a:schemeClr>
                </a:solidFill>
              </a:rPr>
              <a:t>import</a:t>
            </a:r>
            <a:r>
              <a:rPr lang="en-GB" dirty="0" smtClean="0"/>
              <a:t> </a:t>
            </a:r>
            <a:r>
              <a:rPr lang="en-GB" dirty="0" smtClean="0">
                <a:solidFill>
                  <a:schemeClr val="tx1"/>
                </a:solidFill>
              </a:rPr>
              <a:t>pygame</a:t>
            </a:r>
          </a:p>
          <a:p>
            <a:pPr marL="0" indent="0">
              <a:buNone/>
            </a:pPr>
            <a:r>
              <a:rPr lang="en-GB" dirty="0"/>
              <a:t> </a:t>
            </a:r>
            <a:r>
              <a:rPr lang="en-GB" dirty="0" smtClean="0"/>
              <a:t> </a:t>
            </a:r>
            <a:r>
              <a:rPr lang="en-GB" dirty="0" smtClean="0">
                <a:solidFill>
                  <a:schemeClr val="accent6">
                    <a:lumMod val="75000"/>
                  </a:schemeClr>
                </a:solidFill>
              </a:rPr>
              <a:t>from</a:t>
            </a:r>
            <a:r>
              <a:rPr lang="en-GB" dirty="0" smtClean="0"/>
              <a:t> </a:t>
            </a:r>
            <a:r>
              <a:rPr lang="en-GB" dirty="0" smtClean="0">
                <a:solidFill>
                  <a:schemeClr val="tx1"/>
                </a:solidFill>
              </a:rPr>
              <a:t>pygame.locals</a:t>
            </a:r>
            <a:r>
              <a:rPr lang="en-GB" dirty="0" smtClean="0"/>
              <a:t> </a:t>
            </a:r>
            <a:r>
              <a:rPr lang="en-GB" dirty="0" smtClean="0">
                <a:solidFill>
                  <a:schemeClr val="accent6">
                    <a:lumMod val="75000"/>
                  </a:schemeClr>
                </a:solidFill>
              </a:rPr>
              <a:t>import</a:t>
            </a:r>
            <a:r>
              <a:rPr lang="en-GB" dirty="0" smtClean="0"/>
              <a:t> </a:t>
            </a:r>
            <a:r>
              <a:rPr lang="en-GB" dirty="0" smtClean="0">
                <a:solidFill>
                  <a:schemeClr val="tx1"/>
                </a:solidFill>
              </a:rPr>
              <a:t>*</a:t>
            </a:r>
          </a:p>
          <a:p>
            <a:pPr marL="0" indent="0">
              <a:buNone/>
            </a:pPr>
            <a:r>
              <a:rPr lang="en-GB" dirty="0"/>
              <a:t> </a:t>
            </a:r>
            <a:endParaRPr lang="en-GB" dirty="0" smtClean="0"/>
          </a:p>
          <a:p>
            <a:pPr marL="0" indent="0">
              <a:buNone/>
            </a:pPr>
            <a:r>
              <a:rPr lang="en-GB" dirty="0"/>
              <a:t> </a:t>
            </a:r>
            <a:r>
              <a:rPr lang="en-GB" dirty="0" smtClean="0"/>
              <a:t> </a:t>
            </a:r>
            <a:r>
              <a:rPr lang="en-GB" dirty="0" err="1" smtClean="0">
                <a:solidFill>
                  <a:schemeClr val="tx1"/>
                </a:solidFill>
              </a:rPr>
              <a:t>pygame.init</a:t>
            </a:r>
            <a:r>
              <a:rPr lang="en-GB" dirty="0" smtClean="0">
                <a:solidFill>
                  <a:schemeClr val="tx1"/>
                </a:solidFill>
              </a:rPr>
              <a:t>()</a:t>
            </a:r>
          </a:p>
        </p:txBody>
      </p:sp>
      <p:sp>
        <p:nvSpPr>
          <p:cNvPr id="5" name="TextBox 4"/>
          <p:cNvSpPr txBox="1"/>
          <p:nvPr/>
        </p:nvSpPr>
        <p:spPr>
          <a:xfrm>
            <a:off x="501883" y="4437112"/>
            <a:ext cx="325701" cy="1631216"/>
          </a:xfrm>
          <a:prstGeom prst="rect">
            <a:avLst/>
          </a:prstGeom>
          <a:noFill/>
        </p:spPr>
        <p:txBody>
          <a:bodyPr wrap="square" rtlCol="0">
            <a:spAutoFit/>
          </a:bodyPr>
          <a:lstStyle/>
          <a:p>
            <a:r>
              <a:rPr lang="en-GB" sz="2500" dirty="0" smtClean="0">
                <a:solidFill>
                  <a:schemeClr val="bg1">
                    <a:lumMod val="50000"/>
                  </a:schemeClr>
                </a:solidFill>
                <a:latin typeface="Courier New" panose="02070309020205020404" pitchFamily="49" charset="0"/>
                <a:cs typeface="Courier New" panose="02070309020205020404" pitchFamily="49" charset="0"/>
              </a:rPr>
              <a:t>1234</a:t>
            </a:r>
            <a:endParaRPr lang="en-US" sz="25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3888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28800"/>
            <a:ext cx="8229600" cy="57606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solidFill>
                  <a:schemeClr val="bg1">
                    <a:lumMod val="50000"/>
                  </a:schemeClr>
                </a:solidFill>
                <a:latin typeface="Courier New" panose="02070309020205020404" pitchFamily="49" charset="0"/>
                <a:cs typeface="Courier New" panose="02070309020205020404" pitchFamily="49" charset="0"/>
              </a:rPr>
              <a:t>6</a:t>
            </a:r>
            <a:endParaRPr lang="en-US" sz="2000" dirty="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smtClean="0"/>
              <a:t>Limiting FPS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solidFill>
                  <a:schemeClr val="tx1"/>
                </a:solidFill>
              </a:rPr>
              <a:t>clock = pygame.time.Clock()</a:t>
            </a:r>
          </a:p>
          <a:p>
            <a:pPr marL="0" indent="0">
              <a:buNone/>
            </a:pPr>
            <a:endParaRPr lang="en-GB" dirty="0"/>
          </a:p>
          <a:p>
            <a:pPr marL="0" indent="0">
              <a:buNone/>
            </a:pPr>
            <a:r>
              <a:rPr lang="en-GB" dirty="0" smtClean="0"/>
              <a:t>This is important, because in most projects you </a:t>
            </a:r>
            <a:r>
              <a:rPr lang="en-GB" dirty="0" smtClean="0"/>
              <a:t>won't </a:t>
            </a:r>
            <a:r>
              <a:rPr lang="en-GB" dirty="0" smtClean="0"/>
              <a:t>want your game to run as fast as it can, and in 20 years time, the projects would run too fast</a:t>
            </a:r>
            <a:endParaRPr lang="en-US" dirty="0" smtClean="0"/>
          </a:p>
          <a:p>
            <a:endParaRPr lang="en-US" dirty="0"/>
          </a:p>
        </p:txBody>
      </p:sp>
    </p:spTree>
    <p:extLst>
      <p:ext uri="{BB962C8B-B14F-4D97-AF65-F5344CB8AC3E}">
        <p14:creationId xmlns:p14="http://schemas.microsoft.com/office/powerpoint/2010/main" val="1877586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Content Placeholder 2"/>
          <p:cNvSpPr txBox="1">
            <a:spLocks/>
          </p:cNvSpPr>
          <p:nvPr/>
        </p:nvSpPr>
        <p:spPr>
          <a:xfrm>
            <a:off x="457200" y="163934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lumMod val="50000"/>
                  </a:schemeClr>
                </a:solidFill>
                <a:latin typeface="Courier New" pitchFamily="49" charset="0"/>
                <a:ea typeface="+mn-ea"/>
                <a:cs typeface="Courier New" pitchFamily="49" charset="0"/>
              </a:defRPr>
            </a:lvl1pPr>
            <a:lvl2pPr marL="742950" indent="-285750" algn="l" defTabSz="914400" rtl="0" eaLnBrk="1" latinLnBrk="0" hangingPunct="1">
              <a:spcBef>
                <a:spcPct val="20000"/>
              </a:spcBef>
              <a:buFont typeface="Arial" pitchFamily="34" charset="0"/>
              <a:buChar char="–"/>
              <a:defRPr sz="2800" kern="1200">
                <a:solidFill>
                  <a:schemeClr val="bg1">
                    <a:lumMod val="50000"/>
                  </a:schemeClr>
                </a:solidFill>
                <a:latin typeface="Courier New" pitchFamily="49" charset="0"/>
                <a:ea typeface="+mn-ea"/>
                <a:cs typeface="Courier New" pitchFamily="49" charset="0"/>
              </a:defRPr>
            </a:lvl2pPr>
            <a:lvl3pPr marL="1143000" indent="-228600" algn="l" defTabSz="914400" rtl="0" eaLnBrk="1" latinLnBrk="0" hangingPunct="1">
              <a:spcBef>
                <a:spcPct val="20000"/>
              </a:spcBef>
              <a:buFont typeface="Arial" pitchFamily="34" charset="0"/>
              <a:buChar char="•"/>
              <a:defRPr sz="2400" kern="1200">
                <a:solidFill>
                  <a:schemeClr val="bg1">
                    <a:lumMod val="50000"/>
                  </a:schemeClr>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lumMod val="50000"/>
                  </a:schemeClr>
                </a:solidFill>
                <a:latin typeface="Courier New" pitchFamily="49" charset="0"/>
                <a:ea typeface="+mn-ea"/>
                <a:cs typeface="Courier New" pitchFamily="49" charset="0"/>
              </a:defRPr>
            </a:lvl4pPr>
            <a:lvl5pPr marL="2057400" indent="-228600" algn="l" defTabSz="914400" rtl="0" eaLnBrk="1" latinLnBrk="0" hangingPunct="1">
              <a:spcBef>
                <a:spcPct val="20000"/>
              </a:spcBef>
              <a:buFont typeface="Arial" pitchFamily="34" charset="0"/>
              <a:buChar char="»"/>
              <a:defRPr sz="2000" kern="1200">
                <a:solidFill>
                  <a:schemeClr val="bg1">
                    <a:lumMod val="50000"/>
                  </a:schemeClr>
                </a:solidFill>
                <a:latin typeface="Courier New" pitchFamily="49" charset="0"/>
                <a:ea typeface="+mn-ea"/>
                <a:cs typeface="Courier New"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GB" sz="1800" dirty="0" smtClean="0"/>
          </a:p>
          <a:p>
            <a:pPr marL="0" indent="0">
              <a:buFont typeface="Arial" pitchFamily="34" charset="0"/>
              <a:buNone/>
            </a:pPr>
            <a:endParaRPr lang="en-GB" sz="1800" dirty="0"/>
          </a:p>
          <a:p>
            <a:pPr marL="0" indent="0">
              <a:buFont typeface="Arial" pitchFamily="34" charset="0"/>
              <a:buNone/>
            </a:pPr>
            <a:endParaRPr lang="en-GB" sz="1800" dirty="0" smtClean="0"/>
          </a:p>
          <a:p>
            <a:pPr marL="0" indent="0">
              <a:buFont typeface="Arial" pitchFamily="34" charset="0"/>
              <a:buNone/>
            </a:pPr>
            <a:r>
              <a:rPr lang="en-GB" sz="1800" dirty="0" smtClean="0"/>
              <a:t> </a:t>
            </a:r>
            <a:endParaRPr lang="en-GB" sz="1800" dirty="0"/>
          </a:p>
          <a:p>
            <a:pPr marL="0" indent="0">
              <a:buFont typeface="Arial" pitchFamily="34" charset="0"/>
              <a:buNone/>
            </a:pPr>
            <a:endParaRPr lang="en-GB" sz="1800" dirty="0" smtClean="0"/>
          </a:p>
          <a:p>
            <a:pPr marL="0" indent="0">
              <a:buFont typeface="Arial" pitchFamily="34" charset="0"/>
              <a:buNone/>
            </a:pPr>
            <a:r>
              <a:rPr lang="en-GB" dirty="0" smtClean="0"/>
              <a:t>This makes a window appear which will just close when the script is finished. </a:t>
            </a:r>
            <a:endParaRPr lang="en-US" dirty="0"/>
          </a:p>
        </p:txBody>
      </p:sp>
      <p:sp>
        <p:nvSpPr>
          <p:cNvPr id="6" name="Rectangle 5"/>
          <p:cNvSpPr/>
          <p:nvPr/>
        </p:nvSpPr>
        <p:spPr>
          <a:xfrm>
            <a:off x="457200" y="1600201"/>
            <a:ext cx="8229600" cy="162196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solidFill>
                  <a:schemeClr val="bg1">
                    <a:lumMod val="50000"/>
                  </a:schemeClr>
                </a:solidFill>
                <a:latin typeface="Courier New" panose="02070309020205020404" pitchFamily="49" charset="0"/>
                <a:cs typeface="Courier New" panose="02070309020205020404" pitchFamily="49" charset="0"/>
              </a:rPr>
              <a:t>8</a:t>
            </a:r>
          </a:p>
          <a:p>
            <a:r>
              <a:rPr lang="en-GB" sz="3200" dirty="0" smtClean="0">
                <a:solidFill>
                  <a:schemeClr val="bg1">
                    <a:lumMod val="50000"/>
                  </a:schemeClr>
                </a:solidFill>
                <a:latin typeface="Courier New" panose="02070309020205020404" pitchFamily="49" charset="0"/>
                <a:cs typeface="Courier New" panose="02070309020205020404" pitchFamily="49" charset="0"/>
              </a:rPr>
              <a:t>9</a:t>
            </a:r>
          </a:p>
          <a:p>
            <a:r>
              <a:rPr lang="en-GB" sz="3200" dirty="0" smtClean="0">
                <a:solidFill>
                  <a:schemeClr val="bg1">
                    <a:lumMod val="50000"/>
                  </a:schemeClr>
                </a:solidFill>
                <a:latin typeface="Courier New" panose="02070309020205020404" pitchFamily="49" charset="0"/>
                <a:cs typeface="Courier New" panose="02070309020205020404" pitchFamily="49" charset="0"/>
              </a:rPr>
              <a:t>10</a:t>
            </a:r>
          </a:p>
        </p:txBody>
      </p:sp>
      <p:sp>
        <p:nvSpPr>
          <p:cNvPr id="2" name="Title 1"/>
          <p:cNvSpPr>
            <a:spLocks noGrp="1"/>
          </p:cNvSpPr>
          <p:nvPr>
            <p:ph type="title"/>
          </p:nvPr>
        </p:nvSpPr>
        <p:spPr/>
        <p:txBody>
          <a:bodyPr/>
          <a:lstStyle/>
          <a:p>
            <a:r>
              <a:rPr lang="en-GB" dirty="0" smtClean="0"/>
              <a:t>Setting the screen up</a:t>
            </a:r>
            <a:endParaRPr lang="en-US" dirty="0"/>
          </a:p>
        </p:txBody>
      </p:sp>
      <p:sp>
        <p:nvSpPr>
          <p:cNvPr id="3" name="Content Placeholder 2"/>
          <p:cNvSpPr>
            <a:spLocks noGrp="1"/>
          </p:cNvSpPr>
          <p:nvPr>
            <p:ph idx="1"/>
          </p:nvPr>
        </p:nvSpPr>
        <p:spPr>
          <a:xfrm>
            <a:off x="457200" y="1556792"/>
            <a:ext cx="8229600" cy="4525963"/>
          </a:xfrm>
        </p:spPr>
        <p:txBody>
          <a:bodyPr/>
          <a:lstStyle/>
          <a:p>
            <a:pPr marL="0" indent="0">
              <a:buNone/>
            </a:pPr>
            <a:r>
              <a:rPr lang="en-US" dirty="0" smtClean="0">
                <a:solidFill>
                  <a:schemeClr val="tx1"/>
                </a:solidFill>
              </a:rPr>
              <a:t>  </a:t>
            </a:r>
            <a:r>
              <a:rPr lang="en-US" dirty="0" err="1" smtClean="0">
                <a:solidFill>
                  <a:schemeClr val="tx1"/>
                </a:solidFill>
              </a:rPr>
              <a:t>screenX</a:t>
            </a:r>
            <a:r>
              <a:rPr lang="en-US" dirty="0" smtClean="0">
                <a:solidFill>
                  <a:schemeClr val="tx1"/>
                </a:solidFill>
              </a:rPr>
              <a:t> </a:t>
            </a:r>
            <a:r>
              <a:rPr lang="en-US" dirty="0">
                <a:solidFill>
                  <a:schemeClr val="tx1"/>
                </a:solidFill>
              </a:rPr>
              <a:t>= 1200</a:t>
            </a:r>
          </a:p>
          <a:p>
            <a:pPr marL="0" indent="0">
              <a:buNone/>
            </a:pPr>
            <a:r>
              <a:rPr lang="en-US" dirty="0" smtClean="0">
                <a:solidFill>
                  <a:schemeClr val="tx1"/>
                </a:solidFill>
              </a:rPr>
              <a:t>  </a:t>
            </a:r>
            <a:r>
              <a:rPr lang="en-US" dirty="0" err="1" smtClean="0">
                <a:solidFill>
                  <a:schemeClr val="tx1"/>
                </a:solidFill>
              </a:rPr>
              <a:t>screenY</a:t>
            </a:r>
            <a:r>
              <a:rPr lang="en-US" dirty="0" smtClean="0">
                <a:solidFill>
                  <a:schemeClr val="tx1"/>
                </a:solidFill>
              </a:rPr>
              <a:t> </a:t>
            </a:r>
            <a:r>
              <a:rPr lang="en-US" dirty="0">
                <a:solidFill>
                  <a:schemeClr val="tx1"/>
                </a:solidFill>
              </a:rPr>
              <a:t>= </a:t>
            </a:r>
            <a:r>
              <a:rPr lang="en-US" dirty="0" smtClean="0">
                <a:solidFill>
                  <a:schemeClr val="tx1"/>
                </a:solidFill>
              </a:rPr>
              <a:t>720  	</a:t>
            </a:r>
            <a:endParaRPr lang="en-US" sz="1800" dirty="0">
              <a:solidFill>
                <a:schemeClr val="tx1"/>
              </a:solidFill>
            </a:endParaRPr>
          </a:p>
        </p:txBody>
      </p:sp>
      <p:sp>
        <p:nvSpPr>
          <p:cNvPr id="7" name="Rectangle 6"/>
          <p:cNvSpPr/>
          <p:nvPr/>
        </p:nvSpPr>
        <p:spPr>
          <a:xfrm>
            <a:off x="971600" y="2708920"/>
            <a:ext cx="8316416"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screen = </a:t>
            </a:r>
            <a:r>
              <a:rPr lang="en-US" dirty="0" err="1">
                <a:latin typeface="Courier New" panose="02070309020205020404" pitchFamily="49" charset="0"/>
                <a:cs typeface="Courier New" panose="02070309020205020404" pitchFamily="49" charset="0"/>
              </a:rPr>
              <a:t>pygame.display.set_mode</a:t>
            </a:r>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screenX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screenY</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979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20"/>
                                  </p:iterate>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2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00202"/>
            <a:ext cx="8229600" cy="96470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solidFill>
                  <a:schemeClr val="bg1">
                    <a:lumMod val="50000"/>
                  </a:schemeClr>
                </a:solidFill>
                <a:latin typeface="Courier New" panose="02070309020205020404" pitchFamily="49" charset="0"/>
                <a:cs typeface="Courier New" panose="02070309020205020404" pitchFamily="49" charset="0"/>
              </a:rPr>
              <a:t>12</a:t>
            </a:r>
          </a:p>
          <a:p>
            <a:r>
              <a:rPr lang="en-GB" sz="2400" dirty="0" smtClean="0">
                <a:solidFill>
                  <a:schemeClr val="bg1">
                    <a:lumMod val="50000"/>
                  </a:schemeClr>
                </a:solidFill>
                <a:latin typeface="Courier New" panose="02070309020205020404" pitchFamily="49" charset="0"/>
                <a:cs typeface="Courier New" panose="02070309020205020404" pitchFamily="49" charset="0"/>
              </a:rPr>
              <a:t>13</a:t>
            </a:r>
            <a:endParaRPr lang="en-US" dirty="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Window Name</a:t>
            </a:r>
            <a:endParaRPr lang="en-US" dirty="0"/>
          </a:p>
        </p:txBody>
      </p:sp>
      <p:sp>
        <p:nvSpPr>
          <p:cNvPr id="3" name="Content Placeholder 2"/>
          <p:cNvSpPr>
            <a:spLocks noGrp="1"/>
          </p:cNvSpPr>
          <p:nvPr>
            <p:ph idx="1"/>
          </p:nvPr>
        </p:nvSpPr>
        <p:spPr/>
        <p:txBody>
          <a:bodyPr>
            <a:normAutofit/>
          </a:bodyPr>
          <a:lstStyle/>
          <a:p>
            <a:pPr marL="0" indent="0">
              <a:buNone/>
            </a:pPr>
            <a:r>
              <a:rPr lang="en-GB" sz="2400" dirty="0" smtClean="0">
                <a:solidFill>
                  <a:schemeClr val="tx1"/>
                </a:solidFill>
              </a:rPr>
              <a:t>   windowTitle </a:t>
            </a:r>
            <a:r>
              <a:rPr lang="en-GB" sz="2400" dirty="0">
                <a:solidFill>
                  <a:schemeClr val="tx1"/>
                </a:solidFill>
              </a:rPr>
              <a:t>= </a:t>
            </a:r>
            <a:r>
              <a:rPr lang="en-GB" sz="2400" dirty="0">
                <a:solidFill>
                  <a:srgbClr val="92D050"/>
                </a:solidFill>
              </a:rPr>
              <a:t>"Blank Pygame window"</a:t>
            </a:r>
          </a:p>
          <a:p>
            <a:pPr marL="0" indent="0">
              <a:buNone/>
            </a:pPr>
            <a:r>
              <a:rPr lang="en-GB" sz="2400" dirty="0" smtClean="0">
                <a:solidFill>
                  <a:schemeClr val="tx1"/>
                </a:solidFill>
              </a:rPr>
              <a:t>   pygame.display.set_caption(windowTitle)</a:t>
            </a:r>
          </a:p>
          <a:p>
            <a:pPr marL="0" indent="0">
              <a:buNone/>
            </a:pPr>
            <a:endParaRPr lang="en-GB" sz="2400" dirty="0">
              <a:solidFill>
                <a:schemeClr val="tx1"/>
              </a:solidFill>
            </a:endParaRPr>
          </a:p>
          <a:p>
            <a:pPr marL="0" indent="0">
              <a:buNone/>
            </a:pPr>
            <a:r>
              <a:rPr lang="en-GB" sz="2400" dirty="0" smtClean="0"/>
              <a:t>You can just type in a string instead of creating a variable, however if you want to change the window name later, it will be easier because of this one additional line of code. Feel free to change the windowTitle to whatever you want</a:t>
            </a:r>
            <a:endParaRPr lang="en-US" sz="2400" dirty="0"/>
          </a:p>
        </p:txBody>
      </p:sp>
    </p:spTree>
    <p:extLst>
      <p:ext uri="{BB962C8B-B14F-4D97-AF65-F5344CB8AC3E}">
        <p14:creationId xmlns:p14="http://schemas.microsoft.com/office/powerpoint/2010/main" val="151472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600202"/>
            <a:ext cx="8291264" cy="125273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solidFill>
                  <a:schemeClr val="bg1">
                    <a:lumMod val="50000"/>
                  </a:schemeClr>
                </a:solidFill>
                <a:latin typeface="Courier New" panose="02070309020205020404" pitchFamily="49" charset="0"/>
                <a:cs typeface="Courier New" panose="02070309020205020404" pitchFamily="49" charset="0"/>
              </a:rPr>
              <a:t>15</a:t>
            </a:r>
          </a:p>
          <a:p>
            <a:r>
              <a:rPr lang="en-GB" sz="3200" dirty="0" smtClean="0">
                <a:solidFill>
                  <a:schemeClr val="bg1">
                    <a:lumMod val="50000"/>
                  </a:schemeClr>
                </a:solidFill>
                <a:latin typeface="Courier New" panose="02070309020205020404" pitchFamily="49" charset="0"/>
                <a:cs typeface="Courier New" panose="02070309020205020404" pitchFamily="49" charset="0"/>
              </a:rPr>
              <a:t>16</a:t>
            </a:r>
            <a:endParaRPr lang="en-US" sz="3200" dirty="0">
              <a:solidFill>
                <a:schemeClr val="bg1">
                  <a:lumMod val="50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GB" dirty="0" smtClean="0"/>
              <a:t>Colours</a:t>
            </a:r>
            <a:endParaRPr lang="en-US" dirty="0"/>
          </a:p>
        </p:txBody>
      </p:sp>
      <p:sp>
        <p:nvSpPr>
          <p:cNvPr id="3" name="Content Placeholder 2"/>
          <p:cNvSpPr>
            <a:spLocks noGrp="1"/>
          </p:cNvSpPr>
          <p:nvPr>
            <p:ph idx="1"/>
          </p:nvPr>
        </p:nvSpPr>
        <p:spPr/>
        <p:txBody>
          <a:bodyPr/>
          <a:lstStyle/>
          <a:p>
            <a:pPr marL="0" indent="0">
              <a:buNone/>
            </a:pPr>
            <a:r>
              <a:rPr lang="en-GB" dirty="0" smtClean="0"/>
              <a:t>  </a:t>
            </a:r>
            <a:r>
              <a:rPr lang="en-GB" dirty="0" smtClean="0">
                <a:solidFill>
                  <a:srgbClr val="FF0000"/>
                </a:solidFill>
              </a:rPr>
              <a:t>#</a:t>
            </a:r>
            <a:r>
              <a:rPr lang="en-GB" dirty="0">
                <a:solidFill>
                  <a:srgbClr val="FF0000"/>
                </a:solidFill>
              </a:rPr>
              <a:t>COLOURS</a:t>
            </a:r>
          </a:p>
          <a:p>
            <a:pPr marL="0" indent="0">
              <a:buNone/>
            </a:pPr>
            <a:r>
              <a:rPr lang="en-GB" dirty="0" smtClean="0">
                <a:solidFill>
                  <a:schemeClr val="tx1"/>
                </a:solidFill>
              </a:rPr>
              <a:t>  black = pygame.Color(0,0,0)</a:t>
            </a:r>
          </a:p>
          <a:p>
            <a:pPr marL="0" indent="0">
              <a:buNone/>
            </a:pPr>
            <a:endParaRPr lang="en-GB" dirty="0">
              <a:solidFill>
                <a:schemeClr val="tx1"/>
              </a:solidFill>
            </a:endParaRPr>
          </a:p>
          <a:p>
            <a:pPr marL="0" indent="0">
              <a:buNone/>
            </a:pPr>
            <a:r>
              <a:rPr lang="en-GB" dirty="0" smtClean="0"/>
              <a:t>The only use of colours in this script is to fill the screen. In other projects, you will use colours for all your visuals.</a:t>
            </a:r>
            <a:endParaRPr lang="en-US" dirty="0"/>
          </a:p>
        </p:txBody>
      </p:sp>
    </p:spTree>
    <p:extLst>
      <p:ext uri="{BB962C8B-B14F-4D97-AF65-F5344CB8AC3E}">
        <p14:creationId xmlns:p14="http://schemas.microsoft.com/office/powerpoint/2010/main" val="338324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rgbClr val="FF0000"/>
          </a:solidFill>
        </a:ln>
      </a:spPr>
      <a:bodyPr rtlCol="0" anchor="ctr"/>
      <a:lstStyle>
        <a:defPPr>
          <a:defRPr sz="3600" dirty="0" smtClean="0">
            <a:solidFill>
              <a:schemeClr val="bg1">
                <a:lumMod val="50000"/>
              </a:schemeClr>
            </a:solidFill>
            <a:latin typeface="Courier New" panose="02070309020205020404" pitchFamily="49" charset="0"/>
            <a:cs typeface="Courier New" panose="020703090202050204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438</TotalTime>
  <Words>500</Words>
  <Application>Microsoft Office PowerPoint</Application>
  <PresentationFormat>On-screen Show (4:3)</PresentationFormat>
  <Paragraphs>129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Office Theme</vt:lpstr>
      <vt:lpstr>How to Pygame</vt:lpstr>
      <vt:lpstr>What is Pygame?</vt:lpstr>
      <vt:lpstr>Things you will encounter</vt:lpstr>
      <vt:lpstr>How scripts will be shown</vt:lpstr>
      <vt:lpstr>Getting Started</vt:lpstr>
      <vt:lpstr>Limiting FPS</vt:lpstr>
      <vt:lpstr>Setting the screen up</vt:lpstr>
      <vt:lpstr>Window Name</vt:lpstr>
      <vt:lpstr>Colours</vt:lpstr>
      <vt:lpstr>The mainLoop</vt:lpstr>
      <vt:lpstr>Running in circles</vt:lpstr>
      <vt:lpstr>Overview</vt:lpstr>
      <vt:lpstr>What it should look like</vt:lpstr>
      <vt:lpstr>Simple Key detections</vt:lpstr>
      <vt:lpstr>All key detections</vt:lpstr>
      <vt:lpstr>All key detections</vt:lpstr>
      <vt:lpstr>Changing Screen Colour</vt:lpstr>
    </vt:vector>
  </TitlesOfParts>
  <Company>RM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python10</dc:creator>
  <cp:lastModifiedBy>Joseph Brason</cp:lastModifiedBy>
  <cp:revision>32</cp:revision>
  <dcterms:created xsi:type="dcterms:W3CDTF">2015-05-05T12:33:50Z</dcterms:created>
  <dcterms:modified xsi:type="dcterms:W3CDTF">2015-10-22T17:29:19Z</dcterms:modified>
</cp:coreProperties>
</file>