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94660"/>
  </p:normalViewPr>
  <p:slideViewPr>
    <p:cSldViewPr>
      <p:cViewPr varScale="1">
        <p:scale>
          <a:sx n="98" d="100"/>
          <a:sy n="98" d="100"/>
        </p:scale>
        <p:origin x="90"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A334F-73DB-4130-8C44-CFA0BA88DCF5}" type="datetimeFigureOut">
              <a:rPr lang="en-US" smtClean="0"/>
              <a:t>10/4/2015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AA1CB-3CE5-4113-AF1F-8005FB60E8EB}" type="slidenum">
              <a:rPr lang="en-US" smtClean="0"/>
              <a:t>‹#›</a:t>
            </a:fld>
            <a:endParaRPr lang="en-US"/>
          </a:p>
        </p:txBody>
      </p:sp>
    </p:spTree>
    <p:extLst>
      <p:ext uri="{BB962C8B-B14F-4D97-AF65-F5344CB8AC3E}">
        <p14:creationId xmlns:p14="http://schemas.microsoft.com/office/powerpoint/2010/main" val="228793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AA1CB-3CE5-4113-AF1F-8005FB60E8EB}" type="slidenum">
              <a:rPr lang="en-US" smtClean="0"/>
              <a:t>3</a:t>
            </a:fld>
            <a:endParaRPr lang="en-US"/>
          </a:p>
        </p:txBody>
      </p:sp>
    </p:spTree>
    <p:extLst>
      <p:ext uri="{BB962C8B-B14F-4D97-AF65-F5344CB8AC3E}">
        <p14:creationId xmlns:p14="http://schemas.microsoft.com/office/powerpoint/2010/main" val="249290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04/10/2015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2169320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04/10/2015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1160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04/10/2015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09045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BA6E81DC-00BA-46DE-9196-CBC5A91C5227}" type="datetimeFigureOut">
              <a:rPr lang="en-GB" smtClean="0"/>
              <a:t>04/10/2015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1765220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E81DC-00BA-46DE-9196-CBC5A91C5227}" type="datetimeFigureOut">
              <a:rPr lang="en-GB" smtClean="0"/>
              <a:t>04/10/2015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7457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6E81DC-00BA-46DE-9196-CBC5A91C5227}" type="datetimeFigureOut">
              <a:rPr lang="en-GB" smtClean="0"/>
              <a:t>04/10/2015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4188822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6E81DC-00BA-46DE-9196-CBC5A91C5227}" type="datetimeFigureOut">
              <a:rPr lang="en-GB" smtClean="0"/>
              <a:t>04/10/2015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42675019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6E81DC-00BA-46DE-9196-CBC5A91C5227}" type="datetimeFigureOut">
              <a:rPr lang="en-GB" smtClean="0"/>
              <a:t>04/10/2015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9755300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E81DC-00BA-46DE-9196-CBC5A91C5227}" type="datetimeFigureOut">
              <a:rPr lang="en-GB" smtClean="0"/>
              <a:t>04/10/2015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8717599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E81DC-00BA-46DE-9196-CBC5A91C5227}" type="datetimeFigureOut">
              <a:rPr lang="en-GB" smtClean="0"/>
              <a:t>04/10/2015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4500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E81DC-00BA-46DE-9196-CBC5A91C5227}" type="datetimeFigureOut">
              <a:rPr lang="en-GB" smtClean="0"/>
              <a:t>04/10/2015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250458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E81DC-00BA-46DE-9196-CBC5A91C5227}" type="datetimeFigureOut">
              <a:rPr lang="en-GB" smtClean="0"/>
              <a:t>04/10/2015</a:t>
            </a:fld>
            <a:endParaRPr lang="en-GB"/>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F7A11-6276-4B9F-BE2D-7EA042651E8B}" type="slidenum">
              <a:rPr lang="en-GB" smtClean="0"/>
              <a:t>‹#›</a:t>
            </a:fld>
            <a:endParaRPr lang="en-GB"/>
          </a:p>
        </p:txBody>
      </p:sp>
    </p:spTree>
    <p:extLst>
      <p:ext uri="{BB962C8B-B14F-4D97-AF65-F5344CB8AC3E}">
        <p14:creationId xmlns:p14="http://schemas.microsoft.com/office/powerpoint/2010/main" val="351467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
                                  </p:iterate>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
                                  </p:iterate>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
                                  </p:iterate>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defTabSz="914400" rtl="0" eaLnBrk="1" latinLnBrk="0" hangingPunct="1">
        <a:spcBef>
          <a:spcPct val="0"/>
        </a:spcBef>
        <a:buNone/>
        <a:defRPr sz="4400" kern="1200">
          <a:solidFill>
            <a:srgbClr val="00FF00"/>
          </a:solidFill>
          <a:latin typeface="Courier New" pitchFamily="49" charset="0"/>
          <a:ea typeface="+mj-ea"/>
          <a:cs typeface="Courier New" pitchFamily="49"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50000"/>
            </a:schemeClr>
          </a:solidFill>
          <a:latin typeface="Courier New" pitchFamily="49" charset="0"/>
          <a:ea typeface="+mn-ea"/>
          <a:cs typeface="Courier New" pitchFamily="49" charset="0"/>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Courier New" pitchFamily="49" charset="0"/>
          <a:ea typeface="+mn-ea"/>
          <a:cs typeface="Courier New" pitchFamily="49" charset="0"/>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How to Pygame</a:t>
            </a:r>
            <a:endParaRPr lang="en-GB" dirty="0"/>
          </a:p>
        </p:txBody>
      </p:sp>
      <p:sp>
        <p:nvSpPr>
          <p:cNvPr id="3" name="Subtitle 2"/>
          <p:cNvSpPr>
            <a:spLocks noGrp="1"/>
          </p:cNvSpPr>
          <p:nvPr>
            <p:ph type="subTitle" idx="1"/>
          </p:nvPr>
        </p:nvSpPr>
        <p:spPr/>
        <p:txBody>
          <a:bodyPr/>
          <a:lstStyle/>
          <a:p>
            <a:r>
              <a:rPr lang="en-GB" dirty="0" smtClean="0"/>
              <a:t>By Joseph Brason 11J</a:t>
            </a:r>
            <a:endParaRPr lang="en-GB" dirty="0"/>
          </a:p>
        </p:txBody>
      </p:sp>
    </p:spTree>
    <p:extLst>
      <p:ext uri="{BB962C8B-B14F-4D97-AF65-F5344CB8AC3E}">
        <p14:creationId xmlns:p14="http://schemas.microsoft.com/office/powerpoint/2010/main" val="29204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00202"/>
            <a:ext cx="8208912" cy="24048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17</a:t>
            </a:r>
          </a:p>
          <a:p>
            <a:r>
              <a:rPr lang="en-GB" sz="3600" dirty="0" smtClean="0">
                <a:solidFill>
                  <a:schemeClr val="bg1">
                    <a:lumMod val="50000"/>
                  </a:schemeClr>
                </a:solidFill>
                <a:latin typeface="Courier New" panose="02070309020205020404" pitchFamily="49" charset="0"/>
                <a:cs typeface="Courier New" panose="02070309020205020404" pitchFamily="49" charset="0"/>
              </a:rPr>
              <a:t>18</a:t>
            </a:r>
          </a:p>
          <a:p>
            <a:r>
              <a:rPr lang="en-GB" sz="3600" dirty="0" smtClean="0">
                <a:solidFill>
                  <a:schemeClr val="bg1">
                    <a:lumMod val="50000"/>
                  </a:schemeClr>
                </a:solidFill>
                <a:latin typeface="Courier New" panose="02070309020205020404" pitchFamily="49" charset="0"/>
                <a:cs typeface="Courier New" panose="02070309020205020404" pitchFamily="49" charset="0"/>
              </a:rPr>
              <a:t>19</a:t>
            </a:r>
          </a:p>
          <a:p>
            <a:r>
              <a:rPr lang="en-GB" sz="3600" dirty="0" smtClean="0">
                <a:solidFill>
                  <a:schemeClr val="bg1">
                    <a:lumMod val="50000"/>
                  </a:schemeClr>
                </a:solidFill>
                <a:latin typeface="Courier New" panose="02070309020205020404" pitchFamily="49" charset="0"/>
                <a:cs typeface="Courier New" panose="02070309020205020404" pitchFamily="49" charset="0"/>
              </a:rPr>
              <a:t>20</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The </a:t>
            </a:r>
            <a:r>
              <a:rPr lang="en-GB" dirty="0" err="1" smtClean="0"/>
              <a:t>mainLoop</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   </a:t>
            </a:r>
            <a:r>
              <a:rPr lang="en-US" dirty="0" smtClean="0">
                <a:solidFill>
                  <a:srgbClr val="FFC000"/>
                </a:solidFill>
              </a:rPr>
              <a:t>def </a:t>
            </a:r>
            <a:r>
              <a:rPr lang="en-US" dirty="0">
                <a:solidFill>
                  <a:srgbClr val="0070C0"/>
                </a:solidFill>
              </a:rPr>
              <a:t>mainLoop</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pygame.display.flip</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screen.fill(black</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clock.tick(60)</a:t>
            </a:r>
          </a:p>
          <a:p>
            <a:pPr marL="0" indent="0">
              <a:buNone/>
            </a:pPr>
            <a:endParaRPr lang="en-GB" dirty="0">
              <a:solidFill>
                <a:schemeClr val="tx1"/>
              </a:solidFill>
            </a:endParaRPr>
          </a:p>
          <a:p>
            <a:pPr marL="0" indent="0">
              <a:buNone/>
            </a:pPr>
            <a:r>
              <a:rPr lang="en-GB" dirty="0" smtClean="0"/>
              <a:t>This is where all your functions, and all your code, is gathered for executing.</a:t>
            </a:r>
            <a:endParaRPr lang="en-US" dirty="0"/>
          </a:p>
        </p:txBody>
      </p:sp>
    </p:spTree>
    <p:extLst>
      <p:ext uri="{BB962C8B-B14F-4D97-AF65-F5344CB8AC3E}">
        <p14:creationId xmlns:p14="http://schemas.microsoft.com/office/powerpoint/2010/main" val="290078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84784"/>
            <a:ext cx="8075240" cy="14401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22</a:t>
            </a:r>
          </a:p>
          <a:p>
            <a:r>
              <a:rPr lang="en-GB" sz="3600" dirty="0" smtClean="0">
                <a:solidFill>
                  <a:schemeClr val="bg1">
                    <a:lumMod val="50000"/>
                  </a:schemeClr>
                </a:solidFill>
                <a:latin typeface="Courier New" panose="02070309020205020404" pitchFamily="49" charset="0"/>
                <a:cs typeface="Courier New" panose="02070309020205020404" pitchFamily="49" charset="0"/>
              </a:rPr>
              <a:t>23</a:t>
            </a: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Running in circles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solidFill>
                  <a:srgbClr val="FFC000"/>
                </a:solidFill>
              </a:rPr>
              <a:t>while</a:t>
            </a:r>
            <a:r>
              <a:rPr lang="en-US" dirty="0" smtClean="0">
                <a:solidFill>
                  <a:schemeClr val="tx1"/>
                </a:solidFill>
              </a:rPr>
              <a:t> </a:t>
            </a:r>
            <a:r>
              <a:rPr lang="en-US" dirty="0">
                <a:solidFill>
                  <a:srgbClr val="FFC000"/>
                </a:solidFill>
              </a:rPr>
              <a:t>True</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mainLoop</a:t>
            </a:r>
            <a:r>
              <a:rPr lang="en-US" dirty="0">
                <a:solidFill>
                  <a:schemeClr val="tx1"/>
                </a:solidFill>
              </a:rPr>
              <a:t>()</a:t>
            </a:r>
          </a:p>
          <a:p>
            <a:pPr marL="0" indent="0">
              <a:buNone/>
            </a:pPr>
            <a:endParaRPr lang="en-GB" dirty="0" smtClean="0"/>
          </a:p>
          <a:p>
            <a:pPr marL="0" indent="0">
              <a:buNone/>
            </a:pPr>
            <a:r>
              <a:rPr lang="en-GB" dirty="0" smtClean="0"/>
              <a:t>This is an infinite loop, and while you’ve been told to stay clear of them, Pygame uses other methods of breaking out.</a:t>
            </a:r>
            <a:endParaRPr lang="en-US" dirty="0"/>
          </a:p>
        </p:txBody>
      </p:sp>
    </p:spTree>
    <p:extLst>
      <p:ext uri="{BB962C8B-B14F-4D97-AF65-F5344CB8AC3E}">
        <p14:creationId xmlns:p14="http://schemas.microsoft.com/office/powerpoint/2010/main" val="552712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smtClean="0"/>
              <a:t>RUN YOUR SCRIPT</a:t>
            </a:r>
          </a:p>
          <a:p>
            <a:pPr marL="0" indent="0">
              <a:buNone/>
            </a:pPr>
            <a:r>
              <a:rPr lang="en-GB" dirty="0" smtClean="0"/>
              <a:t>You should now have an unresponsive black screen. It’s not really unresponsive, but all it’s doing is filling the screen in black, then updating itself, which makes no visible change. The close tab button won’t work either, because we haven’t coded that yet. Notice though that the window title is what you wanted, so I’d call it a successful script.</a:t>
            </a:r>
            <a:endParaRPr lang="en-US" dirty="0"/>
          </a:p>
        </p:txBody>
      </p:sp>
    </p:spTree>
    <p:extLst>
      <p:ext uri="{BB962C8B-B14F-4D97-AF65-F5344CB8AC3E}">
        <p14:creationId xmlns:p14="http://schemas.microsoft.com/office/powerpoint/2010/main" val="3565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it should look like</a:t>
            </a:r>
            <a:endParaRPr lang="en-US"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36"/>
          <a:stretch/>
        </p:blipFill>
        <p:spPr>
          <a:xfrm>
            <a:off x="323528" y="1988839"/>
            <a:ext cx="3970784" cy="388674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14" y="1526117"/>
            <a:ext cx="4025186" cy="4812187"/>
          </a:xfrm>
          <a:prstGeom prst="rect">
            <a:avLst/>
          </a:prstGeom>
        </p:spPr>
      </p:pic>
      <p:sp>
        <p:nvSpPr>
          <p:cNvPr id="6" name="Rectangle 5"/>
          <p:cNvSpPr/>
          <p:nvPr/>
        </p:nvSpPr>
        <p:spPr>
          <a:xfrm>
            <a:off x="5004048" y="3932210"/>
            <a:ext cx="3528392" cy="1441006"/>
          </a:xfrm>
          <a:prstGeom prst="rect">
            <a:avLst/>
          </a:prstGeom>
          <a:solidFill>
            <a:schemeClr val="bg1">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79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99592" y="5518452"/>
            <a:ext cx="2304256" cy="3600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899592" y="4941168"/>
            <a:ext cx="2304256" cy="3600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Simple Key detections</a:t>
            </a:r>
            <a:endParaRPr lang="en-US" dirty="0"/>
          </a:p>
        </p:txBody>
      </p:sp>
      <p:pic>
        <p:nvPicPr>
          <p:cNvPr id="4" name="Picture Placeholder 4"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50591" b="25718"/>
          <a:stretch/>
        </p:blipFill>
        <p:spPr>
          <a:xfrm>
            <a:off x="107504" y="1628800"/>
            <a:ext cx="8898428" cy="2520280"/>
          </a:xfrm>
          <a:prstGeom prst="rect">
            <a:avLst/>
          </a:prstGeom>
        </p:spPr>
      </p:pic>
      <p:sp>
        <p:nvSpPr>
          <p:cNvPr id="5" name="TextBox 4"/>
          <p:cNvSpPr txBox="1"/>
          <p:nvPr/>
        </p:nvSpPr>
        <p:spPr>
          <a:xfrm>
            <a:off x="899592" y="4653136"/>
            <a:ext cx="2223429" cy="1477328"/>
          </a:xfrm>
          <a:prstGeom prst="rect">
            <a:avLst/>
          </a:prstGeom>
          <a:noFill/>
        </p:spPr>
        <p:txBody>
          <a:bodyPr wrap="none" rtlCol="0">
            <a:spAutoFit/>
          </a:bodyPr>
          <a:lstStyle/>
          <a:p>
            <a:r>
              <a:rPr lang="en-GB" dirty="0" smtClean="0">
                <a:solidFill>
                  <a:schemeClr val="bg1"/>
                </a:solidFill>
              </a:rPr>
              <a:t>Change</a:t>
            </a:r>
          </a:p>
          <a:p>
            <a:r>
              <a:rPr lang="en-GB" dirty="0" smtClean="0">
                <a:solidFill>
                  <a:schemeClr val="bg1">
                    <a:lumMod val="50000"/>
                  </a:schemeClr>
                </a:solidFill>
              </a:rPr>
              <a:t>1  </a:t>
            </a:r>
            <a:r>
              <a:rPr lang="en-GB" dirty="0" smtClean="0">
                <a:solidFill>
                  <a:srgbClr val="FFC000"/>
                </a:solidFill>
              </a:rPr>
              <a:t>import</a:t>
            </a:r>
            <a:r>
              <a:rPr lang="en-GB" dirty="0" smtClean="0">
                <a:solidFill>
                  <a:schemeClr val="bg1">
                    <a:lumMod val="50000"/>
                  </a:schemeClr>
                </a:solidFill>
              </a:rPr>
              <a:t> pygame </a:t>
            </a:r>
          </a:p>
          <a:p>
            <a:r>
              <a:rPr lang="en-GB" dirty="0" smtClean="0">
                <a:solidFill>
                  <a:schemeClr val="bg1"/>
                </a:solidFill>
              </a:rPr>
              <a:t>to </a:t>
            </a:r>
          </a:p>
          <a:p>
            <a:r>
              <a:rPr lang="en-GB" dirty="0" smtClean="0">
                <a:solidFill>
                  <a:schemeClr val="bg1">
                    <a:lumMod val="50000"/>
                  </a:schemeClr>
                </a:solidFill>
              </a:rPr>
              <a:t>1  </a:t>
            </a:r>
            <a:r>
              <a:rPr lang="en-GB" dirty="0" smtClean="0">
                <a:solidFill>
                  <a:srgbClr val="FFC000"/>
                </a:solidFill>
              </a:rPr>
              <a:t>import</a:t>
            </a:r>
            <a:r>
              <a:rPr lang="en-GB" dirty="0" smtClean="0">
                <a:solidFill>
                  <a:schemeClr val="bg1">
                    <a:lumMod val="50000"/>
                  </a:schemeClr>
                </a:solidFill>
              </a:rPr>
              <a:t> pygame, sys</a:t>
            </a:r>
          </a:p>
          <a:p>
            <a:endParaRPr lang="en-US" dirty="0">
              <a:solidFill>
                <a:schemeClr val="bg1">
                  <a:lumMod val="50000"/>
                </a:schemeClr>
              </a:solidFill>
            </a:endParaRPr>
          </a:p>
        </p:txBody>
      </p:sp>
      <p:cxnSp>
        <p:nvCxnSpPr>
          <p:cNvPr id="9" name="Straight Arrow Connector 8"/>
          <p:cNvCxnSpPr/>
          <p:nvPr/>
        </p:nvCxnSpPr>
        <p:spPr>
          <a:xfrm flipV="1">
            <a:off x="2267744" y="2996952"/>
            <a:ext cx="720080" cy="1800200"/>
          </a:xfrm>
          <a:prstGeom prst="straightConnector1">
            <a:avLst/>
          </a:prstGeom>
          <a:ln w="539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40311" y="4606970"/>
            <a:ext cx="4608512" cy="2062103"/>
          </a:xfrm>
          <a:prstGeom prst="rect">
            <a:avLst/>
          </a:prstGeom>
          <a:noFill/>
        </p:spPr>
        <p:txBody>
          <a:bodyPr wrap="square" rtlCol="0">
            <a:spAutoFit/>
          </a:bodyPr>
          <a:lstStyle/>
          <a:p>
            <a:pPr algn="ctr"/>
            <a:r>
              <a:rPr lang="en-GB" sz="3200" dirty="0" smtClean="0">
                <a:solidFill>
                  <a:schemeClr val="bg1">
                    <a:lumMod val="50000"/>
                  </a:schemeClr>
                </a:solidFill>
                <a:latin typeface="Courier New" panose="02070309020205020404" pitchFamily="49" charset="0"/>
                <a:cs typeface="Courier New" panose="02070309020205020404" pitchFamily="49" charset="0"/>
              </a:rPr>
              <a:t>Too long to explain on PowerPoint</a:t>
            </a:r>
          </a:p>
          <a:p>
            <a:pPr algn="ctr"/>
            <a:r>
              <a:rPr lang="en-GB" sz="3200" dirty="0" smtClean="0">
                <a:solidFill>
                  <a:schemeClr val="bg1">
                    <a:lumMod val="50000"/>
                  </a:schemeClr>
                </a:solidFill>
                <a:latin typeface="Courier New" panose="02070309020205020404" pitchFamily="49" charset="0"/>
                <a:cs typeface="Courier New" panose="02070309020205020404" pitchFamily="49" charset="0"/>
              </a:rPr>
              <a:t>Demo: Events.py</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1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
                                  </p:iterate>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20"/>
                                  </p:iterate>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Pygame?</a:t>
            </a:r>
            <a:endParaRPr lang="en-US" dirty="0"/>
          </a:p>
        </p:txBody>
      </p:sp>
      <p:sp>
        <p:nvSpPr>
          <p:cNvPr id="3" name="Content Placeholder 2"/>
          <p:cNvSpPr>
            <a:spLocks noGrp="1"/>
          </p:cNvSpPr>
          <p:nvPr>
            <p:ph idx="1"/>
          </p:nvPr>
        </p:nvSpPr>
        <p:spPr/>
        <p:txBody>
          <a:bodyPr>
            <a:normAutofit/>
          </a:bodyPr>
          <a:lstStyle/>
          <a:p>
            <a:pPr marL="0" indent="0">
              <a:buNone/>
            </a:pPr>
            <a:r>
              <a:rPr lang="en-GB" dirty="0"/>
              <a:t>Pygame is a cross-platform set of Python modules designed for writing video games. It includes computer graphics and sound libraries designed to be used with the Python programming language</a:t>
            </a:r>
            <a:r>
              <a:rPr lang="en-GB" dirty="0" smtClean="0"/>
              <a:t>.</a:t>
            </a:r>
          </a:p>
          <a:p>
            <a:pPr marL="0" indent="0">
              <a:buNone/>
            </a:pPr>
            <a:endParaRPr lang="en-GB" sz="2400" dirty="0"/>
          </a:p>
        </p:txBody>
      </p:sp>
      <p:sp>
        <p:nvSpPr>
          <p:cNvPr id="4" name="Rectangle 3"/>
          <p:cNvSpPr/>
          <p:nvPr/>
        </p:nvSpPr>
        <p:spPr>
          <a:xfrm>
            <a:off x="473319" y="5301208"/>
            <a:ext cx="6250429" cy="369332"/>
          </a:xfrm>
          <a:prstGeom prst="rect">
            <a:avLst/>
          </a:prstGeom>
        </p:spPr>
        <p:txBody>
          <a:bodyPr wrap="none">
            <a:spAutoFit/>
          </a:bodyPr>
          <a:lstStyle/>
          <a:p>
            <a:r>
              <a:rPr lang="en-GB" dirty="0">
                <a:solidFill>
                  <a:schemeClr val="bg1">
                    <a:lumMod val="50000"/>
                  </a:schemeClr>
                </a:solidFill>
                <a:latin typeface="Courier New" panose="02070309020205020404" pitchFamily="49" charset="0"/>
                <a:cs typeface="Courier New" panose="02070309020205020404" pitchFamily="49" charset="0"/>
              </a:rPr>
              <a:t>Source: https://en.wikipedia.org/wiki/Pygame</a:t>
            </a:r>
          </a:p>
        </p:txBody>
      </p:sp>
    </p:spTree>
    <p:extLst>
      <p:ext uri="{BB962C8B-B14F-4D97-AF65-F5344CB8AC3E}">
        <p14:creationId xmlns:p14="http://schemas.microsoft.com/office/powerpoint/2010/main" val="127478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iterate type="lt">
                                    <p:tmAbs val="2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you will encounter</a:t>
            </a:r>
            <a:endParaRPr lang="en-US" dirty="0"/>
          </a:p>
        </p:txBody>
      </p:sp>
      <p:sp>
        <p:nvSpPr>
          <p:cNvPr id="3" name="Content Placeholder 2"/>
          <p:cNvSpPr>
            <a:spLocks noGrp="1"/>
          </p:cNvSpPr>
          <p:nvPr>
            <p:ph idx="1"/>
          </p:nvPr>
        </p:nvSpPr>
        <p:spPr/>
        <p:txBody>
          <a:bodyPr>
            <a:normAutofit fontScale="55000" lnSpcReduction="20000"/>
          </a:bodyPr>
          <a:lstStyle/>
          <a:p>
            <a:r>
              <a:rPr lang="en-GB" dirty="0" smtClean="0"/>
              <a:t>Comments - #s</a:t>
            </a:r>
          </a:p>
          <a:p>
            <a:r>
              <a:rPr lang="en-GB" dirty="0"/>
              <a:t>f</a:t>
            </a:r>
            <a:r>
              <a:rPr lang="en-GB" dirty="0" smtClean="0"/>
              <a:t>or and while loops</a:t>
            </a:r>
          </a:p>
          <a:p>
            <a:r>
              <a:rPr lang="en-GB" dirty="0" smtClean="0"/>
              <a:t>Lists – []</a:t>
            </a:r>
          </a:p>
          <a:p>
            <a:r>
              <a:rPr lang="en-GB" dirty="0" smtClean="0"/>
              <a:t>Conditional statements - if, elif, else etc.</a:t>
            </a:r>
          </a:p>
          <a:p>
            <a:r>
              <a:rPr lang="en-GB" dirty="0" smtClean="0"/>
              <a:t>Functions - random.randint()</a:t>
            </a:r>
          </a:p>
          <a:p>
            <a:r>
              <a:rPr lang="en-GB" dirty="0" smtClean="0"/>
              <a:t>imports – import pygame, time</a:t>
            </a:r>
          </a:p>
          <a:p>
            <a:r>
              <a:rPr lang="en-GB" dirty="0" smtClean="0"/>
              <a:t>Self-defined functions – def, class</a:t>
            </a:r>
          </a:p>
          <a:p>
            <a:r>
              <a:rPr lang="en-GB" dirty="0" smtClean="0"/>
              <a:t>Global variables – global</a:t>
            </a:r>
          </a:p>
          <a:p>
            <a:r>
              <a:rPr lang="en-GB" dirty="0" smtClean="0"/>
              <a:t>Trying collisions</a:t>
            </a:r>
          </a:p>
          <a:p>
            <a:r>
              <a:rPr lang="en-GB" dirty="0" smtClean="0"/>
              <a:t>Sprites (eventually)</a:t>
            </a:r>
          </a:p>
          <a:p>
            <a:r>
              <a:rPr lang="en-GB" dirty="0" smtClean="0"/>
              <a:t>Sprite groups</a:t>
            </a:r>
          </a:p>
          <a:p>
            <a:r>
              <a:rPr lang="en-GB" dirty="0" smtClean="0"/>
              <a:t>Using maths – yay!</a:t>
            </a:r>
          </a:p>
          <a:p>
            <a:r>
              <a:rPr lang="en-GB" dirty="0" smtClean="0"/>
              <a:t>Bugs</a:t>
            </a:r>
          </a:p>
          <a:p>
            <a:r>
              <a:rPr lang="en-GB" dirty="0" smtClean="0"/>
              <a:t>Bugs</a:t>
            </a:r>
          </a:p>
          <a:p>
            <a:r>
              <a:rPr lang="en-GB" dirty="0" smtClean="0"/>
              <a:t>And more bugs…</a:t>
            </a:r>
          </a:p>
          <a:p>
            <a:endParaRPr lang="en-GB" dirty="0" smtClean="0"/>
          </a:p>
          <a:p>
            <a:endParaRPr lang="en-GB" dirty="0" smtClean="0"/>
          </a:p>
          <a:p>
            <a:endParaRPr lang="en-GB" dirty="0" smtClean="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699" b="2807"/>
          <a:stretch/>
        </p:blipFill>
        <p:spPr>
          <a:xfrm>
            <a:off x="6084168" y="2780928"/>
            <a:ext cx="2067172" cy="2952328"/>
          </a:xfrm>
          <a:prstGeom prst="rect">
            <a:avLst/>
          </a:prstGeom>
        </p:spPr>
      </p:pic>
    </p:spTree>
    <p:extLst>
      <p:ext uri="{BB962C8B-B14F-4D97-AF65-F5344CB8AC3E}">
        <p14:creationId xmlns:p14="http://schemas.microsoft.com/office/powerpoint/2010/main" val="31258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56792"/>
            <a:ext cx="8229600" cy="187220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GB" dirty="0" smtClean="0"/>
              <a:t>How scripts will be shown</a:t>
            </a:r>
            <a:endParaRPr lang="en-US" dirty="0"/>
          </a:p>
        </p:txBody>
      </p:sp>
      <p:sp>
        <p:nvSpPr>
          <p:cNvPr id="3" name="Content Placeholder 2"/>
          <p:cNvSpPr>
            <a:spLocks noGrp="1"/>
          </p:cNvSpPr>
          <p:nvPr>
            <p:ph idx="1"/>
          </p:nvPr>
        </p:nvSpPr>
        <p:spPr/>
        <p:txBody>
          <a:bodyPr/>
          <a:lstStyle/>
          <a:p>
            <a:pPr marL="0" indent="0">
              <a:buNone/>
            </a:pPr>
            <a:r>
              <a:rPr lang="en-GB" dirty="0"/>
              <a:t> </a:t>
            </a:r>
            <a:r>
              <a:rPr lang="en-GB" dirty="0" smtClean="0"/>
              <a:t> </a:t>
            </a:r>
            <a:r>
              <a:rPr lang="en-GB" dirty="0" smtClean="0">
                <a:solidFill>
                  <a:srgbClr val="7030A0"/>
                </a:solidFill>
              </a:rPr>
              <a:t>print</a:t>
            </a:r>
            <a:r>
              <a:rPr lang="en-GB" dirty="0" smtClean="0">
                <a:solidFill>
                  <a:schemeClr val="tx1"/>
                </a:solidFill>
              </a:rPr>
              <a:t>(</a:t>
            </a:r>
            <a:r>
              <a:rPr lang="en-GB" dirty="0" smtClean="0">
                <a:solidFill>
                  <a:srgbClr val="92D050"/>
                </a:solidFill>
              </a:rPr>
              <a:t>“Hello World”</a:t>
            </a:r>
            <a:r>
              <a:rPr lang="en-GB" dirty="0" smtClean="0">
                <a:solidFill>
                  <a:schemeClr val="tx1"/>
                </a:solidFill>
              </a:rPr>
              <a:t>)</a:t>
            </a:r>
          </a:p>
          <a:p>
            <a:pPr marL="0" indent="0">
              <a:buNone/>
            </a:pPr>
            <a:r>
              <a:rPr lang="en-GB" dirty="0"/>
              <a:t> </a:t>
            </a:r>
            <a:r>
              <a:rPr lang="en-GB" dirty="0" smtClean="0"/>
              <a:t> </a:t>
            </a:r>
            <a:r>
              <a:rPr lang="en-GB" dirty="0" smtClean="0">
                <a:solidFill>
                  <a:schemeClr val="accent6">
                    <a:lumMod val="75000"/>
                  </a:schemeClr>
                </a:solidFill>
              </a:rPr>
              <a:t>for</a:t>
            </a:r>
            <a:r>
              <a:rPr lang="en-GB" dirty="0" smtClean="0"/>
              <a:t> </a:t>
            </a:r>
            <a:r>
              <a:rPr lang="en-GB" dirty="0" smtClean="0">
                <a:solidFill>
                  <a:schemeClr val="tx1"/>
                </a:solidFill>
              </a:rPr>
              <a:t>x</a:t>
            </a:r>
            <a:r>
              <a:rPr lang="en-GB" dirty="0" smtClean="0"/>
              <a:t> </a:t>
            </a:r>
            <a:r>
              <a:rPr lang="en-GB" dirty="0" smtClean="0">
                <a:solidFill>
                  <a:schemeClr val="accent6">
                    <a:lumMod val="75000"/>
                  </a:schemeClr>
                </a:solidFill>
              </a:rPr>
              <a:t>in</a:t>
            </a:r>
            <a:r>
              <a:rPr lang="en-GB" dirty="0" smtClean="0"/>
              <a:t> </a:t>
            </a:r>
            <a:r>
              <a:rPr lang="en-GB" dirty="0" smtClean="0">
                <a:solidFill>
                  <a:srgbClr val="7030A0"/>
                </a:solidFill>
              </a:rPr>
              <a:t>range</a:t>
            </a:r>
            <a:r>
              <a:rPr lang="en-GB" dirty="0" smtClean="0">
                <a:solidFill>
                  <a:schemeClr val="tx1"/>
                </a:solidFill>
              </a:rPr>
              <a:t>(0,5</a:t>
            </a:r>
            <a:r>
              <a:rPr lang="en-GB" dirty="0" smtClean="0">
                <a:solidFill>
                  <a:schemeClr val="tx1"/>
                </a:solidFill>
              </a:rPr>
              <a:t>):  	</a:t>
            </a:r>
            <a:r>
              <a:rPr lang="en-GB" dirty="0" smtClean="0">
                <a:solidFill>
                  <a:srgbClr val="7030A0"/>
                </a:solidFill>
              </a:rPr>
              <a:t>print</a:t>
            </a:r>
            <a:r>
              <a:rPr lang="en-GB" dirty="0" smtClean="0">
                <a:solidFill>
                  <a:schemeClr val="tx1"/>
                </a:solidFill>
              </a:rPr>
              <a:t>(</a:t>
            </a:r>
            <a:r>
              <a:rPr lang="en-GB" dirty="0" smtClean="0">
                <a:solidFill>
                  <a:srgbClr val="92D050"/>
                </a:solidFill>
              </a:rPr>
              <a:t>‘Example’</a:t>
            </a:r>
            <a:r>
              <a:rPr lang="en-GB" dirty="0" smtClean="0">
                <a:solidFill>
                  <a:schemeClr val="tx1"/>
                </a:solidFill>
              </a:rPr>
              <a:t>)</a:t>
            </a:r>
            <a:endParaRPr lang="en-US" dirty="0">
              <a:solidFill>
                <a:schemeClr val="tx1"/>
              </a:solidFill>
            </a:endParaRPr>
          </a:p>
        </p:txBody>
      </p:sp>
      <p:sp>
        <p:nvSpPr>
          <p:cNvPr id="6" name="TextBox 5"/>
          <p:cNvSpPr txBox="1"/>
          <p:nvPr/>
        </p:nvSpPr>
        <p:spPr>
          <a:xfrm>
            <a:off x="539552" y="1638816"/>
            <a:ext cx="504056" cy="1754326"/>
          </a:xfrm>
          <a:prstGeom prst="rect">
            <a:avLst/>
          </a:prstGeom>
          <a:noFill/>
        </p:spPr>
        <p:txBody>
          <a:bodyPr wrap="square" rtlCol="0">
            <a:spAutoFit/>
          </a:bodyP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1 2 3 </a:t>
            </a:r>
            <a:endParaRPr lang="en-US" sz="3600" dirty="0">
              <a:solidFill>
                <a:schemeClr val="bg1">
                  <a:lumMod val="50000"/>
                </a:schemeClr>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68154"/>
            <a:ext cx="8149714" cy="2093094"/>
          </a:xfrm>
          <a:prstGeom prst="rect">
            <a:avLst/>
          </a:prstGeom>
        </p:spPr>
      </p:pic>
    </p:spTree>
    <p:extLst>
      <p:ext uri="{BB962C8B-B14F-4D97-AF65-F5344CB8AC3E}">
        <p14:creationId xmlns:p14="http://schemas.microsoft.com/office/powerpoint/2010/main" val="4113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344" y="4293096"/>
            <a:ext cx="8229600" cy="187220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sp>
        <p:nvSpPr>
          <p:cNvPr id="2" name="Title 1"/>
          <p:cNvSpPr>
            <a:spLocks noGrp="1"/>
          </p:cNvSpPr>
          <p:nvPr>
            <p:ph type="title"/>
          </p:nvPr>
        </p:nvSpPr>
        <p:spPr/>
        <p:txBody>
          <a:bodyPr/>
          <a:lstStyle/>
          <a:p>
            <a:r>
              <a:rPr lang="en-GB" dirty="0" smtClean="0"/>
              <a:t>Getting Started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On any blank Python file, the first two things you need to do to start using Pygame are:</a:t>
            </a:r>
          </a:p>
          <a:p>
            <a:r>
              <a:rPr lang="en-GB" dirty="0" smtClean="0"/>
              <a:t>Import Pygame</a:t>
            </a:r>
          </a:p>
          <a:p>
            <a:r>
              <a:rPr lang="en-GB" dirty="0" smtClean="0"/>
              <a:t>Initiate Pygame</a:t>
            </a:r>
          </a:p>
          <a:p>
            <a:endParaRPr lang="en-GB" dirty="0" smtClean="0"/>
          </a:p>
          <a:p>
            <a:pPr marL="0" indent="0">
              <a:buNone/>
            </a:pPr>
            <a:r>
              <a:rPr lang="en-GB" dirty="0" smtClean="0"/>
              <a:t>To do this…</a:t>
            </a:r>
          </a:p>
          <a:p>
            <a:pPr marL="0" indent="0">
              <a:buNone/>
            </a:pPr>
            <a:endParaRPr lang="en-GB" dirty="0" smtClean="0"/>
          </a:p>
          <a:p>
            <a:pPr marL="0" indent="0">
              <a:buNone/>
            </a:pPr>
            <a:r>
              <a:rPr lang="en-GB" dirty="0"/>
              <a:t> </a:t>
            </a:r>
            <a:r>
              <a:rPr lang="en-GB" dirty="0" smtClean="0"/>
              <a:t> </a:t>
            </a:r>
            <a:r>
              <a:rPr lang="en-GB" dirty="0" smtClean="0">
                <a:solidFill>
                  <a:schemeClr val="accent6">
                    <a:lumMod val="75000"/>
                  </a:schemeClr>
                </a:solidFill>
              </a:rPr>
              <a:t>import</a:t>
            </a:r>
            <a:r>
              <a:rPr lang="en-GB" dirty="0" smtClean="0"/>
              <a:t> </a:t>
            </a:r>
            <a:r>
              <a:rPr lang="en-GB" dirty="0" smtClean="0">
                <a:solidFill>
                  <a:schemeClr val="tx1"/>
                </a:solidFill>
              </a:rPr>
              <a:t>pygame</a:t>
            </a:r>
            <a:endParaRPr lang="en-GB" dirty="0" smtClean="0">
              <a:solidFill>
                <a:schemeClr val="tx1"/>
              </a:solidFill>
            </a:endParaRPr>
          </a:p>
          <a:p>
            <a:pPr marL="0" indent="0">
              <a:buNone/>
            </a:pPr>
            <a:r>
              <a:rPr lang="en-GB" dirty="0"/>
              <a:t> </a:t>
            </a:r>
            <a:r>
              <a:rPr lang="en-GB" dirty="0" smtClean="0"/>
              <a:t> </a:t>
            </a:r>
            <a:r>
              <a:rPr lang="en-GB" dirty="0" smtClean="0">
                <a:solidFill>
                  <a:schemeClr val="accent6">
                    <a:lumMod val="75000"/>
                  </a:schemeClr>
                </a:solidFill>
              </a:rPr>
              <a:t>from</a:t>
            </a:r>
            <a:r>
              <a:rPr lang="en-GB" dirty="0" smtClean="0"/>
              <a:t> </a:t>
            </a:r>
            <a:r>
              <a:rPr lang="en-GB" dirty="0" smtClean="0">
                <a:solidFill>
                  <a:schemeClr val="tx1"/>
                </a:solidFill>
              </a:rPr>
              <a:t>pygame.locals</a:t>
            </a:r>
            <a:r>
              <a:rPr lang="en-GB" dirty="0" smtClean="0"/>
              <a:t> </a:t>
            </a:r>
            <a:r>
              <a:rPr lang="en-GB" dirty="0" smtClean="0">
                <a:solidFill>
                  <a:schemeClr val="accent6">
                    <a:lumMod val="75000"/>
                  </a:schemeClr>
                </a:solidFill>
              </a:rPr>
              <a:t>import</a:t>
            </a:r>
            <a:r>
              <a:rPr lang="en-GB" dirty="0" smtClean="0"/>
              <a:t> </a:t>
            </a:r>
            <a:r>
              <a:rPr lang="en-GB" dirty="0" smtClean="0">
                <a:solidFill>
                  <a:schemeClr val="tx1"/>
                </a:solidFill>
              </a:rPr>
              <a:t>*</a:t>
            </a:r>
          </a:p>
          <a:p>
            <a:pPr marL="0" indent="0">
              <a:buNone/>
            </a:pPr>
            <a:r>
              <a:rPr lang="en-GB" dirty="0"/>
              <a:t> </a:t>
            </a:r>
            <a:endParaRPr lang="en-GB" dirty="0" smtClean="0"/>
          </a:p>
          <a:p>
            <a:pPr marL="0" indent="0">
              <a:buNone/>
            </a:pPr>
            <a:r>
              <a:rPr lang="en-GB" dirty="0"/>
              <a:t> </a:t>
            </a:r>
            <a:r>
              <a:rPr lang="en-GB" dirty="0" smtClean="0"/>
              <a:t> </a:t>
            </a:r>
            <a:r>
              <a:rPr lang="en-GB" dirty="0" smtClean="0">
                <a:solidFill>
                  <a:schemeClr val="tx1"/>
                </a:solidFill>
              </a:rPr>
              <a:t>pygame.init()</a:t>
            </a:r>
          </a:p>
          <a:p>
            <a:pPr marL="0" indent="0">
              <a:buNone/>
            </a:pPr>
            <a:endParaRPr lang="en-US" dirty="0"/>
          </a:p>
        </p:txBody>
      </p:sp>
      <p:sp>
        <p:nvSpPr>
          <p:cNvPr id="5" name="TextBox 4"/>
          <p:cNvSpPr txBox="1"/>
          <p:nvPr/>
        </p:nvSpPr>
        <p:spPr>
          <a:xfrm>
            <a:off x="501883" y="4437112"/>
            <a:ext cx="325701" cy="1631216"/>
          </a:xfrm>
          <a:prstGeom prst="rect">
            <a:avLst/>
          </a:prstGeom>
          <a:noFill/>
        </p:spPr>
        <p:txBody>
          <a:bodyPr wrap="square" rtlCol="0">
            <a:spAutoFit/>
          </a:bodyPr>
          <a:lstStyle/>
          <a:p>
            <a:r>
              <a:rPr lang="en-GB" sz="2500" dirty="0" smtClean="0">
                <a:solidFill>
                  <a:schemeClr val="bg1">
                    <a:lumMod val="50000"/>
                  </a:schemeClr>
                </a:solidFill>
                <a:latin typeface="Courier New" panose="02070309020205020404" pitchFamily="49" charset="0"/>
                <a:cs typeface="Courier New" panose="02070309020205020404" pitchFamily="49" charset="0"/>
              </a:rPr>
              <a:t>1 2 3 4</a:t>
            </a:r>
            <a:endParaRPr lang="en-US" sz="25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388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28800"/>
            <a:ext cx="8229600" cy="57606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6</a:t>
            </a:r>
            <a:endParaRPr lang="en-US" sz="20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smtClean="0"/>
              <a:t>Limiting FPS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solidFill>
                  <a:schemeClr val="tx1"/>
                </a:solidFill>
              </a:rPr>
              <a:t>clock = pygame.time.Clock()</a:t>
            </a:r>
          </a:p>
          <a:p>
            <a:pPr marL="0" indent="0">
              <a:buNone/>
            </a:pPr>
            <a:endParaRPr lang="en-GB" dirty="0"/>
          </a:p>
          <a:p>
            <a:pPr marL="0" indent="0">
              <a:buNone/>
            </a:pPr>
            <a:r>
              <a:rPr lang="en-GB" dirty="0" smtClean="0"/>
              <a:t>This is important, because in most projects you won’t want your game to run as fast as it can, and in 20 years time, the projects would run too fast</a:t>
            </a:r>
            <a:endParaRPr lang="en-US" dirty="0" smtClean="0"/>
          </a:p>
          <a:p>
            <a:endParaRPr lang="en-US" dirty="0"/>
          </a:p>
        </p:txBody>
      </p:sp>
    </p:spTree>
    <p:extLst>
      <p:ext uri="{BB962C8B-B14F-4D97-AF65-F5344CB8AC3E}">
        <p14:creationId xmlns:p14="http://schemas.microsoft.com/office/powerpoint/2010/main" val="1877586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Content Placeholder 2"/>
          <p:cNvSpPr txBox="1">
            <a:spLocks/>
          </p:cNvSpPr>
          <p:nvPr/>
        </p:nvSpPr>
        <p:spPr>
          <a:xfrm>
            <a:off x="457200" y="163934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lumMod val="50000"/>
                  </a:schemeClr>
                </a:solidFill>
                <a:latin typeface="Courier New" pitchFamily="49" charset="0"/>
                <a:ea typeface="+mn-ea"/>
                <a:cs typeface="Courier New" pitchFamily="49" charset="0"/>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Courier New" pitchFamily="49" charset="0"/>
                <a:ea typeface="+mn-ea"/>
                <a:cs typeface="Courier New" pitchFamily="49" charset="0"/>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GB" sz="1800" dirty="0" smtClean="0"/>
          </a:p>
          <a:p>
            <a:pPr marL="0" indent="0">
              <a:buFont typeface="Arial" pitchFamily="34" charset="0"/>
              <a:buNone/>
            </a:pPr>
            <a:endParaRPr lang="en-GB" sz="1800" dirty="0"/>
          </a:p>
          <a:p>
            <a:pPr marL="0" indent="0">
              <a:buFont typeface="Arial" pitchFamily="34" charset="0"/>
              <a:buNone/>
            </a:pPr>
            <a:endParaRPr lang="en-GB" sz="1800" dirty="0" smtClean="0"/>
          </a:p>
          <a:p>
            <a:pPr marL="0" indent="0">
              <a:buFont typeface="Arial" pitchFamily="34" charset="0"/>
              <a:buNone/>
            </a:pPr>
            <a:r>
              <a:rPr lang="en-GB" sz="1800" dirty="0" smtClean="0"/>
              <a:t> </a:t>
            </a:r>
            <a:endParaRPr lang="en-GB" sz="1800" dirty="0"/>
          </a:p>
          <a:p>
            <a:pPr marL="0" indent="0">
              <a:buFont typeface="Arial" pitchFamily="34" charset="0"/>
              <a:buNone/>
            </a:pPr>
            <a:endParaRPr lang="en-GB" sz="1800" dirty="0" smtClean="0"/>
          </a:p>
          <a:p>
            <a:pPr marL="0" indent="0">
              <a:buFont typeface="Arial" pitchFamily="34" charset="0"/>
              <a:buNone/>
            </a:pPr>
            <a:r>
              <a:rPr lang="en-GB" dirty="0" smtClean="0"/>
              <a:t>This makes a window appear which will just close when the script is finished. </a:t>
            </a:r>
            <a:endParaRPr lang="en-US" dirty="0"/>
          </a:p>
        </p:txBody>
      </p:sp>
      <p:sp>
        <p:nvSpPr>
          <p:cNvPr id="6" name="Rectangle 5"/>
          <p:cNvSpPr/>
          <p:nvPr/>
        </p:nvSpPr>
        <p:spPr>
          <a:xfrm>
            <a:off x="457200" y="1600201"/>
            <a:ext cx="8229600" cy="162196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8</a:t>
            </a:r>
          </a:p>
          <a:p>
            <a:r>
              <a:rPr lang="en-GB" sz="3200" dirty="0" smtClean="0">
                <a:solidFill>
                  <a:schemeClr val="bg1">
                    <a:lumMod val="50000"/>
                  </a:schemeClr>
                </a:solidFill>
                <a:latin typeface="Courier New" panose="02070309020205020404" pitchFamily="49" charset="0"/>
                <a:cs typeface="Courier New" panose="02070309020205020404" pitchFamily="49" charset="0"/>
              </a:rPr>
              <a:t>9</a:t>
            </a:r>
          </a:p>
          <a:p>
            <a:r>
              <a:rPr lang="en-GB" sz="3200" dirty="0" smtClean="0">
                <a:solidFill>
                  <a:schemeClr val="bg1">
                    <a:lumMod val="50000"/>
                  </a:schemeClr>
                </a:solidFill>
                <a:latin typeface="Courier New" panose="02070309020205020404" pitchFamily="49" charset="0"/>
                <a:cs typeface="Courier New" panose="02070309020205020404" pitchFamily="49" charset="0"/>
              </a:rPr>
              <a:t>10</a:t>
            </a:r>
          </a:p>
        </p:txBody>
      </p:sp>
      <p:sp>
        <p:nvSpPr>
          <p:cNvPr id="2" name="Title 1"/>
          <p:cNvSpPr>
            <a:spLocks noGrp="1"/>
          </p:cNvSpPr>
          <p:nvPr>
            <p:ph type="title"/>
          </p:nvPr>
        </p:nvSpPr>
        <p:spPr/>
        <p:txBody>
          <a:bodyPr/>
          <a:lstStyle/>
          <a:p>
            <a:r>
              <a:rPr lang="en-GB" dirty="0" smtClean="0"/>
              <a:t>Setting the screen up</a:t>
            </a:r>
            <a:endParaRPr lang="en-US" dirty="0"/>
          </a:p>
        </p:txBody>
      </p:sp>
      <p:sp>
        <p:nvSpPr>
          <p:cNvPr id="3" name="Content Placeholder 2"/>
          <p:cNvSpPr>
            <a:spLocks noGrp="1"/>
          </p:cNvSpPr>
          <p:nvPr>
            <p:ph idx="1"/>
          </p:nvPr>
        </p:nvSpPr>
        <p:spPr>
          <a:xfrm>
            <a:off x="457200" y="1556792"/>
            <a:ext cx="8229600" cy="4525963"/>
          </a:xfrm>
        </p:spPr>
        <p:txBody>
          <a:bodyPr/>
          <a:lstStyle/>
          <a:p>
            <a:pPr marL="0" indent="0">
              <a:buNone/>
            </a:pPr>
            <a:r>
              <a:rPr lang="en-US" dirty="0" smtClean="0">
                <a:solidFill>
                  <a:schemeClr val="tx1"/>
                </a:solidFill>
              </a:rPr>
              <a:t>  </a:t>
            </a:r>
            <a:r>
              <a:rPr lang="en-US" dirty="0" err="1" smtClean="0">
                <a:solidFill>
                  <a:schemeClr val="tx1"/>
                </a:solidFill>
              </a:rPr>
              <a:t>screenX</a:t>
            </a:r>
            <a:r>
              <a:rPr lang="en-US" dirty="0" smtClean="0">
                <a:solidFill>
                  <a:schemeClr val="tx1"/>
                </a:solidFill>
              </a:rPr>
              <a:t> </a:t>
            </a:r>
            <a:r>
              <a:rPr lang="en-US" dirty="0">
                <a:solidFill>
                  <a:schemeClr val="tx1"/>
                </a:solidFill>
              </a:rPr>
              <a:t>= 1200</a:t>
            </a:r>
          </a:p>
          <a:p>
            <a:pPr marL="0" indent="0">
              <a:buNone/>
            </a:pPr>
            <a:r>
              <a:rPr lang="en-US" dirty="0" smtClean="0">
                <a:solidFill>
                  <a:schemeClr val="tx1"/>
                </a:solidFill>
              </a:rPr>
              <a:t>  </a:t>
            </a:r>
            <a:r>
              <a:rPr lang="en-US" dirty="0" err="1" smtClean="0">
                <a:solidFill>
                  <a:schemeClr val="tx1"/>
                </a:solidFill>
              </a:rPr>
              <a:t>screenY</a:t>
            </a:r>
            <a:r>
              <a:rPr lang="en-US" dirty="0" smtClean="0">
                <a:solidFill>
                  <a:schemeClr val="tx1"/>
                </a:solidFill>
              </a:rPr>
              <a:t> </a:t>
            </a:r>
            <a:r>
              <a:rPr lang="en-US" dirty="0">
                <a:solidFill>
                  <a:schemeClr val="tx1"/>
                </a:solidFill>
              </a:rPr>
              <a:t>= </a:t>
            </a:r>
            <a:r>
              <a:rPr lang="en-US" dirty="0" smtClean="0">
                <a:solidFill>
                  <a:schemeClr val="tx1"/>
                </a:solidFill>
              </a:rPr>
              <a:t>720  	</a:t>
            </a:r>
            <a:endParaRPr lang="en-US" sz="1800" dirty="0">
              <a:solidFill>
                <a:schemeClr val="tx1"/>
              </a:solidFill>
            </a:endParaRPr>
          </a:p>
        </p:txBody>
      </p:sp>
      <p:sp>
        <p:nvSpPr>
          <p:cNvPr id="7" name="Rectangle 6"/>
          <p:cNvSpPr/>
          <p:nvPr/>
        </p:nvSpPr>
        <p:spPr>
          <a:xfrm>
            <a:off x="971600" y="2708920"/>
            <a:ext cx="8316416"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screen = </a:t>
            </a:r>
            <a:r>
              <a:rPr lang="en-US" dirty="0" err="1">
                <a:latin typeface="Courier New" panose="02070309020205020404" pitchFamily="49" charset="0"/>
                <a:cs typeface="Courier New" panose="02070309020205020404" pitchFamily="49" charset="0"/>
              </a:rPr>
              <a:t>pygame.display.set_mode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screenX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screenY</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7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20"/>
                                  </p:iterate>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2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00202"/>
            <a:ext cx="8229600" cy="96470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chemeClr val="bg1">
                    <a:lumMod val="50000"/>
                  </a:schemeClr>
                </a:solidFill>
                <a:latin typeface="Courier New" panose="02070309020205020404" pitchFamily="49" charset="0"/>
                <a:cs typeface="Courier New" panose="02070309020205020404" pitchFamily="49" charset="0"/>
              </a:rPr>
              <a:t>12</a:t>
            </a:r>
          </a:p>
          <a:p>
            <a:r>
              <a:rPr lang="en-GB" sz="2400" dirty="0" smtClean="0">
                <a:solidFill>
                  <a:schemeClr val="bg1">
                    <a:lumMod val="50000"/>
                  </a:schemeClr>
                </a:solidFill>
                <a:latin typeface="Courier New" panose="02070309020205020404" pitchFamily="49" charset="0"/>
                <a:cs typeface="Courier New" panose="02070309020205020404" pitchFamily="49" charset="0"/>
              </a:rPr>
              <a:t>13</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Window Name</a:t>
            </a:r>
            <a:endParaRPr lang="en-US" dirty="0"/>
          </a:p>
        </p:txBody>
      </p:sp>
      <p:sp>
        <p:nvSpPr>
          <p:cNvPr id="3" name="Content Placeholder 2"/>
          <p:cNvSpPr>
            <a:spLocks noGrp="1"/>
          </p:cNvSpPr>
          <p:nvPr>
            <p:ph idx="1"/>
          </p:nvPr>
        </p:nvSpPr>
        <p:spPr/>
        <p:txBody>
          <a:bodyPr>
            <a:normAutofit/>
          </a:bodyPr>
          <a:lstStyle/>
          <a:p>
            <a:pPr marL="0" indent="0">
              <a:buNone/>
            </a:pPr>
            <a:r>
              <a:rPr lang="en-GB" sz="2400" dirty="0" smtClean="0">
                <a:solidFill>
                  <a:schemeClr val="tx1"/>
                </a:solidFill>
              </a:rPr>
              <a:t>   windowTitle </a:t>
            </a:r>
            <a:r>
              <a:rPr lang="en-GB" sz="2400" dirty="0">
                <a:solidFill>
                  <a:schemeClr val="tx1"/>
                </a:solidFill>
              </a:rPr>
              <a:t>= </a:t>
            </a:r>
            <a:r>
              <a:rPr lang="en-GB" sz="2400" dirty="0">
                <a:solidFill>
                  <a:srgbClr val="92D050"/>
                </a:solidFill>
              </a:rPr>
              <a:t>"Blank Pygame window"</a:t>
            </a:r>
          </a:p>
          <a:p>
            <a:pPr marL="0" indent="0">
              <a:buNone/>
            </a:pPr>
            <a:r>
              <a:rPr lang="en-GB" sz="2400" dirty="0" smtClean="0">
                <a:solidFill>
                  <a:schemeClr val="tx1"/>
                </a:solidFill>
              </a:rPr>
              <a:t>   pygame.display.set_caption(windowTitle)</a:t>
            </a:r>
          </a:p>
          <a:p>
            <a:pPr marL="0" indent="0">
              <a:buNone/>
            </a:pPr>
            <a:endParaRPr lang="en-GB" sz="2400" dirty="0">
              <a:solidFill>
                <a:schemeClr val="tx1"/>
              </a:solidFill>
            </a:endParaRPr>
          </a:p>
          <a:p>
            <a:pPr marL="0" indent="0">
              <a:buNone/>
            </a:pPr>
            <a:r>
              <a:rPr lang="en-GB" sz="2400" dirty="0" smtClean="0"/>
              <a:t>You can just type in a string instead of creating a variable, however if you want to change the window name later, it will be easier because of this one additional line of code. Feel free to change the windowTitle to whatever you want</a:t>
            </a:r>
            <a:endParaRPr lang="en-US" sz="2400" dirty="0"/>
          </a:p>
        </p:txBody>
      </p:sp>
    </p:spTree>
    <p:extLst>
      <p:ext uri="{BB962C8B-B14F-4D97-AF65-F5344CB8AC3E}">
        <p14:creationId xmlns:p14="http://schemas.microsoft.com/office/powerpoint/2010/main" val="151472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00202"/>
            <a:ext cx="8291264" cy="125273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15</a:t>
            </a:r>
          </a:p>
          <a:p>
            <a:r>
              <a:rPr lang="en-GB" sz="3200" dirty="0" smtClean="0">
                <a:solidFill>
                  <a:schemeClr val="bg1">
                    <a:lumMod val="50000"/>
                  </a:schemeClr>
                </a:solidFill>
                <a:latin typeface="Courier New" panose="02070309020205020404" pitchFamily="49" charset="0"/>
                <a:cs typeface="Courier New" panose="02070309020205020404" pitchFamily="49" charset="0"/>
              </a:rPr>
              <a:t>16</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Colours</a:t>
            </a:r>
            <a:endParaRPr lang="en-US" dirty="0"/>
          </a:p>
        </p:txBody>
      </p:sp>
      <p:sp>
        <p:nvSpPr>
          <p:cNvPr id="3" name="Content Placeholder 2"/>
          <p:cNvSpPr>
            <a:spLocks noGrp="1"/>
          </p:cNvSpPr>
          <p:nvPr>
            <p:ph idx="1"/>
          </p:nvPr>
        </p:nvSpPr>
        <p:spPr/>
        <p:txBody>
          <a:bodyPr/>
          <a:lstStyle/>
          <a:p>
            <a:pPr marL="0" indent="0">
              <a:buNone/>
            </a:pPr>
            <a:r>
              <a:rPr lang="en-GB" dirty="0" smtClean="0"/>
              <a:t>  </a:t>
            </a:r>
            <a:r>
              <a:rPr lang="en-GB" dirty="0" smtClean="0">
                <a:solidFill>
                  <a:srgbClr val="FF0000"/>
                </a:solidFill>
              </a:rPr>
              <a:t>#</a:t>
            </a:r>
            <a:r>
              <a:rPr lang="en-GB" dirty="0">
                <a:solidFill>
                  <a:srgbClr val="FF0000"/>
                </a:solidFill>
              </a:rPr>
              <a:t>COLOURS</a:t>
            </a:r>
          </a:p>
          <a:p>
            <a:pPr marL="0" indent="0">
              <a:buNone/>
            </a:pPr>
            <a:r>
              <a:rPr lang="en-GB" dirty="0" smtClean="0">
                <a:solidFill>
                  <a:schemeClr val="tx1"/>
                </a:solidFill>
              </a:rPr>
              <a:t>  black = pygame.Color(0,0,0)</a:t>
            </a:r>
          </a:p>
          <a:p>
            <a:pPr marL="0" indent="0">
              <a:buNone/>
            </a:pPr>
            <a:endParaRPr lang="en-GB" dirty="0">
              <a:solidFill>
                <a:schemeClr val="tx1"/>
              </a:solidFill>
            </a:endParaRPr>
          </a:p>
          <a:p>
            <a:pPr marL="0" indent="0">
              <a:buNone/>
            </a:pPr>
            <a:r>
              <a:rPr lang="en-GB" dirty="0" smtClean="0"/>
              <a:t>The only use of colours in this script is to fill the screen. In other projects, you will use colours for all your visuals.</a:t>
            </a:r>
            <a:endParaRPr lang="en-US" dirty="0"/>
          </a:p>
        </p:txBody>
      </p:sp>
    </p:spTree>
    <p:extLst>
      <p:ext uri="{BB962C8B-B14F-4D97-AF65-F5344CB8AC3E}">
        <p14:creationId xmlns:p14="http://schemas.microsoft.com/office/powerpoint/2010/main" val="338324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FF0000"/>
          </a:solidFill>
        </a:ln>
      </a:spPr>
      <a:bodyPr rtlCol="0" anchor="ctr"/>
      <a:lstStyle>
        <a:defPPr>
          <a:defRPr sz="3600" dirty="0" smtClean="0">
            <a:solidFill>
              <a:schemeClr val="bg1">
                <a:lumMod val="50000"/>
              </a:schemeClr>
            </a:solidFill>
            <a:latin typeface="Courier New" panose="02070309020205020404" pitchFamily="49" charset="0"/>
            <a:cs typeface="Courier New" panose="020703090202050204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344</TotalTime>
  <Words>447</Words>
  <Application>Microsoft Office PowerPoint</Application>
  <PresentationFormat>On-screen Show (4:3)</PresentationFormat>
  <Paragraphs>100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How to Pygame</vt:lpstr>
      <vt:lpstr>What is Pygame?</vt:lpstr>
      <vt:lpstr>Things you will encounter</vt:lpstr>
      <vt:lpstr>How scripts will be shown</vt:lpstr>
      <vt:lpstr>Getting Started</vt:lpstr>
      <vt:lpstr>Limiting FPS</vt:lpstr>
      <vt:lpstr>Setting the screen up</vt:lpstr>
      <vt:lpstr>Window Name</vt:lpstr>
      <vt:lpstr>Colours</vt:lpstr>
      <vt:lpstr>The mainLoop</vt:lpstr>
      <vt:lpstr>Running in circles</vt:lpstr>
      <vt:lpstr>Overview</vt:lpstr>
      <vt:lpstr>What it should look like</vt:lpstr>
      <vt:lpstr>Simple Key detections</vt:lpstr>
    </vt:vector>
  </TitlesOfParts>
  <Company>RM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python10</dc:creator>
  <cp:lastModifiedBy>Joseph Brason</cp:lastModifiedBy>
  <cp:revision>24</cp:revision>
  <dcterms:created xsi:type="dcterms:W3CDTF">2015-05-05T12:33:50Z</dcterms:created>
  <dcterms:modified xsi:type="dcterms:W3CDTF">2015-10-04T12:36:50Z</dcterms:modified>
</cp:coreProperties>
</file>