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2" r:id="rId6"/>
    <p:sldId id="263" r:id="rId7"/>
    <p:sldId id="264" r:id="rId8"/>
    <p:sldId id="265" r:id="rId9"/>
    <p:sldId id="267" r:id="rId10"/>
    <p:sldId id="268" r:id="rId11"/>
    <p:sldId id="269" r:id="rId12"/>
    <p:sldId id="272" r:id="rId13"/>
    <p:sldId id="273" r:id="rId14"/>
    <p:sldId id="274" r:id="rId15"/>
    <p:sldId id="275" r:id="rId16"/>
    <p:sldId id="277" r:id="rId17"/>
    <p:sldId id="278" r:id="rId18"/>
    <p:sldId id="279" r:id="rId19"/>
    <p:sldId id="280" r:id="rId20"/>
    <p:sldId id="282" r:id="rId21"/>
    <p:sldId id="283" r:id="rId22"/>
    <p:sldId id="284" r:id="rId23"/>
    <p:sldId id="285" r:id="rId24"/>
    <p:sldId id="271" r:id="rId25"/>
    <p:sldId id="27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5837-96D0-936F-89DB-2FEA73BF7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D98779-1A8A-DEFA-23CF-8553F4699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128EFB-DCED-413A-7FE3-C2426F28A0B0}"/>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5" name="Footer Placeholder 4">
            <a:extLst>
              <a:ext uri="{FF2B5EF4-FFF2-40B4-BE49-F238E27FC236}">
                <a16:creationId xmlns:a16="http://schemas.microsoft.com/office/drawing/2014/main" id="{84B7741E-93F1-47DD-7E51-F1AC8CB52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86D42-3C1A-273F-8B91-E019B5A4F61B}"/>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112659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AC52-5B6F-8252-D627-9D161A8D3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B4A02F-7AA9-841C-FEAF-7DE5BA06B7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CC86D4-74DB-50CD-6828-473B1D09D06D}"/>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5" name="Footer Placeholder 4">
            <a:extLst>
              <a:ext uri="{FF2B5EF4-FFF2-40B4-BE49-F238E27FC236}">
                <a16:creationId xmlns:a16="http://schemas.microsoft.com/office/drawing/2014/main" id="{63F701B7-7F95-6EC3-02EC-E288016BA7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C32D5-07B7-9DB0-F70C-B4CAC43A956C}"/>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94651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2944F-E500-C080-A492-C58FB639D7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B0412-193E-CD91-1333-31B7CB780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8F3CD-7E1D-479F-8B0E-538607610807}"/>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5" name="Footer Placeholder 4">
            <a:extLst>
              <a:ext uri="{FF2B5EF4-FFF2-40B4-BE49-F238E27FC236}">
                <a16:creationId xmlns:a16="http://schemas.microsoft.com/office/drawing/2014/main" id="{7FCAF38F-68EE-B797-B6AB-2B9621BCB9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6A668-E9D0-FEAD-0C94-3FC529BCA91A}"/>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08988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221A-E6B7-D218-45C7-5E72391E4D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CBA9B1-1CA6-1278-73C0-D1221A9F3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F4982-EF41-8FC1-5AB6-CB867E634A54}"/>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5" name="Footer Placeholder 4">
            <a:extLst>
              <a:ext uri="{FF2B5EF4-FFF2-40B4-BE49-F238E27FC236}">
                <a16:creationId xmlns:a16="http://schemas.microsoft.com/office/drawing/2014/main" id="{22090263-8909-D279-6F45-2E7BF9947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89E6C-A200-4A0E-4377-54D580F17DD4}"/>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1980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F41A-C549-E293-5D02-45D9F244BF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E6725-A48D-9B42-C164-5F8EB78198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22D13-28FC-4E2A-D792-6E0CB527D962}"/>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5" name="Footer Placeholder 4">
            <a:extLst>
              <a:ext uri="{FF2B5EF4-FFF2-40B4-BE49-F238E27FC236}">
                <a16:creationId xmlns:a16="http://schemas.microsoft.com/office/drawing/2014/main" id="{11B23710-6DE0-E3E5-3A5D-CAB913900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5D756-D987-D0B2-73FC-A873B8B7CF6E}"/>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65264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F9D0-5113-CB42-B115-8203A05731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192495-AE15-1007-EF96-4AE35F5D5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400FD9-5E3B-D4ED-925E-A86E66854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72B311-0891-F557-C4E0-0C7682DBCDAD}"/>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6" name="Footer Placeholder 5">
            <a:extLst>
              <a:ext uri="{FF2B5EF4-FFF2-40B4-BE49-F238E27FC236}">
                <a16:creationId xmlns:a16="http://schemas.microsoft.com/office/drawing/2014/main" id="{022B85AA-571F-10A2-04E5-4B8A04F0E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4263E-4B07-7EF6-AED3-5AF65706E73D}"/>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94934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77CC-7054-8142-C652-7F9C7574BA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E2787-A5BD-DA0B-6B6A-A4FA33780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37505D-EEFF-D025-90AB-EF0BF6F21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EA3377-5AEB-14D0-DCEF-3A90A8F4B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A1BF8-4C83-CDE7-04E3-1F7E1A155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6B5B5F-E2D2-715E-43D9-7FE03F161FAB}"/>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8" name="Footer Placeholder 7">
            <a:extLst>
              <a:ext uri="{FF2B5EF4-FFF2-40B4-BE49-F238E27FC236}">
                <a16:creationId xmlns:a16="http://schemas.microsoft.com/office/drawing/2014/main" id="{79EBDE3E-9D87-46D3-7835-C04EE1167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FE8460-4DF6-4519-004A-78CC4A57DD2D}"/>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58800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62F3-4A7E-D913-7D90-6BB8799D70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56F671-2295-1349-F925-2EBA3A6F4553}"/>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4" name="Footer Placeholder 3">
            <a:extLst>
              <a:ext uri="{FF2B5EF4-FFF2-40B4-BE49-F238E27FC236}">
                <a16:creationId xmlns:a16="http://schemas.microsoft.com/office/drawing/2014/main" id="{9DA31F58-A552-FFD0-23E8-A7AE0F789C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154CFA-AB64-6488-B53B-A7F75C33DB1A}"/>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330141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A3911-CE0C-7A6E-675F-A9407BB421BC}"/>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3" name="Footer Placeholder 2">
            <a:extLst>
              <a:ext uri="{FF2B5EF4-FFF2-40B4-BE49-F238E27FC236}">
                <a16:creationId xmlns:a16="http://schemas.microsoft.com/office/drawing/2014/main" id="{09C0163D-DBB9-8F9F-CB45-B3F4D67DE0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9EBE96-4FE8-3607-B517-AA202696737A}"/>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4117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7D73-F544-F368-4353-6D74D58C5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CE7D7D-237E-2F21-A102-E9D27C179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4441FA-0BF6-B9EC-56E5-06CD9280F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CB494-9E2B-DF11-ABC5-AF62AF40D796}"/>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6" name="Footer Placeholder 5">
            <a:extLst>
              <a:ext uri="{FF2B5EF4-FFF2-40B4-BE49-F238E27FC236}">
                <a16:creationId xmlns:a16="http://schemas.microsoft.com/office/drawing/2014/main" id="{3BD60E23-D3B3-5192-C129-B3F185E919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DD3632-556A-0116-8B5D-E23D9A34F39C}"/>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31211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E1B6-3917-2147-DE5A-BB6D8669E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B17426-6B15-ADBC-3B01-823DDD0C3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938E0-5CEF-BE72-680C-18C48DDBB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F683D2-181D-B052-182F-7D454C0F388B}"/>
              </a:ext>
            </a:extLst>
          </p:cNvPr>
          <p:cNvSpPr>
            <a:spLocks noGrp="1"/>
          </p:cNvSpPr>
          <p:nvPr>
            <p:ph type="dt" sz="half" idx="10"/>
          </p:nvPr>
        </p:nvSpPr>
        <p:spPr/>
        <p:txBody>
          <a:bodyPr/>
          <a:lstStyle/>
          <a:p>
            <a:fld id="{810DC1B9-5B20-46F1-93CF-A88A5E6D6C69}" type="datetimeFigureOut">
              <a:rPr lang="en-IN" smtClean="0"/>
              <a:t>19-03-2025</a:t>
            </a:fld>
            <a:endParaRPr lang="en-IN"/>
          </a:p>
        </p:txBody>
      </p:sp>
      <p:sp>
        <p:nvSpPr>
          <p:cNvPr id="6" name="Footer Placeholder 5">
            <a:extLst>
              <a:ext uri="{FF2B5EF4-FFF2-40B4-BE49-F238E27FC236}">
                <a16:creationId xmlns:a16="http://schemas.microsoft.com/office/drawing/2014/main" id="{F65D565C-03F7-EA5B-D380-03D3504E91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B1C641-99CB-14D9-4C4F-BEB506B9F78C}"/>
              </a:ext>
            </a:extLst>
          </p:cNvPr>
          <p:cNvSpPr>
            <a:spLocks noGrp="1"/>
          </p:cNvSpPr>
          <p:nvPr>
            <p:ph type="sldNum" sz="quarter" idx="12"/>
          </p:nvPr>
        </p:nvSpPr>
        <p:spPr/>
        <p:txBody>
          <a:bodyPr/>
          <a:lstStyle/>
          <a:p>
            <a:fld id="{60BED04C-1945-4663-B92B-CA2101995534}" type="slidenum">
              <a:rPr lang="en-IN" smtClean="0"/>
              <a:t>‹#›</a:t>
            </a:fld>
            <a:endParaRPr lang="en-IN"/>
          </a:p>
        </p:txBody>
      </p:sp>
    </p:spTree>
    <p:extLst>
      <p:ext uri="{BB962C8B-B14F-4D97-AF65-F5344CB8AC3E}">
        <p14:creationId xmlns:p14="http://schemas.microsoft.com/office/powerpoint/2010/main" val="270343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1614E-B4E7-1286-659D-F91AFD8C0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3DA64C-0AF2-6CC7-8DFE-A41E53A4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1BE0C-648C-51B3-216C-5365CB98C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DC1B9-5B20-46F1-93CF-A88A5E6D6C69}" type="datetimeFigureOut">
              <a:rPr lang="en-IN" smtClean="0"/>
              <a:t>19-03-2025</a:t>
            </a:fld>
            <a:endParaRPr lang="en-IN"/>
          </a:p>
        </p:txBody>
      </p:sp>
      <p:sp>
        <p:nvSpPr>
          <p:cNvPr id="5" name="Footer Placeholder 4">
            <a:extLst>
              <a:ext uri="{FF2B5EF4-FFF2-40B4-BE49-F238E27FC236}">
                <a16:creationId xmlns:a16="http://schemas.microsoft.com/office/drawing/2014/main" id="{9CE3C9A0-D7D4-6F31-ABB8-70E951EAB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AE3983-E6C3-713A-A518-FB4F0F725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ED04C-1945-4663-B92B-CA2101995534}" type="slidenum">
              <a:rPr lang="en-IN" smtClean="0"/>
              <a:t>‹#›</a:t>
            </a:fld>
            <a:endParaRPr lang="en-IN"/>
          </a:p>
        </p:txBody>
      </p:sp>
    </p:spTree>
    <p:extLst>
      <p:ext uri="{BB962C8B-B14F-4D97-AF65-F5344CB8AC3E}">
        <p14:creationId xmlns:p14="http://schemas.microsoft.com/office/powerpoint/2010/main" val="333067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02/fut.2247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F0E161-BBA5-9D02-49A1-CC511B3D08B0}"/>
              </a:ext>
            </a:extLst>
          </p:cNvPr>
          <p:cNvSpPr>
            <a:spLocks noGrp="1"/>
          </p:cNvSpPr>
          <p:nvPr>
            <p:ph type="subTitle" idx="1"/>
          </p:nvPr>
        </p:nvSpPr>
        <p:spPr>
          <a:xfrm>
            <a:off x="1524000" y="2413318"/>
            <a:ext cx="9144000" cy="4206938"/>
          </a:xfrm>
        </p:spPr>
        <p:txBody>
          <a:bodyPr>
            <a:normAutofit fontScale="92500"/>
          </a:bodyPr>
          <a:lstStyle/>
          <a:p>
            <a:r>
              <a:rPr lang="en-GB" sz="3600" dirty="0"/>
              <a:t>Use of Machine Learning for Commodity Trading</a:t>
            </a:r>
          </a:p>
          <a:p>
            <a:r>
              <a:rPr lang="en-GB" sz="3600" dirty="0"/>
              <a:t>Presented by</a:t>
            </a:r>
          </a:p>
          <a:p>
            <a:r>
              <a:rPr lang="en-GB" sz="3600" dirty="0"/>
              <a:t>Sanjay Varadharajan, 125158058</a:t>
            </a:r>
          </a:p>
          <a:p>
            <a:endParaRPr lang="en-GB" sz="3600" dirty="0"/>
          </a:p>
          <a:p>
            <a:r>
              <a:rPr lang="en-GB" sz="3600" dirty="0"/>
              <a:t>Guided by</a:t>
            </a:r>
          </a:p>
          <a:p>
            <a:r>
              <a:rPr lang="en-GB" sz="3600" dirty="0"/>
              <a:t>RAJENDIRAN .P</a:t>
            </a:r>
          </a:p>
          <a:p>
            <a:r>
              <a:rPr lang="en-GB" sz="3600" dirty="0"/>
              <a:t>Assistant Professor, School of Computing</a:t>
            </a:r>
          </a:p>
          <a:p>
            <a:endParaRPr lang="en-IN" sz="3600" dirty="0"/>
          </a:p>
        </p:txBody>
      </p:sp>
      <p:pic>
        <p:nvPicPr>
          <p:cNvPr id="1026" name="Picture 2">
            <a:extLst>
              <a:ext uri="{FF2B5EF4-FFF2-40B4-BE49-F238E27FC236}">
                <a16:creationId xmlns:a16="http://schemas.microsoft.com/office/drawing/2014/main" id="{90AA28D6-126F-F0F3-85D6-E761C3EA7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144018"/>
            <a:ext cx="87534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2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4EBF3-7AC3-86AB-E85F-005DAA58E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7688E-14E4-F0AD-9396-BC7EE2873DDC}"/>
              </a:ext>
            </a:extLst>
          </p:cNvPr>
          <p:cNvSpPr>
            <a:spLocks noGrp="1"/>
          </p:cNvSpPr>
          <p:nvPr>
            <p:ph type="title"/>
          </p:nvPr>
        </p:nvSpPr>
        <p:spPr>
          <a:xfrm>
            <a:off x="838200" y="218821"/>
            <a:ext cx="10515600" cy="1325563"/>
          </a:xfrm>
        </p:spPr>
        <p:txBody>
          <a:bodyPr/>
          <a:lstStyle/>
          <a:p>
            <a:r>
              <a:rPr lang="en-GB" dirty="0"/>
              <a:t>Existing System</a:t>
            </a:r>
            <a:endParaRPr lang="en-IN" dirty="0"/>
          </a:p>
        </p:txBody>
      </p:sp>
      <p:pic>
        <p:nvPicPr>
          <p:cNvPr id="2050" name="Picture 2">
            <a:extLst>
              <a:ext uri="{FF2B5EF4-FFF2-40B4-BE49-F238E27FC236}">
                <a16:creationId xmlns:a16="http://schemas.microsoft.com/office/drawing/2014/main" id="{88D66471-A08F-2464-48BB-CBC820209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BDD555-70E2-8B7E-9903-6304BF388F65}"/>
              </a:ext>
            </a:extLst>
          </p:cNvPr>
          <p:cNvSpPr txBox="1"/>
          <p:nvPr/>
        </p:nvSpPr>
        <p:spPr>
          <a:xfrm>
            <a:off x="664464" y="1402997"/>
            <a:ext cx="10863072"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t>Traditional commodity trading relies on statistical models and rule-based approaches.</a:t>
            </a:r>
          </a:p>
          <a:p>
            <a:pPr marL="457200" indent="-457200">
              <a:buFont typeface="Arial" panose="020B0604020202020204" pitchFamily="34" charset="0"/>
              <a:buChar char="•"/>
            </a:pPr>
            <a:r>
              <a:rPr lang="en-GB" sz="2800" dirty="0"/>
              <a:t>Most systems process historical data but struggle with real-time market fluctuations.</a:t>
            </a:r>
          </a:p>
          <a:p>
            <a:pPr marL="457200" indent="-457200">
              <a:buFont typeface="Arial" panose="020B0604020202020204" pitchFamily="34" charset="0"/>
              <a:buChar char="•"/>
            </a:pPr>
            <a:r>
              <a:rPr lang="en-GB" sz="2800" dirty="0"/>
              <a:t>Limited automation and reliance on human decision-making slow down trading efficiency.</a:t>
            </a:r>
          </a:p>
          <a:p>
            <a:pPr marL="457200" indent="-457200">
              <a:buFont typeface="Arial" panose="020B0604020202020204" pitchFamily="34" charset="0"/>
              <a:buChar char="•"/>
            </a:pPr>
            <a:r>
              <a:rPr lang="en-GB" sz="2800" dirty="0"/>
              <a:t>Lack of integration with AI/ML reduces predictive accuracy and adaptability.</a:t>
            </a:r>
          </a:p>
          <a:p>
            <a:pPr marL="457200" indent="-457200">
              <a:buFont typeface="Arial" panose="020B0604020202020204" pitchFamily="34" charset="0"/>
              <a:buChar char="•"/>
            </a:pPr>
            <a:r>
              <a:rPr lang="en-GB" sz="2800" dirty="0"/>
              <a:t>Scalability issues arise due to outdated infrastructure and data processing limitations.</a:t>
            </a:r>
          </a:p>
        </p:txBody>
      </p:sp>
    </p:spTree>
    <p:extLst>
      <p:ext uri="{BB962C8B-B14F-4D97-AF65-F5344CB8AC3E}">
        <p14:creationId xmlns:p14="http://schemas.microsoft.com/office/powerpoint/2010/main" val="39788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2D1CF-0D90-FBBC-A328-C3777041B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CC502-D619-7355-B995-07334D55AA5F}"/>
              </a:ext>
            </a:extLst>
          </p:cNvPr>
          <p:cNvSpPr>
            <a:spLocks noGrp="1"/>
          </p:cNvSpPr>
          <p:nvPr>
            <p:ph type="title"/>
          </p:nvPr>
        </p:nvSpPr>
        <p:spPr>
          <a:xfrm>
            <a:off x="838200" y="218821"/>
            <a:ext cx="10515600" cy="1325563"/>
          </a:xfrm>
        </p:spPr>
        <p:txBody>
          <a:bodyPr/>
          <a:lstStyle/>
          <a:p>
            <a:r>
              <a:rPr lang="en-GB" dirty="0"/>
              <a:t>Drawbacks of Existing System</a:t>
            </a:r>
            <a:endParaRPr lang="en-IN" dirty="0"/>
          </a:p>
        </p:txBody>
      </p:sp>
      <p:pic>
        <p:nvPicPr>
          <p:cNvPr id="2050" name="Picture 2">
            <a:extLst>
              <a:ext uri="{FF2B5EF4-FFF2-40B4-BE49-F238E27FC236}">
                <a16:creationId xmlns:a16="http://schemas.microsoft.com/office/drawing/2014/main" id="{79563CDC-82C5-99B4-839F-F55A97CFF0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05B179-9C62-DBC3-3FF6-5E0536AD412E}"/>
              </a:ext>
            </a:extLst>
          </p:cNvPr>
          <p:cNvSpPr txBox="1"/>
          <p:nvPr/>
        </p:nvSpPr>
        <p:spPr>
          <a:xfrm>
            <a:off x="664464" y="1402997"/>
            <a:ext cx="10863072"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t>Inability to handle large-scale, high-frequency data efficiently.</a:t>
            </a:r>
          </a:p>
          <a:p>
            <a:pPr marL="457200" indent="-457200">
              <a:buFont typeface="Arial" panose="020B0604020202020204" pitchFamily="34" charset="0"/>
              <a:buChar char="•"/>
            </a:pPr>
            <a:r>
              <a:rPr lang="en-GB" sz="2800" dirty="0"/>
              <a:t>Poor predictive capabilities lead to suboptimal trading strategies.</a:t>
            </a:r>
          </a:p>
          <a:p>
            <a:pPr marL="457200" indent="-457200">
              <a:buFont typeface="Arial" panose="020B0604020202020204" pitchFamily="34" charset="0"/>
              <a:buChar char="•"/>
            </a:pPr>
            <a:r>
              <a:rPr lang="en-GB" sz="2800" dirty="0"/>
              <a:t>Risk management is reactive rather than proactive, increasing exposure.</a:t>
            </a:r>
          </a:p>
          <a:p>
            <a:pPr marL="457200" indent="-457200">
              <a:buFont typeface="Arial" panose="020B0604020202020204" pitchFamily="34" charset="0"/>
              <a:buChar char="•"/>
            </a:pPr>
            <a:r>
              <a:rPr lang="en-GB" sz="2800" dirty="0"/>
              <a:t>Conventional methods fail to capture complex market patterns and anomalies.</a:t>
            </a:r>
          </a:p>
          <a:p>
            <a:pPr marL="457200" indent="-457200">
              <a:buFont typeface="Arial" panose="020B0604020202020204" pitchFamily="34" charset="0"/>
              <a:buChar char="•"/>
            </a:pPr>
            <a:r>
              <a:rPr lang="en-GB" sz="2800" dirty="0"/>
              <a:t>High dependency on manual intervention leads to slower decision-making and missed opportunities.</a:t>
            </a:r>
          </a:p>
          <a:p>
            <a:pPr marL="457200" indent="-457200">
              <a:buFont typeface="Arial" panose="020B0604020202020204" pitchFamily="34" charset="0"/>
              <a:buChar char="•"/>
            </a:pPr>
            <a:r>
              <a:rPr lang="en-GB" sz="2800" dirty="0"/>
              <a:t>Limited adaptability to sudden market shifts and external economic factors.</a:t>
            </a:r>
          </a:p>
        </p:txBody>
      </p:sp>
    </p:spTree>
    <p:extLst>
      <p:ext uri="{BB962C8B-B14F-4D97-AF65-F5344CB8AC3E}">
        <p14:creationId xmlns:p14="http://schemas.microsoft.com/office/powerpoint/2010/main" val="214400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15B7C-627C-DBF0-8427-8D2F2B0AE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30CB9-F694-9B57-CBD6-CFEF2BAEE936}"/>
              </a:ext>
            </a:extLst>
          </p:cNvPr>
          <p:cNvSpPr>
            <a:spLocks noGrp="1"/>
          </p:cNvSpPr>
          <p:nvPr>
            <p:ph type="title"/>
          </p:nvPr>
        </p:nvSpPr>
        <p:spPr>
          <a:xfrm>
            <a:off x="838200" y="218821"/>
            <a:ext cx="10515600" cy="1325563"/>
          </a:xfrm>
        </p:spPr>
        <p:txBody>
          <a:bodyPr/>
          <a:lstStyle/>
          <a:p>
            <a:r>
              <a:rPr lang="en-GB" dirty="0"/>
              <a:t>Proposed System</a:t>
            </a:r>
            <a:endParaRPr lang="en-IN" dirty="0"/>
          </a:p>
        </p:txBody>
      </p:sp>
      <p:pic>
        <p:nvPicPr>
          <p:cNvPr id="2050" name="Picture 2">
            <a:extLst>
              <a:ext uri="{FF2B5EF4-FFF2-40B4-BE49-F238E27FC236}">
                <a16:creationId xmlns:a16="http://schemas.microsoft.com/office/drawing/2014/main" id="{9406BCD7-B1F4-6E0F-A485-6B9393F96E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5E188B-D888-618B-A601-C5FB9F335137}"/>
              </a:ext>
            </a:extLst>
          </p:cNvPr>
          <p:cNvSpPr txBox="1"/>
          <p:nvPr/>
        </p:nvSpPr>
        <p:spPr>
          <a:xfrm>
            <a:off x="664464" y="1402997"/>
            <a:ext cx="10863072" cy="5262979"/>
          </a:xfrm>
          <a:prstGeom prst="rect">
            <a:avLst/>
          </a:prstGeom>
          <a:noFill/>
        </p:spPr>
        <p:txBody>
          <a:bodyPr wrap="square" rtlCol="0">
            <a:spAutoFit/>
          </a:bodyPr>
          <a:lstStyle/>
          <a:p>
            <a:pPr marL="457200" indent="-457200">
              <a:buFont typeface="Arial" panose="020B0604020202020204" pitchFamily="34" charset="0"/>
              <a:buChar char="•"/>
            </a:pPr>
            <a:r>
              <a:rPr lang="en-GB" sz="2800" dirty="0"/>
              <a:t>ML-based commodity price prediction system using historical and real-time data.</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Data sourced from MCX, NSE, Investing.com, and </a:t>
            </a:r>
            <a:r>
              <a:rPr lang="en-GB" sz="2800" dirty="0" err="1"/>
              <a:t>Moneycontrol</a:t>
            </a:r>
            <a:r>
              <a:rPr lang="en-GB" sz="2800" dirty="0"/>
              <a:t>.</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Features include historical prices, technical indicators, and market sentiment.</a:t>
            </a:r>
          </a:p>
          <a:p>
            <a:endParaRPr lang="en-GB" sz="2800" dirty="0"/>
          </a:p>
          <a:p>
            <a:pPr marL="457200" indent="-457200">
              <a:buFont typeface="Arial" panose="020B0604020202020204" pitchFamily="34" charset="0"/>
              <a:buChar char="•"/>
            </a:pPr>
            <a:r>
              <a:rPr lang="en-GB" sz="2800" dirty="0"/>
              <a:t>Use of traditional, existing ML models + Neural networks to predict crude prices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Use of the predictions to suggest profitable trades</a:t>
            </a:r>
          </a:p>
        </p:txBody>
      </p:sp>
    </p:spTree>
    <p:extLst>
      <p:ext uri="{BB962C8B-B14F-4D97-AF65-F5344CB8AC3E}">
        <p14:creationId xmlns:p14="http://schemas.microsoft.com/office/powerpoint/2010/main" val="82301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C163-2BF7-41A8-1A2C-6042426DC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6C034-99AE-C3B6-59EF-A4F40CC13AD0}"/>
              </a:ext>
            </a:extLst>
          </p:cNvPr>
          <p:cNvSpPr>
            <a:spLocks noGrp="1"/>
          </p:cNvSpPr>
          <p:nvPr>
            <p:ph type="title"/>
          </p:nvPr>
        </p:nvSpPr>
        <p:spPr>
          <a:xfrm>
            <a:off x="304800" y="0"/>
            <a:ext cx="10515600" cy="1325563"/>
          </a:xfrm>
        </p:spPr>
        <p:txBody>
          <a:bodyPr/>
          <a:lstStyle/>
          <a:p>
            <a:r>
              <a:rPr lang="en-GB" dirty="0"/>
              <a:t>Workflow Diagram</a:t>
            </a:r>
            <a:endParaRPr lang="en-IN" dirty="0"/>
          </a:p>
        </p:txBody>
      </p:sp>
      <p:pic>
        <p:nvPicPr>
          <p:cNvPr id="2050" name="Picture 2">
            <a:extLst>
              <a:ext uri="{FF2B5EF4-FFF2-40B4-BE49-F238E27FC236}">
                <a16:creationId xmlns:a16="http://schemas.microsoft.com/office/drawing/2014/main" id="{09E09C5A-13F3-ECB5-FA42-064CE3EB8B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FC286F-66A4-9873-9471-0D8257BC2A3F}"/>
              </a:ext>
            </a:extLst>
          </p:cNvPr>
          <p:cNvSpPr/>
          <p:nvPr/>
        </p:nvSpPr>
        <p:spPr>
          <a:xfrm>
            <a:off x="390144" y="1316736"/>
            <a:ext cx="2682240" cy="1910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Data Collection</a:t>
            </a:r>
            <a:endParaRPr lang="en-GB" dirty="0"/>
          </a:p>
          <a:p>
            <a:r>
              <a:rPr lang="en-GB" dirty="0"/>
              <a:t>Gather historical &amp; real-time data from MCX, NSE, Investing.com, etc.</a:t>
            </a:r>
          </a:p>
          <a:p>
            <a:pPr algn="ctr"/>
            <a:endParaRPr lang="en-IN" dirty="0"/>
          </a:p>
        </p:txBody>
      </p:sp>
      <p:sp>
        <p:nvSpPr>
          <p:cNvPr id="5" name="Rectangle 4">
            <a:extLst>
              <a:ext uri="{FF2B5EF4-FFF2-40B4-BE49-F238E27FC236}">
                <a16:creationId xmlns:a16="http://schemas.microsoft.com/office/drawing/2014/main" id="{3E5A8799-4831-2226-6ADD-B7385997D02F}"/>
              </a:ext>
            </a:extLst>
          </p:cNvPr>
          <p:cNvSpPr/>
          <p:nvPr/>
        </p:nvSpPr>
        <p:spPr>
          <a:xfrm>
            <a:off x="3977640" y="1316735"/>
            <a:ext cx="2895600" cy="1910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1" dirty="0"/>
          </a:p>
          <a:p>
            <a:r>
              <a:rPr lang="en-GB" b="1" dirty="0"/>
              <a:t>Preprocessing &amp; Feature Engineering</a:t>
            </a:r>
            <a:endParaRPr lang="en-GB" dirty="0"/>
          </a:p>
          <a:p>
            <a:r>
              <a:rPr lang="en-GB" dirty="0"/>
              <a:t>Extract relevant features: historical prices, technical indicators, sentiment analysis.</a:t>
            </a:r>
          </a:p>
          <a:p>
            <a:pPr algn="ctr"/>
            <a:endParaRPr lang="en-IN" dirty="0"/>
          </a:p>
        </p:txBody>
      </p:sp>
      <p:sp>
        <p:nvSpPr>
          <p:cNvPr id="6" name="Rectangle 5">
            <a:extLst>
              <a:ext uri="{FF2B5EF4-FFF2-40B4-BE49-F238E27FC236}">
                <a16:creationId xmlns:a16="http://schemas.microsoft.com/office/drawing/2014/main" id="{48AD23B7-80FD-DD00-234A-B8C62F42A1C5}"/>
              </a:ext>
            </a:extLst>
          </p:cNvPr>
          <p:cNvSpPr/>
          <p:nvPr/>
        </p:nvSpPr>
        <p:spPr>
          <a:xfrm>
            <a:off x="7924800" y="1316734"/>
            <a:ext cx="2895600" cy="1910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Model Training</a:t>
            </a:r>
            <a:endParaRPr lang="en-GB" dirty="0"/>
          </a:p>
          <a:p>
            <a:pPr algn="ctr"/>
            <a:r>
              <a:rPr lang="en-IN" dirty="0"/>
              <a:t>Try out classic models like Linear Regression, Random Forest, </a:t>
            </a:r>
            <a:r>
              <a:rPr lang="en-IN" dirty="0" err="1"/>
              <a:t>XGBoost</a:t>
            </a:r>
            <a:r>
              <a:rPr lang="en-IN" dirty="0"/>
              <a:t> etc. Try to optimise, if required use NN</a:t>
            </a:r>
          </a:p>
        </p:txBody>
      </p:sp>
      <p:sp>
        <p:nvSpPr>
          <p:cNvPr id="8" name="Rectangle 7">
            <a:extLst>
              <a:ext uri="{FF2B5EF4-FFF2-40B4-BE49-F238E27FC236}">
                <a16:creationId xmlns:a16="http://schemas.microsoft.com/office/drawing/2014/main" id="{48957FCF-9178-9F8C-DCDA-025467548B4D}"/>
              </a:ext>
            </a:extLst>
          </p:cNvPr>
          <p:cNvSpPr/>
          <p:nvPr/>
        </p:nvSpPr>
        <p:spPr>
          <a:xfrm>
            <a:off x="7924800" y="3928870"/>
            <a:ext cx="2895600" cy="1910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Back testing &amp; Evaluation</a:t>
            </a:r>
            <a:endParaRPr lang="en-GB" dirty="0"/>
          </a:p>
          <a:p>
            <a:r>
              <a:rPr lang="en-GB" dirty="0"/>
              <a:t>Test the model on past data to assess performance.</a:t>
            </a:r>
          </a:p>
          <a:p>
            <a:pPr algn="ctr"/>
            <a:endParaRPr lang="en-IN" dirty="0"/>
          </a:p>
        </p:txBody>
      </p:sp>
      <p:sp>
        <p:nvSpPr>
          <p:cNvPr id="11" name="Rectangle 10">
            <a:extLst>
              <a:ext uri="{FF2B5EF4-FFF2-40B4-BE49-F238E27FC236}">
                <a16:creationId xmlns:a16="http://schemas.microsoft.com/office/drawing/2014/main" id="{9EC34955-5CE1-94E1-B1D8-9D4A2DA2AA20}"/>
              </a:ext>
            </a:extLst>
          </p:cNvPr>
          <p:cNvSpPr/>
          <p:nvPr/>
        </p:nvSpPr>
        <p:spPr>
          <a:xfrm>
            <a:off x="3977640" y="3928870"/>
            <a:ext cx="2895600" cy="1910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t>Visualization &amp; Decision Support</a:t>
            </a:r>
            <a:endParaRPr lang="en-GB" dirty="0"/>
          </a:p>
          <a:p>
            <a:r>
              <a:rPr lang="en-GB" dirty="0"/>
              <a:t>Display predictions via a dashboard.</a:t>
            </a:r>
          </a:p>
          <a:p>
            <a:pPr algn="ctr"/>
            <a:endParaRPr lang="en-IN" dirty="0"/>
          </a:p>
        </p:txBody>
      </p:sp>
      <p:cxnSp>
        <p:nvCxnSpPr>
          <p:cNvPr id="13" name="Straight Arrow Connector 12">
            <a:extLst>
              <a:ext uri="{FF2B5EF4-FFF2-40B4-BE49-F238E27FC236}">
                <a16:creationId xmlns:a16="http://schemas.microsoft.com/office/drawing/2014/main" id="{27A8B978-A4C1-0C0D-BF63-38C8977A52C8}"/>
              </a:ext>
            </a:extLst>
          </p:cNvPr>
          <p:cNvCxnSpPr>
            <a:stCxn id="3" idx="3"/>
            <a:endCxn id="5" idx="1"/>
          </p:cNvCxnSpPr>
          <p:nvPr/>
        </p:nvCxnSpPr>
        <p:spPr>
          <a:xfrm flipV="1">
            <a:off x="3072384" y="2272125"/>
            <a:ext cx="90525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A8B449A-9573-1EFA-4BBD-B332FEC96E99}"/>
              </a:ext>
            </a:extLst>
          </p:cNvPr>
          <p:cNvCxnSpPr>
            <a:cxnSpLocks/>
            <a:endCxn id="6" idx="1"/>
          </p:cNvCxnSpPr>
          <p:nvPr/>
        </p:nvCxnSpPr>
        <p:spPr>
          <a:xfrm>
            <a:off x="6873240" y="2272123"/>
            <a:ext cx="1051560"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8D1601-A3FF-FD8A-DAF8-494FFC5C1A5A}"/>
              </a:ext>
            </a:extLst>
          </p:cNvPr>
          <p:cNvCxnSpPr>
            <a:cxnSpLocks/>
            <a:stCxn id="6" idx="2"/>
            <a:endCxn id="8" idx="0"/>
          </p:cNvCxnSpPr>
          <p:nvPr/>
        </p:nvCxnSpPr>
        <p:spPr>
          <a:xfrm>
            <a:off x="9372600" y="3227513"/>
            <a:ext cx="0" cy="7013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EB7030-DFE2-31BE-FFFE-5BE7E60ECDBF}"/>
              </a:ext>
            </a:extLst>
          </p:cNvPr>
          <p:cNvCxnSpPr>
            <a:cxnSpLocks/>
            <a:stCxn id="8" idx="1"/>
            <a:endCxn id="11" idx="3"/>
          </p:cNvCxnSpPr>
          <p:nvPr/>
        </p:nvCxnSpPr>
        <p:spPr>
          <a:xfrm flipH="1">
            <a:off x="6873240" y="4884260"/>
            <a:ext cx="10515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61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AE649-0047-577B-8263-A907416ED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0322C-B18C-47B1-CFDE-D6587EEB9B4A}"/>
              </a:ext>
            </a:extLst>
          </p:cNvPr>
          <p:cNvSpPr>
            <a:spLocks noGrp="1"/>
          </p:cNvSpPr>
          <p:nvPr>
            <p:ph type="title"/>
          </p:nvPr>
        </p:nvSpPr>
        <p:spPr>
          <a:xfrm>
            <a:off x="838200" y="218821"/>
            <a:ext cx="10515600" cy="1325563"/>
          </a:xfrm>
        </p:spPr>
        <p:txBody>
          <a:bodyPr/>
          <a:lstStyle/>
          <a:p>
            <a:r>
              <a:rPr lang="en-GB" dirty="0"/>
              <a:t>Modules and Algorithm</a:t>
            </a:r>
            <a:endParaRPr lang="en-IN" dirty="0"/>
          </a:p>
        </p:txBody>
      </p:sp>
      <p:pic>
        <p:nvPicPr>
          <p:cNvPr id="2050" name="Picture 2">
            <a:extLst>
              <a:ext uri="{FF2B5EF4-FFF2-40B4-BE49-F238E27FC236}">
                <a16:creationId xmlns:a16="http://schemas.microsoft.com/office/drawing/2014/main" id="{8CDF59FA-0900-33F5-D181-3189C1E9F1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D96A75-C4AA-ECF3-4B5B-4FCEAA120F27}"/>
              </a:ext>
            </a:extLst>
          </p:cNvPr>
          <p:cNvSpPr txBox="1"/>
          <p:nvPr/>
        </p:nvSpPr>
        <p:spPr>
          <a:xfrm>
            <a:off x="664464" y="1402997"/>
            <a:ext cx="10863072" cy="3170099"/>
          </a:xfrm>
          <a:prstGeom prst="rect">
            <a:avLst/>
          </a:prstGeom>
          <a:noFill/>
        </p:spPr>
        <p:txBody>
          <a:bodyPr wrap="square" rtlCol="0">
            <a:spAutoFit/>
          </a:bodyPr>
          <a:lstStyle/>
          <a:p>
            <a:r>
              <a:rPr lang="en-GB" sz="2000" dirty="0"/>
              <a:t>Module 1: Data Collection &amp; Preprocessing</a:t>
            </a:r>
          </a:p>
          <a:p>
            <a:r>
              <a:rPr lang="en-GB" sz="2000" dirty="0"/>
              <a:t>Data sources: MCX, NSE, Investing.com, Money control</a:t>
            </a:r>
          </a:p>
          <a:p>
            <a:r>
              <a:rPr lang="en-GB" sz="2000" dirty="0"/>
              <a:t>Feature extraction: historical prices, technical indicators, sentiment analysis</a:t>
            </a:r>
          </a:p>
          <a:p>
            <a:endParaRPr lang="en-GB" sz="2000" dirty="0"/>
          </a:p>
          <a:p>
            <a:r>
              <a:rPr lang="en-GB" sz="2000" dirty="0"/>
              <a:t>Module 2: Feature and ML model selection</a:t>
            </a:r>
          </a:p>
          <a:p>
            <a:endParaRPr lang="en-GB" sz="2000" dirty="0"/>
          </a:p>
          <a:p>
            <a:r>
              <a:rPr lang="en-GB" sz="2000" dirty="0"/>
              <a:t>Module 3: Model Training &amp; Evaluation</a:t>
            </a:r>
          </a:p>
          <a:p>
            <a:r>
              <a:rPr lang="en-GB" sz="2000" dirty="0"/>
              <a:t>Back testing and performance assessment</a:t>
            </a:r>
          </a:p>
          <a:p>
            <a:endParaRPr lang="en-GB" sz="2000" dirty="0"/>
          </a:p>
          <a:p>
            <a:r>
              <a:rPr lang="en-GB" sz="2000" dirty="0"/>
              <a:t>Module 4: Deployment &amp; Dashboard for visualization and decision support</a:t>
            </a:r>
          </a:p>
        </p:txBody>
      </p:sp>
    </p:spTree>
    <p:extLst>
      <p:ext uri="{BB962C8B-B14F-4D97-AF65-F5344CB8AC3E}">
        <p14:creationId xmlns:p14="http://schemas.microsoft.com/office/powerpoint/2010/main" val="329885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91336-A7A0-CC1C-0894-93E51D34E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B5655-FD44-E86F-6365-EF186C4255A3}"/>
              </a:ext>
            </a:extLst>
          </p:cNvPr>
          <p:cNvSpPr>
            <a:spLocks noGrp="1"/>
          </p:cNvSpPr>
          <p:nvPr>
            <p:ph type="title"/>
          </p:nvPr>
        </p:nvSpPr>
        <p:spPr>
          <a:xfrm>
            <a:off x="135841" y="22570"/>
            <a:ext cx="10515600" cy="1325563"/>
          </a:xfrm>
        </p:spPr>
        <p:txBody>
          <a:bodyPr/>
          <a:lstStyle/>
          <a:p>
            <a:r>
              <a:rPr lang="en-GB" dirty="0"/>
              <a:t>Dataset description &amp; Preprocessing</a:t>
            </a:r>
            <a:endParaRPr lang="en-IN" dirty="0"/>
          </a:p>
        </p:txBody>
      </p:sp>
      <p:pic>
        <p:nvPicPr>
          <p:cNvPr id="2050" name="Picture 2">
            <a:extLst>
              <a:ext uri="{FF2B5EF4-FFF2-40B4-BE49-F238E27FC236}">
                <a16:creationId xmlns:a16="http://schemas.microsoft.com/office/drawing/2014/main" id="{D7FAAAB5-8711-9CC1-45C2-1CC3790249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773C39-7FC3-791E-3169-0CB89E878BD3}"/>
              </a:ext>
            </a:extLst>
          </p:cNvPr>
          <p:cNvSpPr txBox="1"/>
          <p:nvPr/>
        </p:nvSpPr>
        <p:spPr>
          <a:xfrm>
            <a:off x="307848" y="1253197"/>
            <a:ext cx="10863072" cy="5509200"/>
          </a:xfrm>
          <a:prstGeom prst="rect">
            <a:avLst/>
          </a:prstGeom>
          <a:noFill/>
        </p:spPr>
        <p:txBody>
          <a:bodyPr wrap="square" rtlCol="0">
            <a:spAutoFit/>
          </a:bodyPr>
          <a:lstStyle/>
          <a:p>
            <a:r>
              <a:rPr lang="en-GB" sz="2200" b="0" i="0" u="none" strike="noStrike" dirty="0">
                <a:solidFill>
                  <a:srgbClr val="000000"/>
                </a:solidFill>
                <a:effectLst/>
                <a:latin typeface="Calibri" panose="020F0502020204030204" pitchFamily="34" charset="0"/>
              </a:rPr>
              <a:t>Crude oil Futures prices from Multi Commodity Exchange, India</a:t>
            </a:r>
          </a:p>
          <a:p>
            <a:endParaRPr lang="en-GB" sz="2200" dirty="0"/>
          </a:p>
          <a:p>
            <a:r>
              <a:rPr lang="en-GB" sz="2200" b="0" i="0" u="none" strike="noStrike" dirty="0">
                <a:solidFill>
                  <a:srgbClr val="000000"/>
                </a:solidFill>
                <a:effectLst/>
                <a:latin typeface="Calibri" panose="020F0502020204030204" pitchFamily="34" charset="0"/>
              </a:rPr>
              <a:t>Columns : Instrument Type,</a:t>
            </a:r>
            <a:r>
              <a:rPr lang="en-GB" sz="2200" dirty="0"/>
              <a:t> </a:t>
            </a:r>
            <a:r>
              <a:rPr lang="en-GB" sz="2200" b="0" i="0" u="none" strike="noStrike" dirty="0">
                <a:solidFill>
                  <a:srgbClr val="000000"/>
                </a:solidFill>
                <a:effectLst/>
                <a:latin typeface="Calibri" panose="020F0502020204030204" pitchFamily="34" charset="0"/>
              </a:rPr>
              <a:t>Date, Segment, </a:t>
            </a:r>
            <a:r>
              <a:rPr lang="en-GB" sz="2200" dirty="0"/>
              <a:t> </a:t>
            </a:r>
            <a:r>
              <a:rPr lang="en-GB" sz="2200" b="0" i="0" u="none" strike="noStrike" dirty="0">
                <a:solidFill>
                  <a:srgbClr val="000000"/>
                </a:solidFill>
                <a:effectLst/>
                <a:latin typeface="Calibri" panose="020F0502020204030204" pitchFamily="34" charset="0"/>
              </a:rPr>
              <a:t>Commodity</a:t>
            </a:r>
            <a:r>
              <a:rPr lang="en-GB" sz="2200" dirty="0"/>
              <a:t> </a:t>
            </a:r>
            <a:r>
              <a:rPr lang="en-GB" sz="2200" b="0" i="0" u="none" strike="noStrike" dirty="0">
                <a:solidFill>
                  <a:srgbClr val="000000"/>
                </a:solidFill>
                <a:effectLst/>
                <a:latin typeface="Calibri" panose="020F0502020204030204" pitchFamily="34" charset="0"/>
              </a:rPr>
              <a:t>Traded, Contract(Lots), Total Value (Lacs)</a:t>
            </a:r>
            <a:r>
              <a:rPr lang="en-GB" sz="2200" dirty="0"/>
              <a:t> </a:t>
            </a:r>
          </a:p>
          <a:p>
            <a:r>
              <a:rPr lang="en-GB" sz="2200" dirty="0"/>
              <a:t>Instrument type : FUTCOM : Future contracts of commodities</a:t>
            </a:r>
          </a:p>
          <a:p>
            <a:r>
              <a:rPr lang="en-GB" sz="2200" dirty="0"/>
              <a:t>Date range :  01/01/2009 to 06/03/2025</a:t>
            </a:r>
          </a:p>
          <a:p>
            <a:r>
              <a:rPr lang="en-GB" sz="2200" dirty="0"/>
              <a:t>Segment / Commodity Traded : Energy – Crude Oil </a:t>
            </a:r>
          </a:p>
          <a:p>
            <a:endParaRPr lang="en-GB" sz="2200" dirty="0"/>
          </a:p>
          <a:p>
            <a:r>
              <a:rPr lang="en-GB" sz="2200" dirty="0"/>
              <a:t>Total value (₹) = Price per contract (₹) x Traded Contracts (measured in lots)</a:t>
            </a:r>
          </a:p>
          <a:p>
            <a:r>
              <a:rPr lang="en-GB" sz="2200" dirty="0"/>
              <a:t>For oil, 1 lot = 100 barrels </a:t>
            </a:r>
          </a:p>
          <a:p>
            <a:r>
              <a:rPr lang="en-GB" sz="2200" dirty="0"/>
              <a:t>∴ per lot price (₹) =  ( Total value / Traded Contracts )  * ₹100, 000</a:t>
            </a:r>
          </a:p>
          <a:p>
            <a:r>
              <a:rPr lang="en-GB" sz="2200" dirty="0"/>
              <a:t>∴ per barrel price (₹) = price of 1 lot / 100 </a:t>
            </a:r>
          </a:p>
          <a:p>
            <a:endParaRPr lang="en-GB" sz="2200" dirty="0"/>
          </a:p>
          <a:p>
            <a:r>
              <a:rPr lang="en-GB" sz="2200" dirty="0"/>
              <a:t>Price per barrel is the main variable  that is going to be predicted and used for Technical Indicators.  Price per barrel was computed for each day in the dataset. </a:t>
            </a:r>
          </a:p>
          <a:p>
            <a:r>
              <a:rPr lang="en-GB" sz="2200" dirty="0"/>
              <a:t>Missing values were removed. </a:t>
            </a:r>
          </a:p>
        </p:txBody>
      </p:sp>
    </p:spTree>
    <p:extLst>
      <p:ext uri="{BB962C8B-B14F-4D97-AF65-F5344CB8AC3E}">
        <p14:creationId xmlns:p14="http://schemas.microsoft.com/office/powerpoint/2010/main" val="205817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E3B2-07CE-0100-1EEF-A5FB336E4910}"/>
              </a:ext>
            </a:extLst>
          </p:cNvPr>
          <p:cNvSpPr>
            <a:spLocks noGrp="1"/>
          </p:cNvSpPr>
          <p:nvPr>
            <p:ph type="title"/>
          </p:nvPr>
        </p:nvSpPr>
        <p:spPr>
          <a:xfrm>
            <a:off x="200695" y="97352"/>
            <a:ext cx="10515600" cy="1325563"/>
          </a:xfrm>
        </p:spPr>
        <p:txBody>
          <a:bodyPr/>
          <a:lstStyle/>
          <a:p>
            <a:r>
              <a:rPr lang="en-GB" dirty="0"/>
              <a:t>Experiment 1 : Stochastic Indicator</a:t>
            </a:r>
            <a:endParaRPr lang="en-IN" dirty="0"/>
          </a:p>
        </p:txBody>
      </p:sp>
      <p:sp>
        <p:nvSpPr>
          <p:cNvPr id="3" name="Content Placeholder 2">
            <a:extLst>
              <a:ext uri="{FF2B5EF4-FFF2-40B4-BE49-F238E27FC236}">
                <a16:creationId xmlns:a16="http://schemas.microsoft.com/office/drawing/2014/main" id="{82C09B52-DED9-F043-7020-B2CA6601B810}"/>
              </a:ext>
            </a:extLst>
          </p:cNvPr>
          <p:cNvSpPr>
            <a:spLocks noGrp="1"/>
          </p:cNvSpPr>
          <p:nvPr>
            <p:ph idx="1"/>
          </p:nvPr>
        </p:nvSpPr>
        <p:spPr>
          <a:xfrm>
            <a:off x="200695" y="1448537"/>
            <a:ext cx="6373970" cy="5306432"/>
          </a:xfrm>
        </p:spPr>
        <p:txBody>
          <a:bodyPr>
            <a:normAutofit fontScale="92500"/>
          </a:bodyPr>
          <a:lstStyle/>
          <a:p>
            <a:r>
              <a:rPr lang="en-GB" dirty="0"/>
              <a:t>Creation of a stochastic model to using the “reversion to the mean idea” to predict the probability of prices moving up or down</a:t>
            </a:r>
          </a:p>
          <a:p>
            <a:r>
              <a:rPr lang="en-GB" dirty="0"/>
              <a:t>Deviation from all time median is computed for each day and the data is fit in a distribution. Between Normal and Skew Normal, the data fits the best in Skew Normal with a skewness of  0.2221 (+</a:t>
            </a:r>
            <a:r>
              <a:rPr lang="en-GB" dirty="0" err="1"/>
              <a:t>ve</a:t>
            </a:r>
            <a:r>
              <a:rPr lang="en-GB" dirty="0"/>
              <a:t> skewed) and Kurtosis of 0.2540. </a:t>
            </a:r>
          </a:p>
          <a:p>
            <a:r>
              <a:rPr lang="en-GB" dirty="0"/>
              <a:t>Using the CDF of the function, the probability of increasing and decreasing can be computed using empirical probability for any given value of deviation</a:t>
            </a:r>
          </a:p>
          <a:p>
            <a:endParaRPr lang="en-GB" dirty="0"/>
          </a:p>
        </p:txBody>
      </p:sp>
      <p:pic>
        <p:nvPicPr>
          <p:cNvPr id="5" name="Picture 4">
            <a:extLst>
              <a:ext uri="{FF2B5EF4-FFF2-40B4-BE49-F238E27FC236}">
                <a16:creationId xmlns:a16="http://schemas.microsoft.com/office/drawing/2014/main" id="{5917B3B5-5CE1-3058-F4E4-9ADAD0B1083C}"/>
              </a:ext>
            </a:extLst>
          </p:cNvPr>
          <p:cNvPicPr>
            <a:picLocks noChangeAspect="1"/>
          </p:cNvPicPr>
          <p:nvPr/>
        </p:nvPicPr>
        <p:blipFill>
          <a:blip r:embed="rId2"/>
          <a:stretch>
            <a:fillRect/>
          </a:stretch>
        </p:blipFill>
        <p:spPr>
          <a:xfrm>
            <a:off x="6689138" y="1210279"/>
            <a:ext cx="5435849" cy="3445434"/>
          </a:xfrm>
          <a:prstGeom prst="rect">
            <a:avLst/>
          </a:prstGeom>
        </p:spPr>
      </p:pic>
      <p:pic>
        <p:nvPicPr>
          <p:cNvPr id="7" name="Picture 6">
            <a:extLst>
              <a:ext uri="{FF2B5EF4-FFF2-40B4-BE49-F238E27FC236}">
                <a16:creationId xmlns:a16="http://schemas.microsoft.com/office/drawing/2014/main" id="{959618C3-0F13-A2EE-2B5E-40E3E3AD5D0C}"/>
              </a:ext>
            </a:extLst>
          </p:cNvPr>
          <p:cNvPicPr>
            <a:picLocks noChangeAspect="1"/>
          </p:cNvPicPr>
          <p:nvPr/>
        </p:nvPicPr>
        <p:blipFill>
          <a:blip r:embed="rId3"/>
          <a:stretch>
            <a:fillRect/>
          </a:stretch>
        </p:blipFill>
        <p:spPr>
          <a:xfrm>
            <a:off x="7032940" y="4706956"/>
            <a:ext cx="4958365" cy="769741"/>
          </a:xfrm>
          <a:prstGeom prst="rect">
            <a:avLst/>
          </a:prstGeom>
        </p:spPr>
      </p:pic>
    </p:spTree>
    <p:extLst>
      <p:ext uri="{BB962C8B-B14F-4D97-AF65-F5344CB8AC3E}">
        <p14:creationId xmlns:p14="http://schemas.microsoft.com/office/powerpoint/2010/main" val="193377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4DEE2-18C0-C91D-BE46-31D5B4356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4DE94-F09F-BE8F-5F17-B5666731496B}"/>
              </a:ext>
            </a:extLst>
          </p:cNvPr>
          <p:cNvSpPr>
            <a:spLocks noGrp="1"/>
          </p:cNvSpPr>
          <p:nvPr>
            <p:ph type="title"/>
          </p:nvPr>
        </p:nvSpPr>
        <p:spPr>
          <a:xfrm>
            <a:off x="200695" y="97352"/>
            <a:ext cx="10515600" cy="1325563"/>
          </a:xfrm>
        </p:spPr>
        <p:txBody>
          <a:bodyPr/>
          <a:lstStyle/>
          <a:p>
            <a:r>
              <a:rPr lang="en-GB" dirty="0"/>
              <a:t>Experiment 1 : Results </a:t>
            </a:r>
            <a:endParaRPr lang="en-IN" dirty="0"/>
          </a:p>
        </p:txBody>
      </p:sp>
      <p:sp>
        <p:nvSpPr>
          <p:cNvPr id="3" name="Content Placeholder 2">
            <a:extLst>
              <a:ext uri="{FF2B5EF4-FFF2-40B4-BE49-F238E27FC236}">
                <a16:creationId xmlns:a16="http://schemas.microsoft.com/office/drawing/2014/main" id="{A0AA678E-CE97-89E6-854F-4CB555CA7394}"/>
              </a:ext>
            </a:extLst>
          </p:cNvPr>
          <p:cNvSpPr>
            <a:spLocks noGrp="1"/>
          </p:cNvSpPr>
          <p:nvPr>
            <p:ph idx="1"/>
          </p:nvPr>
        </p:nvSpPr>
        <p:spPr>
          <a:xfrm>
            <a:off x="200695" y="1448537"/>
            <a:ext cx="11474004" cy="5306432"/>
          </a:xfrm>
        </p:spPr>
        <p:txBody>
          <a:bodyPr>
            <a:normAutofit/>
          </a:bodyPr>
          <a:lstStyle/>
          <a:p>
            <a:r>
              <a:rPr lang="en-GB" dirty="0"/>
              <a:t>A rolling back test was carried out to test the results of the model. </a:t>
            </a:r>
          </a:p>
          <a:p>
            <a:r>
              <a:rPr lang="en-GB" dirty="0"/>
              <a:t> A starting threshold was set at 1000 days to ensure enough data for the fit.</a:t>
            </a:r>
          </a:p>
          <a:p>
            <a:r>
              <a:rPr lang="en-GB" dirty="0"/>
              <a:t>From this starting date, based on the probability output found using the distribution of deviation from all previous days, a direction was mapped for each of the days for the crude price</a:t>
            </a:r>
          </a:p>
          <a:p>
            <a:r>
              <a:rPr lang="en-GB" dirty="0"/>
              <a:t>A reasonable forecast horizon of 126 days (6 months considering a 252 trading days year) was set and the prediction was compared to the actual movement of the price per barrel</a:t>
            </a:r>
          </a:p>
          <a:p>
            <a:r>
              <a:rPr lang="en-GB" dirty="0"/>
              <a:t>The above rolling back test yielded a result of </a:t>
            </a:r>
            <a:r>
              <a:rPr lang="en-GB" b="1" i="1" dirty="0"/>
              <a:t>~60% </a:t>
            </a:r>
            <a:r>
              <a:rPr lang="en-GB" dirty="0"/>
              <a:t>success rate performing slightly better than a coin flip indicating the complex nature of crude prices and the need for a more complex model to capture these relations.</a:t>
            </a:r>
          </a:p>
        </p:txBody>
      </p:sp>
    </p:spTree>
    <p:extLst>
      <p:ext uri="{BB962C8B-B14F-4D97-AF65-F5344CB8AC3E}">
        <p14:creationId xmlns:p14="http://schemas.microsoft.com/office/powerpoint/2010/main" val="7752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E315-D4AD-8A8A-AE59-7521C1CCB277}"/>
              </a:ext>
            </a:extLst>
          </p:cNvPr>
          <p:cNvSpPr>
            <a:spLocks noGrp="1"/>
          </p:cNvSpPr>
          <p:nvPr>
            <p:ph type="title"/>
          </p:nvPr>
        </p:nvSpPr>
        <p:spPr>
          <a:xfrm>
            <a:off x="181377" y="146184"/>
            <a:ext cx="10515600" cy="1325563"/>
          </a:xfrm>
        </p:spPr>
        <p:txBody>
          <a:bodyPr/>
          <a:lstStyle/>
          <a:p>
            <a:r>
              <a:rPr lang="en-GB" dirty="0"/>
              <a:t>Experiment 2 : Multiple Linear Regression</a:t>
            </a:r>
            <a:endParaRPr lang="en-IN" dirty="0"/>
          </a:p>
        </p:txBody>
      </p:sp>
      <p:sp>
        <p:nvSpPr>
          <p:cNvPr id="3" name="Content Placeholder 2">
            <a:extLst>
              <a:ext uri="{FF2B5EF4-FFF2-40B4-BE49-F238E27FC236}">
                <a16:creationId xmlns:a16="http://schemas.microsoft.com/office/drawing/2014/main" id="{6193A4E6-E21F-8D57-E24E-1EA0AD640574}"/>
              </a:ext>
            </a:extLst>
          </p:cNvPr>
          <p:cNvSpPr>
            <a:spLocks noGrp="1"/>
          </p:cNvSpPr>
          <p:nvPr>
            <p:ph idx="1"/>
          </p:nvPr>
        </p:nvSpPr>
        <p:spPr>
          <a:xfrm>
            <a:off x="181377" y="1471747"/>
            <a:ext cx="11583474" cy="4961250"/>
          </a:xfrm>
        </p:spPr>
        <p:txBody>
          <a:bodyPr/>
          <a:lstStyle/>
          <a:p>
            <a:r>
              <a:rPr lang="en-GB" dirty="0"/>
              <a:t>Technical features RSI, Simple Moving Average : SMA, Bollinger Bands and Moving average convergence divergence : MACD  are computed for the data.</a:t>
            </a:r>
          </a:p>
          <a:p>
            <a:r>
              <a:rPr lang="en-GB" dirty="0"/>
              <a:t>Next, the 5 assumptions of Linear regression</a:t>
            </a:r>
          </a:p>
          <a:p>
            <a:pPr marL="0" indent="0">
              <a:buNone/>
            </a:pPr>
            <a:r>
              <a:rPr lang="en-GB" dirty="0"/>
              <a:t>are tested to select the features that show lower</a:t>
            </a:r>
          </a:p>
          <a:p>
            <a:pPr marL="0" indent="0">
              <a:buNone/>
            </a:pPr>
            <a:r>
              <a:rPr lang="en-GB" dirty="0"/>
              <a:t>Intercorrelation and describe the data well. </a:t>
            </a:r>
          </a:p>
          <a:p>
            <a:r>
              <a:rPr lang="en-GB" dirty="0"/>
              <a:t>Normality and homoskedasticity of the </a:t>
            </a:r>
          </a:p>
          <a:p>
            <a:pPr marL="0" indent="0">
              <a:buNone/>
            </a:pPr>
            <a:r>
              <a:rPr lang="en-GB" dirty="0"/>
              <a:t>residuals are verified as well. </a:t>
            </a:r>
          </a:p>
          <a:p>
            <a:endParaRPr lang="en-GB" dirty="0"/>
          </a:p>
          <a:p>
            <a:endParaRPr lang="en-IN" dirty="0"/>
          </a:p>
        </p:txBody>
      </p:sp>
      <p:pic>
        <p:nvPicPr>
          <p:cNvPr id="5" name="Picture 4">
            <a:extLst>
              <a:ext uri="{FF2B5EF4-FFF2-40B4-BE49-F238E27FC236}">
                <a16:creationId xmlns:a16="http://schemas.microsoft.com/office/drawing/2014/main" id="{CF87AE56-B39E-6F93-E829-D4D00202DD1B}"/>
              </a:ext>
            </a:extLst>
          </p:cNvPr>
          <p:cNvPicPr>
            <a:picLocks noChangeAspect="1"/>
          </p:cNvPicPr>
          <p:nvPr/>
        </p:nvPicPr>
        <p:blipFill>
          <a:blip r:embed="rId2"/>
          <a:stretch>
            <a:fillRect/>
          </a:stretch>
        </p:blipFill>
        <p:spPr>
          <a:xfrm>
            <a:off x="7270521" y="2279221"/>
            <a:ext cx="4262510" cy="4269686"/>
          </a:xfrm>
          <a:prstGeom prst="rect">
            <a:avLst/>
          </a:prstGeom>
        </p:spPr>
      </p:pic>
      <p:pic>
        <p:nvPicPr>
          <p:cNvPr id="7" name="Picture 6">
            <a:extLst>
              <a:ext uri="{FF2B5EF4-FFF2-40B4-BE49-F238E27FC236}">
                <a16:creationId xmlns:a16="http://schemas.microsoft.com/office/drawing/2014/main" id="{3A84F002-8338-39B9-BC53-675C97FD22F4}"/>
              </a:ext>
            </a:extLst>
          </p:cNvPr>
          <p:cNvPicPr>
            <a:picLocks noChangeAspect="1"/>
          </p:cNvPicPr>
          <p:nvPr/>
        </p:nvPicPr>
        <p:blipFill>
          <a:blip r:embed="rId3"/>
          <a:stretch>
            <a:fillRect/>
          </a:stretch>
        </p:blipFill>
        <p:spPr>
          <a:xfrm>
            <a:off x="4629955" y="4582166"/>
            <a:ext cx="2640566" cy="2060819"/>
          </a:xfrm>
          <a:prstGeom prst="rect">
            <a:avLst/>
          </a:prstGeom>
        </p:spPr>
      </p:pic>
      <p:pic>
        <p:nvPicPr>
          <p:cNvPr id="9" name="Picture 8">
            <a:extLst>
              <a:ext uri="{FF2B5EF4-FFF2-40B4-BE49-F238E27FC236}">
                <a16:creationId xmlns:a16="http://schemas.microsoft.com/office/drawing/2014/main" id="{921B67D8-1E8F-50E2-8195-1AD694F06074}"/>
              </a:ext>
            </a:extLst>
          </p:cNvPr>
          <p:cNvPicPr>
            <a:picLocks noChangeAspect="1"/>
          </p:cNvPicPr>
          <p:nvPr/>
        </p:nvPicPr>
        <p:blipFill>
          <a:blip r:embed="rId4"/>
          <a:stretch>
            <a:fillRect/>
          </a:stretch>
        </p:blipFill>
        <p:spPr>
          <a:xfrm>
            <a:off x="2028423" y="4941575"/>
            <a:ext cx="2389007" cy="1770242"/>
          </a:xfrm>
          <a:prstGeom prst="rect">
            <a:avLst/>
          </a:prstGeom>
        </p:spPr>
      </p:pic>
    </p:spTree>
    <p:extLst>
      <p:ext uri="{BB962C8B-B14F-4D97-AF65-F5344CB8AC3E}">
        <p14:creationId xmlns:p14="http://schemas.microsoft.com/office/powerpoint/2010/main" val="1858506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30522-CC33-FDDF-636B-219133988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FEDD0-7D47-BAD7-6229-B177D7923B42}"/>
              </a:ext>
            </a:extLst>
          </p:cNvPr>
          <p:cNvSpPr>
            <a:spLocks noGrp="1"/>
          </p:cNvSpPr>
          <p:nvPr>
            <p:ph type="title"/>
          </p:nvPr>
        </p:nvSpPr>
        <p:spPr>
          <a:xfrm>
            <a:off x="181377" y="146184"/>
            <a:ext cx="10515600" cy="1325563"/>
          </a:xfrm>
        </p:spPr>
        <p:txBody>
          <a:bodyPr/>
          <a:lstStyle/>
          <a:p>
            <a:r>
              <a:rPr lang="en-GB" dirty="0"/>
              <a:t>Experiment 2 : Result</a:t>
            </a:r>
            <a:endParaRPr lang="en-IN" dirty="0"/>
          </a:p>
        </p:txBody>
      </p:sp>
      <p:sp>
        <p:nvSpPr>
          <p:cNvPr id="3" name="Content Placeholder 2">
            <a:extLst>
              <a:ext uri="{FF2B5EF4-FFF2-40B4-BE49-F238E27FC236}">
                <a16:creationId xmlns:a16="http://schemas.microsoft.com/office/drawing/2014/main" id="{5A302352-6073-15B5-0A72-F63FE97FC21C}"/>
              </a:ext>
            </a:extLst>
          </p:cNvPr>
          <p:cNvSpPr>
            <a:spLocks noGrp="1"/>
          </p:cNvSpPr>
          <p:nvPr>
            <p:ph idx="1"/>
          </p:nvPr>
        </p:nvSpPr>
        <p:spPr>
          <a:xfrm>
            <a:off x="181377" y="1471747"/>
            <a:ext cx="11583474" cy="4961250"/>
          </a:xfrm>
        </p:spPr>
        <p:txBody>
          <a:bodyPr/>
          <a:lstStyle/>
          <a:p>
            <a:r>
              <a:rPr lang="en-GB" dirty="0"/>
              <a:t>3 features – MACD, SMA_200 and </a:t>
            </a:r>
            <a:r>
              <a:rPr lang="en-GB" dirty="0" err="1"/>
              <a:t>Rsi</a:t>
            </a:r>
            <a:r>
              <a:rPr lang="en-GB" dirty="0"/>
              <a:t> were selected as features</a:t>
            </a:r>
          </a:p>
          <a:p>
            <a:r>
              <a:rPr lang="en-GB" dirty="0"/>
              <a:t>The model was fit and it showed an MSE (mean square error) of 258,107 and R2 score of  0.867. </a:t>
            </a:r>
          </a:p>
          <a:p>
            <a:r>
              <a:rPr lang="en-GB" dirty="0"/>
              <a:t>Given that 1 is perfect R2, the model seems to fit surprisingly well.</a:t>
            </a:r>
          </a:p>
          <a:p>
            <a:r>
              <a:rPr lang="en-GB" dirty="0"/>
              <a:t>A time series mean R2 was computed and it performed very poorly with a score of  -0.3622, implying that the model was overfitting and could not do any amount of generalisation across time. </a:t>
            </a:r>
          </a:p>
          <a:p>
            <a:r>
              <a:rPr lang="en-GB" dirty="0"/>
              <a:t>The lack of the model’s ability to generalise the time-series data can be attributed to : </a:t>
            </a:r>
          </a:p>
          <a:p>
            <a:pPr lvl="1"/>
            <a:r>
              <a:rPr lang="en-GB" dirty="0"/>
              <a:t>Linear regression’s ability to only capture linear relations and its simple nature</a:t>
            </a:r>
          </a:p>
          <a:p>
            <a:pPr lvl="1"/>
            <a:r>
              <a:rPr lang="en-GB" dirty="0"/>
              <a:t>The deviation from the 5 assumptions of multiple linear regression. </a:t>
            </a:r>
          </a:p>
        </p:txBody>
      </p:sp>
    </p:spTree>
    <p:extLst>
      <p:ext uri="{BB962C8B-B14F-4D97-AF65-F5344CB8AC3E}">
        <p14:creationId xmlns:p14="http://schemas.microsoft.com/office/powerpoint/2010/main" val="247319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6660-C6A1-92D0-5B75-649F4CA6D14F}"/>
              </a:ext>
            </a:extLst>
          </p:cNvPr>
          <p:cNvSpPr>
            <a:spLocks noGrp="1"/>
          </p:cNvSpPr>
          <p:nvPr>
            <p:ph type="title"/>
          </p:nvPr>
        </p:nvSpPr>
        <p:spPr/>
        <p:txBody>
          <a:bodyPr/>
          <a:lstStyle/>
          <a:p>
            <a:r>
              <a:rPr lang="en-GB" dirty="0"/>
              <a:t>Abstract</a:t>
            </a:r>
            <a:endParaRPr lang="en-IN" dirty="0"/>
          </a:p>
        </p:txBody>
      </p:sp>
      <p:pic>
        <p:nvPicPr>
          <p:cNvPr id="2050" name="Picture 2">
            <a:extLst>
              <a:ext uri="{FF2B5EF4-FFF2-40B4-BE49-F238E27FC236}">
                <a16:creationId xmlns:a16="http://schemas.microsoft.com/office/drawing/2014/main" id="{0BBA844D-D2E6-9734-65C5-B312CF6553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564E51-71DE-6C77-C1D2-81235BC19D65}"/>
              </a:ext>
            </a:extLst>
          </p:cNvPr>
          <p:cNvSpPr txBox="1"/>
          <p:nvPr/>
        </p:nvSpPr>
        <p:spPr>
          <a:xfrm>
            <a:off x="740664" y="1690688"/>
            <a:ext cx="10863072" cy="4832092"/>
          </a:xfrm>
          <a:prstGeom prst="rect">
            <a:avLst/>
          </a:prstGeom>
          <a:noFill/>
        </p:spPr>
        <p:txBody>
          <a:bodyPr wrap="square" rtlCol="0">
            <a:spAutoFit/>
          </a:bodyPr>
          <a:lstStyle/>
          <a:p>
            <a:pPr marL="285750" indent="-285750">
              <a:buFont typeface="Arial" panose="020B0604020202020204" pitchFamily="34" charset="0"/>
              <a:buChar char="•"/>
            </a:pPr>
            <a:r>
              <a:rPr lang="en-GB" sz="2800" dirty="0"/>
              <a:t>Commodity trading faces challenges due to vast data complexity, incomplete information, and outdated analytical methods.</a:t>
            </a:r>
          </a:p>
          <a:p>
            <a:pPr marL="285750" indent="-285750">
              <a:buFont typeface="Arial" panose="020B0604020202020204" pitchFamily="34" charset="0"/>
              <a:buChar char="•"/>
            </a:pPr>
            <a:r>
              <a:rPr lang="en-GB" sz="2800" dirty="0"/>
              <a:t>Traditional trading systems struggle with real-time data processing, predictive accuracy, and risk management.</a:t>
            </a:r>
          </a:p>
          <a:p>
            <a:pPr marL="285750" indent="-285750">
              <a:buFont typeface="Arial" panose="020B0604020202020204" pitchFamily="34" charset="0"/>
              <a:buChar char="•"/>
            </a:pPr>
            <a:r>
              <a:rPr lang="en-GB" sz="2800" dirty="0"/>
              <a:t>This project integrates Big Data Analytics and Machine Learning to enhance decision-making in commodity trading.</a:t>
            </a:r>
          </a:p>
          <a:p>
            <a:pPr marL="285750" indent="-285750">
              <a:buFont typeface="Arial" panose="020B0604020202020204" pitchFamily="34" charset="0"/>
              <a:buChar char="•"/>
            </a:pPr>
            <a:r>
              <a:rPr lang="en-GB" sz="2800" dirty="0"/>
              <a:t>ML algorithms analyse historical and real-time data to detect patterns, predict price movements, and optimize strategies.</a:t>
            </a:r>
          </a:p>
          <a:p>
            <a:pPr marL="285750" indent="-285750">
              <a:buFont typeface="Arial" panose="020B0604020202020204" pitchFamily="34" charset="0"/>
              <a:buChar char="•"/>
            </a:pPr>
            <a:r>
              <a:rPr lang="en-GB" sz="2800" dirty="0"/>
              <a:t>The system improves market monitoring, trend analysis, and trading efficiency, demonstrating the potential of emerging technologies in trading analytics.</a:t>
            </a:r>
            <a:endParaRPr lang="en-IN" sz="2800" dirty="0"/>
          </a:p>
        </p:txBody>
      </p:sp>
    </p:spTree>
    <p:extLst>
      <p:ext uri="{BB962C8B-B14F-4D97-AF65-F5344CB8AC3E}">
        <p14:creationId xmlns:p14="http://schemas.microsoft.com/office/powerpoint/2010/main" val="372827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3A98-B010-A594-1C60-504C6DD5A1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D305C-F7D3-90A7-7E07-331AD08E69E8}"/>
              </a:ext>
            </a:extLst>
          </p:cNvPr>
          <p:cNvSpPr>
            <a:spLocks noGrp="1"/>
          </p:cNvSpPr>
          <p:nvPr>
            <p:ph type="title"/>
          </p:nvPr>
        </p:nvSpPr>
        <p:spPr>
          <a:xfrm>
            <a:off x="181377" y="146184"/>
            <a:ext cx="10515600" cy="1325563"/>
          </a:xfrm>
        </p:spPr>
        <p:txBody>
          <a:bodyPr/>
          <a:lstStyle/>
          <a:p>
            <a:r>
              <a:rPr lang="en-GB" dirty="0"/>
              <a:t>Experiment 3 : </a:t>
            </a:r>
            <a:r>
              <a:rPr lang="en-GB" dirty="0" err="1"/>
              <a:t>XGRandom</a:t>
            </a:r>
            <a:r>
              <a:rPr lang="en-GB" dirty="0"/>
              <a:t> Boost</a:t>
            </a:r>
            <a:endParaRPr lang="en-IN" dirty="0"/>
          </a:p>
        </p:txBody>
      </p:sp>
      <p:sp>
        <p:nvSpPr>
          <p:cNvPr id="3" name="Content Placeholder 2">
            <a:extLst>
              <a:ext uri="{FF2B5EF4-FFF2-40B4-BE49-F238E27FC236}">
                <a16:creationId xmlns:a16="http://schemas.microsoft.com/office/drawing/2014/main" id="{71D785D1-938F-CA39-157A-BEF0B33F078C}"/>
              </a:ext>
            </a:extLst>
          </p:cNvPr>
          <p:cNvSpPr>
            <a:spLocks noGrp="1"/>
          </p:cNvSpPr>
          <p:nvPr>
            <p:ph idx="1"/>
          </p:nvPr>
        </p:nvSpPr>
        <p:spPr>
          <a:xfrm>
            <a:off x="181377" y="1471747"/>
            <a:ext cx="7088747" cy="4961250"/>
          </a:xfrm>
        </p:spPr>
        <p:txBody>
          <a:bodyPr>
            <a:normAutofit lnSpcReduction="10000"/>
          </a:bodyPr>
          <a:lstStyle/>
          <a:p>
            <a:r>
              <a:rPr lang="en-GB" dirty="0"/>
              <a:t>Use of ensemble learning can help with complicated relations b/w independent and the dependent variable.  It uses decision trees to help predict. As opposed to Ada, grad boost does well with regression.</a:t>
            </a:r>
          </a:p>
          <a:p>
            <a:r>
              <a:rPr lang="en-GB" dirty="0"/>
              <a:t>X gradient boosting is applied to make a series of weak learners and then they’re combined to make prediction. </a:t>
            </a:r>
          </a:p>
          <a:p>
            <a:r>
              <a:rPr lang="en-GB" dirty="0"/>
              <a:t>The n_estimators and learning rate hyper parameters are initially set to 100 and 0.1 respectively </a:t>
            </a:r>
          </a:p>
          <a:p>
            <a:r>
              <a:rPr lang="en-GB" dirty="0"/>
              <a:t>The model is trained and the predictions are evaluated </a:t>
            </a:r>
          </a:p>
          <a:p>
            <a:pPr marL="0" indent="0">
              <a:buNone/>
            </a:pPr>
            <a:endParaRPr lang="en-GB" dirty="0"/>
          </a:p>
        </p:txBody>
      </p:sp>
      <p:pic>
        <p:nvPicPr>
          <p:cNvPr id="5" name="Picture 4">
            <a:extLst>
              <a:ext uri="{FF2B5EF4-FFF2-40B4-BE49-F238E27FC236}">
                <a16:creationId xmlns:a16="http://schemas.microsoft.com/office/drawing/2014/main" id="{9F3DC3D3-AB71-45DE-78D5-19D9B318A155}"/>
              </a:ext>
            </a:extLst>
          </p:cNvPr>
          <p:cNvPicPr>
            <a:picLocks noChangeAspect="1"/>
          </p:cNvPicPr>
          <p:nvPr/>
        </p:nvPicPr>
        <p:blipFill>
          <a:blip r:embed="rId2"/>
          <a:stretch>
            <a:fillRect/>
          </a:stretch>
        </p:blipFill>
        <p:spPr>
          <a:xfrm>
            <a:off x="7391936" y="1928947"/>
            <a:ext cx="4295412" cy="3167866"/>
          </a:xfrm>
          <a:prstGeom prst="rect">
            <a:avLst/>
          </a:prstGeom>
        </p:spPr>
      </p:pic>
    </p:spTree>
    <p:extLst>
      <p:ext uri="{BB962C8B-B14F-4D97-AF65-F5344CB8AC3E}">
        <p14:creationId xmlns:p14="http://schemas.microsoft.com/office/powerpoint/2010/main" val="577694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361D-5EAB-71FF-72E4-F40FB1F3F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E2759-E300-603C-7225-3DEB5A9323E5}"/>
              </a:ext>
            </a:extLst>
          </p:cNvPr>
          <p:cNvSpPr>
            <a:spLocks noGrp="1"/>
          </p:cNvSpPr>
          <p:nvPr>
            <p:ph type="title"/>
          </p:nvPr>
        </p:nvSpPr>
        <p:spPr>
          <a:xfrm>
            <a:off x="181377" y="146184"/>
            <a:ext cx="10515600" cy="1325563"/>
          </a:xfrm>
        </p:spPr>
        <p:txBody>
          <a:bodyPr/>
          <a:lstStyle/>
          <a:p>
            <a:r>
              <a:rPr lang="en-GB" dirty="0"/>
              <a:t>Experiment 3 : Results</a:t>
            </a:r>
            <a:endParaRPr lang="en-IN" dirty="0"/>
          </a:p>
        </p:txBody>
      </p:sp>
      <p:sp>
        <p:nvSpPr>
          <p:cNvPr id="3" name="Content Placeholder 2">
            <a:extLst>
              <a:ext uri="{FF2B5EF4-FFF2-40B4-BE49-F238E27FC236}">
                <a16:creationId xmlns:a16="http://schemas.microsoft.com/office/drawing/2014/main" id="{13FE28D7-92CF-218C-6064-2438B2E2E832}"/>
              </a:ext>
            </a:extLst>
          </p:cNvPr>
          <p:cNvSpPr>
            <a:spLocks noGrp="1"/>
          </p:cNvSpPr>
          <p:nvPr>
            <p:ph idx="1"/>
          </p:nvPr>
        </p:nvSpPr>
        <p:spPr>
          <a:xfrm>
            <a:off x="181377" y="1471746"/>
            <a:ext cx="11583474" cy="5240069"/>
          </a:xfrm>
        </p:spPr>
        <p:txBody>
          <a:bodyPr/>
          <a:lstStyle/>
          <a:p>
            <a:r>
              <a:rPr lang="en-GB" dirty="0"/>
              <a:t>The time-series mean cross validation R2 is 0.76 which is a massive improvement from the time series R2 of linear regression</a:t>
            </a:r>
          </a:p>
          <a:p>
            <a:r>
              <a:rPr lang="en-GB" dirty="0"/>
              <a:t>This can further be improved by tuning the hyperparameters </a:t>
            </a:r>
          </a:p>
          <a:p>
            <a:r>
              <a:rPr lang="en-GB" dirty="0"/>
              <a:t>The n_estimators, </a:t>
            </a:r>
            <a:r>
              <a:rPr lang="en-GB" dirty="0" err="1"/>
              <a:t>max_depth</a:t>
            </a:r>
            <a:r>
              <a:rPr lang="en-GB" dirty="0"/>
              <a:t>, </a:t>
            </a:r>
            <a:r>
              <a:rPr lang="en-GB" dirty="0" err="1"/>
              <a:t>learning_rate</a:t>
            </a:r>
            <a:r>
              <a:rPr lang="en-GB" dirty="0"/>
              <a:t>, subsample, </a:t>
            </a:r>
            <a:r>
              <a:rPr lang="en-GB" dirty="0" err="1"/>
              <a:t>colsample_bytree</a:t>
            </a:r>
            <a:r>
              <a:rPr lang="en-GB" dirty="0"/>
              <a:t> hyperparameters determine the tree’s configuration. These are optimised using Grid search which tries out all the P&amp; C to give the best result.</a:t>
            </a:r>
          </a:p>
          <a:p>
            <a:r>
              <a:rPr lang="en-GB" dirty="0"/>
              <a:t>The grid search resulted in :</a:t>
            </a:r>
          </a:p>
          <a:p>
            <a:r>
              <a:rPr lang="en-GB" dirty="0"/>
              <a:t>MSE: 130057.2961, Optimized </a:t>
            </a:r>
            <a:r>
              <a:rPr lang="en-GB" dirty="0" err="1"/>
              <a:t>XGBoost</a:t>
            </a:r>
            <a:r>
              <a:rPr lang="en-GB" dirty="0"/>
              <a:t> R2 Score: 0.932, Best Parameters: {'</a:t>
            </a:r>
            <a:r>
              <a:rPr lang="en-GB" dirty="0" err="1"/>
              <a:t>colsample_bytree</a:t>
            </a:r>
            <a:r>
              <a:rPr lang="en-GB" dirty="0"/>
              <a:t>': 1.0, '</a:t>
            </a:r>
            <a:r>
              <a:rPr lang="en-GB" dirty="0" err="1"/>
              <a:t>learning_rate</a:t>
            </a:r>
            <a:r>
              <a:rPr lang="en-GB" dirty="0"/>
              <a:t>': 0.05, '</a:t>
            </a:r>
            <a:r>
              <a:rPr lang="en-GB" dirty="0" err="1"/>
              <a:t>max_depth</a:t>
            </a:r>
            <a:r>
              <a:rPr lang="en-GB" dirty="0"/>
              <a:t>': 7, 'n_estimators': 500, 'subsample': 0.8}</a:t>
            </a:r>
          </a:p>
          <a:p>
            <a:r>
              <a:rPr lang="en-GB" dirty="0"/>
              <a:t>Thus, showing great improvement from the previous version</a:t>
            </a:r>
          </a:p>
        </p:txBody>
      </p:sp>
    </p:spTree>
    <p:extLst>
      <p:ext uri="{BB962C8B-B14F-4D97-AF65-F5344CB8AC3E}">
        <p14:creationId xmlns:p14="http://schemas.microsoft.com/office/powerpoint/2010/main" val="275391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2B3C5-4BB2-1EE1-AC74-4059DBA00F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F9F7C-89B9-745B-4844-12D0E1027E7F}"/>
              </a:ext>
            </a:extLst>
          </p:cNvPr>
          <p:cNvSpPr>
            <a:spLocks noGrp="1"/>
          </p:cNvSpPr>
          <p:nvPr>
            <p:ph type="title"/>
          </p:nvPr>
        </p:nvSpPr>
        <p:spPr>
          <a:xfrm>
            <a:off x="181377" y="146184"/>
            <a:ext cx="10515600" cy="1325563"/>
          </a:xfrm>
        </p:spPr>
        <p:txBody>
          <a:bodyPr/>
          <a:lstStyle/>
          <a:p>
            <a:r>
              <a:rPr lang="en-GB" dirty="0"/>
              <a:t>Experiment 4 : Random Forest + Results</a:t>
            </a:r>
            <a:endParaRPr lang="en-IN" dirty="0"/>
          </a:p>
        </p:txBody>
      </p:sp>
      <p:sp>
        <p:nvSpPr>
          <p:cNvPr id="3" name="Content Placeholder 2">
            <a:extLst>
              <a:ext uri="{FF2B5EF4-FFF2-40B4-BE49-F238E27FC236}">
                <a16:creationId xmlns:a16="http://schemas.microsoft.com/office/drawing/2014/main" id="{4635B38E-F1CE-CF71-E34C-15BCE5DF136F}"/>
              </a:ext>
            </a:extLst>
          </p:cNvPr>
          <p:cNvSpPr>
            <a:spLocks noGrp="1"/>
          </p:cNvSpPr>
          <p:nvPr>
            <p:ph idx="1"/>
          </p:nvPr>
        </p:nvSpPr>
        <p:spPr>
          <a:xfrm>
            <a:off x="181377" y="1471746"/>
            <a:ext cx="11583474" cy="5240069"/>
          </a:xfrm>
        </p:spPr>
        <p:txBody>
          <a:bodyPr/>
          <a:lstStyle/>
          <a:p>
            <a:r>
              <a:rPr lang="en-GB" dirty="0"/>
              <a:t>The same process of the </a:t>
            </a:r>
            <a:r>
              <a:rPr lang="en-GB" dirty="0" err="1"/>
              <a:t>XGRandomBoost</a:t>
            </a:r>
            <a:r>
              <a:rPr lang="en-GB" dirty="0"/>
              <a:t> was done for Random Forests too. </a:t>
            </a:r>
          </a:p>
          <a:p>
            <a:r>
              <a:rPr lang="en-GB" dirty="0"/>
              <a:t>The random forest gives a similar result as the </a:t>
            </a:r>
            <a:r>
              <a:rPr lang="en-GB" dirty="0" err="1"/>
              <a:t>XGRandomboost</a:t>
            </a:r>
            <a:endParaRPr lang="en-GB" dirty="0"/>
          </a:p>
          <a:p>
            <a:r>
              <a:rPr lang="en-GB" dirty="0"/>
              <a:t>Best Hyperparameters: {'bootstrap': True, '</a:t>
            </a:r>
            <a:r>
              <a:rPr lang="en-GB" dirty="0" err="1"/>
              <a:t>max_depth</a:t>
            </a:r>
            <a:r>
              <a:rPr lang="en-GB" dirty="0"/>
              <a:t>': None, '</a:t>
            </a:r>
            <a:r>
              <a:rPr lang="en-GB" dirty="0" err="1"/>
              <a:t>min_samples_leaf</a:t>
            </a:r>
            <a:r>
              <a:rPr lang="en-GB" dirty="0"/>
              <a:t>': 1, '</a:t>
            </a:r>
            <a:r>
              <a:rPr lang="en-GB" dirty="0" err="1"/>
              <a:t>min_samples_split</a:t>
            </a:r>
            <a:r>
              <a:rPr lang="en-GB" dirty="0"/>
              <a:t>': 2, 'n_estimators': 500}</a:t>
            </a:r>
          </a:p>
          <a:p>
            <a:r>
              <a:rPr lang="en-GB" dirty="0"/>
              <a:t>Optimized Random Forest MSE: 143547.27</a:t>
            </a:r>
          </a:p>
          <a:p>
            <a:r>
              <a:rPr lang="en-GB" dirty="0"/>
              <a:t>Optimized Random Forest R2 Score: 0.930’</a:t>
            </a:r>
          </a:p>
          <a:p>
            <a:pPr marL="0" indent="0">
              <a:buNone/>
            </a:pPr>
            <a:endParaRPr lang="en-GB" dirty="0"/>
          </a:p>
          <a:p>
            <a:endParaRPr lang="en-GB" dirty="0"/>
          </a:p>
        </p:txBody>
      </p:sp>
    </p:spTree>
    <p:extLst>
      <p:ext uri="{BB962C8B-B14F-4D97-AF65-F5344CB8AC3E}">
        <p14:creationId xmlns:p14="http://schemas.microsoft.com/office/powerpoint/2010/main" val="1190101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EDD3-AF59-6ADE-BF59-C00F2E582853}"/>
              </a:ext>
            </a:extLst>
          </p:cNvPr>
          <p:cNvSpPr>
            <a:spLocks noGrp="1"/>
          </p:cNvSpPr>
          <p:nvPr>
            <p:ph type="title"/>
          </p:nvPr>
        </p:nvSpPr>
        <p:spPr/>
        <p:txBody>
          <a:bodyPr/>
          <a:lstStyle/>
          <a:p>
            <a:r>
              <a:rPr lang="en-GB" dirty="0"/>
              <a:t>Way Forward</a:t>
            </a:r>
            <a:endParaRPr lang="en-IN" dirty="0"/>
          </a:p>
        </p:txBody>
      </p:sp>
      <p:sp>
        <p:nvSpPr>
          <p:cNvPr id="3" name="Content Placeholder 2">
            <a:extLst>
              <a:ext uri="{FF2B5EF4-FFF2-40B4-BE49-F238E27FC236}">
                <a16:creationId xmlns:a16="http://schemas.microsoft.com/office/drawing/2014/main" id="{2C4BE0DB-C546-4B2C-F7F4-9C20428FFFD6}"/>
              </a:ext>
            </a:extLst>
          </p:cNvPr>
          <p:cNvSpPr>
            <a:spLocks noGrp="1"/>
          </p:cNvSpPr>
          <p:nvPr>
            <p:ph idx="1"/>
          </p:nvPr>
        </p:nvSpPr>
        <p:spPr/>
        <p:txBody>
          <a:bodyPr/>
          <a:lstStyle/>
          <a:p>
            <a:r>
              <a:rPr lang="en-GB" dirty="0"/>
              <a:t>Try fundamental features to see how they are related with the price per barrel</a:t>
            </a:r>
          </a:p>
          <a:p>
            <a:r>
              <a:rPr lang="en-GB" dirty="0"/>
              <a:t>See if data augmentation helps.</a:t>
            </a:r>
          </a:p>
          <a:p>
            <a:r>
              <a:rPr lang="en-IN" dirty="0"/>
              <a:t>Try building NN to see if a less constrained learning helps it learn better.</a:t>
            </a:r>
          </a:p>
          <a:p>
            <a:r>
              <a:rPr lang="en-IN" dirty="0"/>
              <a:t>Choose the final model / combination of models and make a dashboard to help make trades</a:t>
            </a:r>
          </a:p>
        </p:txBody>
      </p:sp>
    </p:spTree>
    <p:extLst>
      <p:ext uri="{BB962C8B-B14F-4D97-AF65-F5344CB8AC3E}">
        <p14:creationId xmlns:p14="http://schemas.microsoft.com/office/powerpoint/2010/main" val="1954689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7866E-5ED2-5B01-C78E-B80C1219E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2E519-8537-C9AC-41EF-EEDADE9F3372}"/>
              </a:ext>
            </a:extLst>
          </p:cNvPr>
          <p:cNvSpPr>
            <a:spLocks noGrp="1"/>
          </p:cNvSpPr>
          <p:nvPr>
            <p:ph type="title"/>
          </p:nvPr>
        </p:nvSpPr>
        <p:spPr>
          <a:xfrm>
            <a:off x="326136" y="315626"/>
            <a:ext cx="10515600" cy="1325563"/>
          </a:xfrm>
        </p:spPr>
        <p:txBody>
          <a:bodyPr/>
          <a:lstStyle/>
          <a:p>
            <a:r>
              <a:rPr lang="en-GB" dirty="0"/>
              <a:t>Team Member Responsibility and </a:t>
            </a:r>
            <a:br>
              <a:rPr lang="en-GB" dirty="0"/>
            </a:br>
            <a:r>
              <a:rPr lang="en-GB" dirty="0"/>
              <a:t>Time line</a:t>
            </a:r>
            <a:endParaRPr lang="en-IN" dirty="0"/>
          </a:p>
        </p:txBody>
      </p:sp>
      <p:pic>
        <p:nvPicPr>
          <p:cNvPr id="2050" name="Picture 2">
            <a:extLst>
              <a:ext uri="{FF2B5EF4-FFF2-40B4-BE49-F238E27FC236}">
                <a16:creationId xmlns:a16="http://schemas.microsoft.com/office/drawing/2014/main" id="{7C1B512B-515C-EF07-C5DB-73C86EC187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E46CC0-3254-D8E2-C74A-27AC1E7D27B4}"/>
              </a:ext>
            </a:extLst>
          </p:cNvPr>
          <p:cNvSpPr txBox="1"/>
          <p:nvPr/>
        </p:nvSpPr>
        <p:spPr>
          <a:xfrm>
            <a:off x="420624" y="1709928"/>
            <a:ext cx="10927080" cy="4770537"/>
          </a:xfrm>
          <a:prstGeom prst="rect">
            <a:avLst/>
          </a:prstGeom>
          <a:noFill/>
        </p:spPr>
        <p:txBody>
          <a:bodyPr wrap="square" rtlCol="0">
            <a:spAutoFit/>
          </a:bodyPr>
          <a:lstStyle/>
          <a:p>
            <a:r>
              <a:rPr lang="en-GB" sz="4000" dirty="0"/>
              <a:t>Complete work -  Sanjay Varadharajan</a:t>
            </a:r>
          </a:p>
          <a:p>
            <a:endParaRPr lang="en-GB" sz="2400" dirty="0"/>
          </a:p>
          <a:p>
            <a:endParaRPr lang="en-GB" sz="2400" dirty="0"/>
          </a:p>
          <a:p>
            <a:endParaRPr lang="en-GB" sz="2400" dirty="0"/>
          </a:p>
          <a:p>
            <a:r>
              <a:rPr lang="en-GB" sz="2400" dirty="0"/>
              <a:t>Problem Identification :  20.1.25 -  31.1.25</a:t>
            </a:r>
          </a:p>
          <a:p>
            <a:endParaRPr lang="en-GB" sz="2400" dirty="0"/>
          </a:p>
          <a:p>
            <a:r>
              <a:rPr lang="en-GB" sz="2400" dirty="0"/>
              <a:t> Module 1 – 1.2.25 to 15.2.25</a:t>
            </a:r>
          </a:p>
          <a:p>
            <a:r>
              <a:rPr lang="en-GB" sz="2400" dirty="0"/>
              <a:t> Module 2 – 16.2.25 to 29.2.25</a:t>
            </a:r>
          </a:p>
          <a:p>
            <a:r>
              <a:rPr lang="en-GB" sz="2400" dirty="0"/>
              <a:t> Module 3 – 1.3.25 to 15.3.25</a:t>
            </a:r>
          </a:p>
          <a:p>
            <a:r>
              <a:rPr lang="en-GB" sz="2400" dirty="0"/>
              <a:t> Module 4 – 16.3.25 to 30.3.25</a:t>
            </a:r>
          </a:p>
          <a:p>
            <a:endParaRPr lang="en-GB" sz="2400" dirty="0"/>
          </a:p>
          <a:p>
            <a:endParaRPr lang="en-IN" sz="2400" dirty="0"/>
          </a:p>
        </p:txBody>
      </p:sp>
    </p:spTree>
    <p:extLst>
      <p:ext uri="{BB962C8B-B14F-4D97-AF65-F5344CB8AC3E}">
        <p14:creationId xmlns:p14="http://schemas.microsoft.com/office/powerpoint/2010/main" val="3897653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094D7-ABCA-DF59-D672-FD10BACBA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9DA6C-B2A7-61E4-41F4-B8F324EE52DB}"/>
              </a:ext>
            </a:extLst>
          </p:cNvPr>
          <p:cNvSpPr>
            <a:spLocks noGrp="1"/>
          </p:cNvSpPr>
          <p:nvPr>
            <p:ph type="title"/>
          </p:nvPr>
        </p:nvSpPr>
        <p:spPr>
          <a:xfrm>
            <a:off x="838200" y="218821"/>
            <a:ext cx="10515600" cy="1325563"/>
          </a:xfrm>
        </p:spPr>
        <p:txBody>
          <a:bodyPr/>
          <a:lstStyle/>
          <a:p>
            <a:r>
              <a:rPr lang="en-GB" dirty="0"/>
              <a:t>Conclusion and Future work</a:t>
            </a:r>
            <a:endParaRPr lang="en-IN" dirty="0"/>
          </a:p>
        </p:txBody>
      </p:sp>
      <p:pic>
        <p:nvPicPr>
          <p:cNvPr id="2050" name="Picture 2">
            <a:extLst>
              <a:ext uri="{FF2B5EF4-FFF2-40B4-BE49-F238E27FC236}">
                <a16:creationId xmlns:a16="http://schemas.microsoft.com/office/drawing/2014/main" id="{45260D2D-CEF5-4015-B346-9A75368AC5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3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632D5-0018-5C43-40E9-D70D47131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DC56E-9BD9-2FCE-959C-33BD80D9C55B}"/>
              </a:ext>
            </a:extLst>
          </p:cNvPr>
          <p:cNvSpPr>
            <a:spLocks noGrp="1"/>
          </p:cNvSpPr>
          <p:nvPr>
            <p:ph type="title"/>
          </p:nvPr>
        </p:nvSpPr>
        <p:spPr/>
        <p:txBody>
          <a:bodyPr/>
          <a:lstStyle/>
          <a:p>
            <a:r>
              <a:rPr lang="en-GB" dirty="0"/>
              <a:t>References</a:t>
            </a:r>
            <a:endParaRPr lang="en-IN" dirty="0"/>
          </a:p>
        </p:txBody>
      </p:sp>
      <p:pic>
        <p:nvPicPr>
          <p:cNvPr id="2050" name="Picture 2">
            <a:extLst>
              <a:ext uri="{FF2B5EF4-FFF2-40B4-BE49-F238E27FC236}">
                <a16:creationId xmlns:a16="http://schemas.microsoft.com/office/drawing/2014/main" id="{7745725A-709D-539E-7F45-19883698F4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6AE0F1-E80F-36D3-11E8-6F5AA97302EF}"/>
              </a:ext>
            </a:extLst>
          </p:cNvPr>
          <p:cNvSpPr txBox="1"/>
          <p:nvPr/>
        </p:nvSpPr>
        <p:spPr>
          <a:xfrm>
            <a:off x="740664" y="1690688"/>
            <a:ext cx="10863072" cy="5601533"/>
          </a:xfrm>
          <a:prstGeom prst="rect">
            <a:avLst/>
          </a:prstGeom>
          <a:noFill/>
        </p:spPr>
        <p:txBody>
          <a:bodyPr wrap="square" rtlCol="0">
            <a:spAutoFit/>
          </a:bodyPr>
          <a:lstStyle/>
          <a:p>
            <a:pPr marL="514350" indent="-514350">
              <a:buAutoNum type="arabicPeriod"/>
            </a:pPr>
            <a:r>
              <a:rPr lang="en-GB" sz="2000" dirty="0"/>
              <a:t>Amin, Md Nur. (2020). Predicting Price of Daily Commodities using Machine Learning. 1-6. 10.1109/3ICT51146.2020.9312012. </a:t>
            </a:r>
          </a:p>
          <a:p>
            <a:pPr marL="514350" indent="-514350">
              <a:buAutoNum type="arabicPeriod"/>
            </a:pPr>
            <a:r>
              <a:rPr lang="en-GB" sz="2000" dirty="0"/>
              <a:t>J. Zhou, J. Ye, Y. Ouyang, M. Tong, X. Pan and J. Gao, "On Building Real Time Intelligent Agricultural Commodity Trading Models," 2022 IEEE Eighth International Conference on Big Data Computing Service and Applications (</a:t>
            </a:r>
            <a:r>
              <a:rPr lang="en-GB" sz="2000" dirty="0" err="1"/>
              <a:t>BigDataService</a:t>
            </a:r>
            <a:r>
              <a:rPr lang="en-GB" sz="2000" dirty="0"/>
              <a:t>), Newark, CA, USA, 2022, pp. 89-95, </a:t>
            </a:r>
            <a:r>
              <a:rPr lang="en-GB" sz="2000" dirty="0" err="1"/>
              <a:t>doi</a:t>
            </a:r>
            <a:r>
              <a:rPr lang="en-GB" sz="2000" dirty="0"/>
              <a:t>: 10.1109/BigDataService55688.2022.00021. </a:t>
            </a:r>
          </a:p>
          <a:p>
            <a:pPr marL="514350" indent="-514350">
              <a:buAutoNum type="arabicPeriod"/>
            </a:pPr>
            <a:r>
              <a:rPr lang="en-GB" sz="2000" b="0" i="0" dirty="0">
                <a:solidFill>
                  <a:srgbClr val="1C1D1E"/>
                </a:solidFill>
                <a:effectLst/>
                <a:latin typeface="Open Sans" panose="020F0502020204030204" pitchFamily="34" charset="0"/>
              </a:rPr>
              <a:t>Wang, S., &amp;  Zhang, T. (2024). Predictability of commodity futures returns with machine learning models. </a:t>
            </a:r>
            <a:r>
              <a:rPr lang="en-GB" sz="2000" b="0" i="1" dirty="0">
                <a:solidFill>
                  <a:srgbClr val="1C1D1E"/>
                </a:solidFill>
                <a:effectLst/>
                <a:latin typeface="Open Sans" panose="020F0502020204030204" pitchFamily="34" charset="0"/>
              </a:rPr>
              <a:t>The Journal of Futures Markets</a:t>
            </a:r>
            <a:r>
              <a:rPr lang="en-GB" sz="2000" b="0" i="0" dirty="0">
                <a:solidFill>
                  <a:srgbClr val="1C1D1E"/>
                </a:solidFill>
                <a:effectLst/>
                <a:latin typeface="Open Sans" panose="020F0502020204030204" pitchFamily="34" charset="0"/>
              </a:rPr>
              <a:t>, 44, 302–322. </a:t>
            </a:r>
            <a:r>
              <a:rPr lang="en-GB" sz="2000" i="0" u="none" strike="noStrike" dirty="0">
                <a:effectLst/>
                <a:latin typeface="Open Sans" panose="020F0502020204030204" pitchFamily="34" charset="0"/>
                <a:hlinkClick r:id="rId3"/>
              </a:rPr>
              <a:t>https://doi.org/10.1002/fut.22471</a:t>
            </a:r>
            <a:endParaRPr lang="en-GB" sz="2000" i="0" u="none" strike="noStrike" dirty="0">
              <a:effectLst/>
              <a:latin typeface="Open Sans" panose="020F0502020204030204" pitchFamily="34" charset="0"/>
            </a:endParaRPr>
          </a:p>
          <a:p>
            <a:pPr marL="514350" indent="-514350">
              <a:buAutoNum type="arabicPeriod"/>
            </a:pPr>
            <a:r>
              <a:rPr lang="en-GB" sz="2000" dirty="0"/>
              <a:t>Ly, R., Traore, F., &amp; Dia, K. (2021). </a:t>
            </a:r>
            <a:r>
              <a:rPr lang="en-GB" sz="2000" i="1" dirty="0"/>
              <a:t>Forecasting Commodity Prices Using Long Short-Term Memory Neural Networks</a:t>
            </a:r>
            <a:r>
              <a:rPr lang="en-GB" sz="2000" dirty="0"/>
              <a:t>. </a:t>
            </a:r>
            <a:r>
              <a:rPr lang="en-GB" sz="2000" i="1" dirty="0" err="1"/>
              <a:t>arXiv</a:t>
            </a:r>
            <a:r>
              <a:rPr lang="en-GB" sz="2000" i="1" dirty="0"/>
              <a:t> preprint arXiv:2101.03087</a:t>
            </a:r>
            <a:r>
              <a:rPr lang="en-GB" sz="2000" dirty="0"/>
              <a:t>.</a:t>
            </a:r>
            <a:endParaRPr lang="en-GB" sz="2000" i="0" u="none" strike="noStrike" dirty="0">
              <a:effectLst/>
              <a:latin typeface="Open Sans" panose="020F0502020204030204" pitchFamily="34" charset="0"/>
            </a:endParaRPr>
          </a:p>
          <a:p>
            <a:pPr marL="514350" indent="-514350">
              <a:buAutoNum type="arabicPeriod"/>
            </a:pPr>
            <a:r>
              <a:rPr lang="en-IN" sz="2000" dirty="0"/>
              <a:t>Jiang, J., </a:t>
            </a:r>
            <a:r>
              <a:rPr lang="en-IN" sz="2000" dirty="0" err="1"/>
              <a:t>Dierckx</a:t>
            </a:r>
            <a:r>
              <a:rPr lang="en-IN" sz="2000" dirty="0"/>
              <a:t>, T., Xiao, D., &amp; </a:t>
            </a:r>
            <a:r>
              <a:rPr lang="en-IN" sz="2000" dirty="0" err="1"/>
              <a:t>Schoutens</a:t>
            </a:r>
            <a:r>
              <a:rPr lang="en-IN" sz="2000" dirty="0"/>
              <a:t>, W. (2022). </a:t>
            </a:r>
            <a:r>
              <a:rPr lang="en-IN" sz="2000" i="1" dirty="0"/>
              <a:t>Market Making via Reinforcement Learning in China Commodity Market</a:t>
            </a:r>
            <a:r>
              <a:rPr lang="en-IN" sz="2000" dirty="0"/>
              <a:t>. </a:t>
            </a:r>
            <a:r>
              <a:rPr lang="en-IN" sz="2000" i="1" dirty="0" err="1"/>
              <a:t>arXiv</a:t>
            </a:r>
            <a:r>
              <a:rPr lang="en-IN" sz="2000" i="1" dirty="0"/>
              <a:t> preprint arXiv:2205.08936</a:t>
            </a:r>
            <a:r>
              <a:rPr lang="en-IN" sz="2000" dirty="0"/>
              <a:t>.</a:t>
            </a:r>
          </a:p>
          <a:p>
            <a:pPr marL="514350" indent="-514350">
              <a:buAutoNum type="arabicPeriod"/>
            </a:pPr>
            <a:r>
              <a:rPr lang="en-GB" sz="2000" dirty="0" err="1"/>
              <a:t>Jaddu</a:t>
            </a:r>
            <a:r>
              <a:rPr lang="en-GB" sz="2000" dirty="0"/>
              <a:t>, K. S., &amp; </a:t>
            </a:r>
            <a:r>
              <a:rPr lang="en-GB" sz="2000" dirty="0" err="1"/>
              <a:t>Bilokon</a:t>
            </a:r>
            <a:r>
              <a:rPr lang="en-GB" sz="2000" dirty="0"/>
              <a:t>, P. A. (2023). </a:t>
            </a:r>
            <a:r>
              <a:rPr lang="en-GB" sz="2000" i="1" dirty="0"/>
              <a:t>Combining Deep Learning on Order Books with Reinforcement Learning for Profitable Trading</a:t>
            </a:r>
            <a:r>
              <a:rPr lang="en-GB" sz="2000" dirty="0"/>
              <a:t>. </a:t>
            </a:r>
            <a:r>
              <a:rPr lang="en-GB" sz="2000" i="1" dirty="0" err="1"/>
              <a:t>arXiv</a:t>
            </a:r>
            <a:r>
              <a:rPr lang="en-GB" sz="2000" i="1" dirty="0"/>
              <a:t> preprint arXiv:2311.02088</a:t>
            </a:r>
            <a:r>
              <a:rPr lang="en-GB" sz="2000" dirty="0"/>
              <a:t>. </a:t>
            </a:r>
          </a:p>
          <a:p>
            <a:pPr marL="514350" indent="-514350">
              <a:buAutoNum type="arabicPeriod"/>
            </a:pPr>
            <a:endParaRPr lang="en-GB" sz="2000" dirty="0"/>
          </a:p>
          <a:p>
            <a:pPr marL="514350" indent="-514350">
              <a:buAutoNum type="arabicPeriod"/>
            </a:pPr>
            <a:endParaRPr lang="en-GB" sz="2000" dirty="0"/>
          </a:p>
          <a:p>
            <a:pPr marL="514350" indent="-514350">
              <a:buAutoNum type="arabicPeriod"/>
            </a:pPr>
            <a:endParaRPr lang="en-IN" sz="2000" dirty="0"/>
          </a:p>
        </p:txBody>
      </p:sp>
    </p:spTree>
    <p:extLst>
      <p:ext uri="{BB962C8B-B14F-4D97-AF65-F5344CB8AC3E}">
        <p14:creationId xmlns:p14="http://schemas.microsoft.com/office/powerpoint/2010/main" val="180415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98F94-DA2C-C5A2-00D4-1E5442A6E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9583D-7475-1123-CF1A-0042D070DDD2}"/>
              </a:ext>
            </a:extLst>
          </p:cNvPr>
          <p:cNvSpPr>
            <a:spLocks noGrp="1"/>
          </p:cNvSpPr>
          <p:nvPr>
            <p:ph type="title"/>
          </p:nvPr>
        </p:nvSpPr>
        <p:spPr/>
        <p:txBody>
          <a:bodyPr/>
          <a:lstStyle/>
          <a:p>
            <a:r>
              <a:rPr lang="en-GB" dirty="0"/>
              <a:t>Base paper details</a:t>
            </a:r>
            <a:endParaRPr lang="en-IN" dirty="0"/>
          </a:p>
        </p:txBody>
      </p:sp>
      <p:pic>
        <p:nvPicPr>
          <p:cNvPr id="2050" name="Picture 2">
            <a:extLst>
              <a:ext uri="{FF2B5EF4-FFF2-40B4-BE49-F238E27FC236}">
                <a16:creationId xmlns:a16="http://schemas.microsoft.com/office/drawing/2014/main" id="{65AFD231-F49C-A9CB-6E2C-7E0D28DA70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5636D-4889-7031-E999-8FDABE7FF3BC}"/>
              </a:ext>
            </a:extLst>
          </p:cNvPr>
          <p:cNvSpPr txBox="1"/>
          <p:nvPr/>
        </p:nvSpPr>
        <p:spPr>
          <a:xfrm>
            <a:off x="740664" y="1690688"/>
            <a:ext cx="10863072" cy="3970318"/>
          </a:xfrm>
          <a:prstGeom prst="rect">
            <a:avLst/>
          </a:prstGeom>
          <a:noFill/>
        </p:spPr>
        <p:txBody>
          <a:bodyPr wrap="square" rtlCol="0">
            <a:spAutoFit/>
          </a:bodyPr>
          <a:lstStyle/>
          <a:p>
            <a:pPr marL="457200" indent="-457200">
              <a:buFont typeface="Arial" panose="020B0604020202020204" pitchFamily="34" charset="0"/>
              <a:buChar char="•"/>
            </a:pPr>
            <a:r>
              <a:rPr lang="en-IN" sz="2800" dirty="0"/>
              <a:t>N. -B. -v. Le, Y. -S. Seo and J. -H. Huh, "Artificial Intelligence in Finance: Coffee Commodity Trading Big Data for Informed Decision Making," in IEEE Access, vol. 12, pp. 91780-91792, 2024</a:t>
            </a:r>
          </a:p>
          <a:p>
            <a:endParaRPr lang="en-IN" sz="2800" dirty="0"/>
          </a:p>
          <a:p>
            <a:pPr marL="457200" indent="-457200">
              <a:buFont typeface="Arial" panose="020B0604020202020204" pitchFamily="34" charset="0"/>
              <a:buChar char="•"/>
            </a:pPr>
            <a:r>
              <a:rPr lang="en-IN" sz="2800" dirty="0"/>
              <a:t>Indexed in SCI </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Year or Journal base paper publication : &lt;2024 and above&gt;</a:t>
            </a:r>
          </a:p>
          <a:p>
            <a:endParaRPr lang="en-IN" sz="2800" dirty="0"/>
          </a:p>
          <a:p>
            <a:endParaRPr lang="en-IN" sz="2800" dirty="0"/>
          </a:p>
        </p:txBody>
      </p:sp>
    </p:spTree>
    <p:extLst>
      <p:ext uri="{BB962C8B-B14F-4D97-AF65-F5344CB8AC3E}">
        <p14:creationId xmlns:p14="http://schemas.microsoft.com/office/powerpoint/2010/main" val="5533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A13F3-E860-4FFF-1C5B-E19F06E26B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70D8C-FB3C-242D-F9A9-5BBF371B9B10}"/>
              </a:ext>
            </a:extLst>
          </p:cNvPr>
          <p:cNvSpPr>
            <a:spLocks noGrp="1"/>
          </p:cNvSpPr>
          <p:nvPr>
            <p:ph type="title"/>
          </p:nvPr>
        </p:nvSpPr>
        <p:spPr/>
        <p:txBody>
          <a:bodyPr/>
          <a:lstStyle/>
          <a:p>
            <a:r>
              <a:rPr lang="en-GB" dirty="0"/>
              <a:t>Literature survey</a:t>
            </a:r>
            <a:endParaRPr lang="en-IN" dirty="0"/>
          </a:p>
        </p:txBody>
      </p:sp>
      <p:pic>
        <p:nvPicPr>
          <p:cNvPr id="2050" name="Picture 2">
            <a:extLst>
              <a:ext uri="{FF2B5EF4-FFF2-40B4-BE49-F238E27FC236}">
                <a16:creationId xmlns:a16="http://schemas.microsoft.com/office/drawing/2014/main" id="{4A4BCE81-0F47-D5E6-0F92-5027D34D3F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58C79B-FC50-2394-EC04-604C248423EE}"/>
              </a:ext>
            </a:extLst>
          </p:cNvPr>
          <p:cNvSpPr txBox="1"/>
          <p:nvPr/>
        </p:nvSpPr>
        <p:spPr>
          <a:xfrm>
            <a:off x="664464" y="1595021"/>
            <a:ext cx="10863072" cy="5262979"/>
          </a:xfrm>
          <a:prstGeom prst="rect">
            <a:avLst/>
          </a:prstGeom>
          <a:noFill/>
        </p:spPr>
        <p:txBody>
          <a:bodyPr wrap="square" rtlCol="0">
            <a:spAutoFit/>
          </a:bodyPr>
          <a:lstStyle/>
          <a:p>
            <a:pPr marL="514350" indent="-514350">
              <a:buAutoNum type="arabicPeriod"/>
            </a:pPr>
            <a:r>
              <a:rPr lang="en-GB" sz="2800" dirty="0"/>
              <a:t>Predicting Price of Daily Commodities using Machine Learning</a:t>
            </a:r>
          </a:p>
          <a:p>
            <a:endParaRPr lang="en-GB" sz="2800" dirty="0"/>
          </a:p>
          <a:p>
            <a:r>
              <a:rPr lang="en-GB" sz="2800" dirty="0"/>
              <a:t>Summary: This study conducts an extensive evaluation of machine learning algorithms to predict daily commodity prices. It emphasizes the importance of empirical evidence in selecting appropriate models for data forecasting.</a:t>
            </a:r>
          </a:p>
          <a:p>
            <a:r>
              <a:rPr lang="en-GB" sz="2800" dirty="0"/>
              <a:t>Key Points:</a:t>
            </a:r>
          </a:p>
          <a:p>
            <a:r>
              <a:rPr lang="en-GB" sz="2800" dirty="0"/>
              <a:t>Comprehensive experimental evaluation of state-of-the-art machine learning algorithms.</a:t>
            </a:r>
          </a:p>
          <a:p>
            <a:r>
              <a:rPr lang="en-GB" sz="2800" dirty="0"/>
              <a:t>Focus on daily commodities and their price fluctuations.</a:t>
            </a:r>
          </a:p>
          <a:p>
            <a:r>
              <a:rPr lang="en-GB" sz="2800" dirty="0"/>
              <a:t>Highlights the necessity of empirical evidence in model selection.</a:t>
            </a:r>
            <a:endParaRPr lang="en-IN" sz="2800" dirty="0"/>
          </a:p>
          <a:p>
            <a:endParaRPr lang="en-IN" sz="2800" dirty="0"/>
          </a:p>
        </p:txBody>
      </p:sp>
    </p:spTree>
    <p:extLst>
      <p:ext uri="{BB962C8B-B14F-4D97-AF65-F5344CB8AC3E}">
        <p14:creationId xmlns:p14="http://schemas.microsoft.com/office/powerpoint/2010/main" val="388555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8770-8F15-0B1A-649C-F51A3F022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C18C8-B5B7-EF7C-27AD-F4F31A16A93F}"/>
              </a:ext>
            </a:extLst>
          </p:cNvPr>
          <p:cNvSpPr>
            <a:spLocks noGrp="1"/>
          </p:cNvSpPr>
          <p:nvPr>
            <p:ph type="title"/>
          </p:nvPr>
        </p:nvSpPr>
        <p:spPr>
          <a:xfrm>
            <a:off x="838200" y="218821"/>
            <a:ext cx="10515600" cy="1325563"/>
          </a:xfrm>
        </p:spPr>
        <p:txBody>
          <a:bodyPr/>
          <a:lstStyle/>
          <a:p>
            <a:r>
              <a:rPr lang="en-GB" dirty="0"/>
              <a:t>Literature survey</a:t>
            </a:r>
            <a:endParaRPr lang="en-IN" dirty="0"/>
          </a:p>
        </p:txBody>
      </p:sp>
      <p:pic>
        <p:nvPicPr>
          <p:cNvPr id="2050" name="Picture 2">
            <a:extLst>
              <a:ext uri="{FF2B5EF4-FFF2-40B4-BE49-F238E27FC236}">
                <a16:creationId xmlns:a16="http://schemas.microsoft.com/office/drawing/2014/main" id="{0C6B1F2B-9AEA-0348-32C4-AF5DEBF99D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295AAD-F8AB-4F69-4E67-F822701288DE}"/>
              </a:ext>
            </a:extLst>
          </p:cNvPr>
          <p:cNvSpPr txBox="1"/>
          <p:nvPr/>
        </p:nvSpPr>
        <p:spPr>
          <a:xfrm>
            <a:off x="664464" y="1402997"/>
            <a:ext cx="10863072" cy="5262979"/>
          </a:xfrm>
          <a:prstGeom prst="rect">
            <a:avLst/>
          </a:prstGeom>
          <a:noFill/>
        </p:spPr>
        <p:txBody>
          <a:bodyPr wrap="square" rtlCol="0">
            <a:spAutoFit/>
          </a:bodyPr>
          <a:lstStyle/>
          <a:p>
            <a:r>
              <a:rPr lang="en-GB" sz="2800" dirty="0"/>
              <a:t>2. On Building Real-Time Intelligent Agricultural Commodity Trading Systems</a:t>
            </a:r>
          </a:p>
          <a:p>
            <a:r>
              <a:rPr lang="en-GB" sz="2800" dirty="0"/>
              <a:t>Summary: The paper presents three improved machine learning models based on LSTM, GRU, and SARIMA, and proposes an advanced deep learning LSTM model with time series and other relevant features for real-time agricultural commodity trading.</a:t>
            </a:r>
          </a:p>
          <a:p>
            <a:r>
              <a:rPr lang="en-GB" sz="2800" dirty="0"/>
              <a:t>Key Points:</a:t>
            </a:r>
          </a:p>
          <a:p>
            <a:r>
              <a:rPr lang="en-GB" sz="2800" dirty="0"/>
              <a:t>Development of improved LSTM, GRU, and SARIMA models.</a:t>
            </a:r>
          </a:p>
          <a:p>
            <a:r>
              <a:rPr lang="en-GB" sz="2800" dirty="0"/>
              <a:t>Proposal of an advanced deep learning LSTM model incorporating time series data.</a:t>
            </a:r>
          </a:p>
          <a:p>
            <a:r>
              <a:rPr lang="en-GB" sz="2800" dirty="0"/>
              <a:t>Focus on real-time applications in agricultural commodity trading..</a:t>
            </a:r>
            <a:endParaRPr lang="en-IN" sz="2800" dirty="0"/>
          </a:p>
          <a:p>
            <a:endParaRPr lang="en-IN" sz="2800" dirty="0"/>
          </a:p>
        </p:txBody>
      </p:sp>
    </p:spTree>
    <p:extLst>
      <p:ext uri="{BB962C8B-B14F-4D97-AF65-F5344CB8AC3E}">
        <p14:creationId xmlns:p14="http://schemas.microsoft.com/office/powerpoint/2010/main" val="285415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CCD6F-0ECF-1EF0-72EF-3D5AFA3B0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7C658-F926-C3EE-DBE4-2DE42346E1E6}"/>
              </a:ext>
            </a:extLst>
          </p:cNvPr>
          <p:cNvSpPr>
            <a:spLocks noGrp="1"/>
          </p:cNvSpPr>
          <p:nvPr>
            <p:ph type="title"/>
          </p:nvPr>
        </p:nvSpPr>
        <p:spPr>
          <a:xfrm>
            <a:off x="838200" y="218821"/>
            <a:ext cx="10515600" cy="1325563"/>
          </a:xfrm>
        </p:spPr>
        <p:txBody>
          <a:bodyPr/>
          <a:lstStyle/>
          <a:p>
            <a:r>
              <a:rPr lang="en-GB" dirty="0"/>
              <a:t>Literature survey</a:t>
            </a:r>
            <a:endParaRPr lang="en-IN" dirty="0"/>
          </a:p>
        </p:txBody>
      </p:sp>
      <p:pic>
        <p:nvPicPr>
          <p:cNvPr id="2050" name="Picture 2">
            <a:extLst>
              <a:ext uri="{FF2B5EF4-FFF2-40B4-BE49-F238E27FC236}">
                <a16:creationId xmlns:a16="http://schemas.microsoft.com/office/drawing/2014/main" id="{C3C8EE29-E296-CC8D-2E0B-A202A40160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5306BA-1C7D-0B99-59A4-E253A4851ABA}"/>
              </a:ext>
            </a:extLst>
          </p:cNvPr>
          <p:cNvSpPr txBox="1"/>
          <p:nvPr/>
        </p:nvSpPr>
        <p:spPr>
          <a:xfrm>
            <a:off x="664464" y="1402997"/>
            <a:ext cx="10863072" cy="3970318"/>
          </a:xfrm>
          <a:prstGeom prst="rect">
            <a:avLst/>
          </a:prstGeom>
          <a:noFill/>
        </p:spPr>
        <p:txBody>
          <a:bodyPr wrap="square" rtlCol="0">
            <a:spAutoFit/>
          </a:bodyPr>
          <a:lstStyle/>
          <a:p>
            <a:r>
              <a:rPr lang="en-GB" sz="2800" dirty="0"/>
              <a:t>3. Predictability of Commodity Futures Returns with Machine Learning</a:t>
            </a:r>
          </a:p>
          <a:p>
            <a:endParaRPr lang="en-GB" sz="2800" dirty="0"/>
          </a:p>
          <a:p>
            <a:r>
              <a:rPr lang="en-GB" sz="2800" dirty="0"/>
              <a:t>Summary: This study utilizes prevailing machine learning models to investigate the predictability of futures returns in 22 commodities, considering both commodity-specific and macroeconomic factors.</a:t>
            </a:r>
          </a:p>
          <a:p>
            <a:r>
              <a:rPr lang="en-GB" sz="2800" dirty="0"/>
              <a:t>Key Points:</a:t>
            </a:r>
          </a:p>
          <a:p>
            <a:r>
              <a:rPr lang="en-GB" sz="2800" dirty="0"/>
              <a:t>Application of machine learning models to predict futures returns.</a:t>
            </a:r>
          </a:p>
          <a:p>
            <a:r>
              <a:rPr lang="en-GB" sz="2800" dirty="0"/>
              <a:t>Analysis of 22 different commodities.</a:t>
            </a:r>
          </a:p>
          <a:p>
            <a:r>
              <a:rPr lang="en-GB" sz="2800" dirty="0"/>
              <a:t>Incorporation of commodity-specific and macroeconomic variables.</a:t>
            </a:r>
            <a:endParaRPr lang="en-IN" sz="2800" dirty="0"/>
          </a:p>
        </p:txBody>
      </p:sp>
    </p:spTree>
    <p:extLst>
      <p:ext uri="{BB962C8B-B14F-4D97-AF65-F5344CB8AC3E}">
        <p14:creationId xmlns:p14="http://schemas.microsoft.com/office/powerpoint/2010/main" val="375223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3001-D260-31A9-E6C6-E72D7A360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922586-783C-1B84-E1D7-67CE88A28369}"/>
              </a:ext>
            </a:extLst>
          </p:cNvPr>
          <p:cNvSpPr>
            <a:spLocks noGrp="1"/>
          </p:cNvSpPr>
          <p:nvPr>
            <p:ph type="title"/>
          </p:nvPr>
        </p:nvSpPr>
        <p:spPr>
          <a:xfrm>
            <a:off x="838200" y="218821"/>
            <a:ext cx="10515600" cy="1325563"/>
          </a:xfrm>
        </p:spPr>
        <p:txBody>
          <a:bodyPr/>
          <a:lstStyle/>
          <a:p>
            <a:r>
              <a:rPr lang="en-GB" dirty="0"/>
              <a:t>Literature survey</a:t>
            </a:r>
            <a:endParaRPr lang="en-IN" dirty="0"/>
          </a:p>
        </p:txBody>
      </p:sp>
      <p:pic>
        <p:nvPicPr>
          <p:cNvPr id="2050" name="Picture 2">
            <a:extLst>
              <a:ext uri="{FF2B5EF4-FFF2-40B4-BE49-F238E27FC236}">
                <a16:creationId xmlns:a16="http://schemas.microsoft.com/office/drawing/2014/main" id="{604D2131-C1F6-D11B-EE57-4A4930927F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3F7FA4-BC9B-8121-2331-0610EC935740}"/>
              </a:ext>
            </a:extLst>
          </p:cNvPr>
          <p:cNvSpPr txBox="1"/>
          <p:nvPr/>
        </p:nvSpPr>
        <p:spPr>
          <a:xfrm>
            <a:off x="664464" y="1402997"/>
            <a:ext cx="10863072" cy="4832092"/>
          </a:xfrm>
          <a:prstGeom prst="rect">
            <a:avLst/>
          </a:prstGeom>
          <a:noFill/>
        </p:spPr>
        <p:txBody>
          <a:bodyPr wrap="square" rtlCol="0">
            <a:spAutoFit/>
          </a:bodyPr>
          <a:lstStyle/>
          <a:p>
            <a:r>
              <a:rPr lang="en-GB" sz="2800" dirty="0"/>
              <a:t>4. Forecasting Commodity Prices Using Long Short-Term Memory Neural Networks</a:t>
            </a:r>
          </a:p>
          <a:p>
            <a:endParaRPr lang="en-GB" sz="2800" dirty="0"/>
          </a:p>
          <a:p>
            <a:r>
              <a:rPr lang="en-GB" sz="2800" dirty="0"/>
              <a:t>Summary: This paper applies Long Short-Term Memory (LSTM) neural networks to forecast cotton and oil prices, comparing the performance with traditional ARIMA models and suggesting a forecast averaging method for improved accuracy.</a:t>
            </a:r>
          </a:p>
          <a:p>
            <a:r>
              <a:rPr lang="en-GB" sz="2800" dirty="0"/>
              <a:t>Key Points:</a:t>
            </a:r>
          </a:p>
          <a:p>
            <a:r>
              <a:rPr lang="en-GB" sz="2800" dirty="0"/>
              <a:t>Implementation of LSTM neural networks for price forecasting.</a:t>
            </a:r>
          </a:p>
          <a:p>
            <a:r>
              <a:rPr lang="en-GB" sz="2800" dirty="0"/>
              <a:t>Comparison with traditional ARIMA models.</a:t>
            </a:r>
          </a:p>
          <a:p>
            <a:r>
              <a:rPr lang="en-GB" sz="2800" dirty="0"/>
              <a:t>Proposal of a forecast averaging method to enhance accuracy.</a:t>
            </a:r>
            <a:endParaRPr lang="en-IN" sz="2800" dirty="0"/>
          </a:p>
        </p:txBody>
      </p:sp>
    </p:spTree>
    <p:extLst>
      <p:ext uri="{BB962C8B-B14F-4D97-AF65-F5344CB8AC3E}">
        <p14:creationId xmlns:p14="http://schemas.microsoft.com/office/powerpoint/2010/main" val="19166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ED96A-C1F0-11E5-010E-95090B0B4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4355F-FC93-E2FC-1C6E-7DD3F726F18F}"/>
              </a:ext>
            </a:extLst>
          </p:cNvPr>
          <p:cNvSpPr>
            <a:spLocks noGrp="1"/>
          </p:cNvSpPr>
          <p:nvPr>
            <p:ph type="title"/>
          </p:nvPr>
        </p:nvSpPr>
        <p:spPr>
          <a:xfrm>
            <a:off x="838200" y="218821"/>
            <a:ext cx="10515600" cy="1325563"/>
          </a:xfrm>
        </p:spPr>
        <p:txBody>
          <a:bodyPr/>
          <a:lstStyle/>
          <a:p>
            <a:r>
              <a:rPr lang="en-GB" dirty="0"/>
              <a:t>Literature survey</a:t>
            </a:r>
            <a:endParaRPr lang="en-IN" dirty="0"/>
          </a:p>
        </p:txBody>
      </p:sp>
      <p:pic>
        <p:nvPicPr>
          <p:cNvPr id="2050" name="Picture 2">
            <a:extLst>
              <a:ext uri="{FF2B5EF4-FFF2-40B4-BE49-F238E27FC236}">
                <a16:creationId xmlns:a16="http://schemas.microsoft.com/office/drawing/2014/main" id="{5A5219DB-CA0E-EC35-82F3-F24476A630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A7128D-3867-327D-019D-C559193347A0}"/>
              </a:ext>
            </a:extLst>
          </p:cNvPr>
          <p:cNvSpPr txBox="1"/>
          <p:nvPr/>
        </p:nvSpPr>
        <p:spPr>
          <a:xfrm>
            <a:off x="664464" y="1402997"/>
            <a:ext cx="10863072" cy="4832092"/>
          </a:xfrm>
          <a:prstGeom prst="rect">
            <a:avLst/>
          </a:prstGeom>
          <a:noFill/>
        </p:spPr>
        <p:txBody>
          <a:bodyPr wrap="square" rtlCol="0">
            <a:spAutoFit/>
          </a:bodyPr>
          <a:lstStyle/>
          <a:p>
            <a:r>
              <a:rPr lang="en-GB" sz="2800" dirty="0"/>
              <a:t>5. Market Making via Reinforcement Learning in China Commodity Market</a:t>
            </a:r>
          </a:p>
          <a:p>
            <a:endParaRPr lang="en-GB" sz="2800" dirty="0"/>
          </a:p>
          <a:p>
            <a:r>
              <a:rPr lang="en-GB" sz="2800" dirty="0"/>
              <a:t>Summary: This research explores the application of reinforcement learning to market making in the China commodity market, developing an automatic trading system and analysing agent behaviours under different market conditions.</a:t>
            </a:r>
          </a:p>
          <a:p>
            <a:r>
              <a:rPr lang="en-GB" sz="2800" dirty="0"/>
              <a:t>Key Points:</a:t>
            </a:r>
          </a:p>
          <a:p>
            <a:r>
              <a:rPr lang="en-GB" sz="2800" dirty="0"/>
              <a:t>Application of reinforcement learning in market making.</a:t>
            </a:r>
          </a:p>
          <a:p>
            <a:r>
              <a:rPr lang="en-GB" sz="2800" dirty="0"/>
              <a:t>Development of an automatic trading system.</a:t>
            </a:r>
          </a:p>
          <a:p>
            <a:r>
              <a:rPr lang="en-GB" sz="2800" dirty="0"/>
              <a:t>Behavioural analysis of agents in various market scenarios.</a:t>
            </a:r>
            <a:endParaRPr lang="en-IN" sz="2800" dirty="0"/>
          </a:p>
        </p:txBody>
      </p:sp>
    </p:spTree>
    <p:extLst>
      <p:ext uri="{BB962C8B-B14F-4D97-AF65-F5344CB8AC3E}">
        <p14:creationId xmlns:p14="http://schemas.microsoft.com/office/powerpoint/2010/main" val="113943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EA4DB-0C5C-B0EF-D5CD-A6BB21196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A370E1-EACE-45F9-13D4-CBB95B0E21BD}"/>
              </a:ext>
            </a:extLst>
          </p:cNvPr>
          <p:cNvSpPr>
            <a:spLocks noGrp="1"/>
          </p:cNvSpPr>
          <p:nvPr>
            <p:ph type="title"/>
          </p:nvPr>
        </p:nvSpPr>
        <p:spPr>
          <a:xfrm>
            <a:off x="838200" y="218821"/>
            <a:ext cx="10515600" cy="1325563"/>
          </a:xfrm>
        </p:spPr>
        <p:txBody>
          <a:bodyPr/>
          <a:lstStyle/>
          <a:p>
            <a:r>
              <a:rPr lang="en-GB" dirty="0"/>
              <a:t>Literature survey</a:t>
            </a:r>
            <a:endParaRPr lang="en-IN" dirty="0"/>
          </a:p>
        </p:txBody>
      </p:sp>
      <p:pic>
        <p:nvPicPr>
          <p:cNvPr id="2050" name="Picture 2">
            <a:extLst>
              <a:ext uri="{FF2B5EF4-FFF2-40B4-BE49-F238E27FC236}">
                <a16:creationId xmlns:a16="http://schemas.microsoft.com/office/drawing/2014/main" id="{2913D657-08C8-0B3A-170A-2882DA02F8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8431" y="127000"/>
            <a:ext cx="3218322" cy="851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AC9F27-CC7A-D060-B0A4-84B4DB8172ED}"/>
              </a:ext>
            </a:extLst>
          </p:cNvPr>
          <p:cNvSpPr txBox="1"/>
          <p:nvPr/>
        </p:nvSpPr>
        <p:spPr>
          <a:xfrm>
            <a:off x="664464" y="1402997"/>
            <a:ext cx="10863072" cy="5262979"/>
          </a:xfrm>
          <a:prstGeom prst="rect">
            <a:avLst/>
          </a:prstGeom>
          <a:noFill/>
        </p:spPr>
        <p:txBody>
          <a:bodyPr wrap="square" rtlCol="0">
            <a:spAutoFit/>
          </a:bodyPr>
          <a:lstStyle/>
          <a:p>
            <a:r>
              <a:rPr lang="en-GB" sz="2800" dirty="0"/>
              <a:t>6. Combining Deep Learning on Order Books with Reinforcement Learning for Profitable Trading</a:t>
            </a:r>
          </a:p>
          <a:p>
            <a:endParaRPr lang="en-GB" sz="2800" dirty="0"/>
          </a:p>
          <a:p>
            <a:r>
              <a:rPr lang="en-GB" sz="2800" dirty="0"/>
              <a:t>Summary: This study focuses on forecasting returns across multiple horizons using order flow imbalance, training temporal-difference learning models for various financial instruments, and evaluating their performance through back testing and forward testing.</a:t>
            </a:r>
          </a:p>
          <a:p>
            <a:r>
              <a:rPr lang="en-GB" sz="2800" dirty="0"/>
              <a:t>Key Points:</a:t>
            </a:r>
          </a:p>
          <a:p>
            <a:r>
              <a:rPr lang="en-GB" sz="2800" dirty="0"/>
              <a:t>Forecasting returns using order flow imbalance.</a:t>
            </a:r>
          </a:p>
          <a:p>
            <a:r>
              <a:rPr lang="en-GB" sz="2800" dirty="0"/>
              <a:t>Training of temporal-difference learning models.</a:t>
            </a:r>
          </a:p>
          <a:p>
            <a:r>
              <a:rPr lang="en-GB" sz="2800" dirty="0"/>
              <a:t>Comprehensive performance evaluation through back testing and forward testing.</a:t>
            </a:r>
            <a:endParaRPr lang="en-IN" sz="2800" dirty="0"/>
          </a:p>
        </p:txBody>
      </p:sp>
    </p:spTree>
    <p:extLst>
      <p:ext uri="{BB962C8B-B14F-4D97-AF65-F5344CB8AC3E}">
        <p14:creationId xmlns:p14="http://schemas.microsoft.com/office/powerpoint/2010/main" val="92574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791</TotalTime>
  <Words>2228</Words>
  <Application>Microsoft Office PowerPoint</Application>
  <PresentationFormat>Widescreen</PresentationFormat>
  <Paragraphs>195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Open Sans</vt:lpstr>
      <vt:lpstr>Office Theme</vt:lpstr>
      <vt:lpstr>PowerPoint Presentation</vt:lpstr>
      <vt:lpstr>Abstract</vt:lpstr>
      <vt:lpstr>Base paper details</vt:lpstr>
      <vt:lpstr>Literature survey</vt:lpstr>
      <vt:lpstr>Literature survey</vt:lpstr>
      <vt:lpstr>Literature survey</vt:lpstr>
      <vt:lpstr>Literature survey</vt:lpstr>
      <vt:lpstr>Literature survey</vt:lpstr>
      <vt:lpstr>Literature survey</vt:lpstr>
      <vt:lpstr>Existing System</vt:lpstr>
      <vt:lpstr>Drawbacks of Existing System</vt:lpstr>
      <vt:lpstr>Proposed System</vt:lpstr>
      <vt:lpstr>Workflow Diagram</vt:lpstr>
      <vt:lpstr>Modules and Algorithm</vt:lpstr>
      <vt:lpstr>Dataset description &amp; Preprocessing</vt:lpstr>
      <vt:lpstr>Experiment 1 : Stochastic Indicator</vt:lpstr>
      <vt:lpstr>Experiment 1 : Results </vt:lpstr>
      <vt:lpstr>Experiment 2 : Multiple Linear Regression</vt:lpstr>
      <vt:lpstr>Experiment 2 : Result</vt:lpstr>
      <vt:lpstr>Experiment 3 : XGRandom Boost</vt:lpstr>
      <vt:lpstr>Experiment 3 : Results</vt:lpstr>
      <vt:lpstr>Experiment 4 : Random Forest + Results</vt:lpstr>
      <vt:lpstr>Way Forward</vt:lpstr>
      <vt:lpstr>Team Member Responsibility and  Time line</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Varadharajan</dc:creator>
  <cp:lastModifiedBy>Sanjay Varadharajan</cp:lastModifiedBy>
  <cp:revision>7</cp:revision>
  <dcterms:created xsi:type="dcterms:W3CDTF">2025-02-10T09:04:47Z</dcterms:created>
  <dcterms:modified xsi:type="dcterms:W3CDTF">2025-03-19T08:34:51Z</dcterms:modified>
</cp:coreProperties>
</file>