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aximized" horzBarState="maximized">
    <p:restoredLeft sz="84380"/>
    <p:restoredTop sz="94660"/>
  </p:normalViewPr>
  <p:slideViewPr>
    <p:cSldViewPr>
      <p:cViewPr varScale="1">
        <p:scale>
          <a:sx n="106" d="100"/>
          <a:sy n="106" d="100"/>
        </p:scale>
        <p:origin x="-2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כ"ה/אלול/תשע"א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כ"ה/אלול/תשע"א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כ"ה/אלול/תשע"א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כ"ה/אלול/תשע"א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כ"ה/אלול/תשע"א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כ"ה/אלול/תשע"א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כ"ה/אלול/תשע"א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כ"ה/אלול/תשע"א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כ"ה/אלול/תשע"א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כ"ה/אלול/תשע"א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כ"ה/אלול/תשע"א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CDDC-E69E-4CA3-8959-30B5591C52B0}" type="datetimeFigureOut">
              <a:rPr lang="he-IL" smtClean="0"/>
              <a:pPr/>
              <a:t>כ"ה/אלול/תשע"א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(*) Design (VHDL)  </a:t>
            </a:r>
            <a:br>
              <a:rPr lang="en-US" dirty="0" smtClean="0"/>
            </a:br>
            <a:r>
              <a:rPr lang="en-US" dirty="0" smtClean="0"/>
              <a:t>(*) Verification (System </a:t>
            </a:r>
            <a:r>
              <a:rPr lang="en-US" dirty="0" err="1" smtClean="0"/>
              <a:t>Verilog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Presented by: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Omer Shaked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Beeri Schreiber</a:t>
            </a:r>
            <a:endParaRPr lang="he-I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5918" y="770263"/>
            <a:ext cx="48514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7030A0"/>
                </a:solidFill>
              </a:rPr>
              <a:t>The SPI Project</a:t>
            </a:r>
            <a:endParaRPr lang="he-IL" sz="60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07763" y="6286520"/>
            <a:ext cx="12362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27.09.2011</a:t>
            </a:r>
            <a:endParaRPr lang="he-IL" dirty="0"/>
          </a:p>
        </p:txBody>
      </p:sp>
      <p:pic>
        <p:nvPicPr>
          <p:cNvPr id="11266" name="Picture 2" descr="VLSI Systems Research Center, VLSI Laboratory Techn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76" y="142852"/>
            <a:ext cx="638175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http://pard.technion.ac.il/archives/Logo/Technion%20logo-1b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143108" cy="7857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643050"/>
            <a:ext cx="7500990" cy="3214710"/>
          </a:xfrm>
        </p:spPr>
        <p:txBody>
          <a:bodyPr>
            <a:normAutofit fontScale="92500" lnSpcReduction="10000"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VHDL TB has been performed on RAM, FIFO, Checksum, Message Packs, SPI Master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System </a:t>
            </a:r>
            <a:r>
              <a:rPr lang="en-US" dirty="0" err="1" smtClean="0">
                <a:solidFill>
                  <a:schemeClr val="tx1"/>
                </a:solidFill>
              </a:rPr>
              <a:t>Verilog</a:t>
            </a:r>
            <a:r>
              <a:rPr lang="en-US" dirty="0" smtClean="0">
                <a:solidFill>
                  <a:schemeClr val="tx1"/>
                </a:solidFill>
              </a:rPr>
              <a:t> TB should be written for the following:</a:t>
            </a:r>
          </a:p>
          <a:p>
            <a:pPr marL="971550" lvl="1" indent="-514350" algn="l" rtl="0"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Individual TB for SPI Master and Slave</a:t>
            </a:r>
          </a:p>
          <a:p>
            <a:pPr marL="971550" lvl="1" indent="-514350" algn="l" rtl="0"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Whole System (Including Wishbone Interface)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US" dirty="0" smtClean="0"/>
              <a:t>Directory Structure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643050"/>
            <a:ext cx="7500990" cy="3214710"/>
          </a:xfrm>
        </p:spPr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All project files are saved to SVN.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 rtl="0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357562"/>
            <a:ext cx="109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357562"/>
            <a:ext cx="9810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3357562"/>
            <a:ext cx="12668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2428868"/>
            <a:ext cx="13430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86446" y="4143380"/>
            <a:ext cx="12763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7158" y="3714752"/>
            <a:ext cx="803940" cy="232408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2071682" y="3348988"/>
            <a:ext cx="803940" cy="232408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2396512" y="3589016"/>
            <a:ext cx="499088" cy="213364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645278" y="3341360"/>
            <a:ext cx="690502" cy="20956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3999642" y="3711878"/>
            <a:ext cx="892398" cy="220042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6186614" y="2808898"/>
            <a:ext cx="892398" cy="220042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4001582" y="4101440"/>
            <a:ext cx="517078" cy="23434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6124724" y="4922480"/>
            <a:ext cx="519916" cy="21340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643050"/>
            <a:ext cx="8286808" cy="3214710"/>
          </a:xfrm>
        </p:spPr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SPI Slave – 24.10.2011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Slave RAM Controller – 24.10.2011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Master </a:t>
            </a:r>
            <a:r>
              <a:rPr lang="en-US" sz="2800" dirty="0" smtClean="0">
                <a:solidFill>
                  <a:schemeClr val="tx1"/>
                </a:solidFill>
              </a:rPr>
              <a:t>Host and </a:t>
            </a:r>
            <a:r>
              <a:rPr lang="en-US" sz="2800" dirty="0" smtClean="0">
                <a:solidFill>
                  <a:schemeClr val="tx1"/>
                </a:solidFill>
              </a:rPr>
              <a:t>Slave </a:t>
            </a:r>
            <a:r>
              <a:rPr lang="en-US" sz="2800" dirty="0" smtClean="0">
                <a:solidFill>
                  <a:schemeClr val="tx1"/>
                </a:solidFill>
              </a:rPr>
              <a:t>Connection </a:t>
            </a:r>
            <a:r>
              <a:rPr lang="en-US" sz="2800" dirty="0" smtClean="0">
                <a:solidFill>
                  <a:schemeClr val="tx1"/>
                </a:solidFill>
              </a:rPr>
              <a:t>– 24.10.2011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 rtl="0"/>
            <a:r>
              <a:rPr lang="en-US" sz="2800" dirty="0" smtClean="0">
                <a:solidFill>
                  <a:schemeClr val="tx1"/>
                </a:solidFill>
              </a:rPr>
              <a:t>Verification schedule is unknown yet.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/>
              <a:t>Verification Plan (1)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643050"/>
            <a:ext cx="8286808" cy="4214842"/>
          </a:xfrm>
        </p:spPr>
        <p:txBody>
          <a:bodyPr>
            <a:normAutofit lnSpcReduction="10000"/>
          </a:bodyPr>
          <a:lstStyle/>
          <a:p>
            <a:pPr marL="514350" indent="-514350" algn="l" rtl="0"/>
            <a:r>
              <a:rPr lang="en-US" sz="2800" dirty="0" smtClean="0">
                <a:solidFill>
                  <a:schemeClr val="tx1"/>
                </a:solidFill>
              </a:rPr>
              <a:t>SPI Master: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Run with all 4 possible options of CPOL and CPHA.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Validate that clock is divided correct for minimum and maximum register value.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FIFO empty (should stop SPI Master transaction).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Register change during active transaction (Should cause error)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Operation with single / multiple slaves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During RESET, change inputs. Validate outputs are in their default value.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/>
              <a:t>Verification Plan (2)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643050"/>
            <a:ext cx="8286808" cy="4214842"/>
          </a:xfrm>
        </p:spPr>
        <p:txBody>
          <a:bodyPr>
            <a:normAutofit/>
          </a:bodyPr>
          <a:lstStyle/>
          <a:p>
            <a:pPr marL="514350" indent="-514350" algn="l" rtl="0"/>
            <a:r>
              <a:rPr lang="en-US" sz="2800" dirty="0" smtClean="0">
                <a:solidFill>
                  <a:schemeClr val="tx1"/>
                </a:solidFill>
              </a:rPr>
              <a:t>SPI Slave: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Run with all 4 possible options of CPOL and CPHA.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Negate SPI_SS in the middle of the transaction.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SPI_CLK stops for a long time (time out).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Data from RAM is not valid when it should be.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Register change during active transaction (Should influence after transaction only)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During RESET, change inputs. Validate outputs are in their default </a:t>
            </a:r>
            <a:r>
              <a:rPr lang="en-US" sz="2400" dirty="0" smtClean="0">
                <a:solidFill>
                  <a:schemeClr val="tx1"/>
                </a:solidFill>
              </a:rPr>
              <a:t>value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/>
              <a:t>Verification Plan (3)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643050"/>
            <a:ext cx="8286808" cy="4786346"/>
          </a:xfrm>
        </p:spPr>
        <p:txBody>
          <a:bodyPr>
            <a:normAutofit fontScale="92500" lnSpcReduction="10000"/>
          </a:bodyPr>
          <a:lstStyle/>
          <a:p>
            <a:pPr marL="514350" indent="-514350" algn="l" rtl="0"/>
            <a:r>
              <a:rPr lang="en-US" sz="2800" dirty="0" smtClean="0">
                <a:solidFill>
                  <a:schemeClr val="tx1"/>
                </a:solidFill>
              </a:rPr>
              <a:t>Top Test Bench: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Run with all 4 possible options of CPOL and CPHA.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Run with </a:t>
            </a:r>
            <a:r>
              <a:rPr lang="en-US" sz="2400" dirty="0" smtClean="0">
                <a:solidFill>
                  <a:schemeClr val="tx1"/>
                </a:solidFill>
              </a:rPr>
              <a:t>different SPI_CLK frequencies.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Write data to random address in RAM, then read from it. Validate data match.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Perform “Write-write-read-write-read”.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Perform “Write-read-read-write-read”.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Write Single (burst size of 1), and Burst.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Write / </a:t>
            </a:r>
            <a:r>
              <a:rPr lang="en-US" sz="2400" dirty="0" smtClean="0">
                <a:solidFill>
                  <a:srgbClr val="7030A0"/>
                </a:solidFill>
              </a:rPr>
              <a:t>read</a:t>
            </a:r>
            <a:r>
              <a:rPr lang="en-US" sz="2400" dirty="0" smtClean="0">
                <a:solidFill>
                  <a:schemeClr val="tx1"/>
                </a:solidFill>
              </a:rPr>
              <a:t> to / </a:t>
            </a:r>
            <a:r>
              <a:rPr lang="en-US" sz="2400" dirty="0" smtClean="0">
                <a:solidFill>
                  <a:srgbClr val="7030A0"/>
                </a:solidFill>
              </a:rPr>
              <a:t>from</a:t>
            </a:r>
            <a:r>
              <a:rPr lang="en-US" sz="2400" dirty="0" smtClean="0">
                <a:solidFill>
                  <a:schemeClr val="tx1"/>
                </a:solidFill>
              </a:rPr>
              <a:t> non-existing register address.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Write to valid address, but burst length exceeds from valid address.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Stop transaction in the middle (Negate WBM_CYC).</a:t>
            </a:r>
          </a:p>
          <a:p>
            <a:pPr marL="971550" lvl="1" indent="-514350" algn="l" rtl="0">
              <a:buFont typeface="+mj-lt"/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Perform RESET in the middle of the transaction.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-24"/>
            <a:ext cx="7772400" cy="1470025"/>
          </a:xfrm>
        </p:spPr>
        <p:txBody>
          <a:bodyPr/>
          <a:lstStyle/>
          <a:p>
            <a:r>
              <a:rPr lang="en-US" dirty="0" smtClean="0"/>
              <a:t>Background - SPI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142984"/>
            <a:ext cx="7143800" cy="2500330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Asynchronous</a:t>
            </a:r>
            <a:r>
              <a:rPr lang="en-US" dirty="0">
                <a:solidFill>
                  <a:schemeClr val="tx1"/>
                </a:solidFill>
              </a:rPr>
              <a:t> serial data link standard 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perates </a:t>
            </a:r>
            <a:r>
              <a:rPr lang="en-US" dirty="0">
                <a:solidFill>
                  <a:schemeClr val="tx1"/>
                </a:solidFill>
              </a:rPr>
              <a:t>in full </a:t>
            </a:r>
            <a:r>
              <a:rPr lang="en-US" dirty="0" smtClean="0">
                <a:solidFill>
                  <a:schemeClr val="tx1"/>
                </a:solidFill>
              </a:rPr>
              <a:t>duplex mode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Devices </a:t>
            </a:r>
            <a:r>
              <a:rPr lang="en-US" dirty="0">
                <a:solidFill>
                  <a:schemeClr val="tx1"/>
                </a:solidFill>
              </a:rPr>
              <a:t>communicate in master/slave </a:t>
            </a:r>
            <a:r>
              <a:rPr lang="en-US" dirty="0" smtClean="0">
                <a:solidFill>
                  <a:schemeClr val="tx1"/>
                </a:solidFill>
              </a:rPr>
              <a:t>mode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master device initiates </a:t>
            </a:r>
            <a:r>
              <a:rPr lang="en-US" dirty="0" smtClean="0">
                <a:solidFill>
                  <a:schemeClr val="tx1"/>
                </a:solidFill>
              </a:rPr>
              <a:t>the data </a:t>
            </a:r>
            <a:r>
              <a:rPr lang="en-US" dirty="0">
                <a:solidFill>
                  <a:schemeClr val="tx1"/>
                </a:solidFill>
              </a:rPr>
              <a:t>frame. 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6" name="Picture 4" descr="http://upload.wikimedia.org/wikipedia/commons/thumb/e/ed/SPI_single_slave.svg/1000px-SPI_single_slav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585602"/>
            <a:ext cx="6596074" cy="2057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0"/>
            <a:ext cx="7772400" cy="1470025"/>
          </a:xfrm>
        </p:spPr>
        <p:txBody>
          <a:bodyPr/>
          <a:lstStyle/>
          <a:p>
            <a:pPr rtl="0"/>
            <a:r>
              <a:rPr lang="en-US" dirty="0" smtClean="0"/>
              <a:t>Protocol - SPI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57298"/>
            <a:ext cx="7929618" cy="1714512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master </a:t>
            </a:r>
            <a:r>
              <a:rPr lang="en-US" sz="2400" dirty="0" smtClean="0">
                <a:solidFill>
                  <a:schemeClr val="tx1"/>
                </a:solidFill>
              </a:rPr>
              <a:t>configure </a:t>
            </a:r>
            <a:r>
              <a:rPr lang="en-US" sz="2400" dirty="0">
                <a:solidFill>
                  <a:schemeClr val="tx1"/>
                </a:solidFill>
              </a:rPr>
              <a:t>the clock polarity and phase with respect to the data</a:t>
            </a:r>
            <a:endParaRPr lang="he-IL" sz="2400" dirty="0">
              <a:solidFill>
                <a:schemeClr val="tx1"/>
              </a:solidFill>
            </a:endParaRPr>
          </a:p>
        </p:txBody>
      </p:sp>
      <p:pic>
        <p:nvPicPr>
          <p:cNvPr id="15362" name="Picture 2" descr="http://upload.wikimedia.org/wikipedia/commons/thumb/6/6b/SPI_timing_diagram2.svg/1000px-SPI_timing_diagram2.svg.png"/>
          <p:cNvPicPr>
            <a:picLocks noChangeAspect="1" noChangeArrowheads="1"/>
          </p:cNvPicPr>
          <p:nvPr/>
        </p:nvPicPr>
        <p:blipFill>
          <a:blip r:embed="rId2">
            <a:lum bright="-45000" contrast="27000"/>
          </a:blip>
          <a:srcRect/>
          <a:stretch>
            <a:fillRect/>
          </a:stretch>
        </p:blipFill>
        <p:spPr bwMode="auto">
          <a:xfrm>
            <a:off x="1214414" y="2428868"/>
            <a:ext cx="6393762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928802"/>
            <a:ext cx="8501122" cy="3143272"/>
          </a:xfrm>
        </p:spPr>
        <p:txBody>
          <a:bodyPr>
            <a:no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Implement SPI Master and SPI Slave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Implement SPI Master and Slave Hosts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Build Test Benches in System </a:t>
            </a:r>
            <a:r>
              <a:rPr lang="en-US" sz="2800" dirty="0" err="1" smtClean="0">
                <a:solidFill>
                  <a:schemeClr val="tx1"/>
                </a:solidFill>
              </a:rPr>
              <a:t>Verilog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971550" lvl="1" indent="-514350" algn="l" rtl="0">
              <a:buFont typeface="+mj-lt"/>
              <a:buAutoNum type="alphaUcPeriod"/>
            </a:pPr>
            <a:r>
              <a:rPr lang="en-US" sz="2400" dirty="0" smtClean="0">
                <a:solidFill>
                  <a:schemeClr val="tx1"/>
                </a:solidFill>
              </a:rPr>
              <a:t>Individual TB for SPI Master and </a:t>
            </a:r>
            <a:r>
              <a:rPr lang="en-US" sz="2400" dirty="0" smtClean="0">
                <a:solidFill>
                  <a:schemeClr val="tx1"/>
                </a:solidFill>
              </a:rPr>
              <a:t>SPI Slave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971550" lvl="1" indent="-514350" algn="l" rtl="0">
              <a:buFont typeface="+mj-lt"/>
              <a:buAutoNum type="alphaUcPeriod"/>
            </a:pPr>
            <a:r>
              <a:rPr lang="en-US" sz="2400" dirty="0" smtClean="0">
                <a:solidFill>
                  <a:schemeClr val="tx1"/>
                </a:solidFill>
              </a:rPr>
              <a:t>Top TB for the entire system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14290"/>
            <a:ext cx="7772400" cy="1470025"/>
          </a:xfrm>
        </p:spPr>
        <p:txBody>
          <a:bodyPr/>
          <a:lstStyle/>
          <a:p>
            <a:r>
              <a:rPr lang="en-US" dirty="0" smtClean="0"/>
              <a:t>Implementation Main Problem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785926"/>
            <a:ext cx="8286808" cy="2214578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SPI Clock’s frequency and Polarity may change during runtime.</a:t>
            </a:r>
          </a:p>
          <a:p>
            <a:pPr algn="l" rtl="0"/>
            <a:endParaRPr lang="en-US" dirty="0" smtClean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Therefore – SPI Clock cannot be placed in the global nets.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428604"/>
            <a:ext cx="7772400" cy="1470025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571612"/>
            <a:ext cx="8286808" cy="3714776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SPI Master and Slave works with the System Clock.</a:t>
            </a:r>
          </a:p>
          <a:p>
            <a:pPr algn="l" rtl="0"/>
            <a:endParaRPr lang="en-US" dirty="0" smtClean="0">
              <a:solidFill>
                <a:schemeClr val="tx1"/>
              </a:solidFill>
            </a:endParaRPr>
          </a:p>
          <a:p>
            <a:pPr algn="l" rtl="0"/>
            <a:r>
              <a:rPr lang="en-US" b="1" dirty="0" smtClean="0">
                <a:solidFill>
                  <a:schemeClr val="tx1"/>
                </a:solidFill>
              </a:rPr>
              <a:t>Master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SPI Clock is </a:t>
            </a:r>
            <a:r>
              <a:rPr lang="en-US" dirty="0" smtClean="0">
                <a:solidFill>
                  <a:schemeClr val="tx1"/>
                </a:solidFill>
              </a:rPr>
              <a:t>generated from </a:t>
            </a:r>
            <a:r>
              <a:rPr lang="en-US" dirty="0" smtClean="0">
                <a:solidFill>
                  <a:schemeClr val="tx1"/>
                </a:solidFill>
              </a:rPr>
              <a:t>the System Clock, using counter.</a:t>
            </a:r>
          </a:p>
          <a:p>
            <a:pPr algn="l" rtl="0"/>
            <a:endParaRPr lang="en-US" dirty="0" smtClean="0">
              <a:solidFill>
                <a:schemeClr val="tx1"/>
              </a:solidFill>
            </a:endParaRPr>
          </a:p>
          <a:p>
            <a:pPr algn="l" rtl="0"/>
            <a:endParaRPr lang="en-US" dirty="0">
              <a:solidFill>
                <a:schemeClr val="tx1"/>
              </a:solidFill>
            </a:endParaRPr>
          </a:p>
          <a:p>
            <a:pPr algn="l" rtl="0"/>
            <a:endParaRPr lang="en-US" dirty="0" smtClean="0">
              <a:solidFill>
                <a:schemeClr val="tx1"/>
              </a:solidFill>
            </a:endParaRPr>
          </a:p>
          <a:p>
            <a:pPr algn="l" rtl="0"/>
            <a:endParaRPr lang="en-US" dirty="0">
              <a:solidFill>
                <a:schemeClr val="tx1"/>
              </a:solidFill>
            </a:endParaRPr>
          </a:p>
          <a:p>
            <a:pPr algn="l" rtl="0"/>
            <a:r>
              <a:rPr lang="en-US" b="1" dirty="0" smtClean="0">
                <a:solidFill>
                  <a:schemeClr val="tx1"/>
                </a:solidFill>
              </a:rPr>
              <a:t>Slave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SPI Clock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spi_clk</a:t>
            </a:r>
            <a:r>
              <a:rPr lang="en-US" dirty="0" smtClean="0">
                <a:solidFill>
                  <a:schemeClr val="tx1"/>
                </a:solidFill>
              </a:rPr>
              <a:t>) is </a:t>
            </a:r>
            <a:r>
              <a:rPr lang="en-US" dirty="0" smtClean="0">
                <a:solidFill>
                  <a:schemeClr val="tx1"/>
                </a:solidFill>
              </a:rPr>
              <a:t>derivate.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50" y="3062288"/>
            <a:ext cx="79629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429124" y="3500438"/>
            <a:ext cx="476250" cy="238125"/>
          </a:xfrm>
          <a:prstGeom prst="rect">
            <a:avLst/>
          </a:prstGeom>
          <a:solidFill>
            <a:srgbClr val="00B050">
              <a:alpha val="0"/>
            </a:srgbClr>
          </a:solidFill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4500499" y="4000504"/>
            <a:ext cx="1593641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dirty="0" smtClean="0"/>
              <a:t>SPI Clock </a:t>
            </a:r>
            <a:r>
              <a:rPr lang="en-US" dirty="0" smtClean="0"/>
              <a:t>Event</a:t>
            </a:r>
            <a:endParaRPr lang="he-IL" dirty="0" smtClean="0"/>
          </a:p>
          <a:p>
            <a:pPr algn="ctr" rtl="0"/>
            <a:r>
              <a:rPr lang="en-US" dirty="0" smtClean="0"/>
              <a:t>(MSB = ‘1’)</a:t>
            </a:r>
            <a:endParaRPr lang="he-IL" dirty="0"/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rot="16200000" flipV="1">
            <a:off x="4851315" y="3554498"/>
            <a:ext cx="261941" cy="630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pPr rtl="0"/>
            <a:r>
              <a:rPr lang="en-US" dirty="0" smtClean="0"/>
              <a:t>Top Architecture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4929191" y="2071678"/>
            <a:ext cx="1785950" cy="2643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Slave</a:t>
            </a:r>
          </a:p>
          <a:p>
            <a:pPr algn="ctr"/>
            <a:r>
              <a:rPr lang="en-US" sz="2800" dirty="0" smtClean="0"/>
              <a:t>Host</a:t>
            </a:r>
            <a:endParaRPr lang="he-IL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071539" y="2000240"/>
            <a:ext cx="1785950" cy="264320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Master</a:t>
            </a:r>
          </a:p>
          <a:p>
            <a:pPr algn="ctr"/>
            <a:r>
              <a:rPr lang="en-US" sz="2800" dirty="0" smtClean="0"/>
              <a:t>Host</a:t>
            </a:r>
            <a:endParaRPr lang="he-IL" sz="2800" dirty="0"/>
          </a:p>
        </p:txBody>
      </p:sp>
      <p:sp>
        <p:nvSpPr>
          <p:cNvPr id="6" name="Rounded Rectangle 5"/>
          <p:cNvSpPr/>
          <p:nvPr/>
        </p:nvSpPr>
        <p:spPr>
          <a:xfrm rot="16200000">
            <a:off x="-42897" y="2971800"/>
            <a:ext cx="1714512" cy="77152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Wishbone</a:t>
            </a:r>
          </a:p>
          <a:p>
            <a:pPr algn="ctr"/>
            <a:r>
              <a:rPr lang="en-US" sz="1400" dirty="0" smtClean="0"/>
              <a:t> Slave </a:t>
            </a:r>
          </a:p>
          <a:p>
            <a:pPr algn="ctr"/>
            <a:r>
              <a:rPr lang="en-US" sz="1400" dirty="0" smtClean="0"/>
              <a:t>Interface</a:t>
            </a:r>
            <a:endParaRPr lang="he-IL" sz="1400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2243119" y="2971800"/>
            <a:ext cx="1714512" cy="77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SPI</a:t>
            </a:r>
          </a:p>
          <a:p>
            <a:pPr algn="ctr"/>
            <a:r>
              <a:rPr lang="en-US" sz="1400" dirty="0" smtClean="0"/>
              <a:t> Master</a:t>
            </a:r>
          </a:p>
          <a:p>
            <a:pPr algn="ctr"/>
            <a:r>
              <a:rPr lang="en-US" sz="1400" dirty="0" smtClean="0"/>
              <a:t>Interface</a:t>
            </a:r>
            <a:endParaRPr lang="he-IL" sz="1400" dirty="0"/>
          </a:p>
        </p:txBody>
      </p:sp>
      <p:sp>
        <p:nvSpPr>
          <p:cNvPr id="8" name="Rounded Rectangle 7"/>
          <p:cNvSpPr/>
          <p:nvPr/>
        </p:nvSpPr>
        <p:spPr>
          <a:xfrm rot="16200000">
            <a:off x="3814755" y="2971800"/>
            <a:ext cx="1714512" cy="77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SPI</a:t>
            </a:r>
          </a:p>
          <a:p>
            <a:pPr algn="ctr"/>
            <a:r>
              <a:rPr lang="en-US" sz="1400" dirty="0" smtClean="0"/>
              <a:t> Slave</a:t>
            </a:r>
          </a:p>
          <a:p>
            <a:pPr algn="ctr"/>
            <a:r>
              <a:rPr lang="en-US" sz="1400" dirty="0" smtClean="0"/>
              <a:t>Interface</a:t>
            </a:r>
            <a:endParaRPr lang="he-IL" sz="1400" dirty="0"/>
          </a:p>
        </p:txBody>
      </p:sp>
      <p:sp>
        <p:nvSpPr>
          <p:cNvPr id="9" name="Rounded Rectangle 8"/>
          <p:cNvSpPr/>
          <p:nvPr/>
        </p:nvSpPr>
        <p:spPr>
          <a:xfrm rot="16200000">
            <a:off x="6000761" y="3143248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RAM</a:t>
            </a:r>
          </a:p>
          <a:p>
            <a:pPr algn="ctr"/>
            <a:r>
              <a:rPr lang="en-US" sz="1400" dirty="0" smtClean="0"/>
              <a:t> Interface</a:t>
            </a:r>
            <a:endParaRPr lang="he-IL" sz="1400" dirty="0"/>
          </a:p>
        </p:txBody>
      </p:sp>
      <p:cxnSp>
        <p:nvCxnSpPr>
          <p:cNvPr id="10" name="Shape 9"/>
          <p:cNvCxnSpPr>
            <a:stCxn id="7" idx="2"/>
            <a:endCxn id="8" idx="0"/>
          </p:cNvCxnSpPr>
          <p:nvPr/>
        </p:nvCxnSpPr>
        <p:spPr>
          <a:xfrm>
            <a:off x="3486137" y="3357562"/>
            <a:ext cx="800112" cy="1588"/>
          </a:xfrm>
          <a:prstGeom prst="bentConnector5">
            <a:avLst>
              <a:gd name="adj1" fmla="val 28571"/>
              <a:gd name="adj2" fmla="val 299874"/>
              <a:gd name="adj3" fmla="val 71429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858148" y="2786058"/>
            <a:ext cx="9144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RAM</a:t>
            </a:r>
            <a:endParaRPr lang="he-IL" dirty="0"/>
          </a:p>
        </p:txBody>
      </p:sp>
      <p:cxnSp>
        <p:nvCxnSpPr>
          <p:cNvPr id="12" name="Shape 11"/>
          <p:cNvCxnSpPr>
            <a:stCxn id="9" idx="2"/>
            <a:endCxn id="11" idx="1"/>
          </p:cNvCxnSpPr>
          <p:nvPr/>
        </p:nvCxnSpPr>
        <p:spPr>
          <a:xfrm flipV="1">
            <a:off x="7143769" y="3243258"/>
            <a:ext cx="714379" cy="18574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rot="5400000">
            <a:off x="1028358" y="4295980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893471" y="4321975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pPr rtl="0"/>
            <a:r>
              <a:rPr lang="en-US" dirty="0" smtClean="0"/>
              <a:t>Master Architecture</a:t>
            </a:r>
            <a:endParaRPr lang="he-IL" dirty="0"/>
          </a:p>
        </p:txBody>
      </p:sp>
      <p:sp>
        <p:nvSpPr>
          <p:cNvPr id="15" name="Rectangle 14"/>
          <p:cNvSpPr/>
          <p:nvPr/>
        </p:nvSpPr>
        <p:spPr>
          <a:xfrm>
            <a:off x="571472" y="1785926"/>
            <a:ext cx="8072494" cy="4000528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7572396" y="3071810"/>
            <a:ext cx="1071570" cy="10001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SPI</a:t>
            </a:r>
          </a:p>
          <a:p>
            <a:pPr algn="ctr"/>
            <a:r>
              <a:rPr lang="en-US" dirty="0" smtClean="0"/>
              <a:t>Master</a:t>
            </a:r>
            <a:endParaRPr lang="he-IL" dirty="0"/>
          </a:p>
        </p:txBody>
      </p:sp>
      <p:cxnSp>
        <p:nvCxnSpPr>
          <p:cNvPr id="17" name="Elbow Connector 16"/>
          <p:cNvCxnSpPr>
            <a:stCxn id="18" idx="3"/>
          </p:cNvCxnSpPr>
          <p:nvPr/>
        </p:nvCxnSpPr>
        <p:spPr>
          <a:xfrm>
            <a:off x="5857884" y="4143380"/>
            <a:ext cx="785818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00628" y="3714752"/>
            <a:ext cx="857256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FIFO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1472" y="2714620"/>
            <a:ext cx="1071570" cy="2214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Wishbone Slave</a:t>
            </a:r>
          </a:p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</a:p>
        </p:txBody>
      </p:sp>
      <p:cxnSp>
        <p:nvCxnSpPr>
          <p:cNvPr id="20" name="Elbow Connector 19"/>
          <p:cNvCxnSpPr>
            <a:stCxn id="27" idx="3"/>
            <a:endCxn id="18" idx="1"/>
          </p:cNvCxnSpPr>
          <p:nvPr/>
        </p:nvCxnSpPr>
        <p:spPr>
          <a:xfrm flipV="1">
            <a:off x="4286248" y="4143380"/>
            <a:ext cx="714380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 rot="16200000">
            <a:off x="8215338" y="3474721"/>
            <a:ext cx="92869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SPI Interface</a:t>
            </a:r>
            <a:endParaRPr lang="he-IL" sz="1100" dirty="0"/>
          </a:p>
        </p:txBody>
      </p:sp>
      <p:sp>
        <p:nvSpPr>
          <p:cNvPr id="22" name="Rounded Rectangle 21"/>
          <p:cNvSpPr/>
          <p:nvPr/>
        </p:nvSpPr>
        <p:spPr>
          <a:xfrm rot="16200000">
            <a:off x="-142908" y="3714752"/>
            <a:ext cx="135732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Wishbone Interface</a:t>
            </a:r>
            <a:endParaRPr lang="he-IL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571472" y="1785926"/>
            <a:ext cx="13328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Master Host</a:t>
            </a:r>
            <a:endParaRPr lang="he-IL" dirty="0"/>
          </a:p>
        </p:txBody>
      </p:sp>
      <p:sp>
        <p:nvSpPr>
          <p:cNvPr id="24" name="Rectangle 23"/>
          <p:cNvSpPr/>
          <p:nvPr/>
        </p:nvSpPr>
        <p:spPr>
          <a:xfrm>
            <a:off x="2000232" y="2714620"/>
            <a:ext cx="857256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Dec. RAM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00232" y="4000504"/>
            <a:ext cx="857256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Enc. RAM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24" idx="1"/>
          </p:cNvCxnSpPr>
          <p:nvPr/>
        </p:nvCxnSpPr>
        <p:spPr>
          <a:xfrm rot="10800000" flipV="1">
            <a:off x="1571604" y="3143248"/>
            <a:ext cx="428628" cy="214314"/>
          </a:xfrm>
          <a:prstGeom prst="bentConnector3">
            <a:avLst>
              <a:gd name="adj1" fmla="val 3374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86116" y="4000504"/>
            <a:ext cx="100013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M.P. Encoder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endCxn id="27" idx="1"/>
          </p:cNvCxnSpPr>
          <p:nvPr/>
        </p:nvCxnSpPr>
        <p:spPr>
          <a:xfrm>
            <a:off x="2857488" y="4429132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25" idx="1"/>
          </p:cNvCxnSpPr>
          <p:nvPr/>
        </p:nvCxnSpPr>
        <p:spPr>
          <a:xfrm>
            <a:off x="1643042" y="4286256"/>
            <a:ext cx="357190" cy="142876"/>
          </a:xfrm>
          <a:prstGeom prst="bentConnector3">
            <a:avLst>
              <a:gd name="adj1" fmla="val 2805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86116" y="2714620"/>
            <a:ext cx="100013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M.P. Decoder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30" idx="1"/>
            <a:endCxn id="24" idx="3"/>
          </p:cNvCxnSpPr>
          <p:nvPr/>
        </p:nvCxnSpPr>
        <p:spPr>
          <a:xfrm rot="10800000">
            <a:off x="2857488" y="3143248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Snip Same Side Corner Rectangle 31"/>
          <p:cNvSpPr/>
          <p:nvPr/>
        </p:nvSpPr>
        <p:spPr>
          <a:xfrm rot="5400000">
            <a:off x="6411528" y="3911206"/>
            <a:ext cx="964413" cy="5000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cxnSp>
        <p:nvCxnSpPr>
          <p:cNvPr id="33" name="Elbow Connector 32"/>
          <p:cNvCxnSpPr>
            <a:stCxn id="32" idx="3"/>
          </p:cNvCxnSpPr>
          <p:nvPr/>
        </p:nvCxnSpPr>
        <p:spPr>
          <a:xfrm flipV="1">
            <a:off x="7143768" y="3857628"/>
            <a:ext cx="428628" cy="3036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  <a:endCxn id="32" idx="0"/>
          </p:cNvCxnSpPr>
          <p:nvPr/>
        </p:nvCxnSpPr>
        <p:spPr>
          <a:xfrm rot="5400000" flipH="1" flipV="1">
            <a:off x="3857620" y="1893083"/>
            <a:ext cx="285752" cy="5786478"/>
          </a:xfrm>
          <a:prstGeom prst="bentConnector3">
            <a:avLst>
              <a:gd name="adj1" fmla="val -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29256" y="3214686"/>
            <a:ext cx="41710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‘0’</a:t>
            </a:r>
            <a:endParaRPr lang="he-IL" dirty="0"/>
          </a:p>
        </p:txBody>
      </p:sp>
      <p:cxnSp>
        <p:nvCxnSpPr>
          <p:cNvPr id="36" name="Elbow Connector 35"/>
          <p:cNvCxnSpPr>
            <a:stCxn id="35" idx="3"/>
          </p:cNvCxnSpPr>
          <p:nvPr/>
        </p:nvCxnSpPr>
        <p:spPr>
          <a:xfrm>
            <a:off x="5846358" y="3399352"/>
            <a:ext cx="797344" cy="458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0" idx="3"/>
          </p:cNvCxnSpPr>
          <p:nvPr/>
        </p:nvCxnSpPr>
        <p:spPr>
          <a:xfrm rot="10800000">
            <a:off x="4286248" y="3143248"/>
            <a:ext cx="3286148" cy="214314"/>
          </a:xfrm>
          <a:prstGeom prst="bentConnector3">
            <a:avLst>
              <a:gd name="adj1" fmla="val 1448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992" y="2571744"/>
            <a:ext cx="76815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Checksum</a:t>
            </a:r>
            <a:endParaRPr lang="he-IL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3428992" y="3857628"/>
            <a:ext cx="76815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Checksum</a:t>
            </a:r>
            <a:endParaRPr lang="he-IL" sz="1100" dirty="0"/>
          </a:p>
        </p:txBody>
      </p:sp>
      <p:sp>
        <p:nvSpPr>
          <p:cNvPr id="40" name="Oval 39"/>
          <p:cNvSpPr/>
          <p:nvPr/>
        </p:nvSpPr>
        <p:spPr>
          <a:xfrm>
            <a:off x="142844" y="3714752"/>
            <a:ext cx="214314" cy="21431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571744"/>
            <a:ext cx="1571636" cy="377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Box 41"/>
          <p:cNvSpPr txBox="1"/>
          <p:nvPr/>
        </p:nvSpPr>
        <p:spPr>
          <a:xfrm rot="19800000">
            <a:off x="-31252" y="3504861"/>
            <a:ext cx="751410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3200" dirty="0" smtClean="0"/>
              <a:t>Implementation for </a:t>
            </a:r>
            <a:r>
              <a:rPr lang="en-US" sz="3200" b="1" dirty="0" smtClean="0"/>
              <a:t>all</a:t>
            </a:r>
            <a:r>
              <a:rPr lang="en-US" sz="3200" dirty="0" smtClean="0"/>
              <a:t> components is done!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7 -0.00416 L 0.09167 0.06806 L 0.16146 0.06667 L 0.16563 0.08612 L 0.39063 0.09028 " pathEditMode="relative" ptsTypes="AAAAAA">
                                      <p:cBhvr>
                                        <p:cTn id="11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301 L 0.09722 -0.00301 L 0.09827 -0.04606 L 0.27014 -0.04606 L 0.27014 -0.00856 L 0.34202 -0.00995 L 0.34097 -0.04329 L 0.3941 -0.04329 L 0.3941 -0.08634 L 0.47535 -0.08495 L 0.47327 -0.12662 L 0.56389 -0.13079 " pathEditMode="relative" rAng="0" ptsTypes="AAAAAAAAAAAA">
                                      <p:cBhvr>
                                        <p:cTn id="27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" y="-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pPr rtl="0"/>
            <a:r>
              <a:rPr lang="en-US" dirty="0" smtClean="0"/>
              <a:t>Slave Architecture</a:t>
            </a:r>
            <a:endParaRPr lang="he-IL" dirty="0"/>
          </a:p>
        </p:txBody>
      </p:sp>
      <p:sp>
        <p:nvSpPr>
          <p:cNvPr id="42" name="Rectangle 41"/>
          <p:cNvSpPr/>
          <p:nvPr/>
        </p:nvSpPr>
        <p:spPr>
          <a:xfrm>
            <a:off x="357158" y="1928802"/>
            <a:ext cx="6572296" cy="4143404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3" name="Rectangle 42"/>
          <p:cNvSpPr/>
          <p:nvPr/>
        </p:nvSpPr>
        <p:spPr>
          <a:xfrm>
            <a:off x="357158" y="3214686"/>
            <a:ext cx="1071570" cy="10001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SPI</a:t>
            </a:r>
          </a:p>
          <a:p>
            <a:pPr algn="ctr"/>
            <a:r>
              <a:rPr lang="en-US" dirty="0" smtClean="0"/>
              <a:t>Slave</a:t>
            </a:r>
            <a:endParaRPr lang="he-IL" dirty="0"/>
          </a:p>
        </p:txBody>
      </p:sp>
      <p:sp>
        <p:nvSpPr>
          <p:cNvPr id="44" name="Rounded Rectangle 43"/>
          <p:cNvSpPr/>
          <p:nvPr/>
        </p:nvSpPr>
        <p:spPr>
          <a:xfrm rot="16200000">
            <a:off x="-142908" y="3617597"/>
            <a:ext cx="92869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SPI Interface</a:t>
            </a:r>
            <a:endParaRPr lang="he-IL" sz="1100" dirty="0"/>
          </a:p>
        </p:txBody>
      </p:sp>
      <p:sp>
        <p:nvSpPr>
          <p:cNvPr id="45" name="Rectangle 44"/>
          <p:cNvSpPr/>
          <p:nvPr/>
        </p:nvSpPr>
        <p:spPr>
          <a:xfrm>
            <a:off x="2143108" y="2428868"/>
            <a:ext cx="1071570" cy="13573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Message Pack Decoder</a:t>
            </a:r>
            <a:endParaRPr lang="he-IL" sz="1600" dirty="0">
              <a:solidFill>
                <a:schemeClr val="bg1"/>
              </a:solidFill>
            </a:endParaRPr>
          </a:p>
        </p:txBody>
      </p:sp>
      <p:cxnSp>
        <p:nvCxnSpPr>
          <p:cNvPr id="46" name="Shape 18"/>
          <p:cNvCxnSpPr>
            <a:endCxn id="45" idx="1"/>
          </p:cNvCxnSpPr>
          <p:nvPr/>
        </p:nvCxnSpPr>
        <p:spPr>
          <a:xfrm flipV="1">
            <a:off x="1428730" y="3107529"/>
            <a:ext cx="714378" cy="3214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71736" y="4071942"/>
            <a:ext cx="1071570" cy="13573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Message Pack Encoder</a:t>
            </a:r>
            <a:endParaRPr lang="he-IL" sz="1600" dirty="0">
              <a:solidFill>
                <a:schemeClr val="bg1"/>
              </a:solidFill>
            </a:endParaRPr>
          </a:p>
        </p:txBody>
      </p:sp>
      <p:cxnSp>
        <p:nvCxnSpPr>
          <p:cNvPr id="48" name="Elbow Connector 47"/>
          <p:cNvCxnSpPr>
            <a:stCxn id="47" idx="1"/>
            <a:endCxn id="98" idx="2"/>
          </p:cNvCxnSpPr>
          <p:nvPr/>
        </p:nvCxnSpPr>
        <p:spPr>
          <a:xfrm rot="10800000" flipV="1">
            <a:off x="1893076" y="4750602"/>
            <a:ext cx="678661" cy="35719"/>
          </a:xfrm>
          <a:prstGeom prst="bentConnector4">
            <a:avLst>
              <a:gd name="adj1" fmla="val 26316"/>
              <a:gd name="adj2" fmla="val 115961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00496" y="3571876"/>
            <a:ext cx="651139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smtClean="0"/>
              <a:t>Type</a:t>
            </a:r>
          </a:p>
          <a:p>
            <a:pPr algn="ctr" rtl="0"/>
            <a:r>
              <a:rPr lang="en-US" sz="1100" dirty="0" smtClean="0"/>
              <a:t>Register</a:t>
            </a:r>
            <a:endParaRPr lang="he-IL" sz="1100" dirty="0"/>
          </a:p>
        </p:txBody>
      </p:sp>
      <p:cxnSp>
        <p:nvCxnSpPr>
          <p:cNvPr id="50" name="Elbow Connector 49"/>
          <p:cNvCxnSpPr>
            <a:endCxn id="49" idx="1"/>
          </p:cNvCxnSpPr>
          <p:nvPr/>
        </p:nvCxnSpPr>
        <p:spPr>
          <a:xfrm>
            <a:off x="3214678" y="3643314"/>
            <a:ext cx="785818" cy="1440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33"/>
          <p:cNvCxnSpPr>
            <a:endCxn id="38" idx="3"/>
          </p:cNvCxnSpPr>
          <p:nvPr/>
        </p:nvCxnSpPr>
        <p:spPr>
          <a:xfrm>
            <a:off x="3214678" y="2857496"/>
            <a:ext cx="1643074" cy="1785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35427" y="3429000"/>
            <a:ext cx="1022589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RAM</a:t>
            </a:r>
          </a:p>
          <a:p>
            <a:pPr algn="ctr" rtl="0"/>
            <a:r>
              <a:rPr lang="en-US" sz="1600" dirty="0" smtClean="0"/>
              <a:t>Controller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86314" y="4926939"/>
            <a:ext cx="705642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smtClean="0"/>
              <a:t>Internal</a:t>
            </a:r>
          </a:p>
          <a:p>
            <a:pPr algn="ctr" rtl="0"/>
            <a:r>
              <a:rPr lang="en-US" sz="1100" dirty="0" smtClean="0"/>
              <a:t>Registers</a:t>
            </a:r>
            <a:endParaRPr lang="he-IL" sz="1100" dirty="0"/>
          </a:p>
        </p:txBody>
      </p:sp>
      <p:sp>
        <p:nvSpPr>
          <p:cNvPr id="55" name="Snip Same Side Corner Rectangle 54"/>
          <p:cNvSpPr/>
          <p:nvPr/>
        </p:nvSpPr>
        <p:spPr>
          <a:xfrm rot="5400000" flipV="1">
            <a:off x="3786182" y="4500570"/>
            <a:ext cx="928694" cy="500066"/>
          </a:xfrm>
          <a:prstGeom prst="snip2SameRect">
            <a:avLst>
              <a:gd name="adj1" fmla="val 46000"/>
              <a:gd name="adj2" fmla="val 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cxnSp>
        <p:nvCxnSpPr>
          <p:cNvPr id="56" name="Elbow Connector 55"/>
          <p:cNvCxnSpPr>
            <a:stCxn id="54" idx="1"/>
          </p:cNvCxnSpPr>
          <p:nvPr/>
        </p:nvCxnSpPr>
        <p:spPr>
          <a:xfrm rot="10800000">
            <a:off x="4500562" y="5000637"/>
            <a:ext cx="285752" cy="1417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9" idx="2"/>
          </p:cNvCxnSpPr>
          <p:nvPr/>
        </p:nvCxnSpPr>
        <p:spPr>
          <a:xfrm rot="16200000" flipH="1">
            <a:off x="4200130" y="4128699"/>
            <a:ext cx="283493" cy="316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5" idx="3"/>
            <a:endCxn id="47" idx="3"/>
          </p:cNvCxnSpPr>
          <p:nvPr/>
        </p:nvCxnSpPr>
        <p:spPr>
          <a:xfrm rot="10800000">
            <a:off x="3643306" y="4750603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 rot="16200000">
            <a:off x="6429388" y="3643314"/>
            <a:ext cx="1071570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RAM Interface</a:t>
            </a:r>
            <a:endParaRPr lang="he-IL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357158" y="1928802"/>
            <a:ext cx="11430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Slave Host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7772238" y="3874005"/>
            <a:ext cx="1300356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4400" dirty="0" smtClean="0"/>
              <a:t>RAM</a:t>
            </a:r>
            <a:endParaRPr lang="he-IL" sz="4400" dirty="0"/>
          </a:p>
        </p:txBody>
      </p:sp>
      <p:cxnSp>
        <p:nvCxnSpPr>
          <p:cNvPr id="62" name="Shape 26"/>
          <p:cNvCxnSpPr>
            <a:stCxn id="59" idx="2"/>
            <a:endCxn id="61" idx="1"/>
          </p:cNvCxnSpPr>
          <p:nvPr/>
        </p:nvCxnSpPr>
        <p:spPr>
          <a:xfrm>
            <a:off x="7072330" y="3750471"/>
            <a:ext cx="699908" cy="50825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00298" y="1428736"/>
            <a:ext cx="21893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Not implemented yet</a:t>
            </a:r>
            <a:endParaRPr lang="he-IL" dirty="0"/>
          </a:p>
        </p:txBody>
      </p:sp>
      <p:cxnSp>
        <p:nvCxnSpPr>
          <p:cNvPr id="65" name="Straight Arrow Connector 64"/>
          <p:cNvCxnSpPr>
            <a:stCxn id="63" idx="2"/>
          </p:cNvCxnSpPr>
          <p:nvPr/>
        </p:nvCxnSpPr>
        <p:spPr>
          <a:xfrm rot="5400000">
            <a:off x="1553517" y="1173214"/>
            <a:ext cx="1416618" cy="2666327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4" idx="2"/>
            <a:endCxn id="43" idx="2"/>
          </p:cNvCxnSpPr>
          <p:nvPr/>
        </p:nvCxnSpPr>
        <p:spPr>
          <a:xfrm rot="5400000" flipH="1">
            <a:off x="2444535" y="2663226"/>
            <a:ext cx="1143008" cy="4246192"/>
          </a:xfrm>
          <a:prstGeom prst="bentConnector3">
            <a:avLst>
              <a:gd name="adj1" fmla="val -2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87615" y="5572140"/>
            <a:ext cx="94994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CPOL, CPHA</a:t>
            </a:r>
            <a:endParaRPr lang="he-IL" sz="1200" b="1" dirty="0"/>
          </a:p>
        </p:txBody>
      </p:sp>
      <p:sp>
        <p:nvSpPr>
          <p:cNvPr id="38" name="Snip Same Side Corner Rectangle 37"/>
          <p:cNvSpPr/>
          <p:nvPr/>
        </p:nvSpPr>
        <p:spPr>
          <a:xfrm rot="5400000" flipV="1">
            <a:off x="4607719" y="2821777"/>
            <a:ext cx="928694" cy="428628"/>
          </a:xfrm>
          <a:prstGeom prst="snip2SameRect">
            <a:avLst>
              <a:gd name="adj1" fmla="val 46000"/>
              <a:gd name="adj2" fmla="val 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DEC</a:t>
            </a:r>
            <a:endParaRPr lang="he-IL" dirty="0"/>
          </a:p>
        </p:txBody>
      </p:sp>
      <p:cxnSp>
        <p:nvCxnSpPr>
          <p:cNvPr id="70" name="Elbow Connector 33"/>
          <p:cNvCxnSpPr>
            <a:endCxn id="52" idx="0"/>
          </p:cNvCxnSpPr>
          <p:nvPr/>
        </p:nvCxnSpPr>
        <p:spPr>
          <a:xfrm>
            <a:off x="5286380" y="2786058"/>
            <a:ext cx="1060342" cy="6429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33"/>
          <p:cNvCxnSpPr>
            <a:endCxn id="54" idx="3"/>
          </p:cNvCxnSpPr>
          <p:nvPr/>
        </p:nvCxnSpPr>
        <p:spPr>
          <a:xfrm rot="16200000" flipH="1">
            <a:off x="4461041" y="4111467"/>
            <a:ext cx="1856257" cy="205574"/>
          </a:xfrm>
          <a:prstGeom prst="bentConnector4">
            <a:avLst>
              <a:gd name="adj1" fmla="val 249"/>
              <a:gd name="adj2" fmla="val 2112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33"/>
          <p:cNvCxnSpPr>
            <a:stCxn id="52" idx="2"/>
          </p:cNvCxnSpPr>
          <p:nvPr/>
        </p:nvCxnSpPr>
        <p:spPr>
          <a:xfrm rot="5400000">
            <a:off x="5215963" y="3298374"/>
            <a:ext cx="415359" cy="18461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2"/>
            <a:endCxn id="52" idx="1"/>
          </p:cNvCxnSpPr>
          <p:nvPr/>
        </p:nvCxnSpPr>
        <p:spPr>
          <a:xfrm rot="16200000" flipH="1">
            <a:off x="3753548" y="1639509"/>
            <a:ext cx="1923320" cy="2240438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49" idx="0"/>
            <a:endCxn id="38" idx="2"/>
          </p:cNvCxnSpPr>
          <p:nvPr/>
        </p:nvCxnSpPr>
        <p:spPr>
          <a:xfrm rot="5400000" flipH="1" flipV="1">
            <a:off x="4199000" y="2698810"/>
            <a:ext cx="1000132" cy="746000"/>
          </a:xfrm>
          <a:prstGeom prst="bentConnector3">
            <a:avLst>
              <a:gd name="adj1" fmla="val 11488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928934"/>
            <a:ext cx="14287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214554"/>
            <a:ext cx="14192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" name="Rectangle 97"/>
          <p:cNvSpPr/>
          <p:nvPr/>
        </p:nvSpPr>
        <p:spPr>
          <a:xfrm>
            <a:off x="1571604" y="4214818"/>
            <a:ext cx="642942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FIFO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02" name="Elbow Connector 47"/>
          <p:cNvCxnSpPr>
            <a:stCxn id="98" idx="0"/>
            <a:endCxn id="43" idx="3"/>
          </p:cNvCxnSpPr>
          <p:nvPr/>
        </p:nvCxnSpPr>
        <p:spPr>
          <a:xfrm rot="16200000" flipV="1">
            <a:off x="1410869" y="3732611"/>
            <a:ext cx="500066" cy="46434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06" y="1928802"/>
            <a:ext cx="1571636" cy="377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0.00104 -0.03935 L 0.10295 -0.04051 L 0.10295 -0.08634 L 0.20295 -0.08634 " pathEditMode="relative" ptsTypes="AAAAA">
                                      <p:cBhvr>
                                        <p:cTn id="3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7.40741E-7 L -0.00381 0.06666 L 0.0981 0.0706 L 0.0981 0.09282 L 0.17761 0.09537 " pathEditMode="relative" ptsTypes="AAAAA">
                                      <p:cBhvr>
                                        <p:cTn id="5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500" fill="hold"/>
                                        <p:tgtEl>
                                          <p:spTgt spid="205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6.66667E-6 L -0.00104 -0.06158 L 0.13715 -0.06019 L 0.14705 -0.03542 L 0.26076 -0.03265 L 0.26267 -0.07316 L 0.3941 -0.06922 L 0.39774 0.0574 L 0.51163 0.06666 L 0.51163 0.14235 L 0.62049 0.14513 " pathEditMode="relative" ptsTypes="AAAAAAAAAAA">
                                      <p:cBhvr>
                                        <p:cTn id="71" dur="5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558</Words>
  <Application>Microsoft Office PowerPoint</Application>
  <PresentationFormat>On-screen Show (4:3)</PresentationFormat>
  <Paragraphs>137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(*) Design (VHDL)   (*) Verification (System Verilog)</vt:lpstr>
      <vt:lpstr>Background - SPI</vt:lpstr>
      <vt:lpstr>Protocol - SPI</vt:lpstr>
      <vt:lpstr>Project Goals</vt:lpstr>
      <vt:lpstr>Implementation Main Problem</vt:lpstr>
      <vt:lpstr>Solution</vt:lpstr>
      <vt:lpstr>Top Architecture</vt:lpstr>
      <vt:lpstr>Master Architecture</vt:lpstr>
      <vt:lpstr>Slave Architecture</vt:lpstr>
      <vt:lpstr>Simulations</vt:lpstr>
      <vt:lpstr>Directory Structure</vt:lpstr>
      <vt:lpstr>Schedule</vt:lpstr>
      <vt:lpstr>Verification Plan (1)</vt:lpstr>
      <vt:lpstr>Verification Plan (2)</vt:lpstr>
      <vt:lpstr>Verification Plan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(*) Design (VHDL)   (*) Verification (System Verilog)</dc:title>
  <dc:creator>Beeri</dc:creator>
  <cp:lastModifiedBy>Beeri</cp:lastModifiedBy>
  <cp:revision>33</cp:revision>
  <dcterms:created xsi:type="dcterms:W3CDTF">2011-09-18T12:04:23Z</dcterms:created>
  <dcterms:modified xsi:type="dcterms:W3CDTF">2011-09-24T12:16:40Z</dcterms:modified>
</cp:coreProperties>
</file>