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9" r:id="rId3"/>
    <p:sldId id="257" r:id="rId4"/>
    <p:sldId id="279" r:id="rId5"/>
    <p:sldId id="258" r:id="rId6"/>
    <p:sldId id="298" r:id="rId7"/>
    <p:sldId id="299" r:id="rId8"/>
    <p:sldId id="284" r:id="rId9"/>
    <p:sldId id="295" r:id="rId10"/>
    <p:sldId id="292" r:id="rId11"/>
    <p:sldId id="293" r:id="rId12"/>
    <p:sldId id="294" r:id="rId13"/>
    <p:sldId id="283" r:id="rId14"/>
    <p:sldId id="282" r:id="rId15"/>
    <p:sldId id="281" r:id="rId16"/>
    <p:sldId id="262" r:id="rId17"/>
    <p:sldId id="285" r:id="rId18"/>
    <p:sldId id="264" r:id="rId19"/>
    <p:sldId id="265" r:id="rId20"/>
    <p:sldId id="286" r:id="rId21"/>
    <p:sldId id="287" r:id="rId22"/>
    <p:sldId id="268" r:id="rId23"/>
    <p:sldId id="269" r:id="rId24"/>
    <p:sldId id="288" r:id="rId25"/>
    <p:sldId id="296" r:id="rId26"/>
    <p:sldId id="289" r:id="rId27"/>
    <p:sldId id="290" r:id="rId28"/>
    <p:sldId id="297" r:id="rId29"/>
    <p:sldId id="291" r:id="rId30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aximized" horzBarState="maximized">
    <p:restoredLeft sz="84380"/>
    <p:restoredTop sz="94660"/>
  </p:normalViewPr>
  <p:slideViewPr>
    <p:cSldViewPr>
      <p:cViewPr varScale="1">
        <p:scale>
          <a:sx n="109" d="100"/>
          <a:sy n="109" d="100"/>
        </p:scale>
        <p:origin x="-168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1CDDC-E69E-4CA3-8959-30B5591C52B0}" type="datetimeFigureOut">
              <a:rPr lang="he-IL" smtClean="0"/>
              <a:pPr/>
              <a:t>ל'/כסלו/תשע"ב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853EF-E89F-4F0E-9068-4421269BB89D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1CDDC-E69E-4CA3-8959-30B5591C52B0}" type="datetimeFigureOut">
              <a:rPr lang="he-IL" smtClean="0"/>
              <a:pPr/>
              <a:t>ל'/כסלו/תשע"ב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853EF-E89F-4F0E-9068-4421269BB89D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1CDDC-E69E-4CA3-8959-30B5591C52B0}" type="datetimeFigureOut">
              <a:rPr lang="he-IL" smtClean="0"/>
              <a:pPr/>
              <a:t>ל'/כסלו/תשע"ב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853EF-E89F-4F0E-9068-4421269BB89D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1CDDC-E69E-4CA3-8959-30B5591C52B0}" type="datetimeFigureOut">
              <a:rPr lang="he-IL" smtClean="0"/>
              <a:pPr/>
              <a:t>ל'/כסלו/תשע"ב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853EF-E89F-4F0E-9068-4421269BB89D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1CDDC-E69E-4CA3-8959-30B5591C52B0}" type="datetimeFigureOut">
              <a:rPr lang="he-IL" smtClean="0"/>
              <a:pPr/>
              <a:t>ל'/כסלו/תשע"ב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853EF-E89F-4F0E-9068-4421269BB89D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1CDDC-E69E-4CA3-8959-30B5591C52B0}" type="datetimeFigureOut">
              <a:rPr lang="he-IL" smtClean="0"/>
              <a:pPr/>
              <a:t>ל'/כסלו/תשע"ב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853EF-E89F-4F0E-9068-4421269BB89D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1CDDC-E69E-4CA3-8959-30B5591C52B0}" type="datetimeFigureOut">
              <a:rPr lang="he-IL" smtClean="0"/>
              <a:pPr/>
              <a:t>ל'/כסלו/תשע"ב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853EF-E89F-4F0E-9068-4421269BB89D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1CDDC-E69E-4CA3-8959-30B5591C52B0}" type="datetimeFigureOut">
              <a:rPr lang="he-IL" smtClean="0"/>
              <a:pPr/>
              <a:t>ל'/כסלו/תשע"ב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853EF-E89F-4F0E-9068-4421269BB89D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1CDDC-E69E-4CA3-8959-30B5591C52B0}" type="datetimeFigureOut">
              <a:rPr lang="he-IL" smtClean="0"/>
              <a:pPr/>
              <a:t>ל'/כסלו/תשע"ב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853EF-E89F-4F0E-9068-4421269BB89D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1CDDC-E69E-4CA3-8959-30B5591C52B0}" type="datetimeFigureOut">
              <a:rPr lang="he-IL" smtClean="0"/>
              <a:pPr/>
              <a:t>ל'/כסלו/תשע"ב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853EF-E89F-4F0E-9068-4421269BB89D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1CDDC-E69E-4CA3-8959-30B5591C52B0}" type="datetimeFigureOut">
              <a:rPr lang="he-IL" smtClean="0"/>
              <a:pPr/>
              <a:t>ל'/כסלו/תשע"ב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853EF-E89F-4F0E-9068-4421269BB89D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alphaModFix amt="49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D1CDDC-E69E-4CA3-8959-30B5591C52B0}" type="datetimeFigureOut">
              <a:rPr lang="he-IL" smtClean="0"/>
              <a:pPr/>
              <a:t>ל'/כסלו/תשע"ב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2853EF-E89F-4F0E-9068-4421269BB89D}" type="slidenum">
              <a:rPr lang="he-IL" smtClean="0"/>
              <a:pPr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544" y="3789040"/>
            <a:ext cx="4043346" cy="1752600"/>
          </a:xfrm>
        </p:spPr>
        <p:txBody>
          <a:bodyPr>
            <a:normAutofit/>
          </a:bodyPr>
          <a:lstStyle/>
          <a:p>
            <a:pPr algn="l" rtl="0"/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Presented by:</a:t>
            </a:r>
          </a:p>
          <a:p>
            <a:pPr algn="l" rtl="0">
              <a:buFont typeface="Arial" pitchFamily="34" charset="0"/>
              <a:buChar char="•"/>
            </a:pP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Omer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Shaked</a:t>
            </a:r>
            <a:endParaRPr lang="en-US" dirty="0" smtClean="0">
              <a:solidFill>
                <a:schemeClr val="bg2">
                  <a:lumMod val="25000"/>
                </a:schemeClr>
              </a:solidFill>
            </a:endParaRPr>
          </a:p>
          <a:p>
            <a:pPr algn="l" rtl="0">
              <a:buFont typeface="Arial" pitchFamily="34" charset="0"/>
              <a:buChar char="•"/>
            </a:pP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Beeri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Schreiber</a:t>
            </a:r>
            <a:endParaRPr lang="he-IL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00132" y="770263"/>
            <a:ext cx="7443768" cy="15388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400" dirty="0" smtClean="0">
                <a:solidFill>
                  <a:srgbClr val="7030A0"/>
                </a:solidFill>
              </a:rPr>
              <a:t>Serial Peripheral Interface</a:t>
            </a:r>
          </a:p>
          <a:p>
            <a:pPr algn="ctr"/>
            <a:r>
              <a:rPr lang="en-US" sz="4000" dirty="0" smtClean="0">
                <a:solidFill>
                  <a:srgbClr val="7030A0"/>
                </a:solidFill>
              </a:rPr>
              <a:t>Final Project Presentation</a:t>
            </a:r>
            <a:endParaRPr lang="he-IL" sz="4000" dirty="0">
              <a:solidFill>
                <a:srgbClr val="7030A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57356" y="2643182"/>
            <a:ext cx="5143536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3600" dirty="0" smtClean="0"/>
              <a:t>27.12.2011</a:t>
            </a:r>
            <a:endParaRPr lang="he-IL" sz="3600" dirty="0"/>
          </a:p>
        </p:txBody>
      </p:sp>
      <p:pic>
        <p:nvPicPr>
          <p:cNvPr id="11266" name="Picture 2" descr="VLSI Systems Research Center, VLSI Laboratory Techni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86776" y="142852"/>
            <a:ext cx="638175" cy="6477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 descr="http://pard.technion.ac.il/archives/Logo/Technion%20logo-1b.jp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2143108" cy="78579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7" name="Subtitle 2"/>
          <p:cNvSpPr txBox="1">
            <a:spLocks/>
          </p:cNvSpPr>
          <p:nvPr/>
        </p:nvSpPr>
        <p:spPr>
          <a:xfrm>
            <a:off x="4921142" y="3789040"/>
            <a:ext cx="4043346" cy="175260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Supervised by: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Tal Yahav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Leon Polishuk</a:t>
            </a:r>
            <a:endParaRPr kumimoji="0" lang="he-IL" sz="3200" b="0" i="0" u="none" strike="noStrike" kern="1200" cap="none" spc="0" normalizeH="0" baseline="0" noProof="0" dirty="0" smtClean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2910" y="0"/>
            <a:ext cx="7772400" cy="1470025"/>
          </a:xfrm>
        </p:spPr>
        <p:txBody>
          <a:bodyPr/>
          <a:lstStyle/>
          <a:p>
            <a:pPr rtl="0"/>
            <a:r>
              <a:rPr lang="en-US" dirty="0" smtClean="0">
                <a:solidFill>
                  <a:srgbClr val="7030A0"/>
                </a:solidFill>
              </a:rPr>
              <a:t>Wishbone </a:t>
            </a:r>
            <a:r>
              <a:rPr lang="en-US" dirty="0" smtClean="0">
                <a:solidFill>
                  <a:srgbClr val="7030A0"/>
                </a:solidFill>
              </a:rPr>
              <a:t>Description:</a:t>
            </a:r>
            <a:br>
              <a:rPr lang="en-US" dirty="0" smtClean="0">
                <a:solidFill>
                  <a:srgbClr val="7030A0"/>
                </a:solidFill>
              </a:rPr>
            </a:br>
            <a:r>
              <a:rPr lang="en-US" dirty="0" smtClean="0">
                <a:solidFill>
                  <a:srgbClr val="7030A0"/>
                </a:solidFill>
              </a:rPr>
              <a:t>End of Write Burst</a:t>
            </a:r>
            <a:endParaRPr lang="he-IL" dirty="0">
              <a:solidFill>
                <a:srgbClr val="7030A0"/>
              </a:solidFill>
            </a:endParaRPr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953" y="2364871"/>
            <a:ext cx="8534400" cy="278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Rectangle 21"/>
          <p:cNvSpPr/>
          <p:nvPr/>
        </p:nvSpPr>
        <p:spPr>
          <a:xfrm>
            <a:off x="8066384" y="2805469"/>
            <a:ext cx="214314" cy="10001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1" name="Rectangle 40"/>
          <p:cNvSpPr/>
          <p:nvPr/>
        </p:nvSpPr>
        <p:spPr>
          <a:xfrm>
            <a:off x="4351608" y="4448543"/>
            <a:ext cx="3357586" cy="214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2" name="TextBox 41"/>
          <p:cNvSpPr txBox="1"/>
          <p:nvPr/>
        </p:nvSpPr>
        <p:spPr>
          <a:xfrm>
            <a:off x="7566318" y="1876775"/>
            <a:ext cx="1329467" cy="36933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1">
            <a:spAutoFit/>
          </a:bodyPr>
          <a:lstStyle/>
          <a:p>
            <a:pPr algn="l" rtl="0"/>
            <a:r>
              <a:rPr lang="en-US" dirty="0" smtClean="0"/>
              <a:t>End of Cycle</a:t>
            </a:r>
            <a:endParaRPr lang="he-IL" dirty="0"/>
          </a:p>
        </p:txBody>
      </p:sp>
      <p:cxnSp>
        <p:nvCxnSpPr>
          <p:cNvPr id="43" name="Straight Arrow Connector 42"/>
          <p:cNvCxnSpPr>
            <a:stCxn id="42" idx="2"/>
            <a:endCxn id="22" idx="0"/>
          </p:cNvCxnSpPr>
          <p:nvPr/>
        </p:nvCxnSpPr>
        <p:spPr>
          <a:xfrm rot="5400000">
            <a:off x="7922616" y="2497033"/>
            <a:ext cx="559362" cy="575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351608" y="5448675"/>
            <a:ext cx="1654941" cy="36933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1">
            <a:spAutoFit/>
          </a:bodyPr>
          <a:lstStyle/>
          <a:p>
            <a:pPr algn="l"/>
            <a:r>
              <a:rPr lang="en-US" dirty="0" smtClean="0"/>
              <a:t>New Input Data</a:t>
            </a:r>
            <a:endParaRPr lang="he-IL" dirty="0"/>
          </a:p>
        </p:txBody>
      </p:sp>
      <p:cxnSp>
        <p:nvCxnSpPr>
          <p:cNvPr id="45" name="Straight Arrow Connector 44"/>
          <p:cNvCxnSpPr>
            <a:stCxn id="44" idx="0"/>
            <a:endCxn id="41" idx="2"/>
          </p:cNvCxnSpPr>
          <p:nvPr/>
        </p:nvCxnSpPr>
        <p:spPr>
          <a:xfrm rot="5400000" flipH="1" flipV="1">
            <a:off x="5211831" y="4630105"/>
            <a:ext cx="785818" cy="8513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687040" y="4906681"/>
            <a:ext cx="609462" cy="26161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1">
            <a:spAutoFit/>
          </a:bodyPr>
          <a:lstStyle/>
          <a:p>
            <a:r>
              <a:rPr lang="en-US" sz="1100" dirty="0" smtClean="0"/>
              <a:t>Writing</a:t>
            </a:r>
            <a:endParaRPr lang="he-IL" sz="1100" dirty="0"/>
          </a:p>
        </p:txBody>
      </p:sp>
      <p:sp>
        <p:nvSpPr>
          <p:cNvPr id="47" name="TextBox 46"/>
          <p:cNvSpPr txBox="1"/>
          <p:nvPr/>
        </p:nvSpPr>
        <p:spPr>
          <a:xfrm>
            <a:off x="3716716" y="3948477"/>
            <a:ext cx="601447" cy="246221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1">
            <a:spAutoFit/>
          </a:bodyPr>
          <a:lstStyle/>
          <a:p>
            <a:r>
              <a:rPr lang="en-US" sz="1000" dirty="0" smtClean="0"/>
              <a:t>Address</a:t>
            </a:r>
            <a:endParaRPr lang="he-IL" sz="1000" dirty="0"/>
          </a:p>
        </p:txBody>
      </p:sp>
      <p:sp>
        <p:nvSpPr>
          <p:cNvPr id="48" name="TextBox 47"/>
          <p:cNvSpPr txBox="1"/>
          <p:nvPr/>
        </p:nvSpPr>
        <p:spPr>
          <a:xfrm>
            <a:off x="3480311" y="4179462"/>
            <a:ext cx="846707" cy="246221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1">
            <a:spAutoFit/>
          </a:bodyPr>
          <a:lstStyle/>
          <a:p>
            <a:r>
              <a:rPr lang="en-US" sz="1000" dirty="0" smtClean="0"/>
              <a:t>Burst Length</a:t>
            </a:r>
            <a:endParaRPr lang="he-IL" sz="1000" dirty="0"/>
          </a:p>
        </p:txBody>
      </p:sp>
      <p:sp>
        <p:nvSpPr>
          <p:cNvPr id="49" name="TextBox 48"/>
          <p:cNvSpPr txBox="1"/>
          <p:nvPr/>
        </p:nvSpPr>
        <p:spPr>
          <a:xfrm>
            <a:off x="3494384" y="4630801"/>
            <a:ext cx="787395" cy="26161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1">
            <a:spAutoFit/>
          </a:bodyPr>
          <a:lstStyle/>
          <a:p>
            <a:r>
              <a:rPr lang="en-US" sz="1100" dirty="0" smtClean="0"/>
              <a:t>Input Data</a:t>
            </a:r>
            <a:endParaRPr lang="he-IL" sz="1100" dirty="0"/>
          </a:p>
        </p:txBody>
      </p:sp>
      <p:sp>
        <p:nvSpPr>
          <p:cNvPr id="50" name="TextBox 49"/>
          <p:cNvSpPr txBox="1"/>
          <p:nvPr/>
        </p:nvSpPr>
        <p:spPr>
          <a:xfrm>
            <a:off x="6709062" y="3591287"/>
            <a:ext cx="997324" cy="307777"/>
          </a:xfrm>
          <a:prstGeom prst="rect">
            <a:avLst/>
          </a:prstGeom>
          <a:solidFill>
            <a:schemeClr val="accent1">
              <a:alpha val="65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1">
            <a:spAutoFit/>
          </a:bodyPr>
          <a:lstStyle/>
          <a:p>
            <a:r>
              <a:rPr lang="en-US" sz="1400" dirty="0" smtClean="0"/>
              <a:t>Last Strobe</a:t>
            </a:r>
            <a:endParaRPr lang="he-IL" sz="1400" dirty="0"/>
          </a:p>
        </p:txBody>
      </p:sp>
      <p:sp>
        <p:nvSpPr>
          <p:cNvPr id="51" name="Rectangle 50"/>
          <p:cNvSpPr/>
          <p:nvPr/>
        </p:nvSpPr>
        <p:spPr>
          <a:xfrm>
            <a:off x="7209128" y="2805469"/>
            <a:ext cx="642942" cy="42862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52" name="Straight Arrow Connector 51"/>
          <p:cNvCxnSpPr>
            <a:stCxn id="50" idx="0"/>
            <a:endCxn id="51" idx="2"/>
          </p:cNvCxnSpPr>
          <p:nvPr/>
        </p:nvCxnSpPr>
        <p:spPr>
          <a:xfrm rot="5400000" flipH="1" flipV="1">
            <a:off x="7190566" y="3251255"/>
            <a:ext cx="357190" cy="3228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7280566" y="5662989"/>
            <a:ext cx="1755930" cy="646331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1">
            <a:spAutoFit/>
          </a:bodyPr>
          <a:lstStyle/>
          <a:p>
            <a:pPr algn="ctr"/>
            <a:r>
              <a:rPr lang="en-US" dirty="0" smtClean="0"/>
              <a:t>Data with no</a:t>
            </a:r>
          </a:p>
          <a:p>
            <a:pPr algn="ctr"/>
            <a:r>
              <a:rPr lang="en-US" dirty="0" smtClean="0"/>
              <a:t>strobe (Ignored)</a:t>
            </a:r>
            <a:endParaRPr lang="he-IL" dirty="0"/>
          </a:p>
        </p:txBody>
      </p:sp>
      <p:sp>
        <p:nvSpPr>
          <p:cNvPr id="54" name="Rectangle 53"/>
          <p:cNvSpPr/>
          <p:nvPr/>
        </p:nvSpPr>
        <p:spPr>
          <a:xfrm>
            <a:off x="7709194" y="4377105"/>
            <a:ext cx="714380" cy="42862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55" name="Straight Arrow Connector 54"/>
          <p:cNvCxnSpPr>
            <a:stCxn id="53" idx="0"/>
            <a:endCxn id="54" idx="2"/>
          </p:cNvCxnSpPr>
          <p:nvPr/>
        </p:nvCxnSpPr>
        <p:spPr>
          <a:xfrm rot="16200000" flipV="1">
            <a:off x="7683830" y="5188287"/>
            <a:ext cx="857256" cy="921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984" y="2316894"/>
            <a:ext cx="9029700" cy="267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2910" y="0"/>
            <a:ext cx="7772400" cy="1470025"/>
          </a:xfrm>
        </p:spPr>
        <p:txBody>
          <a:bodyPr/>
          <a:lstStyle/>
          <a:p>
            <a:pPr rtl="0"/>
            <a:r>
              <a:rPr lang="en-US" dirty="0" smtClean="0">
                <a:solidFill>
                  <a:srgbClr val="7030A0"/>
                </a:solidFill>
              </a:rPr>
              <a:t>Wishbone </a:t>
            </a:r>
            <a:r>
              <a:rPr lang="en-US" dirty="0" smtClean="0">
                <a:solidFill>
                  <a:srgbClr val="7030A0"/>
                </a:solidFill>
              </a:rPr>
              <a:t>Description:</a:t>
            </a:r>
            <a:br>
              <a:rPr lang="en-US" dirty="0" smtClean="0">
                <a:solidFill>
                  <a:srgbClr val="7030A0"/>
                </a:solidFill>
              </a:rPr>
            </a:br>
            <a:r>
              <a:rPr lang="en-US" dirty="0" smtClean="0">
                <a:solidFill>
                  <a:srgbClr val="7030A0"/>
                </a:solidFill>
              </a:rPr>
              <a:t>Read Burst</a:t>
            </a:r>
            <a:endParaRPr lang="he-IL" dirty="0">
              <a:solidFill>
                <a:srgbClr val="7030A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763216" y="4718702"/>
            <a:ext cx="522900" cy="21544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1">
            <a:spAutoFit/>
          </a:bodyPr>
          <a:lstStyle/>
          <a:p>
            <a:r>
              <a:rPr lang="en-US" sz="800" dirty="0" smtClean="0"/>
              <a:t>Reading</a:t>
            </a:r>
            <a:endParaRPr lang="he-IL" sz="800" dirty="0"/>
          </a:p>
        </p:txBody>
      </p:sp>
      <p:sp>
        <p:nvSpPr>
          <p:cNvPr id="24" name="TextBox 23"/>
          <p:cNvSpPr txBox="1"/>
          <p:nvPr/>
        </p:nvSpPr>
        <p:spPr>
          <a:xfrm>
            <a:off x="2759985" y="3718570"/>
            <a:ext cx="519694" cy="21544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1">
            <a:spAutoFit/>
          </a:bodyPr>
          <a:lstStyle/>
          <a:p>
            <a:r>
              <a:rPr lang="en-US" sz="800" dirty="0" smtClean="0"/>
              <a:t>Address</a:t>
            </a:r>
            <a:endParaRPr lang="he-IL" sz="800" dirty="0"/>
          </a:p>
        </p:txBody>
      </p:sp>
      <p:sp>
        <p:nvSpPr>
          <p:cNvPr id="25" name="TextBox 24"/>
          <p:cNvSpPr txBox="1"/>
          <p:nvPr/>
        </p:nvSpPr>
        <p:spPr>
          <a:xfrm>
            <a:off x="2571736" y="3931754"/>
            <a:ext cx="712053" cy="21544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1">
            <a:spAutoFit/>
          </a:bodyPr>
          <a:lstStyle/>
          <a:p>
            <a:r>
              <a:rPr lang="en-US" sz="800" dirty="0" smtClean="0"/>
              <a:t>Burst Length</a:t>
            </a:r>
            <a:endParaRPr lang="he-IL" sz="800" dirty="0"/>
          </a:p>
        </p:txBody>
      </p:sp>
      <p:sp>
        <p:nvSpPr>
          <p:cNvPr id="26" name="TextBox 25"/>
          <p:cNvSpPr txBox="1"/>
          <p:nvPr/>
        </p:nvSpPr>
        <p:spPr>
          <a:xfrm>
            <a:off x="2579215" y="4434228"/>
            <a:ext cx="700833" cy="21544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1">
            <a:spAutoFit/>
          </a:bodyPr>
          <a:lstStyle/>
          <a:p>
            <a:pPr algn="l" rtl="0"/>
            <a:r>
              <a:rPr lang="en-US" sz="800" dirty="0" smtClean="0"/>
              <a:t>Output Data</a:t>
            </a:r>
            <a:endParaRPr lang="he-IL" sz="800" dirty="0"/>
          </a:p>
        </p:txBody>
      </p:sp>
      <p:sp>
        <p:nvSpPr>
          <p:cNvPr id="27" name="Rectangle 26"/>
          <p:cNvSpPr/>
          <p:nvPr/>
        </p:nvSpPr>
        <p:spPr>
          <a:xfrm>
            <a:off x="3428992" y="2711028"/>
            <a:ext cx="278912" cy="50194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8" name="Rectangle 27"/>
          <p:cNvSpPr/>
          <p:nvPr/>
        </p:nvSpPr>
        <p:spPr>
          <a:xfrm>
            <a:off x="7072330" y="3075628"/>
            <a:ext cx="214314" cy="42862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9" name="Rectangle 28"/>
          <p:cNvSpPr/>
          <p:nvPr/>
        </p:nvSpPr>
        <p:spPr>
          <a:xfrm>
            <a:off x="7092280" y="4387638"/>
            <a:ext cx="2000232" cy="214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0" name="TextBox 29"/>
          <p:cNvSpPr txBox="1"/>
          <p:nvPr/>
        </p:nvSpPr>
        <p:spPr>
          <a:xfrm>
            <a:off x="1500166" y="1777602"/>
            <a:ext cx="1421223" cy="36933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1">
            <a:spAutoFit/>
          </a:bodyPr>
          <a:lstStyle/>
          <a:p>
            <a:r>
              <a:rPr lang="en-US" dirty="0" smtClean="0"/>
              <a:t>Start of Cycle</a:t>
            </a:r>
            <a:endParaRPr lang="he-IL" dirty="0"/>
          </a:p>
        </p:txBody>
      </p:sp>
      <p:cxnSp>
        <p:nvCxnSpPr>
          <p:cNvPr id="31" name="Straight Arrow Connector 30"/>
          <p:cNvCxnSpPr>
            <a:stCxn id="30" idx="2"/>
            <a:endCxn id="27" idx="0"/>
          </p:cNvCxnSpPr>
          <p:nvPr/>
        </p:nvCxnSpPr>
        <p:spPr>
          <a:xfrm>
            <a:off x="2210778" y="2146934"/>
            <a:ext cx="1357670" cy="5640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715040" y="1789744"/>
            <a:ext cx="1130309" cy="36933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1">
            <a:spAutoFit/>
          </a:bodyPr>
          <a:lstStyle/>
          <a:p>
            <a:pPr algn="l" rtl="0"/>
            <a:r>
              <a:rPr lang="en-US" dirty="0" smtClean="0"/>
              <a:t>Data Valid</a:t>
            </a:r>
            <a:endParaRPr lang="he-IL" dirty="0"/>
          </a:p>
        </p:txBody>
      </p:sp>
      <p:sp>
        <p:nvSpPr>
          <p:cNvPr id="33" name="TextBox 32"/>
          <p:cNvSpPr txBox="1"/>
          <p:nvPr/>
        </p:nvSpPr>
        <p:spPr>
          <a:xfrm>
            <a:off x="4138584" y="3696545"/>
            <a:ext cx="1862176" cy="307777"/>
          </a:xfrm>
          <a:prstGeom prst="rect">
            <a:avLst/>
          </a:prstGeom>
          <a:solidFill>
            <a:schemeClr val="accent1">
              <a:alpha val="65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1">
            <a:spAutoFit/>
          </a:bodyPr>
          <a:lstStyle/>
          <a:p>
            <a:r>
              <a:rPr lang="en-US" sz="1400" dirty="0" smtClean="0"/>
              <a:t>Repeat last transaction</a:t>
            </a:r>
            <a:endParaRPr lang="he-IL" sz="1400" dirty="0"/>
          </a:p>
        </p:txBody>
      </p:sp>
      <p:sp>
        <p:nvSpPr>
          <p:cNvPr id="34" name="Right Brace 33"/>
          <p:cNvSpPr/>
          <p:nvPr/>
        </p:nvSpPr>
        <p:spPr>
          <a:xfrm rot="5400000">
            <a:off x="5179223" y="1682587"/>
            <a:ext cx="285752" cy="3643338"/>
          </a:xfrm>
          <a:prstGeom prst="rightBrac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35" name="Straight Arrow Connector 34"/>
          <p:cNvCxnSpPr>
            <a:stCxn id="32" idx="2"/>
            <a:endCxn id="28" idx="0"/>
          </p:cNvCxnSpPr>
          <p:nvPr/>
        </p:nvCxnSpPr>
        <p:spPr>
          <a:xfrm rot="16200000" flipH="1">
            <a:off x="6271565" y="2167706"/>
            <a:ext cx="916552" cy="8992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643570" y="4147198"/>
            <a:ext cx="1371466" cy="523220"/>
          </a:xfrm>
          <a:prstGeom prst="rect">
            <a:avLst/>
          </a:prstGeom>
          <a:solidFill>
            <a:schemeClr val="accent1">
              <a:alpha val="65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1">
            <a:spAutoFit/>
          </a:bodyPr>
          <a:lstStyle/>
          <a:p>
            <a:pPr algn="ctr" rtl="0"/>
            <a:r>
              <a:rPr lang="en-US" sz="1400" dirty="0" smtClean="0"/>
              <a:t>Continue to </a:t>
            </a:r>
          </a:p>
          <a:p>
            <a:pPr algn="ctr" rtl="0"/>
            <a:r>
              <a:rPr lang="en-US" sz="1400" dirty="0" smtClean="0"/>
              <a:t>next transaction</a:t>
            </a:r>
            <a:endParaRPr lang="he-IL" sz="1400" dirty="0"/>
          </a:p>
        </p:txBody>
      </p:sp>
      <p:cxnSp>
        <p:nvCxnSpPr>
          <p:cNvPr id="37" name="Straight Arrow Connector 36"/>
          <p:cNvCxnSpPr>
            <a:stCxn id="36" idx="0"/>
            <a:endCxn id="28" idx="2"/>
          </p:cNvCxnSpPr>
          <p:nvPr/>
        </p:nvCxnSpPr>
        <p:spPr>
          <a:xfrm rot="5400000" flipH="1" flipV="1">
            <a:off x="6432924" y="3400635"/>
            <a:ext cx="642942" cy="8501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7072330" y="5075892"/>
            <a:ext cx="1826462" cy="36933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1">
            <a:spAutoFit/>
          </a:bodyPr>
          <a:lstStyle/>
          <a:p>
            <a:pPr algn="l"/>
            <a:r>
              <a:rPr lang="en-US" dirty="0" smtClean="0"/>
              <a:t>New Output Data</a:t>
            </a:r>
            <a:endParaRPr lang="he-IL" dirty="0"/>
          </a:p>
        </p:txBody>
      </p:sp>
      <p:cxnSp>
        <p:nvCxnSpPr>
          <p:cNvPr id="39" name="Straight Arrow Connector 38"/>
          <p:cNvCxnSpPr>
            <a:stCxn id="38" idx="0"/>
            <a:endCxn id="29" idx="2"/>
          </p:cNvCxnSpPr>
          <p:nvPr/>
        </p:nvCxnSpPr>
        <p:spPr>
          <a:xfrm flipV="1">
            <a:off x="7985561" y="4601952"/>
            <a:ext cx="106835" cy="4739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2910" y="0"/>
            <a:ext cx="7772400" cy="1470025"/>
          </a:xfrm>
        </p:spPr>
        <p:txBody>
          <a:bodyPr/>
          <a:lstStyle/>
          <a:p>
            <a:pPr rtl="0"/>
            <a:r>
              <a:rPr lang="en-US" dirty="0" smtClean="0">
                <a:solidFill>
                  <a:srgbClr val="7030A0"/>
                </a:solidFill>
              </a:rPr>
              <a:t>Wishbone </a:t>
            </a:r>
            <a:r>
              <a:rPr lang="en-US" dirty="0" smtClean="0">
                <a:solidFill>
                  <a:srgbClr val="7030A0"/>
                </a:solidFill>
              </a:rPr>
              <a:t>Description:</a:t>
            </a:r>
            <a:br>
              <a:rPr lang="en-US" dirty="0" smtClean="0">
                <a:solidFill>
                  <a:srgbClr val="7030A0"/>
                </a:solidFill>
              </a:rPr>
            </a:br>
            <a:r>
              <a:rPr lang="en-US" dirty="0" smtClean="0">
                <a:solidFill>
                  <a:srgbClr val="7030A0"/>
                </a:solidFill>
              </a:rPr>
              <a:t>End of Read Burst</a:t>
            </a:r>
            <a:endParaRPr lang="he-IL" dirty="0">
              <a:solidFill>
                <a:srgbClr val="7030A0"/>
              </a:solidFill>
            </a:endParaRPr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2085975"/>
            <a:ext cx="8010525" cy="268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Rectangle 21"/>
          <p:cNvSpPr/>
          <p:nvPr/>
        </p:nvSpPr>
        <p:spPr>
          <a:xfrm>
            <a:off x="8143900" y="2500306"/>
            <a:ext cx="214314" cy="78581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0" name="Rectangle 39"/>
          <p:cNvSpPr/>
          <p:nvPr/>
        </p:nvSpPr>
        <p:spPr>
          <a:xfrm>
            <a:off x="3714744" y="4143380"/>
            <a:ext cx="4214842" cy="214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1" name="TextBox 40"/>
          <p:cNvSpPr txBox="1"/>
          <p:nvPr/>
        </p:nvSpPr>
        <p:spPr>
          <a:xfrm>
            <a:off x="6858016" y="1714488"/>
            <a:ext cx="1329467" cy="36933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1">
            <a:spAutoFit/>
          </a:bodyPr>
          <a:lstStyle/>
          <a:p>
            <a:pPr algn="l" rtl="0"/>
            <a:r>
              <a:rPr lang="en-US" dirty="0" smtClean="0"/>
              <a:t>End of Cycle</a:t>
            </a:r>
            <a:endParaRPr lang="he-IL" dirty="0"/>
          </a:p>
        </p:txBody>
      </p:sp>
      <p:cxnSp>
        <p:nvCxnSpPr>
          <p:cNvPr id="42" name="Straight Arrow Connector 41"/>
          <p:cNvCxnSpPr>
            <a:stCxn id="41" idx="2"/>
            <a:endCxn id="22" idx="0"/>
          </p:cNvCxnSpPr>
          <p:nvPr/>
        </p:nvCxnSpPr>
        <p:spPr>
          <a:xfrm rot="16200000" flipH="1">
            <a:off x="7678660" y="1927909"/>
            <a:ext cx="416486" cy="7283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4354165" y="3488296"/>
            <a:ext cx="2861041" cy="369332"/>
          </a:xfrm>
          <a:prstGeom prst="rect">
            <a:avLst/>
          </a:prstGeom>
          <a:solidFill>
            <a:schemeClr val="accent1">
              <a:alpha val="65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1">
            <a:spAutoFit/>
          </a:bodyPr>
          <a:lstStyle/>
          <a:p>
            <a:pPr algn="ctr" rtl="0"/>
            <a:r>
              <a:rPr lang="en-US" dirty="0" smtClean="0"/>
              <a:t>Continue to next transaction</a:t>
            </a:r>
            <a:endParaRPr lang="he-IL" dirty="0"/>
          </a:p>
        </p:txBody>
      </p:sp>
      <p:sp>
        <p:nvSpPr>
          <p:cNvPr id="44" name="Right Brace 43"/>
          <p:cNvSpPr/>
          <p:nvPr/>
        </p:nvSpPr>
        <p:spPr>
          <a:xfrm rot="5400000">
            <a:off x="5857884" y="1142984"/>
            <a:ext cx="285752" cy="4572032"/>
          </a:xfrm>
          <a:prstGeom prst="rightBrac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5" name="TextBox 44"/>
          <p:cNvSpPr txBox="1"/>
          <p:nvPr/>
        </p:nvSpPr>
        <p:spPr>
          <a:xfrm>
            <a:off x="4572000" y="5072074"/>
            <a:ext cx="1826462" cy="36933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1">
            <a:spAutoFit/>
          </a:bodyPr>
          <a:lstStyle/>
          <a:p>
            <a:pPr algn="l"/>
            <a:r>
              <a:rPr lang="en-US" dirty="0" smtClean="0"/>
              <a:t>New Output Data</a:t>
            </a:r>
            <a:endParaRPr lang="he-IL" dirty="0"/>
          </a:p>
        </p:txBody>
      </p:sp>
      <p:cxnSp>
        <p:nvCxnSpPr>
          <p:cNvPr id="46" name="Straight Arrow Connector 45"/>
          <p:cNvCxnSpPr>
            <a:stCxn id="45" idx="0"/>
            <a:endCxn id="40" idx="2"/>
          </p:cNvCxnSpPr>
          <p:nvPr/>
        </p:nvCxnSpPr>
        <p:spPr>
          <a:xfrm rot="5400000" flipH="1" flipV="1">
            <a:off x="5296508" y="4546417"/>
            <a:ext cx="714380" cy="3369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070018" y="4462470"/>
            <a:ext cx="644728" cy="26161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1">
            <a:spAutoFit/>
          </a:bodyPr>
          <a:lstStyle/>
          <a:p>
            <a:r>
              <a:rPr lang="en-US" sz="1100" dirty="0" smtClean="0"/>
              <a:t>Reading</a:t>
            </a:r>
            <a:endParaRPr lang="he-IL" sz="1100" dirty="0"/>
          </a:p>
        </p:txBody>
      </p:sp>
      <p:sp>
        <p:nvSpPr>
          <p:cNvPr id="48" name="TextBox 47"/>
          <p:cNvSpPr txBox="1"/>
          <p:nvPr/>
        </p:nvSpPr>
        <p:spPr>
          <a:xfrm>
            <a:off x="3093893" y="3500438"/>
            <a:ext cx="601447" cy="246221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1">
            <a:spAutoFit/>
          </a:bodyPr>
          <a:lstStyle/>
          <a:p>
            <a:r>
              <a:rPr lang="en-US" sz="1000" dirty="0" smtClean="0"/>
              <a:t>Address</a:t>
            </a:r>
            <a:endParaRPr lang="he-IL" sz="1000" dirty="0"/>
          </a:p>
        </p:txBody>
      </p:sp>
      <p:sp>
        <p:nvSpPr>
          <p:cNvPr id="49" name="TextBox 48"/>
          <p:cNvSpPr txBox="1"/>
          <p:nvPr/>
        </p:nvSpPr>
        <p:spPr>
          <a:xfrm>
            <a:off x="2857488" y="3731423"/>
            <a:ext cx="846707" cy="246221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1">
            <a:spAutoFit/>
          </a:bodyPr>
          <a:lstStyle/>
          <a:p>
            <a:r>
              <a:rPr lang="en-US" sz="1000" dirty="0" smtClean="0"/>
              <a:t>Burst Length</a:t>
            </a:r>
            <a:endParaRPr lang="he-IL" sz="1000" dirty="0"/>
          </a:p>
        </p:txBody>
      </p:sp>
      <p:sp>
        <p:nvSpPr>
          <p:cNvPr id="50" name="TextBox 49"/>
          <p:cNvSpPr txBox="1"/>
          <p:nvPr/>
        </p:nvSpPr>
        <p:spPr>
          <a:xfrm>
            <a:off x="2803238" y="4143380"/>
            <a:ext cx="891591" cy="26161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1">
            <a:spAutoFit/>
          </a:bodyPr>
          <a:lstStyle/>
          <a:p>
            <a:pPr algn="l" rtl="0"/>
            <a:r>
              <a:rPr lang="en-US" sz="1100" dirty="0" smtClean="0"/>
              <a:t>Output Data</a:t>
            </a:r>
            <a:endParaRPr lang="he-IL" sz="1100" dirty="0"/>
          </a:p>
        </p:txBody>
      </p:sp>
      <p:sp>
        <p:nvSpPr>
          <p:cNvPr id="51" name="TextBox 50"/>
          <p:cNvSpPr txBox="1"/>
          <p:nvPr/>
        </p:nvSpPr>
        <p:spPr>
          <a:xfrm>
            <a:off x="5503502" y="2906909"/>
            <a:ext cx="997324" cy="307777"/>
          </a:xfrm>
          <a:prstGeom prst="rect">
            <a:avLst/>
          </a:prstGeom>
          <a:solidFill>
            <a:schemeClr val="accent1">
              <a:alpha val="65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1">
            <a:spAutoFit/>
          </a:bodyPr>
          <a:lstStyle/>
          <a:p>
            <a:r>
              <a:rPr lang="en-US" sz="1400" dirty="0" smtClean="0"/>
              <a:t>Last Strobe</a:t>
            </a:r>
            <a:endParaRPr lang="he-IL" sz="1400" dirty="0"/>
          </a:p>
        </p:txBody>
      </p:sp>
      <p:sp>
        <p:nvSpPr>
          <p:cNvPr id="52" name="Rectangle 51"/>
          <p:cNvSpPr/>
          <p:nvPr/>
        </p:nvSpPr>
        <p:spPr>
          <a:xfrm>
            <a:off x="7000892" y="2643182"/>
            <a:ext cx="714380" cy="28575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53" name="Straight Arrow Connector 52"/>
          <p:cNvCxnSpPr>
            <a:stCxn id="51" idx="0"/>
            <a:endCxn id="52" idx="1"/>
          </p:cNvCxnSpPr>
          <p:nvPr/>
        </p:nvCxnSpPr>
        <p:spPr>
          <a:xfrm rot="5400000" flipH="1" flipV="1">
            <a:off x="6441103" y="2347120"/>
            <a:ext cx="120851" cy="9987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7252" y="214290"/>
            <a:ext cx="7772400" cy="1785950"/>
          </a:xfrm>
        </p:spPr>
        <p:txBody>
          <a:bodyPr/>
          <a:lstStyle/>
          <a:p>
            <a:r>
              <a:rPr lang="en-US" dirty="0" smtClean="0">
                <a:solidFill>
                  <a:srgbClr val="7030A0"/>
                </a:solidFill>
              </a:rPr>
              <a:t>Implementation Stages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600" dirty="0" smtClean="0">
                <a:solidFill>
                  <a:srgbClr val="7030A0"/>
                </a:solidFill>
              </a:rPr>
              <a:t>Unit Level</a:t>
            </a:r>
            <a:endParaRPr lang="he-I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7158" y="2357430"/>
            <a:ext cx="8429684" cy="3429024"/>
          </a:xfrm>
        </p:spPr>
        <p:txBody>
          <a:bodyPr>
            <a:normAutofit/>
          </a:bodyPr>
          <a:lstStyle/>
          <a:p>
            <a:pPr algn="l" rtl="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Design of SPI Master and SPI Slave cores</a:t>
            </a:r>
          </a:p>
          <a:p>
            <a:pPr algn="l" rtl="0">
              <a:buFont typeface="Arial" pitchFamily="34" charset="0"/>
              <a:buChar char="•"/>
            </a:pPr>
            <a:endParaRPr lang="en-US" dirty="0" smtClean="0">
              <a:solidFill>
                <a:schemeClr val="tx1"/>
              </a:solidFill>
            </a:endParaRPr>
          </a:p>
          <a:p>
            <a:pPr algn="l" rtl="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Design internal blocks of master and slave hosts</a:t>
            </a:r>
          </a:p>
          <a:p>
            <a:pPr algn="l" rtl="0">
              <a:buFont typeface="Arial" pitchFamily="34" charset="0"/>
              <a:buChar char="•"/>
            </a:pPr>
            <a:endParaRPr lang="en-US" dirty="0" smtClean="0">
              <a:solidFill>
                <a:schemeClr val="tx1"/>
              </a:solidFill>
            </a:endParaRPr>
          </a:p>
          <a:p>
            <a:pPr algn="l" rtl="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SPI Master and SPI Slave individual Test Benches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7252" y="214290"/>
            <a:ext cx="7772400" cy="1785950"/>
          </a:xfrm>
        </p:spPr>
        <p:txBody>
          <a:bodyPr/>
          <a:lstStyle/>
          <a:p>
            <a:r>
              <a:rPr lang="en-US" dirty="0" smtClean="0">
                <a:solidFill>
                  <a:srgbClr val="7030A0"/>
                </a:solidFill>
              </a:rPr>
              <a:t>Implementation Stages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600" dirty="0" smtClean="0">
                <a:solidFill>
                  <a:srgbClr val="7030A0"/>
                </a:solidFill>
              </a:rPr>
              <a:t>Top Level</a:t>
            </a:r>
            <a:endParaRPr lang="he-I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7158" y="2143116"/>
            <a:ext cx="8429684" cy="4286280"/>
          </a:xfrm>
        </p:spPr>
        <p:txBody>
          <a:bodyPr>
            <a:normAutofit/>
          </a:bodyPr>
          <a:lstStyle/>
          <a:p>
            <a:pPr algn="l" rtl="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Integration of SPI cores</a:t>
            </a:r>
          </a:p>
          <a:p>
            <a:pPr algn="l" rtl="0">
              <a:buFont typeface="Arial" pitchFamily="34" charset="0"/>
              <a:buChar char="•"/>
            </a:pPr>
            <a:endParaRPr lang="en-US" dirty="0" smtClean="0">
              <a:solidFill>
                <a:schemeClr val="tx1"/>
              </a:solidFill>
            </a:endParaRPr>
          </a:p>
          <a:p>
            <a:pPr algn="l" rtl="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Integration of master and slave hosts</a:t>
            </a:r>
          </a:p>
          <a:p>
            <a:pPr algn="l" rtl="0">
              <a:buFont typeface="Arial" pitchFamily="34" charset="0"/>
              <a:buChar char="•"/>
            </a:pPr>
            <a:endParaRPr lang="en-US" dirty="0" smtClean="0">
              <a:solidFill>
                <a:schemeClr val="tx1"/>
              </a:solidFill>
            </a:endParaRPr>
          </a:p>
          <a:p>
            <a:pPr algn="l" rtl="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SPI top test </a:t>
            </a:r>
            <a:r>
              <a:rPr lang="en-US" dirty="0" smtClean="0">
                <a:solidFill>
                  <a:schemeClr val="tx1"/>
                </a:solidFill>
              </a:rPr>
              <a:t>bench (SPI Slave </a:t>
            </a:r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 SPI Master)</a:t>
            </a:r>
            <a:endParaRPr lang="en-US" dirty="0" smtClean="0">
              <a:solidFill>
                <a:schemeClr val="tx1"/>
              </a:solidFill>
            </a:endParaRPr>
          </a:p>
          <a:p>
            <a:pPr algn="l" rtl="0">
              <a:buFont typeface="Arial" pitchFamily="34" charset="0"/>
              <a:buChar char="•"/>
            </a:pPr>
            <a:endParaRPr lang="en-US" dirty="0" smtClean="0">
              <a:solidFill>
                <a:schemeClr val="tx1"/>
              </a:solidFill>
            </a:endParaRPr>
          </a:p>
          <a:p>
            <a:pPr algn="l" rtl="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Top architecture test </a:t>
            </a:r>
            <a:r>
              <a:rPr lang="en-US" dirty="0" smtClean="0">
                <a:solidFill>
                  <a:schemeClr val="tx1"/>
                </a:solidFill>
              </a:rPr>
              <a:t>bench (Whole system)</a:t>
            </a:r>
            <a:endParaRPr lang="en-US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7252" y="214290"/>
            <a:ext cx="7772400" cy="1470025"/>
          </a:xfrm>
        </p:spPr>
        <p:txBody>
          <a:bodyPr/>
          <a:lstStyle/>
          <a:p>
            <a:r>
              <a:rPr lang="en-US" dirty="0" smtClean="0">
                <a:solidFill>
                  <a:srgbClr val="7030A0"/>
                </a:solidFill>
              </a:rPr>
              <a:t>SPI Core Design</a:t>
            </a:r>
            <a:endParaRPr lang="he-IL" dirty="0">
              <a:solidFill>
                <a:srgbClr val="7030A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8596" y="1340768"/>
            <a:ext cx="8286808" cy="2214578"/>
          </a:xfrm>
        </p:spPr>
        <p:txBody>
          <a:bodyPr>
            <a:normAutofit/>
          </a:bodyPr>
          <a:lstStyle/>
          <a:p>
            <a:pPr algn="l" rtl="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Four main interfaces: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22594" y="2582004"/>
            <a:ext cx="4000528" cy="185738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 anchor="ctr" anchorCtr="0">
            <a:noAutofit/>
          </a:bodyPr>
          <a:lstStyle/>
          <a:p>
            <a:pPr algn="ctr" rtl="0"/>
            <a:r>
              <a:rPr lang="en-US" sz="3200" dirty="0" smtClean="0"/>
              <a:t>SPI Core</a:t>
            </a:r>
          </a:p>
        </p:txBody>
      </p:sp>
      <p:sp>
        <p:nvSpPr>
          <p:cNvPr id="6" name="Rounded Rectangle 20"/>
          <p:cNvSpPr/>
          <p:nvPr/>
        </p:nvSpPr>
        <p:spPr>
          <a:xfrm rot="16200000">
            <a:off x="6237304" y="3296384"/>
            <a:ext cx="1857388" cy="428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 smtClean="0"/>
              <a:t>SPI Interface</a:t>
            </a:r>
            <a:endParaRPr lang="he-IL" b="1" dirty="0"/>
          </a:p>
        </p:txBody>
      </p:sp>
      <p:sp>
        <p:nvSpPr>
          <p:cNvPr id="7" name="Rounded Rectangle 20"/>
          <p:cNvSpPr/>
          <p:nvPr/>
        </p:nvSpPr>
        <p:spPr>
          <a:xfrm rot="16200000">
            <a:off x="2022462" y="3296384"/>
            <a:ext cx="1857388" cy="428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 smtClean="0"/>
              <a:t>FIFO Interface</a:t>
            </a:r>
            <a:endParaRPr lang="he-IL" b="1" dirty="0"/>
          </a:p>
        </p:txBody>
      </p:sp>
      <p:sp>
        <p:nvSpPr>
          <p:cNvPr id="8" name="Rounded Rectangle 20"/>
          <p:cNvSpPr/>
          <p:nvPr/>
        </p:nvSpPr>
        <p:spPr>
          <a:xfrm>
            <a:off x="3165470" y="4367954"/>
            <a:ext cx="3786214" cy="357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 smtClean="0"/>
              <a:t>Configuration </a:t>
            </a:r>
            <a:r>
              <a:rPr lang="en-US" b="1" dirty="0" smtClean="0"/>
              <a:t>interface</a:t>
            </a:r>
            <a:endParaRPr lang="he-IL" b="1" dirty="0"/>
          </a:p>
        </p:txBody>
      </p:sp>
      <p:sp>
        <p:nvSpPr>
          <p:cNvPr id="9" name="Rounded Rectangle 20"/>
          <p:cNvSpPr/>
          <p:nvPr/>
        </p:nvSpPr>
        <p:spPr>
          <a:xfrm>
            <a:off x="3165470" y="2367690"/>
            <a:ext cx="3786214" cy="357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 smtClean="0"/>
              <a:t>Received Data Interface</a:t>
            </a:r>
            <a:endParaRPr lang="he-IL" b="1" dirty="0"/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428596" y="5000636"/>
            <a:ext cx="8286808" cy="150019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Generic word length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3200" dirty="0" smtClean="0"/>
              <a:t> Generic number of slaves</a:t>
            </a:r>
            <a:endParaRPr kumimoji="0" lang="he-IL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755576" y="3068960"/>
            <a:ext cx="1944216" cy="720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13" name="Left-Right Arrow 12"/>
          <p:cNvSpPr/>
          <p:nvPr/>
        </p:nvSpPr>
        <p:spPr>
          <a:xfrm>
            <a:off x="7380312" y="3140968"/>
            <a:ext cx="1224136" cy="57606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" name="Up Arrow 13"/>
          <p:cNvSpPr/>
          <p:nvPr/>
        </p:nvSpPr>
        <p:spPr>
          <a:xfrm>
            <a:off x="4932040" y="1484784"/>
            <a:ext cx="504056" cy="86409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5" name="Up Arrow 14"/>
          <p:cNvSpPr/>
          <p:nvPr/>
        </p:nvSpPr>
        <p:spPr>
          <a:xfrm>
            <a:off x="5004048" y="4725144"/>
            <a:ext cx="504056" cy="86409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1" grpId="0" animBg="1"/>
      <p:bldP spid="13" grpId="0" animBg="1"/>
      <p:bldP spid="14" grpId="0" animBg="1"/>
      <p:bldP spid="1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472" y="285728"/>
            <a:ext cx="7772400" cy="1470025"/>
          </a:xfrm>
        </p:spPr>
        <p:txBody>
          <a:bodyPr/>
          <a:lstStyle/>
          <a:p>
            <a:pPr rtl="0"/>
            <a:r>
              <a:rPr lang="en-US" dirty="0" smtClean="0">
                <a:solidFill>
                  <a:srgbClr val="7030A0"/>
                </a:solidFill>
              </a:rPr>
              <a:t>Top Architecture Design</a:t>
            </a:r>
            <a:endParaRPr lang="he-IL" dirty="0">
              <a:solidFill>
                <a:srgbClr val="7030A0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4943485" y="1643050"/>
            <a:ext cx="1785950" cy="264320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800" dirty="0" smtClean="0"/>
              <a:t>Slave</a:t>
            </a:r>
          </a:p>
          <a:p>
            <a:pPr algn="ctr"/>
            <a:r>
              <a:rPr lang="en-US" sz="2800" dirty="0" smtClean="0"/>
              <a:t>Host</a:t>
            </a:r>
            <a:endParaRPr lang="he-IL" sz="2800" dirty="0"/>
          </a:p>
        </p:txBody>
      </p:sp>
      <p:sp>
        <p:nvSpPr>
          <p:cNvPr id="5" name="Rounded Rectangle 4"/>
          <p:cNvSpPr/>
          <p:nvPr/>
        </p:nvSpPr>
        <p:spPr>
          <a:xfrm>
            <a:off x="1085833" y="1571612"/>
            <a:ext cx="1785950" cy="2643206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800" dirty="0" smtClean="0"/>
              <a:t>Master</a:t>
            </a:r>
          </a:p>
          <a:p>
            <a:pPr algn="ctr"/>
            <a:r>
              <a:rPr lang="en-US" sz="2800" dirty="0" smtClean="0"/>
              <a:t>Host</a:t>
            </a:r>
            <a:endParaRPr lang="he-IL" sz="2800" dirty="0"/>
          </a:p>
        </p:txBody>
      </p:sp>
      <p:sp>
        <p:nvSpPr>
          <p:cNvPr id="6" name="Rounded Rectangle 5"/>
          <p:cNvSpPr/>
          <p:nvPr/>
        </p:nvSpPr>
        <p:spPr>
          <a:xfrm rot="16200000">
            <a:off x="-28603" y="2543172"/>
            <a:ext cx="1714512" cy="771524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 smtClean="0"/>
              <a:t>Wishbone</a:t>
            </a:r>
          </a:p>
          <a:p>
            <a:pPr algn="ctr"/>
            <a:r>
              <a:rPr lang="en-US" sz="1400" dirty="0" smtClean="0"/>
              <a:t> Slave </a:t>
            </a:r>
          </a:p>
          <a:p>
            <a:pPr algn="ctr"/>
            <a:r>
              <a:rPr lang="en-US" sz="1400" dirty="0" smtClean="0"/>
              <a:t>Interface</a:t>
            </a:r>
            <a:endParaRPr lang="he-IL" sz="1400" dirty="0"/>
          </a:p>
        </p:txBody>
      </p:sp>
      <p:sp>
        <p:nvSpPr>
          <p:cNvPr id="7" name="Rounded Rectangle 6"/>
          <p:cNvSpPr/>
          <p:nvPr/>
        </p:nvSpPr>
        <p:spPr>
          <a:xfrm rot="16200000">
            <a:off x="2257413" y="2543172"/>
            <a:ext cx="1714512" cy="7715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 smtClean="0"/>
              <a:t>SPI</a:t>
            </a:r>
          </a:p>
          <a:p>
            <a:pPr algn="ctr"/>
            <a:r>
              <a:rPr lang="en-US" sz="1400" dirty="0" smtClean="0"/>
              <a:t> Master</a:t>
            </a:r>
          </a:p>
          <a:p>
            <a:pPr algn="ctr"/>
            <a:r>
              <a:rPr lang="en-US" sz="1400" dirty="0" smtClean="0"/>
              <a:t>Interface</a:t>
            </a:r>
            <a:endParaRPr lang="he-IL" sz="1400" dirty="0"/>
          </a:p>
        </p:txBody>
      </p:sp>
      <p:sp>
        <p:nvSpPr>
          <p:cNvPr id="8" name="Rounded Rectangle 7"/>
          <p:cNvSpPr/>
          <p:nvPr/>
        </p:nvSpPr>
        <p:spPr>
          <a:xfrm rot="16200000">
            <a:off x="3829049" y="2543172"/>
            <a:ext cx="1714512" cy="7715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 smtClean="0"/>
              <a:t>SPI</a:t>
            </a:r>
          </a:p>
          <a:p>
            <a:pPr algn="ctr"/>
            <a:r>
              <a:rPr lang="en-US" sz="1400" dirty="0" smtClean="0"/>
              <a:t> Slave</a:t>
            </a:r>
          </a:p>
          <a:p>
            <a:pPr algn="ctr"/>
            <a:r>
              <a:rPr lang="en-US" sz="1400" dirty="0" smtClean="0"/>
              <a:t>Interface</a:t>
            </a:r>
            <a:endParaRPr lang="he-IL" sz="1400" dirty="0"/>
          </a:p>
        </p:txBody>
      </p:sp>
      <p:sp>
        <p:nvSpPr>
          <p:cNvPr id="9" name="Rounded Rectangle 8"/>
          <p:cNvSpPr/>
          <p:nvPr/>
        </p:nvSpPr>
        <p:spPr>
          <a:xfrm rot="16200000">
            <a:off x="6015055" y="2714620"/>
            <a:ext cx="1714512" cy="571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 smtClean="0"/>
              <a:t>RAM</a:t>
            </a:r>
          </a:p>
          <a:p>
            <a:pPr algn="ctr"/>
            <a:r>
              <a:rPr lang="en-US" sz="1400" dirty="0" smtClean="0"/>
              <a:t> Interface</a:t>
            </a:r>
            <a:endParaRPr lang="he-IL" sz="1400" dirty="0"/>
          </a:p>
        </p:txBody>
      </p:sp>
      <p:cxnSp>
        <p:nvCxnSpPr>
          <p:cNvPr id="10" name="Shape 9"/>
          <p:cNvCxnSpPr>
            <a:stCxn id="7" idx="2"/>
            <a:endCxn id="8" idx="0"/>
          </p:cNvCxnSpPr>
          <p:nvPr/>
        </p:nvCxnSpPr>
        <p:spPr>
          <a:xfrm>
            <a:off x="3500431" y="2928934"/>
            <a:ext cx="800112" cy="1588"/>
          </a:xfrm>
          <a:prstGeom prst="bentConnector5">
            <a:avLst>
              <a:gd name="adj1" fmla="val 28571"/>
              <a:gd name="adj2" fmla="val 299874"/>
              <a:gd name="adj3" fmla="val 71429"/>
            </a:avLst>
          </a:prstGeom>
          <a:ln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7872442" y="2357430"/>
            <a:ext cx="914400" cy="9144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RAM</a:t>
            </a:r>
            <a:endParaRPr lang="he-IL" dirty="0"/>
          </a:p>
        </p:txBody>
      </p:sp>
      <p:cxnSp>
        <p:nvCxnSpPr>
          <p:cNvPr id="12" name="Shape 11"/>
          <p:cNvCxnSpPr>
            <a:stCxn id="9" idx="2"/>
            <a:endCxn id="11" idx="1"/>
          </p:cNvCxnSpPr>
          <p:nvPr/>
        </p:nvCxnSpPr>
        <p:spPr>
          <a:xfrm flipV="1">
            <a:off x="7158063" y="2814630"/>
            <a:ext cx="714379" cy="185742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Isosceles Triangle 12"/>
          <p:cNvSpPr/>
          <p:nvPr/>
        </p:nvSpPr>
        <p:spPr>
          <a:xfrm rot="5400000">
            <a:off x="1042652" y="3867352"/>
            <a:ext cx="214314" cy="142876"/>
          </a:xfrm>
          <a:prstGeom prst="triangl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" name="Isosceles Triangle 13"/>
          <p:cNvSpPr/>
          <p:nvPr/>
        </p:nvSpPr>
        <p:spPr>
          <a:xfrm rot="5400000">
            <a:off x="4907765" y="3893347"/>
            <a:ext cx="214314" cy="142876"/>
          </a:xfrm>
          <a:prstGeom prst="triangl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357158" y="4429132"/>
            <a:ext cx="8429684" cy="2214578"/>
          </a:xfrm>
        </p:spPr>
        <p:txBody>
          <a:bodyPr>
            <a:normAutofit/>
          </a:bodyPr>
          <a:lstStyle/>
          <a:p>
            <a:pPr algn="l" rtl="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sz="2800" dirty="0" smtClean="0">
                <a:solidFill>
                  <a:schemeClr val="tx1"/>
                </a:solidFill>
              </a:rPr>
              <a:t>Master host implements Wishbone slave interface</a:t>
            </a:r>
          </a:p>
          <a:p>
            <a:pPr algn="l" rtl="0"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 Hosts communicate via SPI</a:t>
            </a:r>
          </a:p>
          <a:p>
            <a:pPr algn="l" rtl="0"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 Slave host implements RAM interface</a:t>
            </a:r>
          </a:p>
          <a:p>
            <a:pPr algn="l" rtl="0">
              <a:buFont typeface="Arial" pitchFamily="34" charset="0"/>
              <a:buChar char="•"/>
            </a:pPr>
            <a:endParaRPr lang="en-US" dirty="0" smtClean="0">
              <a:solidFill>
                <a:schemeClr val="tx1"/>
              </a:solidFill>
            </a:endParaRPr>
          </a:p>
          <a:p>
            <a:pPr algn="l" rtl="0"/>
            <a:endParaRPr lang="en-US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3" grpId="0" animBg="1"/>
      <p:bldP spid="1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472" y="285728"/>
            <a:ext cx="7772400" cy="1470025"/>
          </a:xfrm>
        </p:spPr>
        <p:txBody>
          <a:bodyPr/>
          <a:lstStyle/>
          <a:p>
            <a:pPr rtl="0"/>
            <a:r>
              <a:rPr lang="en-US" dirty="0" smtClean="0">
                <a:solidFill>
                  <a:srgbClr val="7030A0"/>
                </a:solidFill>
              </a:rPr>
              <a:t>Master Host Design</a:t>
            </a:r>
            <a:endParaRPr lang="he-IL" dirty="0">
              <a:solidFill>
                <a:srgbClr val="7030A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71472" y="1785926"/>
            <a:ext cx="8072494" cy="4000528"/>
          </a:xfrm>
          <a:prstGeom prst="rect">
            <a:avLst/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16" name="Rectangle 15"/>
          <p:cNvSpPr/>
          <p:nvPr/>
        </p:nvSpPr>
        <p:spPr>
          <a:xfrm>
            <a:off x="7572396" y="3071810"/>
            <a:ext cx="1071570" cy="100013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SPI</a:t>
            </a:r>
          </a:p>
          <a:p>
            <a:pPr algn="ctr"/>
            <a:r>
              <a:rPr lang="en-US" dirty="0" smtClean="0"/>
              <a:t>Master</a:t>
            </a:r>
            <a:endParaRPr lang="he-IL" dirty="0"/>
          </a:p>
        </p:txBody>
      </p:sp>
      <p:cxnSp>
        <p:nvCxnSpPr>
          <p:cNvPr id="17" name="Elbow Connector 16"/>
          <p:cNvCxnSpPr>
            <a:stCxn id="18" idx="3"/>
          </p:cNvCxnSpPr>
          <p:nvPr/>
        </p:nvCxnSpPr>
        <p:spPr>
          <a:xfrm>
            <a:off x="5857884" y="4143380"/>
            <a:ext cx="785818" cy="28575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5000628" y="3714752"/>
            <a:ext cx="857256" cy="857256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FIFO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71472" y="2714620"/>
            <a:ext cx="1071570" cy="2214578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1600" dirty="0" smtClean="0">
                <a:solidFill>
                  <a:schemeClr val="bg1"/>
                </a:solidFill>
              </a:rPr>
              <a:t>Wishbone Slave</a:t>
            </a:r>
          </a:p>
          <a:p>
            <a:pPr algn="ctr" rtl="0"/>
            <a:r>
              <a:rPr lang="en-US" sz="1600" dirty="0" smtClean="0">
                <a:solidFill>
                  <a:schemeClr val="bg1"/>
                </a:solidFill>
              </a:rPr>
              <a:t>Controller</a:t>
            </a:r>
          </a:p>
        </p:txBody>
      </p:sp>
      <p:cxnSp>
        <p:nvCxnSpPr>
          <p:cNvPr id="20" name="Elbow Connector 19"/>
          <p:cNvCxnSpPr>
            <a:stCxn id="27" idx="3"/>
            <a:endCxn id="18" idx="1"/>
          </p:cNvCxnSpPr>
          <p:nvPr/>
        </p:nvCxnSpPr>
        <p:spPr>
          <a:xfrm flipV="1">
            <a:off x="4286248" y="4143380"/>
            <a:ext cx="714380" cy="28575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 rot="16200000">
            <a:off x="8215338" y="3474721"/>
            <a:ext cx="928694" cy="2143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100" dirty="0" smtClean="0"/>
              <a:t>SPI Interface</a:t>
            </a:r>
            <a:endParaRPr lang="he-IL" sz="1100" dirty="0"/>
          </a:p>
        </p:txBody>
      </p:sp>
      <p:sp>
        <p:nvSpPr>
          <p:cNvPr id="22" name="Rounded Rectangle 21"/>
          <p:cNvSpPr/>
          <p:nvPr/>
        </p:nvSpPr>
        <p:spPr>
          <a:xfrm rot="16200000">
            <a:off x="-142908" y="3714752"/>
            <a:ext cx="1357322" cy="2143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100" dirty="0" smtClean="0"/>
              <a:t>Wishbone Interface</a:t>
            </a:r>
            <a:endParaRPr lang="he-IL" sz="1100" dirty="0"/>
          </a:p>
        </p:txBody>
      </p:sp>
      <p:sp>
        <p:nvSpPr>
          <p:cNvPr id="23" name="TextBox 22"/>
          <p:cNvSpPr txBox="1"/>
          <p:nvPr/>
        </p:nvSpPr>
        <p:spPr>
          <a:xfrm>
            <a:off x="571472" y="1785926"/>
            <a:ext cx="133280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>
            <a:spAutoFit/>
          </a:bodyPr>
          <a:lstStyle/>
          <a:p>
            <a:pPr algn="l" rtl="0"/>
            <a:r>
              <a:rPr lang="en-US" dirty="0" smtClean="0"/>
              <a:t>Master Host</a:t>
            </a:r>
            <a:endParaRPr lang="he-IL" dirty="0"/>
          </a:p>
        </p:txBody>
      </p:sp>
      <p:sp>
        <p:nvSpPr>
          <p:cNvPr id="24" name="Rectangle 23"/>
          <p:cNvSpPr/>
          <p:nvPr/>
        </p:nvSpPr>
        <p:spPr>
          <a:xfrm>
            <a:off x="2000232" y="2714620"/>
            <a:ext cx="857256" cy="857256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Dec. RAM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000232" y="4000504"/>
            <a:ext cx="857256" cy="857256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dirty="0" smtClean="0">
                <a:solidFill>
                  <a:schemeClr val="tx1"/>
                </a:solidFill>
              </a:rPr>
              <a:t>Enc. RAM</a:t>
            </a:r>
            <a:endParaRPr lang="he-IL" dirty="0">
              <a:solidFill>
                <a:schemeClr val="tx1"/>
              </a:solidFill>
            </a:endParaRPr>
          </a:p>
        </p:txBody>
      </p:sp>
      <p:cxnSp>
        <p:nvCxnSpPr>
          <p:cNvPr id="26" name="Elbow Connector 25"/>
          <p:cNvCxnSpPr>
            <a:stCxn id="24" idx="1"/>
          </p:cNvCxnSpPr>
          <p:nvPr/>
        </p:nvCxnSpPr>
        <p:spPr>
          <a:xfrm rot="10800000" flipV="1">
            <a:off x="1571604" y="3143248"/>
            <a:ext cx="428628" cy="214314"/>
          </a:xfrm>
          <a:prstGeom prst="bentConnector3">
            <a:avLst>
              <a:gd name="adj1" fmla="val 33746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3286116" y="4000504"/>
            <a:ext cx="1000132" cy="8572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0"/>
            <a:r>
              <a:rPr lang="en-US" dirty="0" smtClean="0">
                <a:solidFill>
                  <a:schemeClr val="tx1"/>
                </a:solidFill>
              </a:rPr>
              <a:t>M.P. Encoder</a:t>
            </a:r>
            <a:endParaRPr lang="he-IL" dirty="0">
              <a:solidFill>
                <a:schemeClr val="tx1"/>
              </a:solidFill>
            </a:endParaRPr>
          </a:p>
        </p:txBody>
      </p:sp>
      <p:cxnSp>
        <p:nvCxnSpPr>
          <p:cNvPr id="28" name="Elbow Connector 27"/>
          <p:cNvCxnSpPr>
            <a:endCxn id="27" idx="1"/>
          </p:cNvCxnSpPr>
          <p:nvPr/>
        </p:nvCxnSpPr>
        <p:spPr>
          <a:xfrm>
            <a:off x="2857488" y="4429132"/>
            <a:ext cx="428628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endCxn id="25" idx="1"/>
          </p:cNvCxnSpPr>
          <p:nvPr/>
        </p:nvCxnSpPr>
        <p:spPr>
          <a:xfrm>
            <a:off x="1643042" y="4286256"/>
            <a:ext cx="357190" cy="142876"/>
          </a:xfrm>
          <a:prstGeom prst="bentConnector3">
            <a:avLst>
              <a:gd name="adj1" fmla="val 28057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3286116" y="2714620"/>
            <a:ext cx="1000132" cy="8572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0"/>
            <a:r>
              <a:rPr lang="en-US" dirty="0" smtClean="0">
                <a:solidFill>
                  <a:schemeClr val="tx1"/>
                </a:solidFill>
              </a:rPr>
              <a:t>M.P. Decoder</a:t>
            </a:r>
            <a:endParaRPr lang="he-IL" dirty="0">
              <a:solidFill>
                <a:schemeClr val="tx1"/>
              </a:solidFill>
            </a:endParaRPr>
          </a:p>
        </p:txBody>
      </p:sp>
      <p:cxnSp>
        <p:nvCxnSpPr>
          <p:cNvPr id="31" name="Elbow Connector 30"/>
          <p:cNvCxnSpPr>
            <a:stCxn id="30" idx="1"/>
            <a:endCxn id="24" idx="3"/>
          </p:cNvCxnSpPr>
          <p:nvPr/>
        </p:nvCxnSpPr>
        <p:spPr>
          <a:xfrm rot="10800000">
            <a:off x="2857488" y="3143248"/>
            <a:ext cx="428628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2" name="Snip Same Side Corner Rectangle 31"/>
          <p:cNvSpPr/>
          <p:nvPr/>
        </p:nvSpPr>
        <p:spPr>
          <a:xfrm rot="5400000">
            <a:off x="6411528" y="3911206"/>
            <a:ext cx="964413" cy="500066"/>
          </a:xfrm>
          <a:prstGeom prst="snip2SameRect">
            <a:avLst>
              <a:gd name="adj1" fmla="val 50000"/>
              <a:gd name="adj2" fmla="val 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MUX</a:t>
            </a:r>
            <a:endParaRPr lang="he-IL" dirty="0"/>
          </a:p>
        </p:txBody>
      </p:sp>
      <p:cxnSp>
        <p:nvCxnSpPr>
          <p:cNvPr id="33" name="Elbow Connector 32"/>
          <p:cNvCxnSpPr>
            <a:stCxn id="32" idx="3"/>
          </p:cNvCxnSpPr>
          <p:nvPr/>
        </p:nvCxnSpPr>
        <p:spPr>
          <a:xfrm flipV="1">
            <a:off x="7143768" y="3857628"/>
            <a:ext cx="428628" cy="30361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19" idx="2"/>
            <a:endCxn id="32" idx="0"/>
          </p:cNvCxnSpPr>
          <p:nvPr/>
        </p:nvCxnSpPr>
        <p:spPr>
          <a:xfrm rot="5400000" flipH="1" flipV="1">
            <a:off x="3857620" y="1893083"/>
            <a:ext cx="285752" cy="5786478"/>
          </a:xfrm>
          <a:prstGeom prst="bentConnector3">
            <a:avLst>
              <a:gd name="adj1" fmla="val -79999"/>
            </a:avLst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429256" y="3214686"/>
            <a:ext cx="417102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1">
            <a:spAutoFit/>
          </a:bodyPr>
          <a:lstStyle/>
          <a:p>
            <a:r>
              <a:rPr lang="en-US" dirty="0" smtClean="0"/>
              <a:t>‘0’</a:t>
            </a:r>
            <a:endParaRPr lang="he-IL" dirty="0"/>
          </a:p>
        </p:txBody>
      </p:sp>
      <p:cxnSp>
        <p:nvCxnSpPr>
          <p:cNvPr id="36" name="Elbow Connector 35"/>
          <p:cNvCxnSpPr>
            <a:stCxn id="35" idx="3"/>
          </p:cNvCxnSpPr>
          <p:nvPr/>
        </p:nvCxnSpPr>
        <p:spPr>
          <a:xfrm>
            <a:off x="5846358" y="3399352"/>
            <a:ext cx="797344" cy="45827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endCxn id="30" idx="3"/>
          </p:cNvCxnSpPr>
          <p:nvPr/>
        </p:nvCxnSpPr>
        <p:spPr>
          <a:xfrm rot="10800000">
            <a:off x="4286248" y="3143248"/>
            <a:ext cx="3286148" cy="214314"/>
          </a:xfrm>
          <a:prstGeom prst="bentConnector3">
            <a:avLst>
              <a:gd name="adj1" fmla="val 14489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428992" y="2571744"/>
            <a:ext cx="768159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1">
            <a:spAutoFit/>
          </a:bodyPr>
          <a:lstStyle/>
          <a:p>
            <a:r>
              <a:rPr lang="en-US" sz="1100" dirty="0" smtClean="0"/>
              <a:t>Checksum</a:t>
            </a:r>
            <a:endParaRPr lang="he-IL" sz="1100" dirty="0"/>
          </a:p>
        </p:txBody>
      </p:sp>
      <p:sp>
        <p:nvSpPr>
          <p:cNvPr id="39" name="TextBox 38"/>
          <p:cNvSpPr txBox="1"/>
          <p:nvPr/>
        </p:nvSpPr>
        <p:spPr>
          <a:xfrm>
            <a:off x="3428992" y="3857628"/>
            <a:ext cx="768159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1">
            <a:spAutoFit/>
          </a:bodyPr>
          <a:lstStyle/>
          <a:p>
            <a:r>
              <a:rPr lang="en-US" sz="1100" dirty="0" smtClean="0"/>
              <a:t>Checksum</a:t>
            </a:r>
            <a:endParaRPr lang="he-IL" sz="1100" dirty="0"/>
          </a:p>
        </p:txBody>
      </p:sp>
      <p:sp>
        <p:nvSpPr>
          <p:cNvPr id="40" name="Oval 39"/>
          <p:cNvSpPr/>
          <p:nvPr/>
        </p:nvSpPr>
        <p:spPr>
          <a:xfrm>
            <a:off x="142844" y="3714752"/>
            <a:ext cx="214314" cy="214314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4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00364" y="2571744"/>
            <a:ext cx="1571636" cy="37719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9167 -0.00416 L 0.09167 0.06806 L 0.16146 0.06667 L 0.16563 0.08612 L 0.39063 0.09028 " pathEditMode="relative" ptsTypes="AAAAAA">
                                      <p:cBhvr>
                                        <p:cTn id="11" dur="5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xit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3" dur="500" fill="hold"/>
                                        <p:tgtEl>
                                          <p:spTgt spid="41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69 -0.00301 L 0.09722 -0.00301 L 0.09827 -0.04606 L 0.27014 -0.04606 L 0.27014 -0.00856 L 0.34202 -0.00995 L 0.34097 -0.04329 L 0.3941 -0.04329 L 0.3941 -0.08634 L 0.47535 -0.08495 L 0.47327 -0.12662 L 0.56389 -0.13079 " pathEditMode="relative" rAng="0" ptsTypes="AAAAAAAAAAAA">
                                      <p:cBhvr>
                                        <p:cTn id="27" dur="5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2" y="-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0" grpId="1" animBg="1"/>
      <p:bldP spid="40" grpId="2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472" y="285728"/>
            <a:ext cx="7772400" cy="1470025"/>
          </a:xfrm>
        </p:spPr>
        <p:txBody>
          <a:bodyPr/>
          <a:lstStyle/>
          <a:p>
            <a:pPr rtl="0"/>
            <a:r>
              <a:rPr lang="en-US" dirty="0" smtClean="0">
                <a:solidFill>
                  <a:srgbClr val="7030A0"/>
                </a:solidFill>
              </a:rPr>
              <a:t>Slave Host Design</a:t>
            </a:r>
            <a:endParaRPr lang="he-IL" dirty="0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8358214" y="3000372"/>
            <a:ext cx="714380" cy="212365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4400" dirty="0" smtClean="0"/>
              <a:t>RAM</a:t>
            </a:r>
            <a:endParaRPr lang="he-IL" sz="4400" dirty="0"/>
          </a:p>
        </p:txBody>
      </p:sp>
      <p:grpSp>
        <p:nvGrpSpPr>
          <p:cNvPr id="119" name="קבוצה 118"/>
          <p:cNvGrpSpPr/>
          <p:nvPr/>
        </p:nvGrpSpPr>
        <p:grpSpPr>
          <a:xfrm>
            <a:off x="285720" y="1643050"/>
            <a:ext cx="7651385" cy="4572032"/>
            <a:chOff x="214282" y="1357298"/>
            <a:chExt cx="8286808" cy="4373248"/>
          </a:xfrm>
        </p:grpSpPr>
        <p:sp>
          <p:nvSpPr>
            <p:cNvPr id="32" name="Rectangle 41"/>
            <p:cNvSpPr/>
            <p:nvPr/>
          </p:nvSpPr>
          <p:spPr>
            <a:xfrm>
              <a:off x="214282" y="1357298"/>
              <a:ext cx="8143932" cy="4373248"/>
            </a:xfrm>
            <a:prstGeom prst="rect">
              <a:avLst/>
            </a:prstGeom>
            <a:solidFill>
              <a:schemeClr val="accent1">
                <a:alpha val="4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33" name="Rectangle 42"/>
            <p:cNvSpPr/>
            <p:nvPr/>
          </p:nvSpPr>
          <p:spPr>
            <a:xfrm>
              <a:off x="214282" y="3214686"/>
              <a:ext cx="1071570" cy="1000132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 smtClean="0"/>
                <a:t>SPI</a:t>
              </a:r>
            </a:p>
            <a:p>
              <a:pPr algn="ctr"/>
              <a:r>
                <a:rPr lang="en-US" dirty="0" smtClean="0"/>
                <a:t>Slave</a:t>
              </a:r>
              <a:endParaRPr lang="he-IL" dirty="0"/>
            </a:p>
          </p:txBody>
        </p:sp>
        <p:cxnSp>
          <p:nvCxnSpPr>
            <p:cNvPr id="35" name="Shape 18"/>
            <p:cNvCxnSpPr>
              <a:endCxn id="65" idx="1"/>
            </p:cNvCxnSpPr>
            <p:nvPr/>
          </p:nvCxnSpPr>
          <p:spPr>
            <a:xfrm flipV="1">
              <a:off x="1285852" y="2786058"/>
              <a:ext cx="2071701" cy="714380"/>
            </a:xfrm>
            <a:prstGeom prst="bentConnector3">
              <a:avLst>
                <a:gd name="adj1" fmla="val 50000"/>
              </a:avLst>
            </a:prstGeom>
            <a:ln w="25400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7286644" y="3429000"/>
              <a:ext cx="1022589" cy="584775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none" rtlCol="1">
              <a:spAutoFit/>
            </a:bodyPr>
            <a:lstStyle/>
            <a:p>
              <a:pPr algn="ctr" rtl="0"/>
              <a:r>
                <a:rPr lang="en-US" sz="1600" dirty="0" smtClean="0"/>
                <a:t>RAM</a:t>
              </a:r>
            </a:p>
            <a:p>
              <a:pPr algn="ctr" rtl="0"/>
              <a:r>
                <a:rPr lang="en-US" sz="1600" dirty="0" smtClean="0"/>
                <a:t>Controller</a:t>
              </a:r>
            </a:p>
          </p:txBody>
        </p:sp>
        <p:sp>
          <p:nvSpPr>
            <p:cNvPr id="39" name="Rounded Rectangle 58"/>
            <p:cNvSpPr/>
            <p:nvPr/>
          </p:nvSpPr>
          <p:spPr>
            <a:xfrm rot="16200000">
              <a:off x="7858148" y="3584299"/>
              <a:ext cx="1071570" cy="21431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100" dirty="0" smtClean="0"/>
                <a:t>RAM Interface</a:t>
              </a:r>
              <a:endParaRPr lang="he-IL" sz="11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14282" y="1357298"/>
              <a:ext cx="1343807" cy="35327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l" rtl="0"/>
              <a:r>
                <a:rPr lang="en-US" dirty="0" smtClean="0"/>
                <a:t>Slave Host</a:t>
              </a:r>
              <a:endParaRPr lang="he-IL" dirty="0"/>
            </a:p>
          </p:txBody>
        </p:sp>
        <p:sp>
          <p:nvSpPr>
            <p:cNvPr id="41" name="Snip Same Side Corner Rectangle 37"/>
            <p:cNvSpPr/>
            <p:nvPr/>
          </p:nvSpPr>
          <p:spPr>
            <a:xfrm rot="5400000" flipV="1">
              <a:off x="6215074" y="2571744"/>
              <a:ext cx="857256" cy="428628"/>
            </a:xfrm>
            <a:prstGeom prst="snip2SameRect">
              <a:avLst>
                <a:gd name="adj1" fmla="val 46000"/>
                <a:gd name="adj2" fmla="val 0"/>
              </a:avLst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200" dirty="0" smtClean="0"/>
                <a:t>Read MUX</a:t>
              </a:r>
              <a:endParaRPr lang="he-IL" sz="1200" dirty="0"/>
            </a:p>
          </p:txBody>
        </p:sp>
        <p:cxnSp>
          <p:nvCxnSpPr>
            <p:cNvPr id="53" name="Elbow Connector 33"/>
            <p:cNvCxnSpPr>
              <a:endCxn id="37" idx="0"/>
            </p:cNvCxnSpPr>
            <p:nvPr/>
          </p:nvCxnSpPr>
          <p:spPr>
            <a:xfrm>
              <a:off x="6858016" y="2571744"/>
              <a:ext cx="939923" cy="857256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3" name="Rectangle 97"/>
            <p:cNvSpPr/>
            <p:nvPr/>
          </p:nvSpPr>
          <p:spPr>
            <a:xfrm>
              <a:off x="2285984" y="4643446"/>
              <a:ext cx="642942" cy="571504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FIFO</a:t>
              </a:r>
              <a:endParaRPr lang="he-IL" sz="1400" dirty="0">
                <a:solidFill>
                  <a:schemeClr val="tx1"/>
                </a:solidFill>
              </a:endParaRPr>
            </a:p>
          </p:txBody>
        </p:sp>
        <p:sp>
          <p:nvSpPr>
            <p:cNvPr id="64" name="Rectangle 23"/>
            <p:cNvSpPr/>
            <p:nvPr/>
          </p:nvSpPr>
          <p:spPr>
            <a:xfrm>
              <a:off x="5286380" y="2357430"/>
              <a:ext cx="857256" cy="857256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Dec. RAM</a:t>
              </a:r>
              <a:endParaRPr lang="he-IL" dirty="0">
                <a:solidFill>
                  <a:schemeClr val="tx1"/>
                </a:solidFill>
              </a:endParaRPr>
            </a:p>
          </p:txBody>
        </p:sp>
        <p:sp>
          <p:nvSpPr>
            <p:cNvPr id="65" name="Rectangle 29"/>
            <p:cNvSpPr/>
            <p:nvPr/>
          </p:nvSpPr>
          <p:spPr>
            <a:xfrm>
              <a:off x="3357554" y="2357430"/>
              <a:ext cx="1186772" cy="857256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0"/>
              <a:r>
                <a:rPr lang="en-US" dirty="0" smtClean="0">
                  <a:solidFill>
                    <a:schemeClr val="tx1"/>
                  </a:solidFill>
                </a:rPr>
                <a:t>M.P. Decoder</a:t>
              </a:r>
              <a:endParaRPr lang="he-IL" dirty="0">
                <a:solidFill>
                  <a:schemeClr val="tx1"/>
                </a:solidFill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386481" y="2143116"/>
              <a:ext cx="1160560" cy="25023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1100" dirty="0" smtClean="0"/>
                <a:t>Checksum</a:t>
              </a:r>
              <a:endParaRPr lang="he-IL" sz="1100" dirty="0"/>
            </a:p>
          </p:txBody>
        </p:sp>
        <p:cxnSp>
          <p:nvCxnSpPr>
            <p:cNvPr id="67" name="Elbow Connector 49"/>
            <p:cNvCxnSpPr>
              <a:stCxn id="65" idx="3"/>
              <a:endCxn id="64" idx="1"/>
            </p:cNvCxnSpPr>
            <p:nvPr/>
          </p:nvCxnSpPr>
          <p:spPr>
            <a:xfrm>
              <a:off x="4544326" y="2786058"/>
              <a:ext cx="742054" cy="1519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8" name="Rectangle 26"/>
            <p:cNvSpPr/>
            <p:nvPr/>
          </p:nvSpPr>
          <p:spPr>
            <a:xfrm>
              <a:off x="3357554" y="4500570"/>
              <a:ext cx="1186772" cy="857256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0"/>
              <a:r>
                <a:rPr lang="en-US" dirty="0" smtClean="0">
                  <a:solidFill>
                    <a:schemeClr val="tx1"/>
                  </a:solidFill>
                </a:rPr>
                <a:t>M.P. Encoder</a:t>
              </a:r>
              <a:endParaRPr lang="he-IL" dirty="0">
                <a:solidFill>
                  <a:schemeClr val="tx1"/>
                </a:solidFill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3386481" y="4363906"/>
              <a:ext cx="1160560" cy="25539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1100" dirty="0" smtClean="0"/>
                <a:t>Checksum</a:t>
              </a:r>
              <a:endParaRPr lang="he-IL" sz="1100" dirty="0"/>
            </a:p>
          </p:txBody>
        </p:sp>
        <p:cxnSp>
          <p:nvCxnSpPr>
            <p:cNvPr id="71" name="Shape 18"/>
            <p:cNvCxnSpPr/>
            <p:nvPr/>
          </p:nvCxnSpPr>
          <p:spPr>
            <a:xfrm rot="10800000">
              <a:off x="1285852" y="4000504"/>
              <a:ext cx="1000132" cy="928694"/>
            </a:xfrm>
            <a:prstGeom prst="bentConnector3">
              <a:avLst>
                <a:gd name="adj1" fmla="val 50000"/>
              </a:avLst>
            </a:prstGeom>
            <a:ln w="25400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Elbow Connector 49"/>
            <p:cNvCxnSpPr>
              <a:stCxn id="68" idx="1"/>
              <a:endCxn id="63" idx="3"/>
            </p:cNvCxnSpPr>
            <p:nvPr/>
          </p:nvCxnSpPr>
          <p:spPr>
            <a:xfrm rot="10800000">
              <a:off x="2928927" y="4929198"/>
              <a:ext cx="428628" cy="1519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4" name="Rectangle 24"/>
            <p:cNvSpPr/>
            <p:nvPr/>
          </p:nvSpPr>
          <p:spPr>
            <a:xfrm>
              <a:off x="5286380" y="4500570"/>
              <a:ext cx="857256" cy="857256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0"/>
              <a:r>
                <a:rPr lang="en-US" dirty="0" smtClean="0">
                  <a:solidFill>
                    <a:schemeClr val="tx1"/>
                  </a:solidFill>
                </a:rPr>
                <a:t>Enc. RAM</a:t>
              </a:r>
              <a:endParaRPr lang="he-IL" dirty="0">
                <a:solidFill>
                  <a:schemeClr val="tx1"/>
                </a:solidFill>
              </a:endParaRPr>
            </a:p>
          </p:txBody>
        </p:sp>
        <p:cxnSp>
          <p:nvCxnSpPr>
            <p:cNvPr id="75" name="Elbow Connector 49"/>
            <p:cNvCxnSpPr>
              <a:endCxn id="68" idx="3"/>
            </p:cNvCxnSpPr>
            <p:nvPr/>
          </p:nvCxnSpPr>
          <p:spPr>
            <a:xfrm rot="10800000">
              <a:off x="4544327" y="4929198"/>
              <a:ext cx="742056" cy="1588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Elbow Connector 33"/>
            <p:cNvCxnSpPr>
              <a:stCxn id="37" idx="2"/>
              <a:endCxn id="74" idx="3"/>
            </p:cNvCxnSpPr>
            <p:nvPr/>
          </p:nvCxnSpPr>
          <p:spPr>
            <a:xfrm rot="5400000">
              <a:off x="6513077" y="3644335"/>
              <a:ext cx="915423" cy="1654303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7" name="Rectangle 15"/>
            <p:cNvSpPr/>
            <p:nvPr/>
          </p:nvSpPr>
          <p:spPr>
            <a:xfrm>
              <a:off x="3000364" y="1357298"/>
              <a:ext cx="2500330" cy="428628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 smtClean="0"/>
                <a:t>Slave Host Controller</a:t>
              </a:r>
              <a:endParaRPr lang="he-IL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4357686" y="3714752"/>
              <a:ext cx="928694" cy="307777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1400" dirty="0" smtClean="0"/>
                <a:t>Registers</a:t>
              </a:r>
            </a:p>
          </p:txBody>
        </p:sp>
        <p:cxnSp>
          <p:nvCxnSpPr>
            <p:cNvPr id="80" name="מחבר מרפקי 79"/>
            <p:cNvCxnSpPr/>
            <p:nvPr/>
          </p:nvCxnSpPr>
          <p:spPr>
            <a:xfrm rot="16200000" flipH="1">
              <a:off x="5000629" y="1928802"/>
              <a:ext cx="571505" cy="285754"/>
            </a:xfrm>
            <a:prstGeom prst="bentConnector3">
              <a:avLst>
                <a:gd name="adj1" fmla="val 50000"/>
              </a:avLst>
            </a:prstGeom>
            <a:ln w="25400">
              <a:solidFill>
                <a:schemeClr val="accent4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Elbow Connector 49"/>
            <p:cNvCxnSpPr>
              <a:endCxn id="41" idx="3"/>
            </p:cNvCxnSpPr>
            <p:nvPr/>
          </p:nvCxnSpPr>
          <p:spPr>
            <a:xfrm>
              <a:off x="6143636" y="2786058"/>
              <a:ext cx="285752" cy="1588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מחבר ישר 81"/>
            <p:cNvCxnSpPr/>
            <p:nvPr/>
          </p:nvCxnSpPr>
          <p:spPr>
            <a:xfrm>
              <a:off x="3857620" y="3500438"/>
              <a:ext cx="642942" cy="1588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מחבר ישר 82"/>
            <p:cNvCxnSpPr/>
            <p:nvPr/>
          </p:nvCxnSpPr>
          <p:spPr>
            <a:xfrm rot="5400000" flipH="1" flipV="1">
              <a:off x="3715538" y="3356768"/>
              <a:ext cx="285752" cy="1588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Elbow Connector 55"/>
            <p:cNvCxnSpPr/>
            <p:nvPr/>
          </p:nvCxnSpPr>
          <p:spPr>
            <a:xfrm rot="5400000">
              <a:off x="4403722" y="3597278"/>
              <a:ext cx="204792" cy="11112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5" name="מחבר מרפקי 227"/>
            <p:cNvCxnSpPr>
              <a:endCxn id="41" idx="2"/>
            </p:cNvCxnSpPr>
            <p:nvPr/>
          </p:nvCxnSpPr>
          <p:spPr>
            <a:xfrm>
              <a:off x="5500694" y="1571612"/>
              <a:ext cx="1143008" cy="785818"/>
            </a:xfrm>
            <a:prstGeom prst="bentConnector2">
              <a:avLst/>
            </a:prstGeom>
            <a:ln w="25400">
              <a:solidFill>
                <a:schemeClr val="accent4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מחבר ישר 85"/>
            <p:cNvCxnSpPr/>
            <p:nvPr/>
          </p:nvCxnSpPr>
          <p:spPr>
            <a:xfrm rot="5400000" flipH="1" flipV="1">
              <a:off x="6821503" y="3250405"/>
              <a:ext cx="500860" cy="794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מחבר ישר 86"/>
            <p:cNvCxnSpPr/>
            <p:nvPr/>
          </p:nvCxnSpPr>
          <p:spPr>
            <a:xfrm>
              <a:off x="5072066" y="3500438"/>
              <a:ext cx="2000264" cy="1588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Elbow Connector 55"/>
            <p:cNvCxnSpPr/>
            <p:nvPr/>
          </p:nvCxnSpPr>
          <p:spPr>
            <a:xfrm rot="5400000">
              <a:off x="4964909" y="3607595"/>
              <a:ext cx="215108" cy="794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9" name="מחבר חץ ישר 88"/>
            <p:cNvCxnSpPr/>
            <p:nvPr/>
          </p:nvCxnSpPr>
          <p:spPr>
            <a:xfrm rot="5400000" flipH="1" flipV="1">
              <a:off x="3822695" y="2749545"/>
              <a:ext cx="1928826" cy="1588"/>
            </a:xfrm>
            <a:prstGeom prst="straightConnector1">
              <a:avLst/>
            </a:prstGeom>
            <a:ln w="2540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מחבר ישר 89"/>
            <p:cNvCxnSpPr/>
            <p:nvPr/>
          </p:nvCxnSpPr>
          <p:spPr>
            <a:xfrm flipV="1">
              <a:off x="6858016" y="3000372"/>
              <a:ext cx="214314" cy="9524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מחבר ישר 91"/>
            <p:cNvCxnSpPr/>
            <p:nvPr/>
          </p:nvCxnSpPr>
          <p:spPr>
            <a:xfrm rot="5400000" flipH="1" flipV="1">
              <a:off x="4464843" y="4321975"/>
              <a:ext cx="642942" cy="1588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מחבר חץ ישר 92"/>
            <p:cNvCxnSpPr/>
            <p:nvPr/>
          </p:nvCxnSpPr>
          <p:spPr>
            <a:xfrm rot="10800000">
              <a:off x="4544327" y="4637234"/>
              <a:ext cx="241990" cy="7799"/>
            </a:xfrm>
            <a:prstGeom prst="straightConnector1">
              <a:avLst/>
            </a:prstGeom>
            <a:ln w="2540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מחבר מרפקי 227"/>
            <p:cNvCxnSpPr>
              <a:endCxn id="33" idx="0"/>
            </p:cNvCxnSpPr>
            <p:nvPr/>
          </p:nvCxnSpPr>
          <p:spPr>
            <a:xfrm rot="10800000" flipV="1">
              <a:off x="750068" y="2143116"/>
              <a:ext cx="1964545" cy="1071570"/>
            </a:xfrm>
            <a:prstGeom prst="bentConnector2">
              <a:avLst/>
            </a:prstGeom>
            <a:ln w="25400">
              <a:solidFill>
                <a:schemeClr val="accent4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מחבר ישר 94"/>
            <p:cNvCxnSpPr/>
            <p:nvPr/>
          </p:nvCxnSpPr>
          <p:spPr>
            <a:xfrm rot="5400000" flipH="1" flipV="1">
              <a:off x="2464579" y="1893083"/>
              <a:ext cx="500066" cy="1588"/>
            </a:xfrm>
            <a:prstGeom prst="line">
              <a:avLst/>
            </a:prstGeom>
            <a:ln w="25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מחבר ישר 95"/>
            <p:cNvCxnSpPr/>
            <p:nvPr/>
          </p:nvCxnSpPr>
          <p:spPr>
            <a:xfrm>
              <a:off x="2714612" y="1643050"/>
              <a:ext cx="285752" cy="1588"/>
            </a:xfrm>
            <a:prstGeom prst="line">
              <a:avLst/>
            </a:prstGeom>
            <a:ln w="25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מחבר ישר 96"/>
            <p:cNvCxnSpPr/>
            <p:nvPr/>
          </p:nvCxnSpPr>
          <p:spPr>
            <a:xfrm rot="5400000" flipH="1" flipV="1">
              <a:off x="1679555" y="3249611"/>
              <a:ext cx="2928958" cy="1588"/>
            </a:xfrm>
            <a:prstGeom prst="line">
              <a:avLst/>
            </a:prstGeom>
            <a:ln w="25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מחבר חץ ישר 98"/>
            <p:cNvCxnSpPr/>
            <p:nvPr/>
          </p:nvCxnSpPr>
          <p:spPr>
            <a:xfrm>
              <a:off x="3143240" y="2500306"/>
              <a:ext cx="214314" cy="1588"/>
            </a:xfrm>
            <a:prstGeom prst="straightConnector1">
              <a:avLst/>
            </a:prstGeom>
            <a:ln w="25400">
              <a:solidFill>
                <a:schemeClr val="accent4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מחבר חץ ישר 99"/>
            <p:cNvCxnSpPr/>
            <p:nvPr/>
          </p:nvCxnSpPr>
          <p:spPr>
            <a:xfrm>
              <a:off x="3143240" y="4714884"/>
              <a:ext cx="214314" cy="1588"/>
            </a:xfrm>
            <a:prstGeom prst="straightConnector1">
              <a:avLst/>
            </a:prstGeom>
            <a:ln w="25400">
              <a:solidFill>
                <a:schemeClr val="accent4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Rounded Rectangle 43"/>
          <p:cNvSpPr/>
          <p:nvPr/>
        </p:nvSpPr>
        <p:spPr>
          <a:xfrm rot="16200000">
            <a:off x="-214346" y="4000504"/>
            <a:ext cx="928694" cy="2143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100" dirty="0" smtClean="0"/>
              <a:t>SPI Interface</a:t>
            </a:r>
            <a:endParaRPr lang="he-IL" sz="1100" dirty="0"/>
          </a:p>
        </p:txBody>
      </p:sp>
      <p:cxnSp>
        <p:nvCxnSpPr>
          <p:cNvPr id="134" name="Elbow Connector 49"/>
          <p:cNvCxnSpPr/>
          <p:nvPr/>
        </p:nvCxnSpPr>
        <p:spPr>
          <a:xfrm>
            <a:off x="7951497" y="4071942"/>
            <a:ext cx="406717" cy="1588"/>
          </a:xfrm>
          <a:prstGeom prst="bentConnector3">
            <a:avLst>
              <a:gd name="adj1" fmla="val 50000"/>
            </a:avLst>
          </a:prstGeom>
          <a:ln w="3175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107504" y="3933056"/>
            <a:ext cx="214314" cy="214314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9" name="Oval 48"/>
          <p:cNvSpPr/>
          <p:nvPr/>
        </p:nvSpPr>
        <p:spPr>
          <a:xfrm>
            <a:off x="3563888" y="2996952"/>
            <a:ext cx="214314" cy="214314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0" name="Oval 49"/>
          <p:cNvSpPr/>
          <p:nvPr/>
        </p:nvSpPr>
        <p:spPr>
          <a:xfrm>
            <a:off x="3563888" y="2996952"/>
            <a:ext cx="214314" cy="214314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1" name="Oval 50"/>
          <p:cNvSpPr/>
          <p:nvPr/>
        </p:nvSpPr>
        <p:spPr>
          <a:xfrm>
            <a:off x="8604448" y="3933056"/>
            <a:ext cx="214314" cy="214314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6094 0.00278 L 0.06094 -0.02731 L 0.21667 -0.02477 L 0.21667 -0.13194 L 0.37951 -0.13333 " pathEditMode="relative" ptsTypes="AAAAAA">
                                      <p:cBhvr>
                                        <p:cTn id="11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3" presetClass="exit" presetSubtype="1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8334 0.00139 L 0.2783 0.00533 L 0.2783 -0.0287 L 0.39306 -0.03009 L 0.39202 0.14259 L 0.54601 0.14375 " pathEditMode="relative" ptsTypes="AAAAAAA">
                                      <p:cBhvr>
                                        <p:cTn id="23" dur="3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3" presetClass="exit" presetSubtype="1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842 0.00926 L 0.28229 0.03541 L 0.32153 0.04189 L 0.32448 0.11643 L 0.12257 0.12037 L 0.12257 0.16875 L 0.09497 0.1699 " pathEditMode="relative" ptsTypes="AAAAAAAA">
                                      <p:cBhvr>
                                        <p:cTn id="36" dur="3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3" presetClass="exit" presetSubtype="1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16076 -0.00277 L -0.15607 0.18681 L -0.36771 0.1882 L -0.64114 0.18959 L -0.76076 0.19074 L -0.76476 0.04561 L -0.87743 0.04954 L -0.87552 -0.00393 L -0.93333 -0.00393 " pathEditMode="relative" ptsTypes="AAAAAAAAAA">
                                      <p:cBhvr>
                                        <p:cTn id="49" dur="5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0"/>
                            </p:stCondLst>
                            <p:childTnLst>
                              <p:par>
                                <p:cTn id="51" presetID="3" presetClass="exit" presetSubtype="1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8" grpId="1" animBg="1"/>
      <p:bldP spid="48" grpId="2" animBg="1"/>
      <p:bldP spid="49" grpId="0" animBg="1"/>
      <p:bldP spid="49" grpId="1" animBg="1"/>
      <p:bldP spid="49" grpId="2" animBg="1"/>
      <p:bldP spid="50" grpId="0" animBg="1"/>
      <p:bldP spid="50" grpId="2" animBg="1"/>
      <p:bldP spid="50" grpId="3" animBg="1"/>
      <p:bldP spid="51" grpId="0" animBg="1"/>
      <p:bldP spid="51" grpId="2" animBg="1"/>
      <p:bldP spid="51" grpId="3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2910" y="357166"/>
            <a:ext cx="7772400" cy="1470025"/>
          </a:xfrm>
        </p:spPr>
        <p:txBody>
          <a:bodyPr/>
          <a:lstStyle/>
          <a:p>
            <a:r>
              <a:rPr lang="en-US" dirty="0" smtClean="0">
                <a:solidFill>
                  <a:srgbClr val="7030A0"/>
                </a:solidFill>
              </a:rPr>
              <a:t>Verification Plan</a:t>
            </a:r>
            <a:endParaRPr lang="he-IL" dirty="0">
              <a:solidFill>
                <a:srgbClr val="7030A0"/>
              </a:solidFill>
            </a:endParaRP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285720" y="1714488"/>
            <a:ext cx="8429684" cy="4286280"/>
          </a:xfrm>
        </p:spPr>
        <p:txBody>
          <a:bodyPr>
            <a:normAutofit/>
          </a:bodyPr>
          <a:lstStyle/>
          <a:p>
            <a:pPr algn="l" rtl="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Basic block-level VHDL TBs </a:t>
            </a:r>
            <a:r>
              <a:rPr lang="en-US" dirty="0" smtClean="0">
                <a:solidFill>
                  <a:schemeClr val="tx1"/>
                </a:solidFill>
              </a:rPr>
              <a:t>for SPI cores during </a:t>
            </a:r>
            <a:r>
              <a:rPr lang="en-US" dirty="0" smtClean="0">
                <a:solidFill>
                  <a:schemeClr val="tx1"/>
                </a:solidFill>
              </a:rPr>
              <a:t>design </a:t>
            </a:r>
            <a:r>
              <a:rPr lang="en-US" dirty="0" smtClean="0">
                <a:solidFill>
                  <a:schemeClr val="tx1"/>
                </a:solidFill>
              </a:rPr>
              <a:t>stage</a:t>
            </a:r>
          </a:p>
          <a:p>
            <a:pPr algn="l" rtl="0">
              <a:buFont typeface="Arial" pitchFamily="34" charset="0"/>
              <a:buChar char="•"/>
            </a:pPr>
            <a:endParaRPr lang="en-US" dirty="0" smtClean="0">
              <a:solidFill>
                <a:schemeClr val="tx1"/>
              </a:solidFill>
            </a:endParaRPr>
          </a:p>
          <a:p>
            <a:pPr algn="l" rtl="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SystemVerilog TBs</a:t>
            </a:r>
          </a:p>
          <a:p>
            <a:pPr lvl="1" algn="l" rtl="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SPI Master</a:t>
            </a:r>
          </a:p>
          <a:p>
            <a:pPr lvl="1" algn="l" rtl="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SPI Slave</a:t>
            </a:r>
          </a:p>
          <a:p>
            <a:pPr lvl="1" algn="l" rtl="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Top: </a:t>
            </a:r>
            <a:r>
              <a:rPr lang="en-US" dirty="0" smtClean="0">
                <a:solidFill>
                  <a:schemeClr val="tx1"/>
                </a:solidFill>
              </a:rPr>
              <a:t>SPI </a:t>
            </a:r>
            <a:r>
              <a:rPr lang="en-US" dirty="0" smtClean="0">
                <a:solidFill>
                  <a:schemeClr val="tx1"/>
                </a:solidFill>
              </a:rPr>
              <a:t>Master + Slave</a:t>
            </a:r>
            <a:endParaRPr lang="en-US" dirty="0" smtClean="0">
              <a:solidFill>
                <a:schemeClr val="tx1"/>
              </a:solidFill>
            </a:endParaRPr>
          </a:p>
          <a:p>
            <a:pPr lvl="1" algn="l" rtl="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Top Architecture (Whol</a:t>
            </a:r>
            <a:r>
              <a:rPr lang="en-US" dirty="0" smtClean="0">
                <a:solidFill>
                  <a:schemeClr val="tx1"/>
                </a:solidFill>
              </a:rPr>
              <a:t>e system)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64088" y="4365104"/>
            <a:ext cx="2448272" cy="864096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Not part of the original verification plan</a:t>
            </a:r>
            <a:endParaRPr lang="he-IL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4348" y="357166"/>
            <a:ext cx="7772400" cy="1470025"/>
          </a:xfrm>
        </p:spPr>
        <p:txBody>
          <a:bodyPr/>
          <a:lstStyle/>
          <a:p>
            <a:r>
              <a:rPr lang="en-US" dirty="0" smtClean="0">
                <a:solidFill>
                  <a:srgbClr val="7030A0"/>
                </a:solidFill>
              </a:rPr>
              <a:t>Project Requirements</a:t>
            </a:r>
            <a:endParaRPr lang="he-IL" dirty="0">
              <a:solidFill>
                <a:srgbClr val="7030A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8596" y="1928802"/>
            <a:ext cx="8501122" cy="3571900"/>
          </a:xfrm>
        </p:spPr>
        <p:txBody>
          <a:bodyPr>
            <a:noAutofit/>
          </a:bodyPr>
          <a:lstStyle/>
          <a:p>
            <a:pPr marL="514350" indent="-514350" algn="l" rtl="0">
              <a:buFont typeface="+mj-lt"/>
              <a:buAutoNum type="arabicPeriod"/>
            </a:pPr>
            <a:r>
              <a:rPr lang="en-US" sz="2800" b="1" dirty="0" smtClean="0">
                <a:solidFill>
                  <a:schemeClr val="tx1"/>
                </a:solidFill>
              </a:rPr>
              <a:t>Implement SPI Master and SPI Slave cores (VHDL)</a:t>
            </a:r>
          </a:p>
          <a:p>
            <a:pPr marL="514350" indent="-514350" algn="l" rtl="0">
              <a:buFont typeface="+mj-lt"/>
              <a:buAutoNum type="arabicPeriod"/>
            </a:pPr>
            <a:endParaRPr lang="en-US" sz="2800" dirty="0" smtClean="0">
              <a:solidFill>
                <a:schemeClr val="tx1"/>
              </a:solidFill>
            </a:endParaRPr>
          </a:p>
          <a:p>
            <a:pPr marL="514350" indent="-514350" algn="l" rtl="0">
              <a:buFont typeface="+mj-lt"/>
              <a:buAutoNum type="arabicPeriod"/>
            </a:pPr>
            <a:r>
              <a:rPr lang="en-US" sz="2800" dirty="0" smtClean="0">
                <a:solidFill>
                  <a:schemeClr val="tx1"/>
                </a:solidFill>
              </a:rPr>
              <a:t>Implement Master and Slave hosts (VHDL)</a:t>
            </a:r>
          </a:p>
          <a:p>
            <a:pPr marL="514350" indent="-514350" algn="l" rtl="0">
              <a:buFont typeface="+mj-lt"/>
              <a:buAutoNum type="arabicPeriod"/>
            </a:pPr>
            <a:endParaRPr lang="en-US" sz="2800" dirty="0" smtClean="0">
              <a:solidFill>
                <a:schemeClr val="tx1"/>
              </a:solidFill>
            </a:endParaRPr>
          </a:p>
          <a:p>
            <a:pPr marL="514350" indent="-514350" algn="l" rtl="0">
              <a:buFont typeface="+mj-lt"/>
              <a:buAutoNum type="arabicPeriod"/>
            </a:pPr>
            <a:r>
              <a:rPr lang="en-US" sz="2800" b="1" dirty="0" smtClean="0">
                <a:solidFill>
                  <a:schemeClr val="tx1"/>
                </a:solidFill>
              </a:rPr>
              <a:t>Verify the entire design (SystemVerilog)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2910" y="357166"/>
            <a:ext cx="7772400" cy="1470025"/>
          </a:xfrm>
        </p:spPr>
        <p:txBody>
          <a:bodyPr/>
          <a:lstStyle/>
          <a:p>
            <a:pPr rtl="0"/>
            <a:r>
              <a:rPr lang="en-US" dirty="0" smtClean="0">
                <a:solidFill>
                  <a:srgbClr val="7030A0"/>
                </a:solidFill>
              </a:rPr>
              <a:t>Verification </a:t>
            </a:r>
            <a:r>
              <a:rPr lang="en-US" dirty="0" smtClean="0">
                <a:solidFill>
                  <a:srgbClr val="7030A0"/>
                </a:solidFill>
              </a:rPr>
              <a:t>Guidelines</a:t>
            </a:r>
            <a:endParaRPr lang="he-IL" dirty="0">
              <a:solidFill>
                <a:srgbClr val="7030A0"/>
              </a:solidFill>
            </a:endParaRP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285720" y="1928802"/>
            <a:ext cx="8429684" cy="4286280"/>
          </a:xfrm>
        </p:spPr>
        <p:txBody>
          <a:bodyPr>
            <a:normAutofit/>
          </a:bodyPr>
          <a:lstStyle/>
          <a:p>
            <a:pPr algn="l" rtl="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Main verification principles</a:t>
            </a:r>
          </a:p>
          <a:p>
            <a:pPr lvl="1" algn="l" rtl="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Randomly </a:t>
            </a:r>
            <a:r>
              <a:rPr lang="en-US" dirty="0" smtClean="0">
                <a:solidFill>
                  <a:schemeClr val="tx1"/>
                </a:solidFill>
              </a:rPr>
              <a:t>generated values</a:t>
            </a:r>
          </a:p>
          <a:p>
            <a:pPr lvl="1" algn="l" rtl="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Functional Coverage </a:t>
            </a:r>
            <a:r>
              <a:rPr lang="en-US" dirty="0" smtClean="0">
                <a:solidFill>
                  <a:schemeClr val="tx1"/>
                </a:solidFill>
              </a:rPr>
              <a:t>collection</a:t>
            </a:r>
          </a:p>
          <a:p>
            <a:pPr lvl="1" algn="l" rtl="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Automatic </a:t>
            </a:r>
            <a:r>
              <a:rPr lang="en-US" dirty="0" err="1" smtClean="0">
                <a:solidFill>
                  <a:schemeClr val="tx1"/>
                </a:solidFill>
              </a:rPr>
              <a:t>scoreboarding</a:t>
            </a:r>
            <a:endParaRPr lang="en-US" dirty="0" smtClean="0">
              <a:solidFill>
                <a:schemeClr val="tx1"/>
              </a:solidFill>
            </a:endParaRPr>
          </a:p>
          <a:p>
            <a:pPr lvl="1" algn="l" rtl="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SPI cores – </a:t>
            </a:r>
            <a:r>
              <a:rPr lang="en-US" dirty="0" smtClean="0">
                <a:solidFill>
                  <a:schemeClr val="tx1"/>
                </a:solidFill>
              </a:rPr>
              <a:t>includes </a:t>
            </a:r>
            <a:r>
              <a:rPr lang="en-US" dirty="0" smtClean="0">
                <a:solidFill>
                  <a:schemeClr val="tx1"/>
                </a:solidFill>
              </a:rPr>
              <a:t>possible edge cases</a:t>
            </a:r>
          </a:p>
          <a:p>
            <a:pPr lvl="1" algn="l" rtl="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Top architecture – only basic functionality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2910" y="357166"/>
            <a:ext cx="7772400" cy="1470025"/>
          </a:xfrm>
        </p:spPr>
        <p:txBody>
          <a:bodyPr/>
          <a:lstStyle/>
          <a:p>
            <a:pPr rtl="0"/>
            <a:r>
              <a:rPr lang="en-US" dirty="0" smtClean="0">
                <a:solidFill>
                  <a:srgbClr val="7030A0"/>
                </a:solidFill>
              </a:rPr>
              <a:t>SPI Master Test Bench</a:t>
            </a:r>
            <a:endParaRPr lang="he-IL" dirty="0">
              <a:solidFill>
                <a:srgbClr val="7030A0"/>
              </a:solidFill>
            </a:endParaRPr>
          </a:p>
        </p:txBody>
      </p:sp>
      <p:grpSp>
        <p:nvGrpSpPr>
          <p:cNvPr id="32" name="קבוצה 31"/>
          <p:cNvGrpSpPr/>
          <p:nvPr/>
        </p:nvGrpSpPr>
        <p:grpSpPr>
          <a:xfrm>
            <a:off x="428596" y="1714488"/>
            <a:ext cx="8143932" cy="4429156"/>
            <a:chOff x="357158" y="1857364"/>
            <a:chExt cx="8143932" cy="4429156"/>
          </a:xfrm>
        </p:grpSpPr>
        <p:sp>
          <p:nvSpPr>
            <p:cNvPr id="4" name="Rectangle 14"/>
            <p:cNvSpPr/>
            <p:nvPr/>
          </p:nvSpPr>
          <p:spPr>
            <a:xfrm>
              <a:off x="357158" y="1857364"/>
              <a:ext cx="8143932" cy="4429156"/>
            </a:xfrm>
            <a:prstGeom prst="rect">
              <a:avLst/>
            </a:prstGeom>
            <a:solidFill>
              <a:schemeClr val="accent1">
                <a:alpha val="4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714744" y="3357562"/>
              <a:ext cx="1222426" cy="1714512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1" anchor="ctr" anchorCtr="0">
              <a:noAutofit/>
            </a:bodyPr>
            <a:lstStyle/>
            <a:p>
              <a:pPr algn="ctr" rtl="0"/>
              <a:r>
                <a:rPr lang="en-US" dirty="0" smtClean="0"/>
                <a:t>SPI Master</a:t>
              </a:r>
            </a:p>
            <a:p>
              <a:pPr algn="ctr" rtl="0"/>
              <a:r>
                <a:rPr lang="en-US" dirty="0" smtClean="0"/>
                <a:t>(DUT)</a:t>
              </a:r>
              <a:endParaRPr lang="he-IL" dirty="0"/>
            </a:p>
          </p:txBody>
        </p:sp>
        <p:sp>
          <p:nvSpPr>
            <p:cNvPr id="7" name="Rounded Rectangle 20"/>
            <p:cNvSpPr/>
            <p:nvPr/>
          </p:nvSpPr>
          <p:spPr>
            <a:xfrm rot="16200000">
              <a:off x="4107653" y="4107661"/>
              <a:ext cx="1714512" cy="21431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100" dirty="0" smtClean="0"/>
                <a:t>SPI Interface</a:t>
              </a:r>
              <a:endParaRPr lang="he-IL" sz="1100" dirty="0"/>
            </a:p>
          </p:txBody>
        </p:sp>
        <p:sp>
          <p:nvSpPr>
            <p:cNvPr id="8" name="Rounded Rectangle 20"/>
            <p:cNvSpPr/>
            <p:nvPr/>
          </p:nvSpPr>
          <p:spPr>
            <a:xfrm rot="16200000">
              <a:off x="2821769" y="4107661"/>
              <a:ext cx="1714512" cy="21431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100" dirty="0" smtClean="0"/>
                <a:t>FIFOI interface</a:t>
              </a:r>
              <a:endParaRPr lang="he-IL" sz="11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357860" y="3357562"/>
              <a:ext cx="1143775" cy="923330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rtlCol="1">
              <a:spAutoFit/>
            </a:bodyPr>
            <a:lstStyle/>
            <a:p>
              <a:pPr algn="ctr" rtl="0"/>
              <a:r>
                <a:rPr lang="en-US" dirty="0" smtClean="0"/>
                <a:t>Generator</a:t>
              </a:r>
            </a:p>
            <a:p>
              <a:pPr algn="ctr" rtl="0"/>
              <a:r>
                <a:rPr lang="en-US" dirty="0" smtClean="0"/>
                <a:t>and </a:t>
              </a:r>
            </a:p>
            <a:p>
              <a:pPr algn="ctr" rtl="0"/>
              <a:r>
                <a:rPr lang="en-US" dirty="0" smtClean="0"/>
                <a:t>Driver</a:t>
              </a:r>
              <a:endParaRPr lang="he-IL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357289" y="4703648"/>
              <a:ext cx="1143009" cy="369332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dirty="0" smtClean="0"/>
                <a:t>Receiver</a:t>
              </a:r>
              <a:endParaRPr lang="he-IL" dirty="0"/>
            </a:p>
          </p:txBody>
        </p:sp>
        <p:sp>
          <p:nvSpPr>
            <p:cNvPr id="11" name="Oval 36"/>
            <p:cNvSpPr/>
            <p:nvPr/>
          </p:nvSpPr>
          <p:spPr>
            <a:xfrm>
              <a:off x="1285852" y="3272780"/>
              <a:ext cx="216024" cy="216024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0"/>
              <a:r>
                <a:rPr lang="en-US" sz="1100" b="1" dirty="0" smtClean="0"/>
                <a:t>1</a:t>
              </a:r>
              <a:endParaRPr lang="he-IL" sz="1100" b="1" dirty="0"/>
            </a:p>
          </p:txBody>
        </p:sp>
        <p:sp>
          <p:nvSpPr>
            <p:cNvPr id="12" name="Oval 37"/>
            <p:cNvSpPr/>
            <p:nvPr/>
          </p:nvSpPr>
          <p:spPr>
            <a:xfrm>
              <a:off x="1285852" y="4568924"/>
              <a:ext cx="216024" cy="216024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0"/>
              <a:r>
                <a:rPr lang="en-US" sz="1100" b="1" dirty="0" smtClean="0"/>
                <a:t>2</a:t>
              </a:r>
              <a:endParaRPr lang="he-IL" sz="1100" b="1" dirty="0"/>
            </a:p>
          </p:txBody>
        </p:sp>
        <p:cxnSp>
          <p:nvCxnSpPr>
            <p:cNvPr id="13" name="מחבר חץ ישר 12"/>
            <p:cNvCxnSpPr/>
            <p:nvPr/>
          </p:nvCxnSpPr>
          <p:spPr>
            <a:xfrm>
              <a:off x="2500298" y="3857628"/>
              <a:ext cx="1071570" cy="1588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מחבר חץ ישר 13"/>
            <p:cNvCxnSpPr/>
            <p:nvPr/>
          </p:nvCxnSpPr>
          <p:spPr>
            <a:xfrm rot="10800000">
              <a:off x="2500298" y="4857760"/>
              <a:ext cx="1071570" cy="1588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6223997" y="3358702"/>
              <a:ext cx="1143775" cy="923330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rtlCol="1">
              <a:spAutoFit/>
            </a:bodyPr>
            <a:lstStyle/>
            <a:p>
              <a:pPr algn="ctr" rtl="0"/>
              <a:r>
                <a:rPr lang="en-US" dirty="0" smtClean="0"/>
                <a:t>Generator</a:t>
              </a:r>
            </a:p>
            <a:p>
              <a:pPr algn="ctr" rtl="0"/>
              <a:r>
                <a:rPr lang="en-US" dirty="0" smtClean="0"/>
                <a:t>and </a:t>
              </a:r>
            </a:p>
            <a:p>
              <a:pPr algn="ctr" rtl="0"/>
              <a:r>
                <a:rPr lang="en-US" dirty="0" smtClean="0"/>
                <a:t>Driver</a:t>
              </a:r>
              <a:endParaRPr lang="he-IL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215074" y="4704788"/>
              <a:ext cx="1143007" cy="369332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dirty="0" smtClean="0"/>
                <a:t>Receiver</a:t>
              </a:r>
              <a:endParaRPr lang="he-IL" dirty="0"/>
            </a:p>
          </p:txBody>
        </p:sp>
        <p:sp>
          <p:nvSpPr>
            <p:cNvPr id="17" name="Oval 38"/>
            <p:cNvSpPr/>
            <p:nvPr/>
          </p:nvSpPr>
          <p:spPr>
            <a:xfrm>
              <a:off x="6143636" y="3214686"/>
              <a:ext cx="216024" cy="216024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0"/>
              <a:r>
                <a:rPr lang="en-US" sz="1100" b="1" dirty="0" smtClean="0"/>
                <a:t>3</a:t>
              </a:r>
              <a:endParaRPr lang="he-IL" sz="1100" b="1" dirty="0"/>
            </a:p>
          </p:txBody>
        </p:sp>
        <p:sp>
          <p:nvSpPr>
            <p:cNvPr id="18" name="Oval 39"/>
            <p:cNvSpPr/>
            <p:nvPr/>
          </p:nvSpPr>
          <p:spPr>
            <a:xfrm>
              <a:off x="6143636" y="4582838"/>
              <a:ext cx="216024" cy="216024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0"/>
              <a:r>
                <a:rPr lang="en-US" sz="1100" b="1" dirty="0" smtClean="0"/>
                <a:t>4</a:t>
              </a:r>
              <a:endParaRPr lang="he-IL" sz="1100" b="1" dirty="0"/>
            </a:p>
          </p:txBody>
        </p:sp>
        <p:cxnSp>
          <p:nvCxnSpPr>
            <p:cNvPr id="19" name="מחבר חץ ישר 18"/>
            <p:cNvCxnSpPr/>
            <p:nvPr/>
          </p:nvCxnSpPr>
          <p:spPr>
            <a:xfrm rot="10800000">
              <a:off x="5072066" y="3857628"/>
              <a:ext cx="1143008" cy="1588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מחבר חץ ישר 19"/>
            <p:cNvCxnSpPr/>
            <p:nvPr/>
          </p:nvCxnSpPr>
          <p:spPr>
            <a:xfrm>
              <a:off x="5072066" y="4857760"/>
              <a:ext cx="1143008" cy="1588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3539546" y="2071678"/>
              <a:ext cx="1608518" cy="928694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rtlCol="1" anchor="ctr" anchorCtr="0">
              <a:noAutofit/>
            </a:bodyPr>
            <a:lstStyle/>
            <a:p>
              <a:r>
                <a:rPr lang="en-US" sz="2400" dirty="0" smtClean="0"/>
                <a:t>Scoreboard</a:t>
              </a:r>
              <a:endParaRPr lang="he-IL" sz="2400" dirty="0"/>
            </a:p>
          </p:txBody>
        </p:sp>
        <p:cxnSp>
          <p:nvCxnSpPr>
            <p:cNvPr id="22" name="מחבר מעוקל 21"/>
            <p:cNvCxnSpPr>
              <a:stCxn id="15" idx="3"/>
            </p:cNvCxnSpPr>
            <p:nvPr/>
          </p:nvCxnSpPr>
          <p:spPr>
            <a:xfrm flipH="1" flipV="1">
              <a:off x="5143504" y="2786058"/>
              <a:ext cx="2224268" cy="1034309"/>
            </a:xfrm>
            <a:prstGeom prst="curvedConnector3">
              <a:avLst>
                <a:gd name="adj1" fmla="val -18392"/>
              </a:avLst>
            </a:prstGeom>
            <a:ln w="3810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מחבר מעוקל 42"/>
            <p:cNvCxnSpPr>
              <a:stCxn id="10" idx="1"/>
            </p:cNvCxnSpPr>
            <p:nvPr/>
          </p:nvCxnSpPr>
          <p:spPr>
            <a:xfrm rot="10800000" flipH="1">
              <a:off x="1357288" y="2285992"/>
              <a:ext cx="2143141" cy="2602322"/>
            </a:xfrm>
            <a:prstGeom prst="curvedConnector4">
              <a:avLst>
                <a:gd name="adj1" fmla="val -40421"/>
                <a:gd name="adj2" fmla="val 100707"/>
              </a:avLst>
            </a:prstGeom>
            <a:ln w="3810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hape 23"/>
            <p:cNvCxnSpPr>
              <a:stCxn id="16" idx="3"/>
            </p:cNvCxnSpPr>
            <p:nvPr/>
          </p:nvCxnSpPr>
          <p:spPr>
            <a:xfrm flipH="1" flipV="1">
              <a:off x="5143504" y="2285992"/>
              <a:ext cx="2214577" cy="2603462"/>
            </a:xfrm>
            <a:prstGeom prst="curvedConnector4">
              <a:avLst>
                <a:gd name="adj1" fmla="val -42920"/>
                <a:gd name="adj2" fmla="val 99299"/>
              </a:avLst>
            </a:prstGeom>
            <a:ln w="38100">
              <a:solidFill>
                <a:schemeClr val="accent4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מחבר מעוקל 24"/>
            <p:cNvCxnSpPr>
              <a:stCxn id="9" idx="1"/>
            </p:cNvCxnSpPr>
            <p:nvPr/>
          </p:nvCxnSpPr>
          <p:spPr>
            <a:xfrm rot="10800000" flipH="1">
              <a:off x="1357860" y="2786059"/>
              <a:ext cx="2142570" cy="1033169"/>
            </a:xfrm>
            <a:prstGeom prst="curvedConnector3">
              <a:avLst>
                <a:gd name="adj1" fmla="val -10669"/>
              </a:avLst>
            </a:prstGeom>
            <a:ln w="38100">
              <a:solidFill>
                <a:schemeClr val="accent4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40"/>
            <p:cNvSpPr/>
            <p:nvPr/>
          </p:nvSpPr>
          <p:spPr>
            <a:xfrm>
              <a:off x="3419872" y="2000240"/>
              <a:ext cx="216024" cy="216024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0"/>
              <a:r>
                <a:rPr lang="en-US" sz="1100" b="1" dirty="0" smtClean="0"/>
                <a:t>5</a:t>
              </a:r>
              <a:endParaRPr lang="he-IL" sz="1100" b="1" dirty="0"/>
            </a:p>
          </p:txBody>
        </p:sp>
        <p:sp>
          <p:nvSpPr>
            <p:cNvPr id="27" name="Rounded Rectangle 20"/>
            <p:cNvSpPr/>
            <p:nvPr/>
          </p:nvSpPr>
          <p:spPr>
            <a:xfrm>
              <a:off x="3786182" y="5000636"/>
              <a:ext cx="1071570" cy="21431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100" dirty="0" smtClean="0"/>
                <a:t>CFG interface</a:t>
              </a:r>
              <a:endParaRPr lang="he-IL" sz="11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786181" y="5643578"/>
              <a:ext cx="1071571" cy="369332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dirty="0" smtClean="0"/>
                <a:t>CFG_DUT</a:t>
              </a:r>
              <a:endParaRPr lang="he-IL" dirty="0"/>
            </a:p>
          </p:txBody>
        </p:sp>
        <p:sp>
          <p:nvSpPr>
            <p:cNvPr id="29" name="Oval 41"/>
            <p:cNvSpPr/>
            <p:nvPr/>
          </p:nvSpPr>
          <p:spPr>
            <a:xfrm>
              <a:off x="3643306" y="5572140"/>
              <a:ext cx="216024" cy="216024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0"/>
              <a:r>
                <a:rPr lang="en-US" sz="1100" b="1" dirty="0" smtClean="0"/>
                <a:t>6</a:t>
              </a:r>
              <a:endParaRPr lang="he-IL" sz="1100" b="1" dirty="0"/>
            </a:p>
          </p:txBody>
        </p:sp>
        <p:sp>
          <p:nvSpPr>
            <p:cNvPr id="30" name="Oval 41"/>
            <p:cNvSpPr/>
            <p:nvPr/>
          </p:nvSpPr>
          <p:spPr>
            <a:xfrm>
              <a:off x="3714744" y="3286124"/>
              <a:ext cx="216024" cy="216024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0"/>
              <a:r>
                <a:rPr lang="en-US" sz="1100" b="1" dirty="0" smtClean="0"/>
                <a:t>7</a:t>
              </a:r>
              <a:endParaRPr lang="he-IL" sz="1100" b="1" dirty="0"/>
            </a:p>
          </p:txBody>
        </p:sp>
        <p:cxnSp>
          <p:nvCxnSpPr>
            <p:cNvPr id="31" name="מחבר חץ ישר 30"/>
            <p:cNvCxnSpPr>
              <a:stCxn id="28" idx="0"/>
              <a:endCxn id="27" idx="2"/>
            </p:cNvCxnSpPr>
            <p:nvPr/>
          </p:nvCxnSpPr>
          <p:spPr>
            <a:xfrm rot="5400000" flipH="1" flipV="1">
              <a:off x="4107653" y="5429264"/>
              <a:ext cx="428628" cy="1588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4" name="טבלה 33"/>
          <p:cNvGraphicFramePr>
            <a:graphicFrameLocks noGrp="1"/>
          </p:cNvGraphicFramePr>
          <p:nvPr/>
        </p:nvGraphicFramePr>
        <p:xfrm>
          <a:off x="1428728" y="1714488"/>
          <a:ext cx="6143668" cy="435772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217209"/>
                <a:gridCol w="3926459"/>
              </a:tblGrid>
              <a:tr h="544715"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Status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Test</a:t>
                      </a:r>
                      <a:r>
                        <a:rPr lang="en-US" baseline="0" dirty="0" smtClean="0"/>
                        <a:t> Name</a:t>
                      </a:r>
                      <a:endParaRPr lang="he-IL" dirty="0"/>
                    </a:p>
                  </a:txBody>
                  <a:tcPr/>
                </a:tc>
              </a:tr>
              <a:tr h="544715"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Passed</a:t>
                      </a:r>
                      <a:endParaRPr lang="he-IL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Simple burst</a:t>
                      </a:r>
                      <a:endParaRPr lang="he-IL" dirty="0"/>
                    </a:p>
                  </a:txBody>
                  <a:tcPr/>
                </a:tc>
              </a:tr>
              <a:tr h="544715"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Passed</a:t>
                      </a:r>
                      <a:endParaRPr lang="he-IL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All CPOL, CPHA configurations </a:t>
                      </a:r>
                    </a:p>
                  </a:txBody>
                  <a:tcPr/>
                </a:tc>
              </a:tr>
              <a:tr h="544715"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Passed</a:t>
                      </a:r>
                      <a:endParaRPr lang="he-IL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All SPI clock frequencies</a:t>
                      </a:r>
                      <a:endParaRPr lang="he-IL" dirty="0"/>
                    </a:p>
                  </a:txBody>
                  <a:tcPr/>
                </a:tc>
              </a:tr>
              <a:tr h="544715"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Passed</a:t>
                      </a:r>
                      <a:endParaRPr lang="he-IL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Reset drives outputs to default values</a:t>
                      </a:r>
                      <a:endParaRPr lang="he-IL" dirty="0"/>
                    </a:p>
                  </a:txBody>
                  <a:tcPr/>
                </a:tc>
              </a:tr>
              <a:tr h="544715"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Passed</a:t>
                      </a:r>
                      <a:endParaRPr lang="he-IL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Forbidden Configuration</a:t>
                      </a:r>
                      <a:endParaRPr lang="he-IL" dirty="0"/>
                    </a:p>
                  </a:txBody>
                  <a:tcPr/>
                </a:tc>
              </a:tr>
              <a:tr h="544715"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Passed</a:t>
                      </a:r>
                      <a:endParaRPr lang="he-IL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FIFO </a:t>
                      </a: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Error (Not responding)</a:t>
                      </a:r>
                      <a:endParaRPr lang="he-IL" dirty="0"/>
                    </a:p>
                  </a:txBody>
                  <a:tcPr/>
                </a:tc>
              </a:tr>
              <a:tr h="544715"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Passed</a:t>
                      </a:r>
                      <a:endParaRPr lang="he-IL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Illegal SPI Clock Frequencies</a:t>
                      </a:r>
                      <a:endParaRPr lang="he-IL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7252" y="357166"/>
            <a:ext cx="7772400" cy="1470025"/>
          </a:xfrm>
        </p:spPr>
        <p:txBody>
          <a:bodyPr/>
          <a:lstStyle/>
          <a:p>
            <a:pPr rtl="0"/>
            <a:r>
              <a:rPr lang="en-US" dirty="0" smtClean="0">
                <a:solidFill>
                  <a:srgbClr val="7030A0"/>
                </a:solidFill>
              </a:rPr>
              <a:t>SPI Slave Test Bench </a:t>
            </a:r>
            <a:endParaRPr lang="he-IL" dirty="0">
              <a:solidFill>
                <a:srgbClr val="7030A0"/>
              </a:solidFill>
            </a:endParaRPr>
          </a:p>
        </p:txBody>
      </p:sp>
      <p:grpSp>
        <p:nvGrpSpPr>
          <p:cNvPr id="36" name="קבוצה 35"/>
          <p:cNvGrpSpPr/>
          <p:nvPr/>
        </p:nvGrpSpPr>
        <p:grpSpPr>
          <a:xfrm>
            <a:off x="214282" y="1714488"/>
            <a:ext cx="8786874" cy="4429156"/>
            <a:chOff x="214282" y="1714488"/>
            <a:chExt cx="8786874" cy="4429156"/>
          </a:xfrm>
        </p:grpSpPr>
        <p:sp>
          <p:nvSpPr>
            <p:cNvPr id="5" name="Rectangle 14"/>
            <p:cNvSpPr/>
            <p:nvPr/>
          </p:nvSpPr>
          <p:spPr>
            <a:xfrm>
              <a:off x="214282" y="1714488"/>
              <a:ext cx="8786874" cy="4429156"/>
            </a:xfrm>
            <a:prstGeom prst="rect">
              <a:avLst/>
            </a:prstGeom>
            <a:solidFill>
              <a:schemeClr val="accent1">
                <a:alpha val="4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214679" y="3429000"/>
              <a:ext cx="1222426" cy="1714512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1" anchor="ctr" anchorCtr="0">
              <a:noAutofit/>
            </a:bodyPr>
            <a:lstStyle/>
            <a:p>
              <a:pPr algn="ctr" rtl="0"/>
              <a:r>
                <a:rPr lang="en-US" dirty="0" smtClean="0"/>
                <a:t>SPI Slave</a:t>
              </a:r>
            </a:p>
            <a:p>
              <a:pPr algn="ctr" rtl="0"/>
              <a:r>
                <a:rPr lang="en-US" dirty="0" smtClean="0"/>
                <a:t>(DUT)</a:t>
              </a:r>
              <a:endParaRPr lang="he-IL" dirty="0"/>
            </a:p>
          </p:txBody>
        </p:sp>
        <p:sp>
          <p:nvSpPr>
            <p:cNvPr id="7" name="Rounded Rectangle 20"/>
            <p:cNvSpPr/>
            <p:nvPr/>
          </p:nvSpPr>
          <p:spPr>
            <a:xfrm rot="16200000">
              <a:off x="3607588" y="4179099"/>
              <a:ext cx="1714512" cy="21431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100" dirty="0" smtClean="0"/>
                <a:t>SPI Interface</a:t>
              </a:r>
              <a:endParaRPr lang="he-IL" sz="1100" dirty="0"/>
            </a:p>
          </p:txBody>
        </p:sp>
        <p:sp>
          <p:nvSpPr>
            <p:cNvPr id="8" name="Rounded Rectangle 20"/>
            <p:cNvSpPr/>
            <p:nvPr/>
          </p:nvSpPr>
          <p:spPr>
            <a:xfrm rot="16200000">
              <a:off x="2321704" y="4179099"/>
              <a:ext cx="1714512" cy="21431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100" dirty="0" smtClean="0"/>
                <a:t>FIFOI interface</a:t>
              </a:r>
              <a:endParaRPr lang="he-IL" sz="11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213647" y="3429000"/>
              <a:ext cx="1143775" cy="923330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rtlCol="1">
              <a:spAutoFit/>
            </a:bodyPr>
            <a:lstStyle/>
            <a:p>
              <a:pPr algn="ctr" rtl="0"/>
              <a:r>
                <a:rPr lang="en-US" dirty="0" smtClean="0"/>
                <a:t>Generator</a:t>
              </a:r>
            </a:p>
            <a:p>
              <a:pPr algn="ctr" rtl="0"/>
              <a:r>
                <a:rPr lang="en-US" dirty="0" smtClean="0"/>
                <a:t>and </a:t>
              </a:r>
            </a:p>
            <a:p>
              <a:pPr algn="ctr" rtl="0"/>
              <a:r>
                <a:rPr lang="en-US" dirty="0" smtClean="0"/>
                <a:t>Driver</a:t>
              </a:r>
              <a:endParaRPr lang="he-IL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213076" y="4775086"/>
              <a:ext cx="1143009" cy="369332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dirty="0" smtClean="0"/>
                <a:t>Receiver</a:t>
              </a:r>
              <a:endParaRPr lang="he-IL" dirty="0"/>
            </a:p>
          </p:txBody>
        </p:sp>
        <p:sp>
          <p:nvSpPr>
            <p:cNvPr id="11" name="Oval 36"/>
            <p:cNvSpPr/>
            <p:nvPr/>
          </p:nvSpPr>
          <p:spPr>
            <a:xfrm>
              <a:off x="1141639" y="3344218"/>
              <a:ext cx="216024" cy="216024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0"/>
              <a:r>
                <a:rPr lang="en-US" sz="1100" b="1" dirty="0" smtClean="0"/>
                <a:t>1</a:t>
              </a:r>
              <a:endParaRPr lang="he-IL" sz="1100" b="1" dirty="0"/>
            </a:p>
          </p:txBody>
        </p:sp>
        <p:sp>
          <p:nvSpPr>
            <p:cNvPr id="12" name="Oval 37"/>
            <p:cNvSpPr/>
            <p:nvPr/>
          </p:nvSpPr>
          <p:spPr>
            <a:xfrm>
              <a:off x="1141639" y="4640362"/>
              <a:ext cx="216024" cy="216024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0"/>
              <a:r>
                <a:rPr lang="en-US" sz="1100" b="1" dirty="0" smtClean="0"/>
                <a:t>2</a:t>
              </a:r>
              <a:endParaRPr lang="he-IL" sz="1100" b="1" dirty="0"/>
            </a:p>
          </p:txBody>
        </p:sp>
        <p:cxnSp>
          <p:nvCxnSpPr>
            <p:cNvPr id="13" name="מחבר חץ ישר 12"/>
            <p:cNvCxnSpPr/>
            <p:nvPr/>
          </p:nvCxnSpPr>
          <p:spPr>
            <a:xfrm>
              <a:off x="2357422" y="3929066"/>
              <a:ext cx="714380" cy="1588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מחבר חץ ישר 13"/>
            <p:cNvCxnSpPr/>
            <p:nvPr/>
          </p:nvCxnSpPr>
          <p:spPr>
            <a:xfrm rot="10800000">
              <a:off x="2357432" y="4929198"/>
              <a:ext cx="714371" cy="1588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6785811" y="3774048"/>
              <a:ext cx="1143775" cy="369332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rtlCol="1">
              <a:spAutoFit/>
            </a:bodyPr>
            <a:lstStyle/>
            <a:p>
              <a:pPr algn="ctr" rtl="0"/>
              <a:r>
                <a:rPr lang="en-US" dirty="0" smtClean="0"/>
                <a:t>Generator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776888" y="4776226"/>
              <a:ext cx="1143007" cy="369332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dirty="0" smtClean="0"/>
                <a:t>Receiver</a:t>
              </a:r>
              <a:endParaRPr lang="he-IL" dirty="0"/>
            </a:p>
          </p:txBody>
        </p:sp>
        <p:sp>
          <p:nvSpPr>
            <p:cNvPr id="17" name="Oval 38"/>
            <p:cNvSpPr/>
            <p:nvPr/>
          </p:nvSpPr>
          <p:spPr>
            <a:xfrm>
              <a:off x="6705450" y="3641604"/>
              <a:ext cx="216024" cy="216024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0"/>
              <a:r>
                <a:rPr lang="en-US" sz="1100" b="1" dirty="0" smtClean="0"/>
                <a:t>3</a:t>
              </a:r>
              <a:endParaRPr lang="he-IL" sz="1100" b="1" dirty="0"/>
            </a:p>
          </p:txBody>
        </p:sp>
        <p:cxnSp>
          <p:nvCxnSpPr>
            <p:cNvPr id="18" name="מחבר חץ ישר 17"/>
            <p:cNvCxnSpPr/>
            <p:nvPr/>
          </p:nvCxnSpPr>
          <p:spPr>
            <a:xfrm rot="10800000">
              <a:off x="6286512" y="3929066"/>
              <a:ext cx="500066" cy="1588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מחבר חץ ישר 18"/>
            <p:cNvCxnSpPr/>
            <p:nvPr/>
          </p:nvCxnSpPr>
          <p:spPr>
            <a:xfrm>
              <a:off x="6286512" y="4929198"/>
              <a:ext cx="500066" cy="1588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3357554" y="2143116"/>
              <a:ext cx="2357454" cy="928694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rtlCol="1" anchor="ctr" anchorCtr="0">
              <a:noAutofit/>
            </a:bodyPr>
            <a:lstStyle/>
            <a:p>
              <a:pPr algn="ctr"/>
              <a:r>
                <a:rPr lang="en-US" sz="2400" dirty="0" smtClean="0"/>
                <a:t>Scoreboard</a:t>
              </a:r>
              <a:endParaRPr lang="he-IL" sz="2400" dirty="0"/>
            </a:p>
          </p:txBody>
        </p:sp>
        <p:cxnSp>
          <p:nvCxnSpPr>
            <p:cNvPr id="21" name="מחבר מעוקל 20"/>
            <p:cNvCxnSpPr>
              <a:stCxn id="15" idx="3"/>
            </p:cNvCxnSpPr>
            <p:nvPr/>
          </p:nvCxnSpPr>
          <p:spPr>
            <a:xfrm flipH="1" flipV="1">
              <a:off x="5715008" y="2928934"/>
              <a:ext cx="2214578" cy="1029780"/>
            </a:xfrm>
            <a:prstGeom prst="curvedConnector3">
              <a:avLst>
                <a:gd name="adj1" fmla="val -10323"/>
              </a:avLst>
            </a:prstGeom>
            <a:ln w="3810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מחבר מעוקל 42"/>
            <p:cNvCxnSpPr>
              <a:stCxn id="10" idx="1"/>
            </p:cNvCxnSpPr>
            <p:nvPr/>
          </p:nvCxnSpPr>
          <p:spPr>
            <a:xfrm rot="10800000" flipH="1">
              <a:off x="1213075" y="2357430"/>
              <a:ext cx="2143141" cy="2602322"/>
            </a:xfrm>
            <a:prstGeom prst="curvedConnector4">
              <a:avLst>
                <a:gd name="adj1" fmla="val -40421"/>
                <a:gd name="adj2" fmla="val 100707"/>
              </a:avLst>
            </a:prstGeom>
            <a:ln w="3810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hape 22"/>
            <p:cNvCxnSpPr>
              <a:stCxn id="16" idx="3"/>
            </p:cNvCxnSpPr>
            <p:nvPr/>
          </p:nvCxnSpPr>
          <p:spPr>
            <a:xfrm flipH="1" flipV="1">
              <a:off x="5705318" y="2357430"/>
              <a:ext cx="2214577" cy="2603462"/>
            </a:xfrm>
            <a:prstGeom prst="curvedConnector4">
              <a:avLst>
                <a:gd name="adj1" fmla="val -42920"/>
                <a:gd name="adj2" fmla="val 99299"/>
              </a:avLst>
            </a:prstGeom>
            <a:ln w="38100">
              <a:solidFill>
                <a:schemeClr val="accent4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מחבר מעוקל 23"/>
            <p:cNvCxnSpPr>
              <a:stCxn id="9" idx="1"/>
            </p:cNvCxnSpPr>
            <p:nvPr/>
          </p:nvCxnSpPr>
          <p:spPr>
            <a:xfrm rot="10800000" flipH="1">
              <a:off x="1213647" y="2857497"/>
              <a:ext cx="2142570" cy="1033169"/>
            </a:xfrm>
            <a:prstGeom prst="curvedConnector3">
              <a:avLst>
                <a:gd name="adj1" fmla="val -10669"/>
              </a:avLst>
            </a:prstGeom>
            <a:ln w="38100">
              <a:solidFill>
                <a:schemeClr val="accent4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40"/>
            <p:cNvSpPr/>
            <p:nvPr/>
          </p:nvSpPr>
          <p:spPr>
            <a:xfrm>
              <a:off x="3284406" y="2071678"/>
              <a:ext cx="216024" cy="216024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0"/>
              <a:r>
                <a:rPr lang="en-US" sz="1100" b="1" dirty="0" smtClean="0"/>
                <a:t>6</a:t>
              </a:r>
              <a:endParaRPr lang="he-IL" sz="1100" b="1" dirty="0"/>
            </a:p>
          </p:txBody>
        </p:sp>
        <p:sp>
          <p:nvSpPr>
            <p:cNvPr id="26" name="Rounded Rectangle 20"/>
            <p:cNvSpPr/>
            <p:nvPr/>
          </p:nvSpPr>
          <p:spPr>
            <a:xfrm>
              <a:off x="3286117" y="5072074"/>
              <a:ext cx="1071570" cy="21431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100" dirty="0" smtClean="0"/>
                <a:t>CFG interface</a:t>
              </a:r>
              <a:endParaRPr lang="he-IL" sz="11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286115" y="5715016"/>
              <a:ext cx="1071571" cy="369332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dirty="0" smtClean="0"/>
                <a:t>CFG_DUT</a:t>
              </a:r>
              <a:endParaRPr lang="he-IL" dirty="0"/>
            </a:p>
          </p:txBody>
        </p:sp>
        <p:sp>
          <p:nvSpPr>
            <p:cNvPr id="28" name="Oval 41"/>
            <p:cNvSpPr/>
            <p:nvPr/>
          </p:nvSpPr>
          <p:spPr>
            <a:xfrm>
              <a:off x="3143240" y="5643578"/>
              <a:ext cx="216024" cy="216024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0"/>
              <a:r>
                <a:rPr lang="en-US" sz="1100" b="1" dirty="0" smtClean="0"/>
                <a:t>7</a:t>
              </a:r>
              <a:endParaRPr lang="he-IL" sz="1100" b="1" dirty="0"/>
            </a:p>
          </p:txBody>
        </p:sp>
        <p:sp>
          <p:nvSpPr>
            <p:cNvPr id="29" name="Oval 41"/>
            <p:cNvSpPr/>
            <p:nvPr/>
          </p:nvSpPr>
          <p:spPr>
            <a:xfrm>
              <a:off x="3214679" y="3357562"/>
              <a:ext cx="216024" cy="216024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0"/>
              <a:r>
                <a:rPr lang="en-US" sz="1100" b="1" dirty="0" smtClean="0"/>
                <a:t>8</a:t>
              </a:r>
              <a:endParaRPr lang="he-IL" sz="1100" b="1" dirty="0"/>
            </a:p>
          </p:txBody>
        </p:sp>
        <p:cxnSp>
          <p:nvCxnSpPr>
            <p:cNvPr id="30" name="מחבר חץ ישר 29"/>
            <p:cNvCxnSpPr>
              <a:stCxn id="27" idx="0"/>
              <a:endCxn id="26" idx="2"/>
            </p:cNvCxnSpPr>
            <p:nvPr/>
          </p:nvCxnSpPr>
          <p:spPr>
            <a:xfrm rot="5400000" flipH="1" flipV="1">
              <a:off x="3607587" y="5500702"/>
              <a:ext cx="428628" cy="1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5072066" y="3643314"/>
              <a:ext cx="1222426" cy="1500198"/>
            </a:xfrm>
            <a:prstGeom prst="rect">
              <a:avLst/>
            </a:prstGeom>
            <a:gradFill>
              <a:gsLst>
                <a:gs pos="0">
                  <a:srgbClr val="92D050"/>
                </a:gs>
                <a:gs pos="50000">
                  <a:srgbClr val="9CB86E"/>
                </a:gs>
                <a:gs pos="100000">
                  <a:srgbClr val="156B13"/>
                </a:gs>
              </a:gsLst>
              <a:lin ang="16200000" scaled="0"/>
            </a:gra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1" anchor="ctr" anchorCtr="0">
              <a:noAutofit/>
            </a:bodyPr>
            <a:lstStyle/>
            <a:p>
              <a:pPr algn="ctr" rtl="0"/>
              <a:r>
                <a:rPr lang="en-US" dirty="0" smtClean="0"/>
                <a:t>SPI Master</a:t>
              </a:r>
            </a:p>
            <a:p>
              <a:pPr algn="ctr" rtl="0"/>
              <a:r>
                <a:rPr lang="en-US" dirty="0" smtClean="0"/>
                <a:t>BFM</a:t>
              </a:r>
              <a:endParaRPr lang="he-IL" dirty="0"/>
            </a:p>
          </p:txBody>
        </p:sp>
        <p:cxnSp>
          <p:nvCxnSpPr>
            <p:cNvPr id="32" name="מחבר חץ ישר 31"/>
            <p:cNvCxnSpPr/>
            <p:nvPr/>
          </p:nvCxnSpPr>
          <p:spPr>
            <a:xfrm rot="10800000">
              <a:off x="4572000" y="3929066"/>
              <a:ext cx="500066" cy="1588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מחבר חץ ישר 32"/>
            <p:cNvCxnSpPr/>
            <p:nvPr/>
          </p:nvCxnSpPr>
          <p:spPr>
            <a:xfrm>
              <a:off x="4572000" y="4929198"/>
              <a:ext cx="500066" cy="1588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Oval 39"/>
            <p:cNvSpPr/>
            <p:nvPr/>
          </p:nvSpPr>
          <p:spPr>
            <a:xfrm>
              <a:off x="5000628" y="3571876"/>
              <a:ext cx="216024" cy="216024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0"/>
              <a:r>
                <a:rPr lang="en-US" sz="1100" b="1" dirty="0" smtClean="0"/>
                <a:t>4</a:t>
              </a:r>
              <a:endParaRPr lang="he-IL" sz="1100" b="1" dirty="0"/>
            </a:p>
          </p:txBody>
        </p:sp>
        <p:sp>
          <p:nvSpPr>
            <p:cNvPr id="35" name="Oval 39"/>
            <p:cNvSpPr/>
            <p:nvPr/>
          </p:nvSpPr>
          <p:spPr>
            <a:xfrm>
              <a:off x="6715140" y="4643446"/>
              <a:ext cx="216024" cy="216024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0"/>
              <a:r>
                <a:rPr lang="en-US" sz="1100" b="1" dirty="0" smtClean="0"/>
                <a:t>5</a:t>
              </a:r>
              <a:endParaRPr lang="he-IL" sz="1100" b="1" dirty="0"/>
            </a:p>
          </p:txBody>
        </p:sp>
      </p:grpSp>
      <p:graphicFrame>
        <p:nvGraphicFramePr>
          <p:cNvPr id="37" name="טבלה 36"/>
          <p:cNvGraphicFramePr>
            <a:graphicFrameLocks noGrp="1"/>
          </p:cNvGraphicFramePr>
          <p:nvPr/>
        </p:nvGraphicFramePr>
        <p:xfrm>
          <a:off x="1357290" y="1714488"/>
          <a:ext cx="6143668" cy="4453085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217209"/>
                <a:gridCol w="3926459"/>
              </a:tblGrid>
              <a:tr h="544715"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Status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Test</a:t>
                      </a:r>
                      <a:r>
                        <a:rPr lang="en-US" baseline="0" dirty="0" smtClean="0"/>
                        <a:t> Name</a:t>
                      </a:r>
                      <a:endParaRPr lang="he-IL" dirty="0"/>
                    </a:p>
                  </a:txBody>
                  <a:tcPr/>
                </a:tc>
              </a:tr>
              <a:tr h="544715"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Passed</a:t>
                      </a:r>
                      <a:endParaRPr lang="he-IL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Simple burst</a:t>
                      </a:r>
                      <a:endParaRPr lang="he-IL" dirty="0"/>
                    </a:p>
                  </a:txBody>
                  <a:tcPr/>
                </a:tc>
              </a:tr>
              <a:tr h="544715"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Passed</a:t>
                      </a:r>
                      <a:endParaRPr lang="he-IL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All CPOL, CPHA configurations </a:t>
                      </a:r>
                    </a:p>
                  </a:txBody>
                  <a:tcPr/>
                </a:tc>
              </a:tr>
              <a:tr h="544715"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Passed</a:t>
                      </a:r>
                      <a:endParaRPr lang="he-IL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Max SPI clock frequency</a:t>
                      </a:r>
                      <a:endParaRPr lang="he-IL" dirty="0"/>
                    </a:p>
                  </a:txBody>
                  <a:tcPr/>
                </a:tc>
              </a:tr>
              <a:tr h="544715"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Passed</a:t>
                      </a:r>
                      <a:endParaRPr lang="he-IL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Reset drives outputs</a:t>
                      </a:r>
                      <a:r>
                        <a:rPr lang="en-US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to default values</a:t>
                      </a:r>
                      <a:endParaRPr lang="he-IL" dirty="0"/>
                    </a:p>
                  </a:txBody>
                  <a:tcPr/>
                </a:tc>
              </a:tr>
              <a:tr h="544715"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Passed</a:t>
                      </a:r>
                      <a:endParaRPr lang="he-IL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Configuration during </a:t>
                      </a: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active transmission</a:t>
                      </a:r>
                      <a:endParaRPr lang="he-IL" dirty="0"/>
                    </a:p>
                  </a:txBody>
                  <a:tcPr/>
                </a:tc>
              </a:tr>
              <a:tr h="544715"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Passed</a:t>
                      </a:r>
                      <a:endParaRPr lang="he-IL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Timeout</a:t>
                      </a:r>
                      <a:endParaRPr lang="he-IL" dirty="0"/>
                    </a:p>
                  </a:txBody>
                  <a:tcPr/>
                </a:tc>
              </a:tr>
              <a:tr h="544715"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Passed</a:t>
                      </a:r>
                      <a:endParaRPr lang="he-IL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Interrupt</a:t>
                      </a:r>
                      <a:endParaRPr lang="he-IL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2228" y="90213"/>
            <a:ext cx="8817490" cy="6624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4348" y="357166"/>
            <a:ext cx="7772400" cy="1470025"/>
          </a:xfrm>
        </p:spPr>
        <p:txBody>
          <a:bodyPr/>
          <a:lstStyle/>
          <a:p>
            <a:pPr rtl="0"/>
            <a:r>
              <a:rPr lang="en-US" dirty="0" smtClean="0">
                <a:solidFill>
                  <a:srgbClr val="7030A0"/>
                </a:solidFill>
              </a:rPr>
              <a:t>SPI Top Test Bench</a:t>
            </a:r>
            <a:endParaRPr lang="he-IL" dirty="0">
              <a:solidFill>
                <a:srgbClr val="7030A0"/>
              </a:solidFill>
            </a:endParaRPr>
          </a:p>
        </p:txBody>
      </p:sp>
      <p:grpSp>
        <p:nvGrpSpPr>
          <p:cNvPr id="46" name="קבוצה 45"/>
          <p:cNvGrpSpPr/>
          <p:nvPr/>
        </p:nvGrpSpPr>
        <p:grpSpPr>
          <a:xfrm>
            <a:off x="357158" y="1643050"/>
            <a:ext cx="8501122" cy="4857784"/>
            <a:chOff x="286901" y="1498073"/>
            <a:chExt cx="8641636" cy="5000660"/>
          </a:xfrm>
        </p:grpSpPr>
        <p:sp>
          <p:nvSpPr>
            <p:cNvPr id="5" name="Rectangle 14"/>
            <p:cNvSpPr/>
            <p:nvPr/>
          </p:nvSpPr>
          <p:spPr>
            <a:xfrm>
              <a:off x="2714612" y="3071810"/>
              <a:ext cx="3786214" cy="2581292"/>
            </a:xfrm>
            <a:prstGeom prst="rect">
              <a:avLst/>
            </a:prstGeom>
            <a:solidFill>
              <a:schemeClr val="accent1">
                <a:alpha val="4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6" name="Rectangle 14"/>
            <p:cNvSpPr/>
            <p:nvPr/>
          </p:nvSpPr>
          <p:spPr>
            <a:xfrm>
              <a:off x="286901" y="1498073"/>
              <a:ext cx="8641636" cy="5000660"/>
            </a:xfrm>
            <a:prstGeom prst="rect">
              <a:avLst/>
            </a:prstGeom>
            <a:solidFill>
              <a:schemeClr val="accent1">
                <a:alpha val="4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000364" y="3714752"/>
              <a:ext cx="1222427" cy="1785950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1" anchor="ctr" anchorCtr="0">
              <a:noAutofit/>
            </a:bodyPr>
            <a:lstStyle/>
            <a:p>
              <a:pPr algn="ctr" rtl="0"/>
              <a:r>
                <a:rPr lang="en-US" dirty="0" smtClean="0"/>
                <a:t>SPI Master</a:t>
              </a:r>
            </a:p>
          </p:txBody>
        </p:sp>
        <p:sp>
          <p:nvSpPr>
            <p:cNvPr id="8" name="Rounded Rectangle 20"/>
            <p:cNvSpPr/>
            <p:nvPr/>
          </p:nvSpPr>
          <p:spPr>
            <a:xfrm rot="16200000">
              <a:off x="3357554" y="4500570"/>
              <a:ext cx="1785950" cy="21431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100" dirty="0" smtClean="0"/>
                <a:t>SPI Interface</a:t>
              </a:r>
              <a:endParaRPr lang="he-IL" sz="1100" dirty="0"/>
            </a:p>
          </p:txBody>
        </p:sp>
        <p:sp>
          <p:nvSpPr>
            <p:cNvPr id="9" name="Rounded Rectangle 20"/>
            <p:cNvSpPr/>
            <p:nvPr/>
          </p:nvSpPr>
          <p:spPr>
            <a:xfrm rot="16200000">
              <a:off x="2071672" y="4500570"/>
              <a:ext cx="1785950" cy="21431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100" dirty="0" smtClean="0"/>
                <a:t>FIFOI interface</a:t>
              </a:r>
              <a:endParaRPr lang="he-IL" sz="11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213647" y="3714752"/>
              <a:ext cx="1143775" cy="923330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rtlCol="1">
              <a:spAutoFit/>
            </a:bodyPr>
            <a:lstStyle/>
            <a:p>
              <a:pPr algn="ctr" rtl="0"/>
              <a:r>
                <a:rPr lang="en-US" dirty="0" smtClean="0"/>
                <a:t>Generator</a:t>
              </a:r>
            </a:p>
            <a:p>
              <a:pPr algn="ctr" rtl="0"/>
              <a:r>
                <a:rPr lang="en-US" dirty="0" smtClean="0"/>
                <a:t>and </a:t>
              </a:r>
            </a:p>
            <a:p>
              <a:pPr algn="ctr" rtl="0"/>
              <a:r>
                <a:rPr lang="en-US" dirty="0" smtClean="0"/>
                <a:t>Driver</a:t>
              </a:r>
              <a:endParaRPr lang="he-IL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213076" y="4845618"/>
              <a:ext cx="1143009" cy="369332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dirty="0" smtClean="0"/>
                <a:t>Receiver</a:t>
              </a:r>
              <a:endParaRPr lang="he-IL" dirty="0"/>
            </a:p>
          </p:txBody>
        </p:sp>
        <p:sp>
          <p:nvSpPr>
            <p:cNvPr id="12" name="Oval 36"/>
            <p:cNvSpPr/>
            <p:nvPr/>
          </p:nvSpPr>
          <p:spPr>
            <a:xfrm>
              <a:off x="1141266" y="3570166"/>
              <a:ext cx="216024" cy="216024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0"/>
              <a:r>
                <a:rPr lang="en-US" sz="1100" b="1" dirty="0" smtClean="0"/>
                <a:t>1</a:t>
              </a:r>
              <a:endParaRPr lang="he-IL" sz="1100" b="1" dirty="0"/>
            </a:p>
          </p:txBody>
        </p:sp>
        <p:sp>
          <p:nvSpPr>
            <p:cNvPr id="13" name="Oval 37"/>
            <p:cNvSpPr/>
            <p:nvPr/>
          </p:nvSpPr>
          <p:spPr>
            <a:xfrm>
              <a:off x="1141639" y="4713174"/>
              <a:ext cx="216024" cy="216024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0"/>
              <a:r>
                <a:rPr lang="en-US" sz="1100" b="1" dirty="0" smtClean="0"/>
                <a:t>2</a:t>
              </a:r>
              <a:endParaRPr lang="he-IL" sz="1100" b="1" dirty="0"/>
            </a:p>
          </p:txBody>
        </p:sp>
        <p:cxnSp>
          <p:nvCxnSpPr>
            <p:cNvPr id="14" name="מחבר חץ ישר 13"/>
            <p:cNvCxnSpPr/>
            <p:nvPr/>
          </p:nvCxnSpPr>
          <p:spPr>
            <a:xfrm>
              <a:off x="2357422" y="4213230"/>
              <a:ext cx="500066" cy="1588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מחבר חץ ישר 14"/>
            <p:cNvCxnSpPr/>
            <p:nvPr/>
          </p:nvCxnSpPr>
          <p:spPr>
            <a:xfrm rot="10800000">
              <a:off x="2357434" y="4999048"/>
              <a:ext cx="500055" cy="1588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6858017" y="4845618"/>
              <a:ext cx="1143007" cy="369332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dirty="0" smtClean="0"/>
                <a:t>Receiver</a:t>
              </a:r>
              <a:endParaRPr lang="he-IL" dirty="0"/>
            </a:p>
          </p:txBody>
        </p:sp>
        <p:cxnSp>
          <p:nvCxnSpPr>
            <p:cNvPr id="17" name="מחבר חץ ישר 16"/>
            <p:cNvCxnSpPr/>
            <p:nvPr/>
          </p:nvCxnSpPr>
          <p:spPr>
            <a:xfrm rot="10800000">
              <a:off x="6357950" y="4214818"/>
              <a:ext cx="500066" cy="1588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מחבר חץ ישר 17"/>
            <p:cNvCxnSpPr/>
            <p:nvPr/>
          </p:nvCxnSpPr>
          <p:spPr>
            <a:xfrm>
              <a:off x="6286512" y="4999048"/>
              <a:ext cx="571504" cy="1588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3500430" y="2000240"/>
              <a:ext cx="2357454" cy="928694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rtlCol="1" anchor="ctr" anchorCtr="0">
              <a:noAutofit/>
            </a:bodyPr>
            <a:lstStyle/>
            <a:p>
              <a:pPr algn="ctr"/>
              <a:r>
                <a:rPr lang="en-US" sz="2400" dirty="0" smtClean="0"/>
                <a:t>Scoreboard</a:t>
              </a:r>
              <a:endParaRPr lang="he-IL" sz="2400" dirty="0"/>
            </a:p>
          </p:txBody>
        </p:sp>
        <p:cxnSp>
          <p:nvCxnSpPr>
            <p:cNvPr id="20" name="מחבר מעוקל 19"/>
            <p:cNvCxnSpPr>
              <a:stCxn id="32" idx="3"/>
            </p:cNvCxnSpPr>
            <p:nvPr/>
          </p:nvCxnSpPr>
          <p:spPr>
            <a:xfrm flipH="1" flipV="1">
              <a:off x="5857884" y="2714620"/>
              <a:ext cx="2143140" cy="1467161"/>
            </a:xfrm>
            <a:prstGeom prst="curvedConnector3">
              <a:avLst>
                <a:gd name="adj1" fmla="val -10667"/>
              </a:avLst>
            </a:prstGeom>
            <a:ln w="3810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מחבר מעוקל 42"/>
            <p:cNvCxnSpPr>
              <a:stCxn id="11" idx="1"/>
            </p:cNvCxnSpPr>
            <p:nvPr/>
          </p:nvCxnSpPr>
          <p:spPr>
            <a:xfrm rot="10800000" flipH="1">
              <a:off x="1213076" y="2214554"/>
              <a:ext cx="2287354" cy="2815730"/>
            </a:xfrm>
            <a:prstGeom prst="curvedConnector4">
              <a:avLst>
                <a:gd name="adj1" fmla="val -36820"/>
                <a:gd name="adj2" fmla="val 100282"/>
              </a:avLst>
            </a:prstGeom>
            <a:ln w="3810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hape 21"/>
            <p:cNvCxnSpPr>
              <a:stCxn id="16" idx="3"/>
            </p:cNvCxnSpPr>
            <p:nvPr/>
          </p:nvCxnSpPr>
          <p:spPr>
            <a:xfrm flipH="1" flipV="1">
              <a:off x="5857884" y="2214554"/>
              <a:ext cx="2143140" cy="2815730"/>
            </a:xfrm>
            <a:prstGeom prst="curvedConnector4">
              <a:avLst>
                <a:gd name="adj1" fmla="val -38176"/>
                <a:gd name="adj2" fmla="val 99855"/>
              </a:avLst>
            </a:prstGeom>
            <a:ln w="38100">
              <a:solidFill>
                <a:schemeClr val="accent4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מחבר מעוקל 22"/>
            <p:cNvCxnSpPr>
              <a:stCxn id="10" idx="1"/>
            </p:cNvCxnSpPr>
            <p:nvPr/>
          </p:nvCxnSpPr>
          <p:spPr>
            <a:xfrm rot="10800000" flipH="1">
              <a:off x="1213646" y="2714621"/>
              <a:ext cx="2286783" cy="1461797"/>
            </a:xfrm>
            <a:prstGeom prst="curvedConnector3">
              <a:avLst>
                <a:gd name="adj1" fmla="val -9997"/>
              </a:avLst>
            </a:prstGeom>
            <a:ln w="38100">
              <a:solidFill>
                <a:schemeClr val="accent4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40"/>
            <p:cNvSpPr/>
            <p:nvPr/>
          </p:nvSpPr>
          <p:spPr>
            <a:xfrm>
              <a:off x="3427282" y="1928802"/>
              <a:ext cx="216024" cy="216024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0"/>
              <a:r>
                <a:rPr lang="en-US" sz="1100" b="1" dirty="0" smtClean="0"/>
                <a:t>5</a:t>
              </a:r>
              <a:endParaRPr lang="he-IL" sz="1100" b="1" dirty="0"/>
            </a:p>
          </p:txBody>
        </p:sp>
        <p:sp>
          <p:nvSpPr>
            <p:cNvPr id="25" name="Rounded Rectangle 20"/>
            <p:cNvSpPr/>
            <p:nvPr/>
          </p:nvSpPr>
          <p:spPr>
            <a:xfrm>
              <a:off x="3071803" y="5357826"/>
              <a:ext cx="1071570" cy="21431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100" dirty="0" smtClean="0"/>
                <a:t>CFG interface</a:t>
              </a:r>
              <a:endParaRPr lang="he-IL" sz="11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071934" y="6072205"/>
              <a:ext cx="1225663" cy="380195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dirty="0" smtClean="0"/>
                <a:t>CFG_DUT</a:t>
              </a:r>
              <a:endParaRPr lang="he-IL" dirty="0"/>
            </a:p>
          </p:txBody>
        </p:sp>
        <p:sp>
          <p:nvSpPr>
            <p:cNvPr id="27" name="Oval 41"/>
            <p:cNvSpPr/>
            <p:nvPr/>
          </p:nvSpPr>
          <p:spPr>
            <a:xfrm>
              <a:off x="3929058" y="5929330"/>
              <a:ext cx="216024" cy="216024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0"/>
              <a:r>
                <a:rPr lang="en-US" sz="1100" b="1" dirty="0" smtClean="0"/>
                <a:t>6</a:t>
              </a:r>
              <a:endParaRPr lang="he-IL" sz="1100" b="1" dirty="0"/>
            </a:p>
          </p:txBody>
        </p:sp>
        <p:cxnSp>
          <p:nvCxnSpPr>
            <p:cNvPr id="28" name="מחבר חץ ישר 27"/>
            <p:cNvCxnSpPr>
              <a:stCxn id="26" idx="0"/>
              <a:endCxn id="25" idx="2"/>
            </p:cNvCxnSpPr>
            <p:nvPr/>
          </p:nvCxnSpPr>
          <p:spPr>
            <a:xfrm rot="16200000" flipV="1">
              <a:off x="3896144" y="5283583"/>
              <a:ext cx="500066" cy="1077178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מחבר חץ ישר 28"/>
            <p:cNvCxnSpPr/>
            <p:nvPr/>
          </p:nvCxnSpPr>
          <p:spPr>
            <a:xfrm rot="10800000" flipV="1">
              <a:off x="4357688" y="4000504"/>
              <a:ext cx="500067" cy="1"/>
            </a:xfrm>
            <a:prstGeom prst="straightConnector1">
              <a:avLst/>
            </a:prstGeom>
            <a:ln w="444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Oval 39"/>
            <p:cNvSpPr/>
            <p:nvPr/>
          </p:nvSpPr>
          <p:spPr>
            <a:xfrm>
              <a:off x="6715140" y="4713174"/>
              <a:ext cx="216024" cy="216024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0"/>
              <a:r>
                <a:rPr lang="en-US" sz="1100" b="1" dirty="0" smtClean="0"/>
                <a:t>4</a:t>
              </a:r>
              <a:endParaRPr lang="he-IL" sz="1100" b="1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000628" y="3714752"/>
              <a:ext cx="1222426" cy="428628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1" anchor="ctr" anchorCtr="0">
              <a:noAutofit/>
            </a:bodyPr>
            <a:lstStyle/>
            <a:p>
              <a:pPr algn="ctr" rtl="0"/>
              <a:r>
                <a:rPr lang="en-US" dirty="0" smtClean="0"/>
                <a:t>SPI Slave0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857249" y="3720116"/>
              <a:ext cx="1143775" cy="923330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rtlCol="1">
              <a:spAutoFit/>
            </a:bodyPr>
            <a:lstStyle/>
            <a:p>
              <a:pPr algn="ctr" rtl="0"/>
              <a:r>
                <a:rPr lang="en-US" dirty="0" smtClean="0"/>
                <a:t>Generator</a:t>
              </a:r>
            </a:p>
            <a:p>
              <a:pPr algn="ctr" rtl="0"/>
              <a:r>
                <a:rPr lang="en-US" dirty="0" smtClean="0"/>
                <a:t>and </a:t>
              </a:r>
            </a:p>
            <a:p>
              <a:pPr algn="ctr" rtl="0"/>
              <a:r>
                <a:rPr lang="en-US" dirty="0" smtClean="0"/>
                <a:t>Driver</a:t>
              </a:r>
              <a:endParaRPr lang="he-IL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357686" y="3071810"/>
              <a:ext cx="59503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1">
              <a:spAutoFit/>
            </a:bodyPr>
            <a:lstStyle/>
            <a:p>
              <a:r>
                <a:rPr lang="en-US" b="1" dirty="0" smtClean="0"/>
                <a:t>DUT</a:t>
              </a:r>
              <a:endParaRPr lang="he-IL" b="1" dirty="0"/>
            </a:p>
          </p:txBody>
        </p:sp>
        <p:cxnSp>
          <p:nvCxnSpPr>
            <p:cNvPr id="34" name="מחבר חץ ישר 33"/>
            <p:cNvCxnSpPr>
              <a:stCxn id="26" idx="0"/>
              <a:endCxn id="42" idx="2"/>
            </p:cNvCxnSpPr>
            <p:nvPr/>
          </p:nvCxnSpPr>
          <p:spPr>
            <a:xfrm rot="5400000" flipH="1" flipV="1">
              <a:off x="4896276" y="5360630"/>
              <a:ext cx="500066" cy="923085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8"/>
            <p:cNvSpPr/>
            <p:nvPr/>
          </p:nvSpPr>
          <p:spPr>
            <a:xfrm>
              <a:off x="6715140" y="3641604"/>
              <a:ext cx="216024" cy="216024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0"/>
              <a:r>
                <a:rPr lang="en-US" sz="1100" b="1" dirty="0" smtClean="0"/>
                <a:t>3</a:t>
              </a:r>
              <a:endParaRPr lang="he-IL" sz="1100" b="1" dirty="0"/>
            </a:p>
          </p:txBody>
        </p:sp>
        <p:sp>
          <p:nvSpPr>
            <p:cNvPr id="36" name="Oval 39"/>
            <p:cNvSpPr/>
            <p:nvPr/>
          </p:nvSpPr>
          <p:spPr>
            <a:xfrm>
              <a:off x="4214810" y="3000372"/>
              <a:ext cx="216024" cy="216024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0"/>
              <a:r>
                <a:rPr lang="en-US" sz="1100" b="1" dirty="0" smtClean="0"/>
                <a:t>7</a:t>
              </a:r>
              <a:endParaRPr lang="he-IL" sz="1100" b="1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000628" y="4143380"/>
              <a:ext cx="1222426" cy="428628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1" anchor="ctr" anchorCtr="0">
              <a:noAutofit/>
            </a:bodyPr>
            <a:lstStyle/>
            <a:p>
              <a:pPr algn="ctr" rtl="0"/>
              <a:r>
                <a:rPr lang="en-US" dirty="0" smtClean="0"/>
                <a:t>SPI Slave1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000628" y="4572008"/>
              <a:ext cx="1222426" cy="428628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1" anchor="ctr" anchorCtr="0">
              <a:noAutofit/>
            </a:bodyPr>
            <a:lstStyle/>
            <a:p>
              <a:pPr algn="ctr" rtl="0"/>
              <a:r>
                <a:rPr lang="en-US" dirty="0" smtClean="0"/>
                <a:t>SPI Slave2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000628" y="5000636"/>
              <a:ext cx="1222426" cy="428628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1" anchor="ctr" anchorCtr="0">
              <a:noAutofit/>
            </a:bodyPr>
            <a:lstStyle/>
            <a:p>
              <a:pPr algn="ctr" rtl="0"/>
              <a:r>
                <a:rPr lang="en-US" dirty="0" smtClean="0"/>
                <a:t>SPI Slave3</a:t>
              </a:r>
            </a:p>
          </p:txBody>
        </p:sp>
        <p:sp>
          <p:nvSpPr>
            <p:cNvPr id="40" name="Rounded Rectangle 20"/>
            <p:cNvSpPr/>
            <p:nvPr/>
          </p:nvSpPr>
          <p:spPr>
            <a:xfrm rot="16200000">
              <a:off x="4071935" y="4500569"/>
              <a:ext cx="1785950" cy="21431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100" dirty="0" smtClean="0"/>
                <a:t>SPI Interface</a:t>
              </a:r>
              <a:endParaRPr lang="he-IL" sz="1100" dirty="0"/>
            </a:p>
          </p:txBody>
        </p:sp>
        <p:sp>
          <p:nvSpPr>
            <p:cNvPr id="41" name="Rounded Rectangle 20"/>
            <p:cNvSpPr/>
            <p:nvPr/>
          </p:nvSpPr>
          <p:spPr>
            <a:xfrm rot="16200000">
              <a:off x="5393540" y="4464851"/>
              <a:ext cx="1714512" cy="21431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100" dirty="0" smtClean="0"/>
                <a:t>FIFOI interface</a:t>
              </a:r>
              <a:endParaRPr lang="he-IL" sz="1100" dirty="0"/>
            </a:p>
          </p:txBody>
        </p:sp>
        <p:sp>
          <p:nvSpPr>
            <p:cNvPr id="42" name="Rounded Rectangle 20"/>
            <p:cNvSpPr/>
            <p:nvPr/>
          </p:nvSpPr>
          <p:spPr>
            <a:xfrm>
              <a:off x="5072066" y="5357826"/>
              <a:ext cx="1071570" cy="21431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100" dirty="0" smtClean="0"/>
                <a:t>CFG interface</a:t>
              </a:r>
              <a:endParaRPr lang="he-IL" sz="1100" dirty="0"/>
            </a:p>
          </p:txBody>
        </p:sp>
        <p:cxnSp>
          <p:nvCxnSpPr>
            <p:cNvPr id="43" name="מחבר חץ ישר 42"/>
            <p:cNvCxnSpPr/>
            <p:nvPr/>
          </p:nvCxnSpPr>
          <p:spPr>
            <a:xfrm rot="10800000" flipV="1">
              <a:off x="4357687" y="4357694"/>
              <a:ext cx="500067" cy="1"/>
            </a:xfrm>
            <a:prstGeom prst="straightConnector1">
              <a:avLst/>
            </a:prstGeom>
            <a:ln w="444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מחבר חץ ישר 43"/>
            <p:cNvCxnSpPr/>
            <p:nvPr/>
          </p:nvCxnSpPr>
          <p:spPr>
            <a:xfrm rot="10800000" flipV="1">
              <a:off x="4357687" y="4786322"/>
              <a:ext cx="500067" cy="1"/>
            </a:xfrm>
            <a:prstGeom prst="straightConnector1">
              <a:avLst/>
            </a:prstGeom>
            <a:ln w="444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מחבר חץ ישר 44"/>
            <p:cNvCxnSpPr/>
            <p:nvPr/>
          </p:nvCxnSpPr>
          <p:spPr>
            <a:xfrm rot="10800000" flipV="1">
              <a:off x="4357687" y="5214948"/>
              <a:ext cx="500067" cy="1"/>
            </a:xfrm>
            <a:prstGeom prst="straightConnector1">
              <a:avLst/>
            </a:prstGeom>
            <a:ln w="444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9" name="טבלה 48"/>
          <p:cNvGraphicFramePr>
            <a:graphicFrameLocks noGrp="1"/>
          </p:cNvGraphicFramePr>
          <p:nvPr/>
        </p:nvGraphicFramePr>
        <p:xfrm>
          <a:off x="1500166" y="1714488"/>
          <a:ext cx="6143668" cy="326829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217209"/>
                <a:gridCol w="3926459"/>
              </a:tblGrid>
              <a:tr h="544715"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Status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Test</a:t>
                      </a:r>
                      <a:r>
                        <a:rPr lang="en-US" baseline="0" dirty="0" smtClean="0"/>
                        <a:t> Name</a:t>
                      </a:r>
                      <a:endParaRPr lang="he-IL" dirty="0"/>
                    </a:p>
                  </a:txBody>
                  <a:tcPr/>
                </a:tc>
              </a:tr>
              <a:tr h="544715">
                <a:tc>
                  <a:txBody>
                    <a:bodyPr/>
                    <a:lstStyle/>
                    <a:p>
                      <a:pPr algn="ctr" rtl="0"/>
                      <a:r>
                        <a:rPr lang="en-US" b="0" dirty="0" smtClean="0"/>
                        <a:t>Passed</a:t>
                      </a:r>
                      <a:endParaRPr lang="he-IL" b="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Simple burst</a:t>
                      </a:r>
                      <a:endParaRPr lang="he-IL" dirty="0"/>
                    </a:p>
                  </a:txBody>
                  <a:tcPr/>
                </a:tc>
              </a:tr>
              <a:tr h="544715">
                <a:tc>
                  <a:txBody>
                    <a:bodyPr/>
                    <a:lstStyle/>
                    <a:p>
                      <a:pPr algn="ctr" rtl="0"/>
                      <a:r>
                        <a:rPr lang="en-US" b="0" dirty="0" smtClean="0"/>
                        <a:t>Passed</a:t>
                      </a:r>
                      <a:endParaRPr lang="he-IL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All CPOL, CPHA configurations </a:t>
                      </a:r>
                    </a:p>
                  </a:txBody>
                  <a:tcPr/>
                </a:tc>
              </a:tr>
              <a:tr h="544715">
                <a:tc>
                  <a:txBody>
                    <a:bodyPr/>
                    <a:lstStyle/>
                    <a:p>
                      <a:pPr algn="ctr" rtl="0"/>
                      <a:r>
                        <a:rPr lang="en-US" b="0" dirty="0" smtClean="0"/>
                        <a:t>Passed</a:t>
                      </a:r>
                      <a:endParaRPr lang="he-IL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Different SPI clock frequencies</a:t>
                      </a:r>
                      <a:endParaRPr lang="he-IL" dirty="0"/>
                    </a:p>
                  </a:txBody>
                  <a:tcPr/>
                </a:tc>
              </a:tr>
              <a:tr h="544715">
                <a:tc>
                  <a:txBody>
                    <a:bodyPr/>
                    <a:lstStyle/>
                    <a:p>
                      <a:pPr algn="ctr" rtl="0"/>
                      <a:r>
                        <a:rPr lang="en-US" b="0" dirty="0" smtClean="0"/>
                        <a:t>Passed</a:t>
                      </a:r>
                      <a:endParaRPr lang="he-IL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Max SPI clock frequency</a:t>
                      </a:r>
                      <a:endParaRPr lang="he-IL" dirty="0"/>
                    </a:p>
                  </a:txBody>
                  <a:tcPr/>
                </a:tc>
              </a:tr>
              <a:tr h="544715">
                <a:tc>
                  <a:txBody>
                    <a:bodyPr/>
                    <a:lstStyle/>
                    <a:p>
                      <a:pPr algn="ctr" rtl="0"/>
                      <a:r>
                        <a:rPr lang="en-US" b="0" dirty="0" smtClean="0"/>
                        <a:t>Passed</a:t>
                      </a:r>
                      <a:endParaRPr lang="he-IL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Generics</a:t>
                      </a:r>
                      <a:endParaRPr lang="he-IL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36"/>
          <p:cNvSpPr/>
          <p:nvPr/>
        </p:nvSpPr>
        <p:spPr>
          <a:xfrm>
            <a:off x="216180" y="1755146"/>
            <a:ext cx="3888432" cy="3888432"/>
          </a:xfrm>
          <a:prstGeom prst="rect">
            <a:avLst/>
          </a:prstGeom>
          <a:solidFill>
            <a:schemeClr val="tx1">
              <a:lumMod val="95000"/>
              <a:lumOff val="5000"/>
              <a:alpha val="1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9" name="Rectangle 34"/>
          <p:cNvSpPr/>
          <p:nvPr/>
        </p:nvSpPr>
        <p:spPr>
          <a:xfrm>
            <a:off x="504212" y="2259202"/>
            <a:ext cx="3096344" cy="3024336"/>
          </a:xfrm>
          <a:prstGeom prst="rect">
            <a:avLst/>
          </a:prstGeom>
          <a:solidFill>
            <a:schemeClr val="tx1">
              <a:lumMod val="95000"/>
              <a:lumOff val="5000"/>
              <a:alpha val="1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5" name="Rectangle 22"/>
          <p:cNvSpPr/>
          <p:nvPr/>
        </p:nvSpPr>
        <p:spPr>
          <a:xfrm>
            <a:off x="720236" y="2763258"/>
            <a:ext cx="2520280" cy="1656184"/>
          </a:xfrm>
          <a:prstGeom prst="rect">
            <a:avLst/>
          </a:prstGeom>
          <a:solidFill>
            <a:srgbClr val="7030A0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6" name="TextBox 55"/>
          <p:cNvSpPr txBox="1"/>
          <p:nvPr/>
        </p:nvSpPr>
        <p:spPr>
          <a:xfrm>
            <a:off x="2141541" y="3780662"/>
            <a:ext cx="757901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1">
            <a:spAutoFit/>
          </a:bodyPr>
          <a:lstStyle/>
          <a:p>
            <a:r>
              <a:rPr lang="en-US" dirty="0" smtClean="0"/>
              <a:t>Driver</a:t>
            </a:r>
            <a:endParaRPr lang="he-IL" dirty="0"/>
          </a:p>
        </p:txBody>
      </p:sp>
      <p:sp>
        <p:nvSpPr>
          <p:cNvPr id="57" name="TextBox 56"/>
          <p:cNvSpPr txBox="1"/>
          <p:nvPr/>
        </p:nvSpPr>
        <p:spPr>
          <a:xfrm>
            <a:off x="936260" y="3780662"/>
            <a:ext cx="955070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1">
            <a:spAutoFit/>
          </a:bodyPr>
          <a:lstStyle/>
          <a:p>
            <a:r>
              <a:rPr lang="en-US" dirty="0" smtClean="0"/>
              <a:t>Monitor</a:t>
            </a:r>
            <a:endParaRPr lang="he-IL" dirty="0"/>
          </a:p>
        </p:txBody>
      </p:sp>
      <p:sp>
        <p:nvSpPr>
          <p:cNvPr id="58" name="TextBox 57"/>
          <p:cNvSpPr txBox="1"/>
          <p:nvPr/>
        </p:nvSpPr>
        <p:spPr>
          <a:xfrm>
            <a:off x="1556329" y="3051290"/>
            <a:ext cx="1180131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1">
            <a:spAutoFit/>
          </a:bodyPr>
          <a:lstStyle/>
          <a:p>
            <a:r>
              <a:rPr lang="en-US" dirty="0" smtClean="0"/>
              <a:t>Sequencer</a:t>
            </a:r>
            <a:endParaRPr lang="he-IL" dirty="0"/>
          </a:p>
        </p:txBody>
      </p:sp>
      <p:cxnSp>
        <p:nvCxnSpPr>
          <p:cNvPr id="59" name="Shape 20"/>
          <p:cNvCxnSpPr>
            <a:stCxn id="58" idx="2"/>
            <a:endCxn id="56" idx="0"/>
          </p:cNvCxnSpPr>
          <p:nvPr/>
        </p:nvCxnSpPr>
        <p:spPr>
          <a:xfrm rot="16200000" flipH="1">
            <a:off x="2153423" y="3413593"/>
            <a:ext cx="360040" cy="37409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720236" y="2763258"/>
            <a:ext cx="73686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>
            <a:spAutoFit/>
          </a:bodyPr>
          <a:lstStyle/>
          <a:p>
            <a:r>
              <a:rPr lang="en-US" dirty="0" smtClean="0"/>
              <a:t>Agent</a:t>
            </a:r>
            <a:endParaRPr lang="he-IL" dirty="0"/>
          </a:p>
        </p:txBody>
      </p:sp>
      <p:sp>
        <p:nvSpPr>
          <p:cNvPr id="51" name="TextBox 50"/>
          <p:cNvSpPr txBox="1"/>
          <p:nvPr/>
        </p:nvSpPr>
        <p:spPr>
          <a:xfrm>
            <a:off x="1296300" y="4626174"/>
            <a:ext cx="1253806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1">
            <a:spAutoFit/>
          </a:bodyPr>
          <a:lstStyle/>
          <a:p>
            <a:r>
              <a:rPr lang="en-US" dirty="0" smtClean="0"/>
              <a:t>Scoreboard</a:t>
            </a:r>
            <a:endParaRPr lang="he-IL" dirty="0"/>
          </a:p>
        </p:txBody>
      </p:sp>
      <p:cxnSp>
        <p:nvCxnSpPr>
          <p:cNvPr id="52" name="Elbow Connector 30"/>
          <p:cNvCxnSpPr>
            <a:endCxn id="51" idx="1"/>
          </p:cNvCxnSpPr>
          <p:nvPr/>
        </p:nvCxnSpPr>
        <p:spPr>
          <a:xfrm rot="16200000" flipH="1">
            <a:off x="875078" y="4389618"/>
            <a:ext cx="661760" cy="180684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504212" y="2259202"/>
            <a:ext cx="116891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>
            <a:spAutoFit/>
          </a:bodyPr>
          <a:lstStyle/>
          <a:p>
            <a:r>
              <a:rPr lang="en-US" dirty="0" smtClean="0"/>
              <a:t>UVM_ENV</a:t>
            </a:r>
            <a:endParaRPr lang="he-IL" dirty="0"/>
          </a:p>
        </p:txBody>
      </p:sp>
      <p:sp>
        <p:nvSpPr>
          <p:cNvPr id="54" name="TextBox 53"/>
          <p:cNvSpPr txBox="1"/>
          <p:nvPr/>
        </p:nvSpPr>
        <p:spPr>
          <a:xfrm>
            <a:off x="216180" y="1755146"/>
            <a:ext cx="121475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>
            <a:spAutoFit/>
          </a:bodyPr>
          <a:lstStyle/>
          <a:p>
            <a:pPr algn="l" rtl="0"/>
            <a:r>
              <a:rPr lang="en-US" dirty="0" smtClean="0"/>
              <a:t>UVM_TEST</a:t>
            </a:r>
            <a:endParaRPr lang="he-IL" dirty="0"/>
          </a:p>
        </p:txBody>
      </p:sp>
      <p:cxnSp>
        <p:nvCxnSpPr>
          <p:cNvPr id="61" name="Shape 26"/>
          <p:cNvCxnSpPr/>
          <p:nvPr/>
        </p:nvCxnSpPr>
        <p:spPr>
          <a:xfrm flipV="1">
            <a:off x="2880476" y="3496704"/>
            <a:ext cx="1800200" cy="490690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7252" y="357166"/>
            <a:ext cx="7772400" cy="1470025"/>
          </a:xfrm>
        </p:spPr>
        <p:txBody>
          <a:bodyPr/>
          <a:lstStyle/>
          <a:p>
            <a:pPr rtl="0"/>
            <a:r>
              <a:rPr lang="en-US" dirty="0" smtClean="0">
                <a:solidFill>
                  <a:srgbClr val="7030A0"/>
                </a:solidFill>
              </a:rPr>
              <a:t>Top Test Bench (UVM 1.1)</a:t>
            </a:r>
            <a:endParaRPr lang="he-IL" dirty="0">
              <a:solidFill>
                <a:srgbClr val="7030A0"/>
              </a:solidFill>
            </a:endParaRPr>
          </a:p>
        </p:txBody>
      </p:sp>
      <p:grpSp>
        <p:nvGrpSpPr>
          <p:cNvPr id="36" name="Group 15"/>
          <p:cNvGrpSpPr/>
          <p:nvPr/>
        </p:nvGrpSpPr>
        <p:grpSpPr>
          <a:xfrm>
            <a:off x="4312621" y="2691250"/>
            <a:ext cx="4688535" cy="1584176"/>
            <a:chOff x="2115713" y="2348880"/>
            <a:chExt cx="4688535" cy="1584176"/>
          </a:xfrm>
        </p:grpSpPr>
        <p:sp>
          <p:nvSpPr>
            <p:cNvPr id="38" name="Rectangle 13"/>
            <p:cNvSpPr/>
            <p:nvPr/>
          </p:nvSpPr>
          <p:spPr>
            <a:xfrm>
              <a:off x="2123728" y="2348880"/>
              <a:ext cx="4680520" cy="1584176"/>
            </a:xfrm>
            <a:prstGeom prst="rect">
              <a:avLst/>
            </a:prstGeom>
            <a:solidFill>
              <a:schemeClr val="accent1">
                <a:alpha val="3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627784" y="2852936"/>
              <a:ext cx="1008112" cy="646331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dirty="0" smtClean="0"/>
                <a:t>Master</a:t>
              </a:r>
            </a:p>
            <a:p>
              <a:pPr algn="ctr" rtl="0"/>
              <a:r>
                <a:rPr lang="en-US" dirty="0" smtClean="0"/>
                <a:t>Host</a:t>
              </a:r>
              <a:endParaRPr lang="he-IL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211960" y="2852936"/>
              <a:ext cx="1008112" cy="646331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dirty="0" smtClean="0"/>
                <a:t>Slave</a:t>
              </a:r>
            </a:p>
            <a:p>
              <a:pPr algn="ctr" rtl="0"/>
              <a:r>
                <a:rPr lang="en-US" dirty="0" smtClean="0"/>
                <a:t>Host</a:t>
              </a:r>
              <a:endParaRPr lang="he-IL" dirty="0"/>
            </a:p>
          </p:txBody>
        </p:sp>
        <p:cxnSp>
          <p:nvCxnSpPr>
            <p:cNvPr id="41" name="Straight Arrow Connector 5"/>
            <p:cNvCxnSpPr>
              <a:stCxn id="39" idx="3"/>
              <a:endCxn id="40" idx="1"/>
            </p:cNvCxnSpPr>
            <p:nvPr/>
          </p:nvCxnSpPr>
          <p:spPr>
            <a:xfrm>
              <a:off x="3635896" y="3176102"/>
              <a:ext cx="576064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3719188" y="2708920"/>
              <a:ext cx="383567" cy="461665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200" dirty="0" smtClean="0"/>
                <a:t>SPI</a:t>
              </a:r>
            </a:p>
            <a:p>
              <a:pPr algn="ctr"/>
              <a:r>
                <a:rPr lang="en-US" sz="1200" dirty="0" smtClean="0"/>
                <a:t>I/F</a:t>
              </a:r>
              <a:endParaRPr lang="he-IL" sz="12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635847" y="2854677"/>
              <a:ext cx="952377" cy="646331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rtlCol="1">
              <a:spAutoFit/>
            </a:bodyPr>
            <a:lstStyle/>
            <a:p>
              <a:pPr algn="ctr"/>
              <a:r>
                <a:rPr lang="en-US" dirty="0" smtClean="0"/>
                <a:t>External</a:t>
              </a:r>
            </a:p>
            <a:p>
              <a:pPr algn="ctr"/>
              <a:r>
                <a:rPr lang="en-US" dirty="0" smtClean="0"/>
                <a:t>RAM</a:t>
              </a:r>
              <a:endParaRPr lang="he-IL" dirty="0"/>
            </a:p>
          </p:txBody>
        </p:sp>
        <p:cxnSp>
          <p:nvCxnSpPr>
            <p:cNvPr id="44" name="Straight Arrow Connector 9"/>
            <p:cNvCxnSpPr>
              <a:stCxn id="43" idx="1"/>
              <a:endCxn id="40" idx="3"/>
            </p:cNvCxnSpPr>
            <p:nvPr/>
          </p:nvCxnSpPr>
          <p:spPr>
            <a:xfrm flipH="1" flipV="1">
              <a:off x="5220072" y="3176102"/>
              <a:ext cx="415775" cy="1741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 rot="16200000">
              <a:off x="2385183" y="3023529"/>
              <a:ext cx="458780" cy="261610"/>
            </a:xfrm>
            <a:prstGeom prst="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none" rtlCol="1">
              <a:spAutoFit/>
            </a:bodyPr>
            <a:lstStyle/>
            <a:p>
              <a:r>
                <a:rPr lang="en-US" sz="1100" b="1" dirty="0" smtClean="0"/>
                <a:t>WBS</a:t>
              </a:r>
              <a:endParaRPr lang="he-IL" sz="1100" b="1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115713" y="2348880"/>
              <a:ext cx="59503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1">
              <a:spAutoFit/>
            </a:bodyPr>
            <a:lstStyle/>
            <a:p>
              <a:r>
                <a:rPr lang="en-US" b="1" dirty="0" smtClean="0"/>
                <a:t>DUT</a:t>
              </a:r>
              <a:endParaRPr lang="he-IL" b="1" dirty="0"/>
            </a:p>
          </p:txBody>
        </p:sp>
      </p:grpSp>
      <p:cxnSp>
        <p:nvCxnSpPr>
          <p:cNvPr id="70" name="Shape 69"/>
          <p:cNvCxnSpPr>
            <a:endCxn id="57" idx="2"/>
          </p:cNvCxnSpPr>
          <p:nvPr/>
        </p:nvCxnSpPr>
        <p:spPr>
          <a:xfrm rot="10800000" flipV="1">
            <a:off x="1413796" y="4005064"/>
            <a:ext cx="2366117" cy="144930"/>
          </a:xfrm>
          <a:prstGeom prst="bentConnector4">
            <a:avLst>
              <a:gd name="adj1" fmla="val -577"/>
              <a:gd name="adj2" fmla="val 239705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9" grpId="0" animBg="1"/>
      <p:bldP spid="55" grpId="0" animBg="1"/>
      <p:bldP spid="56" grpId="0" animBg="1"/>
      <p:bldP spid="57" grpId="0" animBg="1"/>
      <p:bldP spid="58" grpId="0" animBg="1"/>
      <p:bldP spid="60" grpId="0" animBg="1"/>
      <p:bldP spid="51" grpId="0" animBg="1"/>
      <p:bldP spid="53" grpId="0" animBg="1"/>
      <p:bldP spid="5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7252" y="357166"/>
            <a:ext cx="7772400" cy="1470025"/>
          </a:xfrm>
        </p:spPr>
        <p:txBody>
          <a:bodyPr/>
          <a:lstStyle/>
          <a:p>
            <a:pPr rtl="0"/>
            <a:r>
              <a:rPr lang="en-US" dirty="0" smtClean="0">
                <a:solidFill>
                  <a:srgbClr val="7030A0"/>
                </a:solidFill>
              </a:rPr>
              <a:t>Top Test Bench (UVM 1.1)</a:t>
            </a:r>
            <a:endParaRPr lang="he-IL" dirty="0">
              <a:solidFill>
                <a:srgbClr val="7030A0"/>
              </a:solidFill>
            </a:endParaRPr>
          </a:p>
        </p:txBody>
      </p:sp>
      <p:graphicFrame>
        <p:nvGraphicFramePr>
          <p:cNvPr id="68" name="טבלה 67"/>
          <p:cNvGraphicFramePr>
            <a:graphicFrameLocks noGrp="1"/>
          </p:cNvGraphicFramePr>
          <p:nvPr/>
        </p:nvGraphicFramePr>
        <p:xfrm>
          <a:off x="1357290" y="1844824"/>
          <a:ext cx="6143668" cy="4034133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217209"/>
                <a:gridCol w="3926459"/>
              </a:tblGrid>
              <a:tr h="575113"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Status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Test</a:t>
                      </a:r>
                      <a:r>
                        <a:rPr lang="en-US" baseline="0" dirty="0" smtClean="0"/>
                        <a:t> Name</a:t>
                      </a:r>
                      <a:endParaRPr lang="he-IL" dirty="0"/>
                    </a:p>
                  </a:txBody>
                  <a:tcPr/>
                </a:tc>
              </a:tr>
              <a:tr h="544715">
                <a:tc>
                  <a:txBody>
                    <a:bodyPr/>
                    <a:lstStyle/>
                    <a:p>
                      <a:pPr algn="ctr" rtl="0"/>
                      <a:r>
                        <a:rPr lang="en-US" b="0" dirty="0" smtClean="0"/>
                        <a:t>Passed</a:t>
                      </a:r>
                      <a:endParaRPr lang="he-IL" b="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All burst</a:t>
                      </a:r>
                      <a:r>
                        <a:rPr lang="en-US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lengths</a:t>
                      </a:r>
                      <a:endParaRPr lang="he-IL" dirty="0"/>
                    </a:p>
                  </a:txBody>
                  <a:tcPr/>
                </a:tc>
              </a:tr>
              <a:tr h="54471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/>
                        <a:t>Passed</a:t>
                      </a:r>
                      <a:endParaRPr lang="he-IL" b="0" dirty="0" smtClean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All CPOL, CPHA configurations </a:t>
                      </a:r>
                    </a:p>
                  </a:txBody>
                  <a:tcPr/>
                </a:tc>
              </a:tr>
              <a:tr h="54471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/>
                        <a:t>Passed</a:t>
                      </a:r>
                      <a:endParaRPr lang="he-IL" b="0" dirty="0" smtClean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All SPI clock frequencies</a:t>
                      </a:r>
                      <a:endParaRPr lang="he-IL" dirty="0"/>
                    </a:p>
                  </a:txBody>
                  <a:tcPr/>
                </a:tc>
              </a:tr>
              <a:tr h="544715">
                <a:tc>
                  <a:txBody>
                    <a:bodyPr/>
                    <a:lstStyle/>
                    <a:p>
                      <a:pPr algn="ctr" rtl="0"/>
                      <a:r>
                        <a:rPr lang="en-US" b="1" dirty="0" smtClean="0"/>
                        <a:t>Removed.</a:t>
                      </a:r>
                      <a:r>
                        <a:rPr lang="en-US" b="1" baseline="0" dirty="0" smtClean="0"/>
                        <a:t> Not relevant.</a:t>
                      </a:r>
                      <a:endParaRPr lang="he-IL" b="1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Burst length exceeds RAM address</a:t>
                      </a:r>
                      <a:endParaRPr lang="he-IL" dirty="0"/>
                    </a:p>
                  </a:txBody>
                  <a:tcPr/>
                </a:tc>
              </a:tr>
              <a:tr h="54471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Removed.</a:t>
                      </a:r>
                      <a:r>
                        <a:rPr lang="en-US" b="1" baseline="0" dirty="0" smtClean="0"/>
                        <a:t> Not relevant.</a:t>
                      </a:r>
                      <a:endParaRPr lang="he-IL" b="1" dirty="0" smtClean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Transaction interrupted</a:t>
                      </a:r>
                      <a:endParaRPr lang="he-IL" dirty="0"/>
                    </a:p>
                  </a:txBody>
                  <a:tcPr/>
                </a:tc>
              </a:tr>
              <a:tr h="54471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Removed.</a:t>
                      </a:r>
                      <a:endParaRPr lang="he-IL" b="1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b="1" dirty="0" smtClean="0"/>
                        <a:t>Reset</a:t>
                      </a:r>
                      <a:r>
                        <a:rPr lang="en-US" b="1" baseline="0" dirty="0" smtClean="0"/>
                        <a:t> in middle of transaction</a:t>
                      </a:r>
                      <a:endParaRPr lang="he-IL" b="1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1"/>
          <p:cNvSpPr/>
          <p:nvPr/>
        </p:nvSpPr>
        <p:spPr>
          <a:xfrm>
            <a:off x="357158" y="1643050"/>
            <a:ext cx="8215370" cy="4643470"/>
          </a:xfrm>
          <a:prstGeom prst="rect">
            <a:avLst/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dirty="0" smtClean="0"/>
              <a:t>COVERGROUP COVERAGE: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/>
              <a:t>----------------------------------------------------------------------------------------------------</a:t>
            </a:r>
            <a:br>
              <a:rPr lang="en-US" sz="1200" dirty="0" smtClean="0"/>
            </a:br>
            <a:r>
              <a:rPr lang="en-US" sz="1200" dirty="0" err="1" smtClean="0"/>
              <a:t>Covergroup</a:t>
            </a:r>
            <a:r>
              <a:rPr lang="en-US" sz="1200" dirty="0" smtClean="0"/>
              <a:t>                                             Metric      Goal/ Status                   </a:t>
            </a:r>
            <a:br>
              <a:rPr lang="en-US" sz="1200" dirty="0" smtClean="0"/>
            </a:br>
            <a:r>
              <a:rPr lang="en-US" sz="1200" dirty="0" smtClean="0"/>
              <a:t>                                                                At Least                          </a:t>
            </a:r>
            <a:br>
              <a:rPr lang="en-US" sz="1200" dirty="0" smtClean="0"/>
            </a:br>
            <a:r>
              <a:rPr lang="en-US" sz="1200" dirty="0" smtClean="0"/>
              <a:t>----------------------------------------------------------------------------------------------------</a:t>
            </a:r>
            <a:br>
              <a:rPr lang="en-US" sz="1200" dirty="0" smtClean="0"/>
            </a:br>
            <a:r>
              <a:rPr lang="en-US" sz="1200" dirty="0" smtClean="0"/>
              <a:t> TYPE /top/</a:t>
            </a:r>
            <a:r>
              <a:rPr lang="en-US" sz="1200" dirty="0" err="1" smtClean="0"/>
              <a:t>master_host_monitor</a:t>
            </a:r>
            <a:r>
              <a:rPr lang="en-US" sz="1200" dirty="0" smtClean="0"/>
              <a:t>/</a:t>
            </a:r>
            <a:r>
              <a:rPr lang="en-US" sz="1200" dirty="0" err="1" smtClean="0"/>
              <a:t>cov_trans</a:t>
            </a:r>
            <a:r>
              <a:rPr lang="en-US" sz="1200" dirty="0" smtClean="0"/>
              <a:t>               100.0%        100 Covered                  </a:t>
            </a:r>
            <a:br>
              <a:rPr lang="en-US" sz="1200" dirty="0" smtClean="0"/>
            </a:br>
            <a:r>
              <a:rPr lang="en-US" sz="1200" dirty="0" smtClean="0"/>
              <a:t>    </a:t>
            </a:r>
            <a:r>
              <a:rPr lang="en-US" sz="1200" dirty="0" err="1" smtClean="0"/>
              <a:t>Coverpoint</a:t>
            </a:r>
            <a:r>
              <a:rPr lang="en-US" sz="1200" dirty="0" smtClean="0"/>
              <a:t> </a:t>
            </a:r>
            <a:r>
              <a:rPr lang="en-US" sz="1200" dirty="0" err="1" smtClean="0"/>
              <a:t>cov_trans</a:t>
            </a:r>
            <a:r>
              <a:rPr lang="en-US" sz="1200" dirty="0" smtClean="0"/>
              <a:t>::length                       100.0%        100 Covered                  </a:t>
            </a:r>
            <a:br>
              <a:rPr lang="en-US" sz="1200" dirty="0" smtClean="0"/>
            </a:br>
            <a:r>
              <a:rPr lang="en-US" sz="1200" dirty="0" smtClean="0"/>
              <a:t>    </a:t>
            </a:r>
            <a:r>
              <a:rPr lang="en-US" sz="1200" dirty="0" err="1" smtClean="0"/>
              <a:t>Coverpoint</a:t>
            </a:r>
            <a:r>
              <a:rPr lang="en-US" sz="1200" dirty="0" smtClean="0"/>
              <a:t> </a:t>
            </a:r>
            <a:r>
              <a:rPr lang="en-US" sz="1200" dirty="0" err="1" smtClean="0"/>
              <a:t>cov_trans</a:t>
            </a:r>
            <a:r>
              <a:rPr lang="en-US" sz="1200" dirty="0" smtClean="0"/>
              <a:t>::</a:t>
            </a:r>
            <a:r>
              <a:rPr lang="en-US" sz="1200" dirty="0" err="1" smtClean="0"/>
              <a:t>init_addr</a:t>
            </a:r>
            <a:r>
              <a:rPr lang="en-US" sz="1200" dirty="0" smtClean="0"/>
              <a:t>                    100.0%        100 Covered                  </a:t>
            </a:r>
            <a:br>
              <a:rPr lang="en-US" sz="1200" dirty="0" smtClean="0"/>
            </a:br>
            <a:r>
              <a:rPr lang="en-US" sz="1200" dirty="0" smtClean="0"/>
              <a:t>    </a:t>
            </a:r>
            <a:r>
              <a:rPr lang="en-US" sz="1200" dirty="0" err="1" smtClean="0"/>
              <a:t>Coverpoint</a:t>
            </a:r>
            <a:r>
              <a:rPr lang="en-US" sz="1200" dirty="0" smtClean="0"/>
              <a:t> </a:t>
            </a:r>
            <a:r>
              <a:rPr lang="en-US" sz="1200" dirty="0" err="1" smtClean="0"/>
              <a:t>cov_trans</a:t>
            </a:r>
            <a:r>
              <a:rPr lang="en-US" sz="1200" dirty="0" smtClean="0"/>
              <a:t>::</a:t>
            </a:r>
            <a:r>
              <a:rPr lang="en-US" sz="1200" dirty="0" err="1" smtClean="0"/>
              <a:t>div_factor</a:t>
            </a:r>
            <a:r>
              <a:rPr lang="en-US" sz="1200" dirty="0" smtClean="0"/>
              <a:t>                   100.0%        100 Covered                  </a:t>
            </a:r>
            <a:br>
              <a:rPr lang="en-US" sz="1200" dirty="0" smtClean="0"/>
            </a:br>
            <a:r>
              <a:rPr lang="en-US" sz="1200" dirty="0" smtClean="0"/>
              <a:t>    </a:t>
            </a:r>
            <a:r>
              <a:rPr lang="en-US" sz="1200" dirty="0" err="1" smtClean="0"/>
              <a:t>Coverpoint</a:t>
            </a:r>
            <a:r>
              <a:rPr lang="en-US" sz="1200" dirty="0" smtClean="0"/>
              <a:t> </a:t>
            </a:r>
            <a:r>
              <a:rPr lang="en-US" sz="1200" dirty="0" err="1" smtClean="0"/>
              <a:t>cov_trans</a:t>
            </a:r>
            <a:r>
              <a:rPr lang="en-US" sz="1200" dirty="0" smtClean="0"/>
              <a:t>::</a:t>
            </a:r>
            <a:r>
              <a:rPr lang="en-US" sz="1200" dirty="0" err="1" smtClean="0"/>
              <a:t>cpol_cpha</a:t>
            </a:r>
            <a:r>
              <a:rPr lang="en-US" sz="1200" dirty="0" smtClean="0"/>
              <a:t>                    100.0%        100 Covered                  </a:t>
            </a:r>
            <a:br>
              <a:rPr lang="en-US" sz="1200" dirty="0" smtClean="0"/>
            </a:br>
            <a:r>
              <a:rPr lang="en-US" sz="1200" dirty="0" smtClean="0"/>
              <a:t> CLASS </a:t>
            </a:r>
            <a:r>
              <a:rPr lang="en-US" sz="1200" dirty="0" err="1" smtClean="0"/>
              <a:t>master_host_monitor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/>
              <a:t>TOTAL COVERGROUP COVERAGE: 100.0%  COVERGROUP TYPES: 1</a:t>
            </a:r>
            <a:endParaRPr lang="he-IL" sz="12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2910" y="357166"/>
            <a:ext cx="7772400" cy="1470025"/>
          </a:xfrm>
        </p:spPr>
        <p:txBody>
          <a:bodyPr/>
          <a:lstStyle/>
          <a:p>
            <a:r>
              <a:rPr lang="en-US" dirty="0" smtClean="0">
                <a:solidFill>
                  <a:srgbClr val="7030A0"/>
                </a:solidFill>
              </a:rPr>
              <a:t>SV Verification Summary</a:t>
            </a:r>
            <a:endParaRPr lang="he-IL" dirty="0">
              <a:solidFill>
                <a:srgbClr val="7030A0"/>
              </a:solidFill>
            </a:endParaRP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285720" y="1714488"/>
            <a:ext cx="8429684" cy="4286280"/>
          </a:xfrm>
        </p:spPr>
        <p:txBody>
          <a:bodyPr>
            <a:normAutofit/>
          </a:bodyPr>
          <a:lstStyle/>
          <a:p>
            <a:pPr algn="l" rtl="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Total of </a:t>
            </a:r>
            <a:r>
              <a:rPr lang="en-US" dirty="0" smtClean="0">
                <a:solidFill>
                  <a:schemeClr val="tx1"/>
                </a:solidFill>
              </a:rPr>
              <a:t>7 major bugs </a:t>
            </a:r>
            <a:r>
              <a:rPr lang="en-US" dirty="0" smtClean="0">
                <a:solidFill>
                  <a:schemeClr val="tx1"/>
                </a:solidFill>
              </a:rPr>
              <a:t>were </a:t>
            </a:r>
            <a:r>
              <a:rPr lang="en-US" dirty="0" smtClean="0">
                <a:solidFill>
                  <a:schemeClr val="tx1"/>
                </a:solidFill>
              </a:rPr>
              <a:t>found and fixed:</a:t>
            </a:r>
            <a:endParaRPr lang="en-US" dirty="0" smtClean="0">
              <a:solidFill>
                <a:schemeClr val="tx1"/>
              </a:solidFill>
            </a:endParaRPr>
          </a:p>
          <a:p>
            <a:pPr lvl="1" algn="l" rtl="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SPI Master – 2</a:t>
            </a:r>
          </a:p>
          <a:p>
            <a:pPr lvl="1" algn="l" rtl="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SPI Slave – 3</a:t>
            </a:r>
          </a:p>
          <a:p>
            <a:pPr lvl="1" algn="l" rtl="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Top – 2  </a:t>
            </a:r>
          </a:p>
          <a:p>
            <a:pPr algn="l" rtl="0">
              <a:buFont typeface="Arial" pitchFamily="34" charset="0"/>
              <a:buChar char="•"/>
            </a:pPr>
            <a:endParaRPr lang="en-US" dirty="0" smtClean="0">
              <a:solidFill>
                <a:schemeClr val="tx1"/>
              </a:solidFill>
            </a:endParaRPr>
          </a:p>
          <a:p>
            <a:pPr algn="l" rtl="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Reached 100 % </a:t>
            </a:r>
            <a:r>
              <a:rPr lang="en-US" dirty="0" smtClean="0">
                <a:solidFill>
                  <a:schemeClr val="tx1"/>
                </a:solidFill>
              </a:rPr>
              <a:t>functional coverage for </a:t>
            </a:r>
            <a:r>
              <a:rPr lang="en-US" dirty="0" smtClean="0">
                <a:solidFill>
                  <a:schemeClr val="tx1"/>
                </a:solidFill>
              </a:rPr>
              <a:t>all TBs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2910" y="357166"/>
            <a:ext cx="7772400" cy="1470025"/>
          </a:xfrm>
        </p:spPr>
        <p:txBody>
          <a:bodyPr/>
          <a:lstStyle/>
          <a:p>
            <a:pPr rtl="0"/>
            <a:r>
              <a:rPr lang="en-US" dirty="0" smtClean="0">
                <a:solidFill>
                  <a:srgbClr val="7030A0"/>
                </a:solidFill>
              </a:rPr>
              <a:t>Summary &amp; Conclusions </a:t>
            </a:r>
            <a:endParaRPr lang="he-IL" dirty="0">
              <a:solidFill>
                <a:srgbClr val="7030A0"/>
              </a:solidFill>
            </a:endParaRP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285720" y="1928802"/>
            <a:ext cx="8429684" cy="4286280"/>
          </a:xfrm>
        </p:spPr>
        <p:txBody>
          <a:bodyPr>
            <a:normAutofit lnSpcReduction="10000"/>
          </a:bodyPr>
          <a:lstStyle/>
          <a:p>
            <a:pPr algn="l" rtl="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A lot more than the original </a:t>
            </a:r>
            <a:r>
              <a:rPr lang="en-US" dirty="0" smtClean="0">
                <a:solidFill>
                  <a:schemeClr val="tx1"/>
                </a:solidFill>
              </a:rPr>
              <a:t>project</a:t>
            </a:r>
          </a:p>
          <a:p>
            <a:pPr lvl="1" algn="l" rtl="0"/>
            <a:r>
              <a:rPr lang="en-US" b="1" u="sng" dirty="0" smtClean="0">
                <a:solidFill>
                  <a:schemeClr val="tx1"/>
                </a:solidFill>
              </a:rPr>
              <a:t>Design:</a:t>
            </a:r>
          </a:p>
          <a:p>
            <a:pPr lvl="1" algn="l" rtl="0"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Master and Slave host implementation, instead of only SPI Master and Slave</a:t>
            </a:r>
            <a:endParaRPr lang="en-US" dirty="0" smtClean="0">
              <a:solidFill>
                <a:schemeClr val="tx1"/>
              </a:solidFill>
            </a:endParaRPr>
          </a:p>
          <a:p>
            <a:pPr lvl="1" algn="l" rtl="0"/>
            <a:endParaRPr lang="en-US" b="1" u="sng" dirty="0" smtClean="0">
              <a:solidFill>
                <a:schemeClr val="tx1"/>
              </a:solidFill>
            </a:endParaRPr>
          </a:p>
          <a:p>
            <a:pPr lvl="1" algn="l" rtl="0"/>
            <a:r>
              <a:rPr lang="en-US" b="1" u="sng" dirty="0" smtClean="0">
                <a:solidFill>
                  <a:schemeClr val="tx1"/>
                </a:solidFill>
              </a:rPr>
              <a:t>Verification:</a:t>
            </a:r>
            <a:endParaRPr lang="en-US" b="1" u="sng" dirty="0" smtClean="0">
              <a:solidFill>
                <a:schemeClr val="tx1"/>
              </a:solidFill>
            </a:endParaRPr>
          </a:p>
          <a:p>
            <a:pPr lvl="1" algn="l" rtl="0"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Implemented </a:t>
            </a:r>
            <a:r>
              <a:rPr lang="en-US" dirty="0" smtClean="0">
                <a:solidFill>
                  <a:schemeClr val="tx1"/>
                </a:solidFill>
              </a:rPr>
              <a:t>4 TBs instead of 3 TBs</a:t>
            </a:r>
          </a:p>
          <a:p>
            <a:pPr lvl="1" algn="l" rtl="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All major </a:t>
            </a:r>
            <a:r>
              <a:rPr lang="en-US" dirty="0" err="1" smtClean="0">
                <a:solidFill>
                  <a:schemeClr val="tx1"/>
                </a:solidFill>
              </a:rPr>
              <a:t>SystemVerilog</a:t>
            </a:r>
            <a:r>
              <a:rPr lang="en-US" dirty="0" smtClean="0">
                <a:solidFill>
                  <a:schemeClr val="tx1"/>
                </a:solidFill>
              </a:rPr>
              <a:t> features have been used</a:t>
            </a:r>
          </a:p>
          <a:p>
            <a:pPr lvl="1" algn="l" rtl="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b="1" spc="300" dirty="0" smtClean="0">
                <a:solidFill>
                  <a:srgbClr val="7030A0"/>
                </a:solidFill>
              </a:rPr>
              <a:t>Usage of UVM 1.1</a:t>
            </a:r>
            <a:endParaRPr lang="en-US" b="1" spc="300" dirty="0" smtClean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2910" y="357166"/>
            <a:ext cx="7772400" cy="1470025"/>
          </a:xfrm>
        </p:spPr>
        <p:txBody>
          <a:bodyPr/>
          <a:lstStyle/>
          <a:p>
            <a:pPr rtl="0"/>
            <a:r>
              <a:rPr lang="en-US" dirty="0" smtClean="0">
                <a:solidFill>
                  <a:srgbClr val="7030A0"/>
                </a:solidFill>
              </a:rPr>
              <a:t>Summary &amp; Conclusions </a:t>
            </a:r>
            <a:endParaRPr lang="he-IL" dirty="0">
              <a:solidFill>
                <a:srgbClr val="7030A0"/>
              </a:solidFill>
            </a:endParaRP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285720" y="1928802"/>
            <a:ext cx="8429684" cy="4286280"/>
          </a:xfrm>
        </p:spPr>
        <p:txBody>
          <a:bodyPr>
            <a:normAutofit/>
          </a:bodyPr>
          <a:lstStyle/>
          <a:p>
            <a:pPr algn="l" rtl="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A lot more than the original project</a:t>
            </a:r>
          </a:p>
          <a:p>
            <a:pPr algn="l" rtl="0"/>
            <a:r>
              <a:rPr lang="en-US" b="1" dirty="0" smtClean="0">
                <a:solidFill>
                  <a:schemeClr val="tx1"/>
                </a:solidFill>
              </a:rPr>
              <a:t> </a:t>
            </a:r>
          </a:p>
          <a:p>
            <a:pPr algn="l" rtl="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Well-organized development methodology</a:t>
            </a:r>
          </a:p>
          <a:p>
            <a:pPr algn="l" rtl="0">
              <a:buFont typeface="Arial" pitchFamily="34" charset="0"/>
              <a:buChar char="•"/>
            </a:pPr>
            <a:endParaRPr lang="en-US" dirty="0" smtClean="0">
              <a:solidFill>
                <a:schemeClr val="tx1"/>
              </a:solidFill>
            </a:endParaRPr>
          </a:p>
          <a:p>
            <a:pPr algn="l" rtl="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Relatively fast completion of the project</a:t>
            </a:r>
          </a:p>
          <a:p>
            <a:pPr algn="l" rtl="0">
              <a:buFont typeface="Arial" pitchFamily="34" charset="0"/>
              <a:buChar char="•"/>
            </a:pPr>
            <a:endParaRPr lang="en-US" dirty="0" smtClean="0">
              <a:solidFill>
                <a:schemeClr val="tx1"/>
              </a:solidFill>
            </a:endParaRPr>
          </a:p>
          <a:p>
            <a:pPr algn="l" rtl="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Very enjoyable and fruitful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2910" y="357166"/>
            <a:ext cx="7772400" cy="1470025"/>
          </a:xfrm>
        </p:spPr>
        <p:txBody>
          <a:bodyPr/>
          <a:lstStyle/>
          <a:p>
            <a:pPr rtl="0"/>
            <a:r>
              <a:rPr lang="en-US" dirty="0" smtClean="0">
                <a:solidFill>
                  <a:srgbClr val="7030A0"/>
                </a:solidFill>
              </a:rPr>
              <a:t>The End</a:t>
            </a:r>
            <a:endParaRPr lang="he-IL" dirty="0">
              <a:solidFill>
                <a:srgbClr val="7030A0"/>
              </a:solidFill>
            </a:endParaRP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285720" y="1928802"/>
            <a:ext cx="8429684" cy="928694"/>
          </a:xfrm>
        </p:spPr>
        <p:txBody>
          <a:bodyPr>
            <a:normAutofit fontScale="92500" lnSpcReduction="20000"/>
          </a:bodyPr>
          <a:lstStyle/>
          <a:p>
            <a:pPr rtl="0"/>
            <a:r>
              <a:rPr lang="en-US" b="1" dirty="0" smtClean="0">
                <a:solidFill>
                  <a:schemeClr val="tx1"/>
                </a:solidFill>
              </a:rPr>
              <a:t>Thanks to both of our supervisors !</a:t>
            </a:r>
          </a:p>
          <a:p>
            <a:pPr rtl="0"/>
            <a:r>
              <a:rPr lang="en-US" b="1" dirty="0" smtClean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4" name="מלבן 3"/>
          <p:cNvSpPr/>
          <p:nvPr/>
        </p:nvSpPr>
        <p:spPr>
          <a:xfrm>
            <a:off x="1714480" y="2786059"/>
            <a:ext cx="5357850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sz="5400" b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Comments </a:t>
            </a:r>
          </a:p>
          <a:p>
            <a:pPr algn="ctr"/>
            <a:r>
              <a:rPr lang="en-US" sz="54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&amp;</a:t>
            </a:r>
          </a:p>
          <a:p>
            <a:pPr algn="ctr"/>
            <a:r>
              <a:rPr lang="en-US" sz="5400" b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Questions</a:t>
            </a:r>
            <a:endParaRPr lang="he-IL" sz="5400" b="1" cap="all" spc="0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2910" y="-24"/>
            <a:ext cx="7772400" cy="1470025"/>
          </a:xfrm>
        </p:spPr>
        <p:txBody>
          <a:bodyPr/>
          <a:lstStyle/>
          <a:p>
            <a:pPr rtl="0"/>
            <a:r>
              <a:rPr lang="en-US" dirty="0" smtClean="0">
                <a:solidFill>
                  <a:srgbClr val="7030A0"/>
                </a:solidFill>
              </a:rPr>
              <a:t>SPI Protocol Description</a:t>
            </a:r>
            <a:endParaRPr lang="he-IL" dirty="0">
              <a:solidFill>
                <a:srgbClr val="7030A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8596" y="1500174"/>
            <a:ext cx="7143800" cy="3071834"/>
          </a:xfrm>
        </p:spPr>
        <p:txBody>
          <a:bodyPr>
            <a:normAutofit fontScale="85000" lnSpcReduction="20000"/>
          </a:bodyPr>
          <a:lstStyle/>
          <a:p>
            <a:pPr algn="l" rtl="0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Serial </a:t>
            </a:r>
            <a:r>
              <a:rPr lang="en-US" dirty="0">
                <a:solidFill>
                  <a:schemeClr val="tx1"/>
                </a:solidFill>
              </a:rPr>
              <a:t>data link standard </a:t>
            </a:r>
            <a:endParaRPr lang="en-US" dirty="0" smtClean="0">
              <a:solidFill>
                <a:schemeClr val="tx1"/>
              </a:solidFill>
            </a:endParaRPr>
          </a:p>
          <a:p>
            <a:pPr algn="l" rtl="0">
              <a:buFont typeface="Arial" pitchFamily="34" charset="0"/>
              <a:buChar char="•"/>
            </a:pPr>
            <a:endParaRPr lang="en-US" dirty="0" smtClean="0">
              <a:solidFill>
                <a:schemeClr val="tx1"/>
              </a:solidFill>
            </a:endParaRPr>
          </a:p>
          <a:p>
            <a:pPr algn="l" rtl="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Operates </a:t>
            </a:r>
            <a:r>
              <a:rPr lang="en-US" dirty="0">
                <a:solidFill>
                  <a:schemeClr val="tx1"/>
                </a:solidFill>
              </a:rPr>
              <a:t>in full </a:t>
            </a:r>
            <a:r>
              <a:rPr lang="en-US" dirty="0" smtClean="0">
                <a:solidFill>
                  <a:schemeClr val="tx1"/>
                </a:solidFill>
              </a:rPr>
              <a:t>duplex mode</a:t>
            </a:r>
          </a:p>
          <a:p>
            <a:pPr algn="l" rtl="0">
              <a:buFont typeface="Arial" pitchFamily="34" charset="0"/>
              <a:buChar char="•"/>
            </a:pPr>
            <a:endParaRPr lang="en-US" dirty="0" smtClean="0">
              <a:solidFill>
                <a:schemeClr val="tx1"/>
              </a:solidFill>
            </a:endParaRPr>
          </a:p>
          <a:p>
            <a:pPr algn="l" rtl="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Devices </a:t>
            </a:r>
            <a:r>
              <a:rPr lang="en-US" dirty="0">
                <a:solidFill>
                  <a:schemeClr val="tx1"/>
                </a:solidFill>
              </a:rPr>
              <a:t>communicate in master/slave </a:t>
            </a:r>
            <a:r>
              <a:rPr lang="en-US" dirty="0" smtClean="0">
                <a:solidFill>
                  <a:schemeClr val="tx1"/>
                </a:solidFill>
              </a:rPr>
              <a:t>mode</a:t>
            </a:r>
          </a:p>
          <a:p>
            <a:pPr lvl="1" algn="l" rtl="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Single master, multiple slaves</a:t>
            </a:r>
          </a:p>
          <a:p>
            <a:pPr lvl="1" algn="l" rtl="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The master </a:t>
            </a:r>
            <a:r>
              <a:rPr lang="en-US" dirty="0">
                <a:solidFill>
                  <a:schemeClr val="tx1"/>
                </a:solidFill>
              </a:rPr>
              <a:t>initiates </a:t>
            </a:r>
            <a:r>
              <a:rPr lang="en-US" dirty="0" smtClean="0">
                <a:solidFill>
                  <a:schemeClr val="tx1"/>
                </a:solidFill>
              </a:rPr>
              <a:t>the data frame</a:t>
            </a:r>
            <a:r>
              <a:rPr lang="en-US" dirty="0">
                <a:solidFill>
                  <a:schemeClr val="tx1"/>
                </a:solidFill>
              </a:rPr>
              <a:t> </a:t>
            </a:r>
            <a:endParaRPr lang="he-IL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2910" y="-24"/>
            <a:ext cx="7772400" cy="1470025"/>
          </a:xfrm>
        </p:spPr>
        <p:txBody>
          <a:bodyPr/>
          <a:lstStyle/>
          <a:p>
            <a:pPr rtl="0"/>
            <a:r>
              <a:rPr lang="en-US" dirty="0" smtClean="0">
                <a:solidFill>
                  <a:srgbClr val="7030A0"/>
                </a:solidFill>
              </a:rPr>
              <a:t>SPI </a:t>
            </a:r>
            <a:r>
              <a:rPr lang="en-US" dirty="0" smtClean="0">
                <a:solidFill>
                  <a:srgbClr val="7030A0"/>
                </a:solidFill>
              </a:rPr>
              <a:t>Interface Description</a:t>
            </a:r>
            <a:endParaRPr lang="he-IL" dirty="0">
              <a:solidFill>
                <a:srgbClr val="7030A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8596" y="1500174"/>
            <a:ext cx="7143800" cy="3429024"/>
          </a:xfrm>
        </p:spPr>
        <p:txBody>
          <a:bodyPr>
            <a:normAutofit fontScale="92500" lnSpcReduction="20000"/>
          </a:bodyPr>
          <a:lstStyle/>
          <a:p>
            <a:pPr algn="l" rtl="0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The interface is consumed of four signals:</a:t>
            </a:r>
          </a:p>
          <a:p>
            <a:pPr algn="l" rtl="0"/>
            <a:endParaRPr lang="en-US" dirty="0" smtClean="0">
              <a:solidFill>
                <a:schemeClr val="tx1"/>
              </a:solidFill>
            </a:endParaRPr>
          </a:p>
          <a:p>
            <a:pPr lvl="1" algn="l" rtl="0"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tx1"/>
                </a:solidFill>
              </a:rPr>
              <a:t> SPI_CLK</a:t>
            </a:r>
            <a:r>
              <a:rPr lang="en-US" dirty="0" smtClean="0">
                <a:solidFill>
                  <a:schemeClr val="tx1"/>
                </a:solidFill>
              </a:rPr>
              <a:t>: Serial Clock (output from master)</a:t>
            </a:r>
          </a:p>
          <a:p>
            <a:pPr lvl="1" algn="l" rtl="0"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tx1"/>
                </a:solidFill>
              </a:rPr>
              <a:t> SPI_MOSI</a:t>
            </a:r>
            <a:r>
              <a:rPr lang="en-US" dirty="0" smtClean="0">
                <a:solidFill>
                  <a:schemeClr val="tx1"/>
                </a:solidFill>
              </a:rPr>
              <a:t>: Master Output, Slave Input</a:t>
            </a:r>
          </a:p>
          <a:p>
            <a:pPr lvl="1" algn="l" rtl="0"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tx1"/>
                </a:solidFill>
              </a:rPr>
              <a:t> SPI_MISO</a:t>
            </a:r>
            <a:r>
              <a:rPr lang="en-US" dirty="0" smtClean="0">
                <a:solidFill>
                  <a:schemeClr val="tx1"/>
                </a:solidFill>
              </a:rPr>
              <a:t>: Master Input, Slave Output</a:t>
            </a:r>
          </a:p>
          <a:p>
            <a:pPr lvl="1" algn="l" rtl="0"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tx1"/>
                </a:solidFill>
              </a:rPr>
              <a:t> SPI_SS</a:t>
            </a:r>
            <a:r>
              <a:rPr lang="en-US" dirty="0" smtClean="0">
                <a:solidFill>
                  <a:schemeClr val="tx1"/>
                </a:solidFill>
              </a:rPr>
              <a:t>: Slave Select (output from master).</a:t>
            </a:r>
          </a:p>
          <a:p>
            <a:pPr lvl="1" algn="l" rtl="0">
              <a:buFont typeface="Arial" pitchFamily="34" charset="0"/>
              <a:buChar char="•"/>
            </a:pPr>
            <a:endParaRPr lang="en-US" dirty="0" smtClean="0">
              <a:solidFill>
                <a:schemeClr val="tx1"/>
              </a:solidFill>
            </a:endParaRPr>
          </a:p>
          <a:p>
            <a:pPr lvl="0" rtl="0"/>
            <a:r>
              <a:rPr lang="en-US" dirty="0">
                <a:solidFill>
                  <a:schemeClr val="tx1"/>
                </a:solidFill>
              </a:rPr>
              <a:t> </a:t>
            </a:r>
            <a:endParaRPr lang="he-IL" dirty="0">
              <a:solidFill>
                <a:schemeClr val="tx1"/>
              </a:solidFill>
            </a:endParaRPr>
          </a:p>
        </p:txBody>
      </p:sp>
      <p:pic>
        <p:nvPicPr>
          <p:cNvPr id="6" name="Picture 4" descr="http://upload.wikimedia.org/wikipedia/commons/thumb/e/ed/SPI_single_slave.svg/1000px-SPI_single_slave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1538" y="4214818"/>
            <a:ext cx="6596074" cy="20579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2910" y="0"/>
            <a:ext cx="7772400" cy="1470025"/>
          </a:xfrm>
        </p:spPr>
        <p:txBody>
          <a:bodyPr/>
          <a:lstStyle/>
          <a:p>
            <a:pPr rtl="0"/>
            <a:r>
              <a:rPr lang="en-US" dirty="0" smtClean="0">
                <a:solidFill>
                  <a:srgbClr val="7030A0"/>
                </a:solidFill>
              </a:rPr>
              <a:t>SPI </a:t>
            </a:r>
            <a:r>
              <a:rPr lang="en-US" dirty="0" smtClean="0">
                <a:solidFill>
                  <a:srgbClr val="7030A0"/>
                </a:solidFill>
              </a:rPr>
              <a:t>Clock Configuration</a:t>
            </a:r>
            <a:endParaRPr lang="he-IL" dirty="0">
              <a:solidFill>
                <a:srgbClr val="7030A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0034" y="1500174"/>
            <a:ext cx="8143932" cy="1714512"/>
          </a:xfrm>
        </p:spPr>
        <p:txBody>
          <a:bodyPr>
            <a:normAutofit/>
          </a:bodyPr>
          <a:lstStyle/>
          <a:p>
            <a:pPr algn="l" rtl="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 The master configures the clock polarity and phase</a:t>
            </a:r>
            <a:endParaRPr lang="he-IL" sz="2400" dirty="0" smtClean="0">
              <a:solidFill>
                <a:schemeClr val="tx1"/>
              </a:solidFill>
            </a:endParaRPr>
          </a:p>
        </p:txBody>
      </p:sp>
      <p:pic>
        <p:nvPicPr>
          <p:cNvPr id="15362" name="Picture 2" descr="http://upload.wikimedia.org/wikipedia/commons/thumb/6/6b/SPI_timing_diagram2.svg/1000px-SPI_timing_diagram2.svg.png"/>
          <p:cNvPicPr>
            <a:picLocks noChangeAspect="1" noChangeArrowheads="1"/>
          </p:cNvPicPr>
          <p:nvPr/>
        </p:nvPicPr>
        <p:blipFill>
          <a:blip r:embed="rId2" cstate="print">
            <a:lum bright="-45000" contrast="27000"/>
          </a:blip>
          <a:srcRect/>
          <a:stretch>
            <a:fillRect/>
          </a:stretch>
        </p:blipFill>
        <p:spPr bwMode="auto">
          <a:xfrm>
            <a:off x="1214414" y="2428868"/>
            <a:ext cx="6393762" cy="37147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2910" y="0"/>
            <a:ext cx="7772400" cy="1470025"/>
          </a:xfrm>
        </p:spPr>
        <p:txBody>
          <a:bodyPr/>
          <a:lstStyle/>
          <a:p>
            <a:pPr rtl="0"/>
            <a:r>
              <a:rPr lang="en-US" dirty="0" smtClean="0">
                <a:solidFill>
                  <a:srgbClr val="7030A0"/>
                </a:solidFill>
              </a:rPr>
              <a:t>SPI </a:t>
            </a:r>
            <a:r>
              <a:rPr lang="en-US" dirty="0" smtClean="0">
                <a:solidFill>
                  <a:srgbClr val="7030A0"/>
                </a:solidFill>
              </a:rPr>
              <a:t>Master Burst Waveform</a:t>
            </a:r>
            <a:endParaRPr lang="he-IL" dirty="0">
              <a:solidFill>
                <a:srgbClr val="7030A0"/>
              </a:solidFill>
            </a:endParaRPr>
          </a:p>
        </p:txBody>
      </p:sp>
      <p:grpSp>
        <p:nvGrpSpPr>
          <p:cNvPr id="84" name="Group 83"/>
          <p:cNvGrpSpPr/>
          <p:nvPr/>
        </p:nvGrpSpPr>
        <p:grpSpPr>
          <a:xfrm>
            <a:off x="85934" y="1520264"/>
            <a:ext cx="8950562" cy="4789056"/>
            <a:chOff x="-500098" y="0"/>
            <a:chExt cx="10782300" cy="6656583"/>
          </a:xfrm>
        </p:grpSpPr>
        <p:pic>
          <p:nvPicPr>
            <p:cNvPr id="45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-500098" y="857232"/>
              <a:ext cx="10782300" cy="49339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46" name="Rectangle 45"/>
            <p:cNvSpPr/>
            <p:nvPr/>
          </p:nvSpPr>
          <p:spPr>
            <a:xfrm>
              <a:off x="4214810" y="1071546"/>
              <a:ext cx="285752" cy="42862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4925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829219" y="285728"/>
              <a:ext cx="1320148" cy="427797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rtlCol="1">
              <a:spAutoFit/>
            </a:bodyPr>
            <a:lstStyle/>
            <a:p>
              <a:pPr algn="l" rtl="0"/>
              <a:r>
                <a:rPr lang="en-US" sz="1400" dirty="0" smtClean="0"/>
                <a:t>End of Reset</a:t>
              </a:r>
              <a:endParaRPr lang="he-IL" sz="1400" dirty="0"/>
            </a:p>
          </p:txBody>
        </p:sp>
        <p:cxnSp>
          <p:nvCxnSpPr>
            <p:cNvPr id="48" name="Straight Arrow Connector 47"/>
            <p:cNvCxnSpPr>
              <a:endCxn id="46" idx="0"/>
            </p:cNvCxnSpPr>
            <p:nvPr/>
          </p:nvCxnSpPr>
          <p:spPr>
            <a:xfrm>
              <a:off x="3500430" y="642918"/>
              <a:ext cx="857256" cy="428628"/>
            </a:xfrm>
            <a:prstGeom prst="straightConnector1">
              <a:avLst/>
            </a:prstGeom>
            <a:ln>
              <a:tailEnd type="arrow"/>
            </a:ln>
            <a:effectLst>
              <a:glow rad="101600">
                <a:schemeClr val="accent1">
                  <a:satMod val="175000"/>
                  <a:alpha val="40000"/>
                </a:schemeClr>
              </a:glow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49" name="Rectangle 48"/>
            <p:cNvSpPr/>
            <p:nvPr/>
          </p:nvSpPr>
          <p:spPr>
            <a:xfrm>
              <a:off x="4286248" y="2500306"/>
              <a:ext cx="285752" cy="285752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4925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5500694" y="2500306"/>
              <a:ext cx="285752" cy="285752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4925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578638" y="142851"/>
              <a:ext cx="989242" cy="727253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rtlCol="1">
              <a:spAutoFit/>
            </a:bodyPr>
            <a:lstStyle/>
            <a:p>
              <a:pPr algn="ctr" rtl="0"/>
              <a:r>
                <a:rPr lang="en-US" sz="1400" dirty="0" smtClean="0"/>
                <a:t>Enable</a:t>
              </a:r>
            </a:p>
            <a:p>
              <a:pPr algn="ctr" rtl="0"/>
              <a:r>
                <a:rPr lang="en-US" sz="1400" dirty="0" smtClean="0"/>
                <a:t>SPI Slave</a:t>
              </a:r>
              <a:endParaRPr lang="he-IL" sz="1400" dirty="0"/>
            </a:p>
          </p:txBody>
        </p:sp>
        <p:cxnSp>
          <p:nvCxnSpPr>
            <p:cNvPr id="52" name="Straight Arrow Connector 51"/>
            <p:cNvCxnSpPr>
              <a:stCxn id="51" idx="2"/>
              <a:endCxn id="49" idx="0"/>
            </p:cNvCxnSpPr>
            <p:nvPr/>
          </p:nvCxnSpPr>
          <p:spPr>
            <a:xfrm flipH="1">
              <a:off x="4429124" y="870105"/>
              <a:ext cx="644135" cy="1630202"/>
            </a:xfrm>
            <a:prstGeom prst="straightConnector1">
              <a:avLst/>
            </a:prstGeom>
            <a:ln>
              <a:tailEnd type="arrow"/>
            </a:ln>
            <a:effectLst>
              <a:glow rad="101600">
                <a:schemeClr val="accent1">
                  <a:satMod val="175000"/>
                  <a:alpha val="40000"/>
                </a:schemeClr>
              </a:glow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>
              <a:stCxn id="54" idx="2"/>
              <a:endCxn id="50" idx="0"/>
            </p:cNvCxnSpPr>
            <p:nvPr/>
          </p:nvCxnSpPr>
          <p:spPr>
            <a:xfrm flipH="1">
              <a:off x="5643571" y="870105"/>
              <a:ext cx="572696" cy="1630202"/>
            </a:xfrm>
            <a:prstGeom prst="straightConnector1">
              <a:avLst/>
            </a:prstGeom>
            <a:ln>
              <a:tailEnd type="arrow"/>
            </a:ln>
            <a:effectLst>
              <a:glow rad="101600">
                <a:schemeClr val="accent1">
                  <a:satMod val="175000"/>
                  <a:alpha val="40000"/>
                </a:schemeClr>
              </a:glow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5721645" y="142851"/>
              <a:ext cx="989242" cy="727253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rtlCol="1">
              <a:spAutoFit/>
            </a:bodyPr>
            <a:lstStyle/>
            <a:p>
              <a:pPr algn="ctr" rtl="0"/>
              <a:r>
                <a:rPr lang="en-US" sz="1400" dirty="0" smtClean="0"/>
                <a:t>Disable</a:t>
              </a:r>
            </a:p>
            <a:p>
              <a:pPr algn="ctr" rtl="0"/>
              <a:r>
                <a:rPr lang="en-US" sz="1400" dirty="0" smtClean="0"/>
                <a:t>SPI Slave</a:t>
              </a:r>
              <a:endParaRPr lang="he-IL" sz="1400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6154100" y="2428868"/>
              <a:ext cx="1338610" cy="598915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rtlCol="1">
              <a:spAutoFit/>
            </a:bodyPr>
            <a:lstStyle/>
            <a:p>
              <a:pPr algn="ctr" rtl="0"/>
              <a:r>
                <a:rPr lang="en-US" sz="1100" dirty="0" smtClean="0">
                  <a:solidFill>
                    <a:schemeClr val="tx1"/>
                  </a:solidFill>
                </a:rPr>
                <a:t>SPI_CLK</a:t>
              </a:r>
            </a:p>
            <a:p>
              <a:pPr algn="ctr" rtl="0"/>
              <a:r>
                <a:rPr lang="en-US" sz="1100" dirty="0" smtClean="0">
                  <a:solidFill>
                    <a:schemeClr val="tx1"/>
                  </a:solidFill>
                </a:rPr>
                <a:t>Divide Factor : 2</a:t>
              </a:r>
              <a:endParaRPr lang="he-IL" sz="1100" dirty="0">
                <a:solidFill>
                  <a:schemeClr val="tx1"/>
                </a:solidFill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4429124" y="1514475"/>
              <a:ext cx="1285884" cy="342899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49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/>
            </a:p>
          </p:txBody>
        </p:sp>
        <p:cxnSp>
          <p:nvCxnSpPr>
            <p:cNvPr id="57" name="Straight Arrow Connector 56"/>
            <p:cNvCxnSpPr>
              <a:stCxn id="55" idx="0"/>
              <a:endCxn id="56" idx="3"/>
            </p:cNvCxnSpPr>
            <p:nvPr/>
          </p:nvCxnSpPr>
          <p:spPr>
            <a:xfrm flipH="1" flipV="1">
              <a:off x="5715008" y="1685925"/>
              <a:ext cx="1108398" cy="742943"/>
            </a:xfrm>
            <a:prstGeom prst="straightConnector1">
              <a:avLst/>
            </a:prstGeom>
            <a:ln>
              <a:tailEnd type="arrow"/>
            </a:ln>
            <a:effectLst>
              <a:glow rad="63500">
                <a:schemeClr val="accent6">
                  <a:satMod val="175000"/>
                  <a:alpha val="40000"/>
                </a:schemeClr>
              </a:glow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7654299" y="2428868"/>
              <a:ext cx="1338610" cy="598915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rtlCol="1">
              <a:spAutoFit/>
            </a:bodyPr>
            <a:lstStyle/>
            <a:p>
              <a:pPr algn="ctr" rtl="0"/>
              <a:r>
                <a:rPr lang="en-US" sz="1100" dirty="0" smtClean="0">
                  <a:solidFill>
                    <a:schemeClr val="tx1"/>
                  </a:solidFill>
                </a:rPr>
                <a:t>SPI_CLK</a:t>
              </a:r>
            </a:p>
            <a:p>
              <a:pPr algn="ctr" rtl="0"/>
              <a:r>
                <a:rPr lang="en-US" sz="1100" dirty="0" smtClean="0">
                  <a:solidFill>
                    <a:schemeClr val="tx1"/>
                  </a:solidFill>
                </a:rPr>
                <a:t>Divide Factor : 4</a:t>
              </a:r>
              <a:endParaRPr lang="he-IL" sz="1100" dirty="0">
                <a:solidFill>
                  <a:schemeClr val="tx1"/>
                </a:solidFill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7000892" y="1500174"/>
              <a:ext cx="2286016" cy="342899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49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/>
            </a:p>
          </p:txBody>
        </p:sp>
        <p:cxnSp>
          <p:nvCxnSpPr>
            <p:cNvPr id="60" name="Straight Arrow Connector 59"/>
            <p:cNvCxnSpPr>
              <a:stCxn id="58" idx="0"/>
              <a:endCxn id="59" idx="2"/>
            </p:cNvCxnSpPr>
            <p:nvPr/>
          </p:nvCxnSpPr>
          <p:spPr>
            <a:xfrm flipH="1" flipV="1">
              <a:off x="8143900" y="1843074"/>
              <a:ext cx="179704" cy="585795"/>
            </a:xfrm>
            <a:prstGeom prst="straightConnector1">
              <a:avLst/>
            </a:prstGeom>
            <a:ln>
              <a:tailEnd type="arrow"/>
            </a:ln>
            <a:effectLst>
              <a:glow rad="63500">
                <a:schemeClr val="accent6">
                  <a:satMod val="175000"/>
                  <a:alpha val="40000"/>
                </a:schemeClr>
              </a:glow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61" name="Rectangle 60"/>
            <p:cNvSpPr/>
            <p:nvPr/>
          </p:nvSpPr>
          <p:spPr>
            <a:xfrm>
              <a:off x="4300534" y="2857500"/>
              <a:ext cx="252416" cy="4476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49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546911" y="3714753"/>
              <a:ext cx="1786615" cy="834202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rtlCol="1">
              <a:spAutoFit/>
            </a:bodyPr>
            <a:lstStyle/>
            <a:p>
              <a:pPr algn="ctr" rtl="0"/>
              <a:r>
                <a:rPr lang="en-US" sz="1100" b="1" u="sng" dirty="0" smtClean="0">
                  <a:solidFill>
                    <a:schemeClr val="tx1"/>
                  </a:solidFill>
                </a:rPr>
                <a:t>FIFO</a:t>
              </a:r>
              <a:r>
                <a:rPr lang="en-US" sz="1100" dirty="0" smtClean="0">
                  <a:solidFill>
                    <a:schemeClr val="tx1"/>
                  </a:solidFill>
                </a:rPr>
                <a:t>: </a:t>
              </a:r>
            </a:p>
            <a:p>
              <a:pPr marL="342900" indent="-342900" algn="l" rtl="0">
                <a:buFont typeface="+mj-lt"/>
                <a:buAutoNum type="alphaLcPeriod"/>
              </a:pPr>
              <a:r>
                <a:rPr lang="en-US" sz="1100" dirty="0" smtClean="0">
                  <a:solidFill>
                    <a:schemeClr val="tx1"/>
                  </a:solidFill>
                </a:rPr>
                <a:t>Request for data</a:t>
              </a:r>
            </a:p>
            <a:p>
              <a:pPr marL="342900" indent="-342900" algn="l" rtl="0">
                <a:buAutoNum type="alphaLcPeriod"/>
              </a:pPr>
              <a:r>
                <a:rPr lang="en-US" sz="1100" dirty="0" smtClean="0">
                  <a:solidFill>
                    <a:schemeClr val="tx1"/>
                  </a:solidFill>
                </a:rPr>
                <a:t>Data is Valid</a:t>
              </a:r>
              <a:endParaRPr lang="he-IL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63" name="Straight Arrow Connector 62"/>
            <p:cNvCxnSpPr>
              <a:stCxn id="62" idx="0"/>
              <a:endCxn id="61" idx="2"/>
            </p:cNvCxnSpPr>
            <p:nvPr/>
          </p:nvCxnSpPr>
          <p:spPr>
            <a:xfrm flipH="1" flipV="1">
              <a:off x="4426742" y="3305175"/>
              <a:ext cx="1013476" cy="409577"/>
            </a:xfrm>
            <a:prstGeom prst="straightConnector1">
              <a:avLst/>
            </a:prstGeom>
            <a:ln>
              <a:tailEnd type="arrow"/>
            </a:ln>
            <a:effectLst>
              <a:glow rad="63500">
                <a:schemeClr val="accent6">
                  <a:satMod val="175000"/>
                  <a:alpha val="40000"/>
                </a:schemeClr>
              </a:glow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64" name="Oval 63"/>
            <p:cNvSpPr/>
            <p:nvPr/>
          </p:nvSpPr>
          <p:spPr>
            <a:xfrm>
              <a:off x="4119562" y="2828925"/>
              <a:ext cx="214314" cy="285752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0"/>
              <a:r>
                <a:rPr lang="en-US" sz="1100" dirty="0" smtClean="0">
                  <a:solidFill>
                    <a:schemeClr val="tx1"/>
                  </a:solidFill>
                </a:rPr>
                <a:t>a</a:t>
              </a:r>
              <a:endParaRPr lang="he-IL" sz="1100" dirty="0">
                <a:solidFill>
                  <a:schemeClr val="tx1"/>
                </a:solidFill>
              </a:endParaRPr>
            </a:p>
          </p:txBody>
        </p:sp>
        <p:sp>
          <p:nvSpPr>
            <p:cNvPr id="65" name="Oval 64"/>
            <p:cNvSpPr/>
            <p:nvPr/>
          </p:nvSpPr>
          <p:spPr>
            <a:xfrm>
              <a:off x="4143372" y="3105150"/>
              <a:ext cx="214314" cy="285752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0"/>
              <a:r>
                <a:rPr lang="en-US" sz="1100" dirty="0" smtClean="0">
                  <a:solidFill>
                    <a:schemeClr val="tx1"/>
                  </a:solidFill>
                </a:rPr>
                <a:t>b</a:t>
              </a:r>
              <a:endParaRPr lang="he-IL" sz="1100" dirty="0">
                <a:solidFill>
                  <a:schemeClr val="tx1"/>
                </a:solidFill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597129" y="4857760"/>
              <a:ext cx="1813650" cy="598915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rtlCol="1">
              <a:spAutoFit/>
            </a:bodyPr>
            <a:lstStyle/>
            <a:p>
              <a:pPr algn="ctr" rtl="0"/>
              <a:r>
                <a:rPr lang="en-US" sz="1100" dirty="0" smtClean="0">
                  <a:solidFill>
                    <a:schemeClr val="tx1"/>
                  </a:solidFill>
                </a:rPr>
                <a:t>Write to Registers:</a:t>
              </a:r>
            </a:p>
            <a:p>
              <a:pPr algn="ctr" rtl="0"/>
              <a:r>
                <a:rPr lang="en-US" sz="1100" dirty="0" smtClean="0">
                  <a:solidFill>
                    <a:schemeClr val="tx1"/>
                  </a:solidFill>
                </a:rPr>
                <a:t>Data (0x4) + </a:t>
              </a:r>
              <a:r>
                <a:rPr lang="en-US" sz="1100" dirty="0" err="1" smtClean="0">
                  <a:solidFill>
                    <a:schemeClr val="tx1"/>
                  </a:solidFill>
                </a:rPr>
                <a:t>data_valid</a:t>
              </a:r>
              <a:endParaRPr lang="he-IL" sz="1100" dirty="0">
                <a:solidFill>
                  <a:schemeClr val="tx1"/>
                </a:solidFill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6457950" y="3981452"/>
              <a:ext cx="285749" cy="466723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49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/>
            </a:p>
          </p:txBody>
        </p:sp>
        <p:cxnSp>
          <p:nvCxnSpPr>
            <p:cNvPr id="68" name="Straight Arrow Connector 67"/>
            <p:cNvCxnSpPr>
              <a:stCxn id="66" idx="0"/>
              <a:endCxn id="67" idx="1"/>
            </p:cNvCxnSpPr>
            <p:nvPr/>
          </p:nvCxnSpPr>
          <p:spPr>
            <a:xfrm flipV="1">
              <a:off x="5503954" y="4214813"/>
              <a:ext cx="953995" cy="642947"/>
            </a:xfrm>
            <a:prstGeom prst="straightConnector1">
              <a:avLst/>
            </a:prstGeom>
            <a:ln>
              <a:tailEnd type="arrow"/>
            </a:ln>
            <a:effectLst>
              <a:glow rad="63500">
                <a:schemeClr val="accent6">
                  <a:satMod val="175000"/>
                  <a:alpha val="40000"/>
                </a:schemeClr>
              </a:glow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69" name="Rectangle 68"/>
            <p:cNvSpPr/>
            <p:nvPr/>
          </p:nvSpPr>
          <p:spPr>
            <a:xfrm>
              <a:off x="6572251" y="4457702"/>
              <a:ext cx="228600" cy="276223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4925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6892009" y="4906045"/>
              <a:ext cx="1728683" cy="598915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rtlCol="1">
              <a:spAutoFit/>
            </a:bodyPr>
            <a:lstStyle/>
            <a:p>
              <a:pPr algn="ctr" rtl="0"/>
              <a:r>
                <a:rPr lang="en-US" sz="1100" dirty="0" smtClean="0">
                  <a:solidFill>
                    <a:schemeClr val="tx1"/>
                  </a:solidFill>
                </a:rPr>
                <a:t>SPI Response:</a:t>
              </a:r>
            </a:p>
            <a:p>
              <a:pPr algn="ctr" rtl="0"/>
              <a:r>
                <a:rPr lang="en-US" sz="1100" dirty="0" smtClean="0">
                  <a:solidFill>
                    <a:schemeClr val="tx1"/>
                  </a:solidFill>
                </a:rPr>
                <a:t>Register acknowledge</a:t>
              </a:r>
              <a:endParaRPr lang="he-IL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71" name="Straight Arrow Connector 70"/>
            <p:cNvCxnSpPr>
              <a:stCxn id="70" idx="0"/>
              <a:endCxn id="69" idx="3"/>
            </p:cNvCxnSpPr>
            <p:nvPr/>
          </p:nvCxnSpPr>
          <p:spPr>
            <a:xfrm flipH="1" flipV="1">
              <a:off x="6800852" y="4595814"/>
              <a:ext cx="955499" cy="310230"/>
            </a:xfrm>
            <a:prstGeom prst="straightConnector1">
              <a:avLst/>
            </a:prstGeom>
            <a:ln>
              <a:tailEnd type="arrow"/>
            </a:ln>
            <a:effectLst>
              <a:glow rad="63500">
                <a:schemeClr val="accent6">
                  <a:satMod val="175000"/>
                  <a:alpha val="40000"/>
                </a:schemeClr>
              </a:glow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72" name="TextBox 71"/>
            <p:cNvSpPr txBox="1"/>
            <p:nvPr/>
          </p:nvSpPr>
          <p:spPr>
            <a:xfrm>
              <a:off x="7247865" y="5929330"/>
              <a:ext cx="1764988" cy="727253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rtlCol="1">
              <a:spAutoFit/>
            </a:bodyPr>
            <a:lstStyle/>
            <a:p>
              <a:pPr algn="ctr" rtl="0"/>
              <a:r>
                <a:rPr lang="en-US" sz="1400" dirty="0" smtClean="0"/>
                <a:t>Output data from</a:t>
              </a:r>
            </a:p>
            <a:p>
              <a:pPr algn="ctr" rtl="0"/>
              <a:r>
                <a:rPr lang="en-US" sz="1400" dirty="0" smtClean="0"/>
                <a:t>SPI Slave is valid</a:t>
              </a:r>
              <a:endParaRPr lang="he-IL" sz="1400" dirty="0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9001124" y="5143512"/>
              <a:ext cx="285752" cy="285752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4925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/>
            </a:p>
          </p:txBody>
        </p:sp>
        <p:cxnSp>
          <p:nvCxnSpPr>
            <p:cNvPr id="74" name="Straight Arrow Connector 73"/>
            <p:cNvCxnSpPr>
              <a:stCxn id="72" idx="0"/>
              <a:endCxn id="73" idx="2"/>
            </p:cNvCxnSpPr>
            <p:nvPr/>
          </p:nvCxnSpPr>
          <p:spPr>
            <a:xfrm flipV="1">
              <a:off x="8130360" y="5429263"/>
              <a:ext cx="1013640" cy="500066"/>
            </a:xfrm>
            <a:prstGeom prst="straightConnector1">
              <a:avLst/>
            </a:prstGeom>
            <a:ln>
              <a:tailEnd type="arrow"/>
            </a:ln>
            <a:effectLst>
              <a:glow rad="101600">
                <a:schemeClr val="accent1">
                  <a:satMod val="175000"/>
                  <a:alpha val="40000"/>
                </a:schemeClr>
              </a:glow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75" name="Oval 74"/>
            <p:cNvSpPr/>
            <p:nvPr/>
          </p:nvSpPr>
          <p:spPr>
            <a:xfrm>
              <a:off x="2695574" y="142875"/>
              <a:ext cx="247670" cy="285772"/>
            </a:xfrm>
            <a:prstGeom prst="ellipse">
              <a:avLst/>
            </a:prstGeom>
            <a:effectLst>
              <a:outerShdw blurRad="76200" dist="12700" dir="2700000" sy="-23000" kx="-800400" algn="bl" rotWithShape="0">
                <a:prstClr val="black">
                  <a:alpha val="20000"/>
                </a:prst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0"/>
              <a:r>
                <a:rPr lang="en-US" sz="1100" dirty="0"/>
                <a:t>1</a:t>
              </a:r>
              <a:endParaRPr lang="he-IL" sz="1100" dirty="0"/>
            </a:p>
          </p:txBody>
        </p:sp>
        <p:sp>
          <p:nvSpPr>
            <p:cNvPr id="76" name="Oval 75"/>
            <p:cNvSpPr/>
            <p:nvPr/>
          </p:nvSpPr>
          <p:spPr>
            <a:xfrm>
              <a:off x="4500562" y="3643314"/>
              <a:ext cx="247670" cy="285772"/>
            </a:xfrm>
            <a:prstGeom prst="ellipse">
              <a:avLst/>
            </a:prstGeom>
            <a:effectLst>
              <a:outerShdw blurRad="76200" dist="12700" dir="2700000" sy="-23000" kx="-800400" algn="bl" rotWithShape="0">
                <a:prstClr val="black">
                  <a:alpha val="20000"/>
                </a:prst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0"/>
              <a:r>
                <a:rPr lang="en-US" sz="1100" dirty="0" smtClean="0"/>
                <a:t>2</a:t>
              </a:r>
              <a:endParaRPr lang="he-IL" sz="1100" dirty="0"/>
            </a:p>
          </p:txBody>
        </p:sp>
        <p:sp>
          <p:nvSpPr>
            <p:cNvPr id="77" name="Oval 76"/>
            <p:cNvSpPr/>
            <p:nvPr/>
          </p:nvSpPr>
          <p:spPr>
            <a:xfrm>
              <a:off x="4429124" y="0"/>
              <a:ext cx="247670" cy="285772"/>
            </a:xfrm>
            <a:prstGeom prst="ellipse">
              <a:avLst/>
            </a:prstGeom>
            <a:effectLst>
              <a:outerShdw blurRad="76200" dist="12700" dir="2700000" sy="-23000" kx="-800400" algn="bl" rotWithShape="0">
                <a:prstClr val="black">
                  <a:alpha val="20000"/>
                </a:prst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0"/>
              <a:r>
                <a:rPr lang="en-US" sz="1100" dirty="0" smtClean="0"/>
                <a:t>3</a:t>
              </a:r>
              <a:endParaRPr lang="he-IL" sz="1100" dirty="0"/>
            </a:p>
          </p:txBody>
        </p:sp>
        <p:sp>
          <p:nvSpPr>
            <p:cNvPr id="78" name="Oval 77"/>
            <p:cNvSpPr/>
            <p:nvPr/>
          </p:nvSpPr>
          <p:spPr>
            <a:xfrm>
              <a:off x="6000760" y="2285992"/>
              <a:ext cx="247670" cy="285772"/>
            </a:xfrm>
            <a:prstGeom prst="ellipse">
              <a:avLst/>
            </a:prstGeom>
            <a:effectLst>
              <a:outerShdw blurRad="76200" dist="12700" dir="2700000" sy="-23000" kx="-800400" algn="bl" rotWithShape="0">
                <a:prstClr val="black">
                  <a:alpha val="20000"/>
                </a:prst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0"/>
              <a:r>
                <a:rPr lang="en-US" sz="1100" dirty="0"/>
                <a:t>4</a:t>
              </a:r>
              <a:endParaRPr lang="he-IL" sz="1100" dirty="0"/>
            </a:p>
          </p:txBody>
        </p:sp>
        <p:sp>
          <p:nvSpPr>
            <p:cNvPr id="79" name="Oval 78"/>
            <p:cNvSpPr/>
            <p:nvPr/>
          </p:nvSpPr>
          <p:spPr>
            <a:xfrm>
              <a:off x="5634037" y="80962"/>
              <a:ext cx="247670" cy="285772"/>
            </a:xfrm>
            <a:prstGeom prst="ellipse">
              <a:avLst/>
            </a:prstGeom>
            <a:effectLst>
              <a:outerShdw blurRad="76200" dist="12700" dir="2700000" sy="-23000" kx="-800400" algn="bl" rotWithShape="0">
                <a:prstClr val="black">
                  <a:alpha val="20000"/>
                </a:prst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0"/>
              <a:r>
                <a:rPr lang="en-US" sz="1100" dirty="0" smtClean="0"/>
                <a:t>5</a:t>
              </a:r>
              <a:endParaRPr lang="he-IL" sz="1100" dirty="0"/>
            </a:p>
          </p:txBody>
        </p:sp>
        <p:sp>
          <p:nvSpPr>
            <p:cNvPr id="80" name="Oval 79"/>
            <p:cNvSpPr/>
            <p:nvPr/>
          </p:nvSpPr>
          <p:spPr>
            <a:xfrm>
              <a:off x="4429124" y="4714884"/>
              <a:ext cx="247670" cy="285772"/>
            </a:xfrm>
            <a:prstGeom prst="ellipse">
              <a:avLst/>
            </a:prstGeom>
            <a:effectLst>
              <a:outerShdw blurRad="76200" dist="12700" dir="2700000" sy="-23000" kx="-800400" algn="bl" rotWithShape="0">
                <a:prstClr val="black">
                  <a:alpha val="20000"/>
                </a:prst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0"/>
              <a:r>
                <a:rPr lang="en-US" sz="1100" dirty="0"/>
                <a:t>6</a:t>
              </a:r>
              <a:endParaRPr lang="he-IL" sz="1100" dirty="0"/>
            </a:p>
          </p:txBody>
        </p:sp>
        <p:sp>
          <p:nvSpPr>
            <p:cNvPr id="81" name="Oval 80"/>
            <p:cNvSpPr/>
            <p:nvPr/>
          </p:nvSpPr>
          <p:spPr>
            <a:xfrm>
              <a:off x="6786578" y="4786322"/>
              <a:ext cx="247670" cy="285772"/>
            </a:xfrm>
            <a:prstGeom prst="ellipse">
              <a:avLst/>
            </a:prstGeom>
            <a:effectLst>
              <a:outerShdw blurRad="76200" dist="12700" dir="2700000" sy="-23000" kx="-800400" algn="bl" rotWithShape="0">
                <a:prstClr val="black">
                  <a:alpha val="20000"/>
                </a:prst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0"/>
              <a:r>
                <a:rPr lang="en-US" sz="1100" dirty="0" smtClean="0"/>
                <a:t>7</a:t>
              </a:r>
              <a:endParaRPr lang="he-IL" sz="1100" dirty="0"/>
            </a:p>
          </p:txBody>
        </p:sp>
        <p:sp>
          <p:nvSpPr>
            <p:cNvPr id="82" name="Oval 81"/>
            <p:cNvSpPr/>
            <p:nvPr/>
          </p:nvSpPr>
          <p:spPr>
            <a:xfrm>
              <a:off x="7572396" y="2285992"/>
              <a:ext cx="247670" cy="285772"/>
            </a:xfrm>
            <a:prstGeom prst="ellipse">
              <a:avLst/>
            </a:prstGeom>
            <a:effectLst>
              <a:outerShdw blurRad="76200" dist="12700" dir="2700000" sy="-23000" kx="-800400" algn="bl" rotWithShape="0">
                <a:prstClr val="black">
                  <a:alpha val="20000"/>
                </a:prst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0"/>
              <a:r>
                <a:rPr lang="en-US" sz="1100" dirty="0"/>
                <a:t>8</a:t>
              </a:r>
              <a:endParaRPr lang="he-IL" sz="1100" dirty="0"/>
            </a:p>
          </p:txBody>
        </p:sp>
        <p:sp>
          <p:nvSpPr>
            <p:cNvPr id="83" name="Oval 82"/>
            <p:cNvSpPr/>
            <p:nvPr/>
          </p:nvSpPr>
          <p:spPr>
            <a:xfrm>
              <a:off x="7072330" y="5786454"/>
              <a:ext cx="247670" cy="285772"/>
            </a:xfrm>
            <a:prstGeom prst="ellipse">
              <a:avLst/>
            </a:prstGeom>
            <a:effectLst>
              <a:outerShdw blurRad="76200" dist="12700" dir="2700000" sy="-23000" kx="-800400" algn="bl" rotWithShape="0">
                <a:prstClr val="black">
                  <a:alpha val="20000"/>
                </a:prst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0"/>
              <a:r>
                <a:rPr lang="en-US" sz="1100" dirty="0"/>
                <a:t>9</a:t>
              </a:r>
              <a:endParaRPr lang="he-IL" sz="11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2910" y="0"/>
            <a:ext cx="7772400" cy="1470025"/>
          </a:xfrm>
        </p:spPr>
        <p:txBody>
          <a:bodyPr/>
          <a:lstStyle/>
          <a:p>
            <a:pPr rtl="0"/>
            <a:r>
              <a:rPr lang="en-US" dirty="0" smtClean="0">
                <a:solidFill>
                  <a:srgbClr val="7030A0"/>
                </a:solidFill>
              </a:rPr>
              <a:t>SPI </a:t>
            </a:r>
            <a:r>
              <a:rPr lang="en-US" dirty="0" smtClean="0">
                <a:solidFill>
                  <a:srgbClr val="7030A0"/>
                </a:solidFill>
              </a:rPr>
              <a:t>Slave Burst Waveform</a:t>
            </a:r>
            <a:endParaRPr lang="he-IL" dirty="0">
              <a:solidFill>
                <a:srgbClr val="7030A0"/>
              </a:solidFill>
            </a:endParaRPr>
          </a:p>
        </p:txBody>
      </p:sp>
      <p:grpSp>
        <p:nvGrpSpPr>
          <p:cNvPr id="112" name="Group 111"/>
          <p:cNvGrpSpPr/>
          <p:nvPr/>
        </p:nvGrpSpPr>
        <p:grpSpPr>
          <a:xfrm>
            <a:off x="179512" y="1628800"/>
            <a:ext cx="8748464" cy="4788870"/>
            <a:chOff x="-1185863" y="-119316"/>
            <a:chExt cx="11515726" cy="7224269"/>
          </a:xfrm>
        </p:grpSpPr>
        <p:pic>
          <p:nvPicPr>
            <p:cNvPr id="43" name="Picture 4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-1185863" y="718895"/>
              <a:ext cx="11515726" cy="5467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44" name="TextBox 30"/>
            <p:cNvSpPr txBox="1"/>
            <p:nvPr/>
          </p:nvSpPr>
          <p:spPr>
            <a:xfrm>
              <a:off x="2306060" y="6238652"/>
              <a:ext cx="1839165" cy="866301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rtlCol="1">
              <a:spAutoFit/>
            </a:bodyPr>
            <a:lstStyle>
              <a:defPPr>
                <a:defRPr lang="he-IL"/>
              </a:defPPr>
              <a:lvl1pPr marL="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rtl="0"/>
              <a:r>
                <a:rPr lang="en-US" sz="1100" b="1" u="sng" dirty="0" smtClean="0">
                  <a:solidFill>
                    <a:schemeClr val="tx1"/>
                  </a:solidFill>
                </a:rPr>
                <a:t>FIFO</a:t>
              </a:r>
              <a:r>
                <a:rPr lang="en-US" sz="1100" dirty="0" smtClean="0">
                  <a:solidFill>
                    <a:schemeClr val="tx1"/>
                  </a:solidFill>
                </a:rPr>
                <a:t>: </a:t>
              </a:r>
            </a:p>
            <a:p>
              <a:pPr marL="342900" indent="-342900" algn="l" rtl="0">
                <a:buFont typeface="+mj-lt"/>
                <a:buAutoNum type="alphaLcPeriod"/>
              </a:pPr>
              <a:r>
                <a:rPr lang="en-US" sz="1100" dirty="0" smtClean="0">
                  <a:solidFill>
                    <a:schemeClr val="tx1"/>
                  </a:solidFill>
                </a:rPr>
                <a:t>Request for data</a:t>
              </a:r>
            </a:p>
            <a:p>
              <a:pPr marL="342900" indent="-342900" algn="l" rtl="0">
                <a:buAutoNum type="alphaLcPeriod"/>
              </a:pPr>
              <a:r>
                <a:rPr lang="en-US" sz="1100" dirty="0" smtClean="0">
                  <a:solidFill>
                    <a:schemeClr val="tx1"/>
                  </a:solidFill>
                </a:rPr>
                <a:t>Data is Valid</a:t>
              </a:r>
              <a:endParaRPr lang="he-IL" sz="1100" dirty="0">
                <a:solidFill>
                  <a:schemeClr val="tx1"/>
                </a:solidFill>
              </a:endParaRPr>
            </a:p>
          </p:txBody>
        </p:sp>
        <p:sp>
          <p:nvSpPr>
            <p:cNvPr id="84" name="TextBox 5"/>
            <p:cNvSpPr txBox="1"/>
            <p:nvPr/>
          </p:nvSpPr>
          <p:spPr>
            <a:xfrm>
              <a:off x="285720" y="166422"/>
              <a:ext cx="1358977" cy="444258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rtlCol="1">
              <a:spAutoFit/>
            </a:bodyPr>
            <a:lstStyle>
              <a:defPPr>
                <a:defRPr lang="he-IL"/>
              </a:defPPr>
              <a:lvl1pPr marL="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rtl="0"/>
              <a:r>
                <a:rPr lang="en-US" sz="1400" dirty="0" smtClean="0"/>
                <a:t>End of Reset</a:t>
              </a:r>
              <a:endParaRPr lang="he-IL" sz="1400" dirty="0"/>
            </a:p>
          </p:txBody>
        </p:sp>
        <p:sp>
          <p:nvSpPr>
            <p:cNvPr id="85" name="TextBox 16"/>
            <p:cNvSpPr txBox="1"/>
            <p:nvPr/>
          </p:nvSpPr>
          <p:spPr>
            <a:xfrm>
              <a:off x="7498094" y="23570"/>
              <a:ext cx="1378220" cy="755237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rtlCol="1">
              <a:spAutoFit/>
            </a:bodyPr>
            <a:lstStyle>
              <a:defPPr>
                <a:defRPr lang="he-IL"/>
              </a:defPPr>
              <a:lvl1pPr marL="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rtl="0"/>
              <a:r>
                <a:rPr lang="en-US" sz="1400" dirty="0" smtClean="0"/>
                <a:t>SPI_SS is </a:t>
              </a:r>
            </a:p>
            <a:p>
              <a:pPr algn="ctr" rtl="0"/>
              <a:r>
                <a:rPr lang="en-US" sz="1400" dirty="0" smtClean="0"/>
                <a:t>De-activated</a:t>
              </a:r>
              <a:endParaRPr lang="he-IL" sz="1400" dirty="0"/>
            </a:p>
          </p:txBody>
        </p:sp>
        <p:sp>
          <p:nvSpPr>
            <p:cNvPr id="86" name="TextBox 38"/>
            <p:cNvSpPr txBox="1"/>
            <p:nvPr/>
          </p:nvSpPr>
          <p:spPr>
            <a:xfrm>
              <a:off x="4428002" y="6358349"/>
              <a:ext cx="1731821" cy="621960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rtlCol="1">
              <a:spAutoFit/>
            </a:bodyPr>
            <a:lstStyle>
              <a:defPPr>
                <a:defRPr lang="he-IL"/>
              </a:defPPr>
              <a:lvl1pPr marL="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rtl="0"/>
              <a:r>
                <a:rPr lang="en-US" sz="1100" dirty="0" smtClean="0">
                  <a:solidFill>
                    <a:schemeClr val="tx1"/>
                  </a:solidFill>
                </a:rPr>
                <a:t>Data is sampled after</a:t>
              </a:r>
            </a:p>
            <a:p>
              <a:pPr algn="ctr" rtl="0"/>
              <a:r>
                <a:rPr lang="en-US" sz="1100" dirty="0" smtClean="0">
                  <a:solidFill>
                    <a:schemeClr val="tx1"/>
                  </a:solidFill>
                </a:rPr>
                <a:t>SPI_CLK rising edge</a:t>
              </a:r>
              <a:endParaRPr lang="he-IL" sz="1100" dirty="0">
                <a:solidFill>
                  <a:schemeClr val="tx1"/>
                </a:solidFill>
              </a:endParaRPr>
            </a:p>
          </p:txBody>
        </p:sp>
        <p:sp>
          <p:nvSpPr>
            <p:cNvPr id="87" name="TextBox 44"/>
            <p:cNvSpPr txBox="1"/>
            <p:nvPr/>
          </p:nvSpPr>
          <p:spPr>
            <a:xfrm>
              <a:off x="6213335" y="6358349"/>
              <a:ext cx="1952474" cy="621960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rtlCol="1">
              <a:spAutoFit/>
            </a:bodyPr>
            <a:lstStyle>
              <a:defPPr>
                <a:defRPr lang="he-IL"/>
              </a:defPPr>
              <a:lvl1pPr marL="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rtl="0"/>
              <a:r>
                <a:rPr lang="en-US" sz="1100" dirty="0" smtClean="0">
                  <a:solidFill>
                    <a:schemeClr val="tx1"/>
                  </a:solidFill>
                </a:rPr>
                <a:t>Data is propagated after</a:t>
              </a:r>
            </a:p>
            <a:p>
              <a:pPr algn="ctr" rtl="0"/>
              <a:r>
                <a:rPr lang="en-US" sz="1100" dirty="0" smtClean="0">
                  <a:solidFill>
                    <a:schemeClr val="tx1"/>
                  </a:solidFill>
                </a:rPr>
                <a:t>SPI_CLK falling edge</a:t>
              </a:r>
              <a:endParaRPr lang="he-IL" sz="1100" dirty="0">
                <a:solidFill>
                  <a:schemeClr val="tx1"/>
                </a:solidFill>
              </a:endParaRPr>
            </a:p>
          </p:txBody>
        </p:sp>
        <p:sp>
          <p:nvSpPr>
            <p:cNvPr id="88" name="Oval 87"/>
            <p:cNvSpPr/>
            <p:nvPr/>
          </p:nvSpPr>
          <p:spPr>
            <a:xfrm>
              <a:off x="4286248" y="6238652"/>
              <a:ext cx="247670" cy="285772"/>
            </a:xfrm>
            <a:prstGeom prst="ellipse">
              <a:avLst/>
            </a:prstGeom>
            <a:effectLst>
              <a:outerShdw blurRad="76200" dist="12700" dir="2700000" sy="-23000" kx="-800400" algn="bl" rotWithShape="0">
                <a:prstClr val="black">
                  <a:alpha val="20000"/>
                </a:prst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>
              <a:defPPr>
                <a:defRPr lang="he-IL"/>
              </a:defPPr>
              <a:lvl1pPr marL="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rtl="0"/>
              <a:r>
                <a:rPr lang="en-US" sz="1100" dirty="0" smtClean="0"/>
                <a:t>4</a:t>
              </a:r>
              <a:endParaRPr lang="he-IL" sz="1100" dirty="0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2357422" y="952240"/>
              <a:ext cx="285752" cy="42862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4925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>
              <a:defPPr>
                <a:defRPr lang="he-IL"/>
              </a:defPPr>
              <a:lvl1pPr marL="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he-IL" sz="1400"/>
            </a:p>
          </p:txBody>
        </p:sp>
        <p:cxnSp>
          <p:nvCxnSpPr>
            <p:cNvPr id="90" name="Straight Arrow Connector 89"/>
            <p:cNvCxnSpPr>
              <a:endCxn id="89" idx="0"/>
            </p:cNvCxnSpPr>
            <p:nvPr/>
          </p:nvCxnSpPr>
          <p:spPr>
            <a:xfrm>
              <a:off x="1643042" y="523612"/>
              <a:ext cx="857256" cy="428628"/>
            </a:xfrm>
            <a:prstGeom prst="straightConnector1">
              <a:avLst/>
            </a:prstGeom>
            <a:ln>
              <a:tailEnd type="arrow"/>
            </a:ln>
            <a:effectLst>
              <a:glow rad="101600">
                <a:schemeClr val="accent1">
                  <a:satMod val="175000"/>
                  <a:alpha val="40000"/>
                </a:schemeClr>
              </a:glow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91" name="Oval 90"/>
            <p:cNvSpPr/>
            <p:nvPr/>
          </p:nvSpPr>
          <p:spPr>
            <a:xfrm>
              <a:off x="2928926" y="2381000"/>
              <a:ext cx="214314" cy="285752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1" anchor="ctr"/>
            <a:lstStyle>
              <a:defPPr>
                <a:defRPr lang="he-IL"/>
              </a:defPPr>
              <a:lvl1pPr marL="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rtl="0"/>
              <a:r>
                <a:rPr lang="en-US" sz="1100" dirty="0" smtClean="0">
                  <a:solidFill>
                    <a:schemeClr val="tx1"/>
                  </a:solidFill>
                </a:rPr>
                <a:t>a</a:t>
              </a:r>
              <a:endParaRPr lang="he-IL" sz="1100" dirty="0">
                <a:solidFill>
                  <a:schemeClr val="tx1"/>
                </a:solidFill>
              </a:endParaRPr>
            </a:p>
          </p:txBody>
        </p:sp>
        <p:sp>
          <p:nvSpPr>
            <p:cNvPr id="92" name="Oval 91"/>
            <p:cNvSpPr/>
            <p:nvPr/>
          </p:nvSpPr>
          <p:spPr>
            <a:xfrm>
              <a:off x="2928926" y="2666752"/>
              <a:ext cx="214314" cy="285752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1" anchor="ctr"/>
            <a:lstStyle>
              <a:defPPr>
                <a:defRPr lang="he-IL"/>
              </a:defPPr>
              <a:lvl1pPr marL="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rtl="0"/>
              <a:r>
                <a:rPr lang="en-US" sz="1100" dirty="0" smtClean="0">
                  <a:solidFill>
                    <a:schemeClr val="tx1"/>
                  </a:solidFill>
                </a:rPr>
                <a:t>b</a:t>
              </a:r>
              <a:endParaRPr lang="he-IL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93" name="Straight Arrow Connector 92"/>
            <p:cNvCxnSpPr>
              <a:stCxn id="44" idx="0"/>
            </p:cNvCxnSpPr>
            <p:nvPr/>
          </p:nvCxnSpPr>
          <p:spPr>
            <a:xfrm flipH="1" flipV="1">
              <a:off x="2857488" y="2952505"/>
              <a:ext cx="368153" cy="3286146"/>
            </a:xfrm>
            <a:prstGeom prst="straightConnector1">
              <a:avLst/>
            </a:prstGeom>
            <a:ln>
              <a:tailEnd type="arrow"/>
            </a:ln>
            <a:effectLst>
              <a:glow rad="63500">
                <a:schemeClr val="accent6">
                  <a:satMod val="175000"/>
                  <a:alpha val="40000"/>
                </a:schemeClr>
              </a:glow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94" name="TextBox 10"/>
            <p:cNvSpPr txBox="1"/>
            <p:nvPr/>
          </p:nvSpPr>
          <p:spPr>
            <a:xfrm>
              <a:off x="3348704" y="23570"/>
              <a:ext cx="1084019" cy="755237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rtlCol="1">
              <a:spAutoFit/>
            </a:bodyPr>
            <a:lstStyle>
              <a:defPPr>
                <a:defRPr lang="he-IL"/>
              </a:defPPr>
              <a:lvl1pPr marL="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rtl="0"/>
              <a:r>
                <a:rPr lang="en-US" sz="1400" dirty="0" smtClean="0"/>
                <a:t>SPI_SS is </a:t>
              </a:r>
            </a:p>
            <a:p>
              <a:pPr algn="ctr" rtl="0"/>
              <a:r>
                <a:rPr lang="en-US" sz="1400" dirty="0" smtClean="0"/>
                <a:t>Activated</a:t>
              </a:r>
              <a:endParaRPr lang="he-IL" sz="1400" dirty="0"/>
            </a:p>
          </p:txBody>
        </p:sp>
        <p:cxnSp>
          <p:nvCxnSpPr>
            <p:cNvPr id="95" name="Straight Arrow Connector 94"/>
            <p:cNvCxnSpPr/>
            <p:nvPr/>
          </p:nvCxnSpPr>
          <p:spPr>
            <a:xfrm rot="5400000">
              <a:off x="2750333" y="987961"/>
              <a:ext cx="1357321" cy="714379"/>
            </a:xfrm>
            <a:prstGeom prst="straightConnector1">
              <a:avLst/>
            </a:prstGeom>
            <a:ln>
              <a:tailEnd type="arrow"/>
            </a:ln>
            <a:effectLst>
              <a:glow rad="101600">
                <a:schemeClr val="accent1">
                  <a:satMod val="175000"/>
                  <a:alpha val="40000"/>
                </a:schemeClr>
              </a:glow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96" name="Rectangle 95"/>
            <p:cNvSpPr/>
            <p:nvPr/>
          </p:nvSpPr>
          <p:spPr>
            <a:xfrm>
              <a:off x="2857488" y="2023810"/>
              <a:ext cx="285752" cy="285752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4925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>
              <a:defPPr>
                <a:defRPr lang="he-IL"/>
              </a:defPPr>
              <a:lvl1pPr marL="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he-IL" sz="1400"/>
            </a:p>
          </p:txBody>
        </p:sp>
        <p:cxnSp>
          <p:nvCxnSpPr>
            <p:cNvPr id="97" name="Straight Arrow Connector 96"/>
            <p:cNvCxnSpPr>
              <a:stCxn id="86" idx="0"/>
            </p:cNvCxnSpPr>
            <p:nvPr/>
          </p:nvCxnSpPr>
          <p:spPr>
            <a:xfrm flipH="1" flipV="1">
              <a:off x="4357701" y="5309958"/>
              <a:ext cx="936211" cy="1048391"/>
            </a:xfrm>
            <a:prstGeom prst="straightConnector1">
              <a:avLst/>
            </a:prstGeom>
            <a:ln>
              <a:tailEnd type="arrow"/>
            </a:ln>
            <a:effectLst>
              <a:glow rad="63500">
                <a:schemeClr val="accent6">
                  <a:satMod val="175000"/>
                  <a:alpha val="40000"/>
                </a:schemeClr>
              </a:glow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98" name="Rectangle 97"/>
            <p:cNvSpPr/>
            <p:nvPr/>
          </p:nvSpPr>
          <p:spPr>
            <a:xfrm>
              <a:off x="4071934" y="5095644"/>
              <a:ext cx="285752" cy="285752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4925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>
              <a:defPPr>
                <a:defRPr lang="he-IL"/>
              </a:defPPr>
              <a:lvl1pPr marL="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he-IL" sz="1400"/>
            </a:p>
          </p:txBody>
        </p:sp>
        <p:cxnSp>
          <p:nvCxnSpPr>
            <p:cNvPr id="99" name="Straight Arrow Connector 98"/>
            <p:cNvCxnSpPr/>
            <p:nvPr/>
          </p:nvCxnSpPr>
          <p:spPr>
            <a:xfrm rot="10800000">
              <a:off x="5500694" y="5238520"/>
              <a:ext cx="1587722" cy="1096024"/>
            </a:xfrm>
            <a:prstGeom prst="straightConnector1">
              <a:avLst/>
            </a:prstGeom>
            <a:ln>
              <a:tailEnd type="arrow"/>
            </a:ln>
            <a:effectLst>
              <a:glow rad="63500">
                <a:schemeClr val="accent6">
                  <a:satMod val="175000"/>
                  <a:alpha val="40000"/>
                </a:schemeClr>
              </a:glow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100" name="Rectangle 99"/>
            <p:cNvSpPr/>
            <p:nvPr/>
          </p:nvSpPr>
          <p:spPr>
            <a:xfrm>
              <a:off x="5286380" y="4952768"/>
              <a:ext cx="285752" cy="285752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4925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>
              <a:defPPr>
                <a:defRPr lang="he-IL"/>
              </a:defPPr>
              <a:lvl1pPr marL="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he-IL" sz="1400"/>
            </a:p>
          </p:txBody>
        </p:sp>
        <p:cxnSp>
          <p:nvCxnSpPr>
            <p:cNvPr id="101" name="Straight Arrow Connector 100"/>
            <p:cNvCxnSpPr>
              <a:stCxn id="107" idx="0"/>
            </p:cNvCxnSpPr>
            <p:nvPr/>
          </p:nvCxnSpPr>
          <p:spPr>
            <a:xfrm flipH="1" flipV="1">
              <a:off x="9144004" y="4381265"/>
              <a:ext cx="266166" cy="1977084"/>
            </a:xfrm>
            <a:prstGeom prst="straightConnector1">
              <a:avLst/>
            </a:prstGeom>
            <a:ln>
              <a:tailEnd type="arrow"/>
            </a:ln>
            <a:effectLst>
              <a:glow rad="63500">
                <a:schemeClr val="accent6">
                  <a:satMod val="175000"/>
                  <a:alpha val="40000"/>
                </a:schemeClr>
              </a:glow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102" name="Rectangle 101"/>
            <p:cNvSpPr/>
            <p:nvPr/>
          </p:nvSpPr>
          <p:spPr>
            <a:xfrm>
              <a:off x="8858248" y="4095512"/>
              <a:ext cx="428660" cy="285752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4925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>
              <a:defPPr>
                <a:defRPr lang="he-IL"/>
              </a:defPPr>
              <a:lvl1pPr marL="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he-IL" sz="1400"/>
            </a:p>
          </p:txBody>
        </p:sp>
        <p:cxnSp>
          <p:nvCxnSpPr>
            <p:cNvPr id="103" name="Straight Arrow Connector 102"/>
            <p:cNvCxnSpPr>
              <a:stCxn id="85" idx="2"/>
              <a:endCxn id="108" idx="0"/>
            </p:cNvCxnSpPr>
            <p:nvPr/>
          </p:nvCxnSpPr>
          <p:spPr>
            <a:xfrm>
              <a:off x="8187204" y="778807"/>
              <a:ext cx="1885521" cy="887813"/>
            </a:xfrm>
            <a:prstGeom prst="straightConnector1">
              <a:avLst/>
            </a:prstGeom>
            <a:ln>
              <a:tailEnd type="arrow"/>
            </a:ln>
            <a:effectLst>
              <a:glow rad="101600">
                <a:schemeClr val="accent1">
                  <a:satMod val="175000"/>
                  <a:alpha val="40000"/>
                </a:schemeClr>
              </a:glow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04" name="Rectangle 103"/>
            <p:cNvSpPr/>
            <p:nvPr/>
          </p:nvSpPr>
          <p:spPr>
            <a:xfrm>
              <a:off x="2500298" y="2523876"/>
              <a:ext cx="357190" cy="42862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4925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>
              <a:defPPr>
                <a:defRPr lang="he-IL"/>
              </a:defPPr>
              <a:lvl1pPr marL="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he-IL" sz="1400"/>
            </a:p>
          </p:txBody>
        </p:sp>
        <p:sp>
          <p:nvSpPr>
            <p:cNvPr id="105" name="Oval 104"/>
            <p:cNvSpPr/>
            <p:nvPr/>
          </p:nvSpPr>
          <p:spPr>
            <a:xfrm>
              <a:off x="2214546" y="6167214"/>
              <a:ext cx="247670" cy="285772"/>
            </a:xfrm>
            <a:prstGeom prst="ellipse">
              <a:avLst/>
            </a:prstGeom>
            <a:effectLst>
              <a:outerShdw blurRad="76200" dist="12700" dir="2700000" sy="-23000" kx="-800400" algn="bl" rotWithShape="0">
                <a:prstClr val="black">
                  <a:alpha val="20000"/>
                </a:prst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>
              <a:defPPr>
                <a:defRPr lang="he-IL"/>
              </a:defPPr>
              <a:lvl1pPr marL="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rtl="0"/>
              <a:r>
                <a:rPr lang="en-US" sz="1100" dirty="0" smtClean="0"/>
                <a:t>2</a:t>
              </a:r>
              <a:endParaRPr lang="he-IL" sz="1100" dirty="0"/>
            </a:p>
          </p:txBody>
        </p:sp>
        <p:sp>
          <p:nvSpPr>
            <p:cNvPr id="106" name="Oval 105"/>
            <p:cNvSpPr/>
            <p:nvPr/>
          </p:nvSpPr>
          <p:spPr>
            <a:xfrm>
              <a:off x="142844" y="23570"/>
              <a:ext cx="247670" cy="285772"/>
            </a:xfrm>
            <a:prstGeom prst="ellipse">
              <a:avLst/>
            </a:prstGeom>
            <a:effectLst>
              <a:outerShdw blurRad="76200" dist="12700" dir="2700000" sy="-23000" kx="-800400" algn="bl" rotWithShape="0">
                <a:prstClr val="black">
                  <a:alpha val="20000"/>
                </a:prst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>
              <a:defPPr>
                <a:defRPr lang="he-IL"/>
              </a:defPPr>
              <a:lvl1pPr marL="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rtl="0"/>
              <a:r>
                <a:rPr lang="en-US" sz="1100" dirty="0"/>
                <a:t>1</a:t>
              </a:r>
              <a:endParaRPr lang="he-IL" sz="1100" dirty="0"/>
            </a:p>
          </p:txBody>
        </p:sp>
        <p:sp>
          <p:nvSpPr>
            <p:cNvPr id="107" name="TextBox 18"/>
            <p:cNvSpPr txBox="1"/>
            <p:nvPr/>
          </p:nvSpPr>
          <p:spPr>
            <a:xfrm>
              <a:off x="8635701" y="6358349"/>
              <a:ext cx="1548938" cy="621960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rtlCol="1">
              <a:spAutoFit/>
            </a:bodyPr>
            <a:lstStyle>
              <a:defPPr>
                <a:defRPr lang="he-IL"/>
              </a:defPPr>
              <a:lvl1pPr marL="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rtl="0"/>
              <a:r>
                <a:rPr lang="en-US" sz="1100" dirty="0" smtClean="0">
                  <a:solidFill>
                    <a:schemeClr val="tx1"/>
                  </a:solidFill>
                </a:rPr>
                <a:t>End of Transaction</a:t>
              </a:r>
            </a:p>
            <a:p>
              <a:pPr algn="ctr" rtl="0"/>
              <a:r>
                <a:rPr lang="en-US" sz="1100" dirty="0" err="1" smtClean="0">
                  <a:solidFill>
                    <a:schemeClr val="tx1"/>
                  </a:solidFill>
                </a:rPr>
                <a:t>Dout</a:t>
              </a:r>
              <a:r>
                <a:rPr lang="en-US" sz="1100" dirty="0" smtClean="0">
                  <a:solidFill>
                    <a:schemeClr val="tx1"/>
                  </a:solidFill>
                </a:rPr>
                <a:t> is valid</a:t>
              </a:r>
              <a:endParaRPr lang="he-IL" sz="1100" dirty="0">
                <a:solidFill>
                  <a:schemeClr val="tx1"/>
                </a:solidFill>
              </a:endParaRP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9929850" y="1666620"/>
              <a:ext cx="285752" cy="642942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4925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>
              <a:defPPr>
                <a:defRPr lang="he-IL"/>
              </a:defPPr>
              <a:lvl1pPr marL="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he-IL" sz="1400"/>
            </a:p>
          </p:txBody>
        </p:sp>
        <p:sp>
          <p:nvSpPr>
            <p:cNvPr id="109" name="Oval 108"/>
            <p:cNvSpPr/>
            <p:nvPr/>
          </p:nvSpPr>
          <p:spPr>
            <a:xfrm>
              <a:off x="3214678" y="-119316"/>
              <a:ext cx="247670" cy="285772"/>
            </a:xfrm>
            <a:prstGeom prst="ellipse">
              <a:avLst/>
            </a:prstGeom>
            <a:effectLst>
              <a:outerShdw blurRad="76200" dist="12700" dir="2700000" sy="-23000" kx="-800400" algn="bl" rotWithShape="0">
                <a:prstClr val="black">
                  <a:alpha val="20000"/>
                </a:prst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>
              <a:defPPr>
                <a:defRPr lang="he-IL"/>
              </a:defPPr>
              <a:lvl1pPr marL="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rtl="0"/>
              <a:r>
                <a:rPr lang="en-US" sz="1100" dirty="0" smtClean="0"/>
                <a:t>3</a:t>
              </a:r>
              <a:endParaRPr lang="he-IL" sz="1100" dirty="0"/>
            </a:p>
          </p:txBody>
        </p:sp>
        <p:sp>
          <p:nvSpPr>
            <p:cNvPr id="110" name="Oval 109"/>
            <p:cNvSpPr/>
            <p:nvPr/>
          </p:nvSpPr>
          <p:spPr>
            <a:xfrm>
              <a:off x="7358082" y="-119316"/>
              <a:ext cx="247670" cy="285772"/>
            </a:xfrm>
            <a:prstGeom prst="ellipse">
              <a:avLst/>
            </a:prstGeom>
            <a:effectLst>
              <a:outerShdw blurRad="76200" dist="12700" dir="2700000" sy="-23000" kx="-800400" algn="bl" rotWithShape="0">
                <a:prstClr val="black">
                  <a:alpha val="20000"/>
                </a:prst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>
              <a:defPPr>
                <a:defRPr lang="he-IL"/>
              </a:defPPr>
              <a:lvl1pPr marL="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rtl="0"/>
              <a:r>
                <a:rPr lang="en-US" sz="1100" dirty="0" smtClean="0"/>
                <a:t>6</a:t>
              </a:r>
              <a:endParaRPr lang="he-IL" sz="1100" dirty="0"/>
            </a:p>
          </p:txBody>
        </p:sp>
        <p:sp>
          <p:nvSpPr>
            <p:cNvPr id="111" name="Oval 110"/>
            <p:cNvSpPr/>
            <p:nvPr/>
          </p:nvSpPr>
          <p:spPr>
            <a:xfrm>
              <a:off x="8501090" y="6238652"/>
              <a:ext cx="247670" cy="285772"/>
            </a:xfrm>
            <a:prstGeom prst="ellipse">
              <a:avLst/>
            </a:prstGeom>
            <a:effectLst>
              <a:outerShdw blurRad="76200" dist="12700" dir="2700000" sy="-23000" kx="-800400" algn="bl" rotWithShape="0">
                <a:prstClr val="black">
                  <a:alpha val="20000"/>
                </a:prst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>
              <a:defPPr>
                <a:defRPr lang="he-IL"/>
              </a:defPPr>
              <a:lvl1pPr marL="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rtl="0"/>
              <a:r>
                <a:rPr lang="en-US" sz="1100" dirty="0" smtClean="0"/>
                <a:t>5</a:t>
              </a:r>
              <a:endParaRPr lang="he-IL" sz="11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2910" y="0"/>
            <a:ext cx="7772400" cy="1470025"/>
          </a:xfrm>
        </p:spPr>
        <p:txBody>
          <a:bodyPr/>
          <a:lstStyle/>
          <a:p>
            <a:pPr rtl="0"/>
            <a:r>
              <a:rPr lang="en-US" dirty="0" smtClean="0">
                <a:solidFill>
                  <a:srgbClr val="7030A0"/>
                </a:solidFill>
              </a:rPr>
              <a:t>Wishbone </a:t>
            </a:r>
            <a:r>
              <a:rPr lang="en-US" dirty="0" smtClean="0">
                <a:solidFill>
                  <a:srgbClr val="7030A0"/>
                </a:solidFill>
              </a:rPr>
              <a:t>Description</a:t>
            </a:r>
            <a:endParaRPr lang="he-IL" dirty="0">
              <a:solidFill>
                <a:srgbClr val="7030A0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83568" y="1916832"/>
            <a:ext cx="777686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buFont typeface="Arial" pitchFamily="34" charset="0"/>
              <a:buChar char="•"/>
            </a:pPr>
            <a:r>
              <a:rPr lang="en-US" sz="2800" dirty="0" smtClean="0"/>
              <a:t>Wishbone: Flexible design methodology for use with semiconductor IP </a:t>
            </a:r>
            <a:r>
              <a:rPr lang="en-US" sz="2800" dirty="0" smtClean="0"/>
              <a:t>cores</a:t>
            </a:r>
          </a:p>
          <a:p>
            <a:pPr algn="l" rtl="0">
              <a:buFont typeface="Arial" pitchFamily="34" charset="0"/>
              <a:buChar char="•"/>
            </a:pPr>
            <a:endParaRPr lang="en-US" sz="2800" dirty="0" smtClean="0"/>
          </a:p>
          <a:p>
            <a:pPr algn="l" rtl="0">
              <a:buFont typeface="Arial" pitchFamily="34" charset="0"/>
              <a:buChar char="•"/>
            </a:pPr>
            <a:r>
              <a:rPr lang="en-US" sz="2800" dirty="0" smtClean="0"/>
              <a:t> Wishbone Interface is used, in this project, to read and write data.</a:t>
            </a:r>
          </a:p>
          <a:p>
            <a:pPr algn="l" rtl="0">
              <a:buFont typeface="Arial" pitchFamily="34" charset="0"/>
              <a:buChar char="•"/>
            </a:pPr>
            <a:endParaRPr lang="he-IL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2910" y="0"/>
            <a:ext cx="7772400" cy="1470025"/>
          </a:xfrm>
        </p:spPr>
        <p:txBody>
          <a:bodyPr/>
          <a:lstStyle/>
          <a:p>
            <a:pPr rtl="0"/>
            <a:r>
              <a:rPr lang="en-US" dirty="0" smtClean="0">
                <a:solidFill>
                  <a:srgbClr val="7030A0"/>
                </a:solidFill>
              </a:rPr>
              <a:t>Wishbone </a:t>
            </a:r>
            <a:r>
              <a:rPr lang="en-US" dirty="0" smtClean="0">
                <a:solidFill>
                  <a:srgbClr val="7030A0"/>
                </a:solidFill>
              </a:rPr>
              <a:t>Description:</a:t>
            </a:r>
            <a:br>
              <a:rPr lang="en-US" dirty="0" smtClean="0">
                <a:solidFill>
                  <a:srgbClr val="7030A0"/>
                </a:solidFill>
              </a:rPr>
            </a:br>
            <a:r>
              <a:rPr lang="en-US" dirty="0" smtClean="0">
                <a:solidFill>
                  <a:srgbClr val="7030A0"/>
                </a:solidFill>
              </a:rPr>
              <a:t>Write Burst</a:t>
            </a:r>
            <a:endParaRPr lang="he-IL" dirty="0">
              <a:solidFill>
                <a:srgbClr val="7030A0"/>
              </a:solidFill>
            </a:endParaRPr>
          </a:p>
        </p:txBody>
      </p:sp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6381" y="2415723"/>
            <a:ext cx="8943975" cy="276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Rectangle 23"/>
          <p:cNvSpPr/>
          <p:nvPr/>
        </p:nvSpPr>
        <p:spPr>
          <a:xfrm>
            <a:off x="4786314" y="2868154"/>
            <a:ext cx="214314" cy="42862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5" name="Rectangle 24"/>
          <p:cNvSpPr/>
          <p:nvPr/>
        </p:nvSpPr>
        <p:spPr>
          <a:xfrm>
            <a:off x="7215206" y="3225344"/>
            <a:ext cx="214314" cy="42862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6" name="Rectangle 25"/>
          <p:cNvSpPr/>
          <p:nvPr/>
        </p:nvSpPr>
        <p:spPr>
          <a:xfrm>
            <a:off x="4214810" y="4439790"/>
            <a:ext cx="357190" cy="28575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7" name="Rectangle 26"/>
          <p:cNvSpPr/>
          <p:nvPr/>
        </p:nvSpPr>
        <p:spPr>
          <a:xfrm>
            <a:off x="7215206" y="4439790"/>
            <a:ext cx="1714512" cy="28575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8" name="TextBox 27"/>
          <p:cNvSpPr txBox="1"/>
          <p:nvPr/>
        </p:nvSpPr>
        <p:spPr>
          <a:xfrm>
            <a:off x="2357422" y="1939460"/>
            <a:ext cx="1421223" cy="36933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1">
            <a:spAutoFit/>
          </a:bodyPr>
          <a:lstStyle/>
          <a:p>
            <a:r>
              <a:rPr lang="en-US" dirty="0" smtClean="0"/>
              <a:t>Start of Cycle</a:t>
            </a:r>
            <a:endParaRPr lang="he-IL" dirty="0"/>
          </a:p>
        </p:txBody>
      </p:sp>
      <p:cxnSp>
        <p:nvCxnSpPr>
          <p:cNvPr id="29" name="Straight Arrow Connector 28"/>
          <p:cNvCxnSpPr>
            <a:stCxn id="28" idx="2"/>
            <a:endCxn id="24" idx="0"/>
          </p:cNvCxnSpPr>
          <p:nvPr/>
        </p:nvCxnSpPr>
        <p:spPr>
          <a:xfrm rot="16200000" flipH="1">
            <a:off x="3701071" y="1675754"/>
            <a:ext cx="559362" cy="18254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429388" y="2082336"/>
            <a:ext cx="2050819" cy="36933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1">
            <a:spAutoFit/>
          </a:bodyPr>
          <a:lstStyle/>
          <a:p>
            <a:r>
              <a:rPr lang="en-US" dirty="0" smtClean="0"/>
              <a:t>Data Acknowledged</a:t>
            </a:r>
            <a:endParaRPr lang="he-IL" dirty="0"/>
          </a:p>
        </p:txBody>
      </p:sp>
      <p:sp>
        <p:nvSpPr>
          <p:cNvPr id="31" name="TextBox 30"/>
          <p:cNvSpPr txBox="1"/>
          <p:nvPr/>
        </p:nvSpPr>
        <p:spPr>
          <a:xfrm>
            <a:off x="4714876" y="4060575"/>
            <a:ext cx="1862176" cy="307777"/>
          </a:xfrm>
          <a:prstGeom prst="rect">
            <a:avLst/>
          </a:prstGeom>
          <a:solidFill>
            <a:schemeClr val="accent1">
              <a:alpha val="65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1">
            <a:spAutoFit/>
          </a:bodyPr>
          <a:lstStyle/>
          <a:p>
            <a:r>
              <a:rPr lang="en-US" sz="1400" dirty="0" smtClean="0"/>
              <a:t>Repeat last transaction</a:t>
            </a:r>
            <a:endParaRPr lang="he-IL" sz="1400" dirty="0"/>
          </a:p>
        </p:txBody>
      </p:sp>
      <p:sp>
        <p:nvSpPr>
          <p:cNvPr id="32" name="Right Brace 31"/>
          <p:cNvSpPr/>
          <p:nvPr/>
        </p:nvSpPr>
        <p:spPr>
          <a:xfrm rot="5400000">
            <a:off x="5378905" y="2551015"/>
            <a:ext cx="357190" cy="2643206"/>
          </a:xfrm>
          <a:prstGeom prst="rightBrac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33" name="Straight Arrow Connector 32"/>
          <p:cNvCxnSpPr>
            <a:stCxn id="30" idx="2"/>
            <a:endCxn id="25" idx="0"/>
          </p:cNvCxnSpPr>
          <p:nvPr/>
        </p:nvCxnSpPr>
        <p:spPr>
          <a:xfrm rot="5400000">
            <a:off x="7001743" y="2772289"/>
            <a:ext cx="773676" cy="1324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500562" y="5939988"/>
            <a:ext cx="1654941" cy="36933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1">
            <a:spAutoFit/>
          </a:bodyPr>
          <a:lstStyle/>
          <a:p>
            <a:pPr algn="l"/>
            <a:r>
              <a:rPr lang="en-US" dirty="0" smtClean="0"/>
              <a:t>New Input Data</a:t>
            </a:r>
            <a:endParaRPr lang="he-IL" dirty="0"/>
          </a:p>
        </p:txBody>
      </p:sp>
      <p:cxnSp>
        <p:nvCxnSpPr>
          <p:cNvPr id="35" name="Straight Arrow Connector 34"/>
          <p:cNvCxnSpPr>
            <a:stCxn id="34" idx="0"/>
            <a:endCxn id="26" idx="3"/>
          </p:cNvCxnSpPr>
          <p:nvPr/>
        </p:nvCxnSpPr>
        <p:spPr>
          <a:xfrm rot="16200000" flipV="1">
            <a:off x="4271356" y="4883310"/>
            <a:ext cx="1357322" cy="7560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4" idx="0"/>
            <a:endCxn id="27" idx="2"/>
          </p:cNvCxnSpPr>
          <p:nvPr/>
        </p:nvCxnSpPr>
        <p:spPr>
          <a:xfrm rot="5400000" flipH="1" flipV="1">
            <a:off x="6093024" y="3960551"/>
            <a:ext cx="1214446" cy="27444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571868" y="4939856"/>
            <a:ext cx="609462" cy="26161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1">
            <a:spAutoFit/>
          </a:bodyPr>
          <a:lstStyle/>
          <a:p>
            <a:r>
              <a:rPr lang="en-US" sz="1100" dirty="0" smtClean="0"/>
              <a:t>Writing</a:t>
            </a:r>
            <a:endParaRPr lang="he-IL" sz="1100" dirty="0"/>
          </a:p>
        </p:txBody>
      </p:sp>
      <p:sp>
        <p:nvSpPr>
          <p:cNvPr id="38" name="TextBox 37"/>
          <p:cNvSpPr txBox="1"/>
          <p:nvPr/>
        </p:nvSpPr>
        <p:spPr>
          <a:xfrm>
            <a:off x="3571868" y="3939724"/>
            <a:ext cx="601447" cy="246221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1">
            <a:spAutoFit/>
          </a:bodyPr>
          <a:lstStyle/>
          <a:p>
            <a:r>
              <a:rPr lang="en-US" sz="1000" dirty="0" smtClean="0"/>
              <a:t>Address</a:t>
            </a:r>
            <a:endParaRPr lang="he-IL" sz="1000" dirty="0"/>
          </a:p>
        </p:txBody>
      </p:sp>
      <p:sp>
        <p:nvSpPr>
          <p:cNvPr id="39" name="TextBox 38"/>
          <p:cNvSpPr txBox="1"/>
          <p:nvPr/>
        </p:nvSpPr>
        <p:spPr>
          <a:xfrm>
            <a:off x="3357554" y="4225476"/>
            <a:ext cx="846707" cy="246221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1">
            <a:spAutoFit/>
          </a:bodyPr>
          <a:lstStyle/>
          <a:p>
            <a:r>
              <a:rPr lang="en-US" sz="1000" dirty="0" smtClean="0"/>
              <a:t>Burst Length</a:t>
            </a:r>
            <a:endParaRPr lang="he-IL" sz="1000" dirty="0"/>
          </a:p>
        </p:txBody>
      </p:sp>
      <p:sp>
        <p:nvSpPr>
          <p:cNvPr id="40" name="TextBox 39"/>
          <p:cNvSpPr txBox="1"/>
          <p:nvPr/>
        </p:nvSpPr>
        <p:spPr>
          <a:xfrm>
            <a:off x="3324801" y="4439790"/>
            <a:ext cx="891591" cy="26161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1">
            <a:spAutoFit/>
          </a:bodyPr>
          <a:lstStyle/>
          <a:p>
            <a:r>
              <a:rPr lang="en-US" sz="1100" dirty="0" smtClean="0"/>
              <a:t>Output Data</a:t>
            </a:r>
            <a:endParaRPr lang="he-IL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5887</TotalTime>
  <Words>1029</Words>
  <Application>Microsoft Office PowerPoint</Application>
  <PresentationFormat>On-screen Show (4:3)</PresentationFormat>
  <Paragraphs>410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Slide 1</vt:lpstr>
      <vt:lpstr>Project Requirements</vt:lpstr>
      <vt:lpstr>SPI Protocol Description</vt:lpstr>
      <vt:lpstr>SPI Interface Description</vt:lpstr>
      <vt:lpstr>SPI Clock Configuration</vt:lpstr>
      <vt:lpstr>SPI Master Burst Waveform</vt:lpstr>
      <vt:lpstr>SPI Slave Burst Waveform</vt:lpstr>
      <vt:lpstr>Wishbone Description</vt:lpstr>
      <vt:lpstr>Wishbone Description: Write Burst</vt:lpstr>
      <vt:lpstr>Wishbone Description: End of Write Burst</vt:lpstr>
      <vt:lpstr>Wishbone Description: Read Burst</vt:lpstr>
      <vt:lpstr>Wishbone Description: End of Read Burst</vt:lpstr>
      <vt:lpstr>Implementation Stages Unit Level</vt:lpstr>
      <vt:lpstr>Implementation Stages Top Level</vt:lpstr>
      <vt:lpstr>SPI Core Design</vt:lpstr>
      <vt:lpstr>Top Architecture Design</vt:lpstr>
      <vt:lpstr>Master Host Design</vt:lpstr>
      <vt:lpstr>Slave Host Design</vt:lpstr>
      <vt:lpstr>Verification Plan</vt:lpstr>
      <vt:lpstr>Verification Guidelines</vt:lpstr>
      <vt:lpstr>SPI Master Test Bench</vt:lpstr>
      <vt:lpstr>SPI Slave Test Bench </vt:lpstr>
      <vt:lpstr>SPI Top Test Bench</vt:lpstr>
      <vt:lpstr>Top Test Bench (UVM 1.1)</vt:lpstr>
      <vt:lpstr>Top Test Bench (UVM 1.1)</vt:lpstr>
      <vt:lpstr>SV Verification Summary</vt:lpstr>
      <vt:lpstr>Summary &amp; Conclusions </vt:lpstr>
      <vt:lpstr>Summary &amp; Conclusions </vt:lpstr>
      <vt:lpstr>The End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(*) Design (VHDL)   (*) Verification (System Verilog)</dc:title>
  <dc:creator>Beeri</dc:creator>
  <cp:lastModifiedBy>Beeri</cp:lastModifiedBy>
  <cp:revision>169</cp:revision>
  <dcterms:created xsi:type="dcterms:W3CDTF">2011-09-18T12:04:23Z</dcterms:created>
  <dcterms:modified xsi:type="dcterms:W3CDTF">2011-12-26T13:34:54Z</dcterms:modified>
</cp:coreProperties>
</file>