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79" r:id="rId5"/>
    <p:sldId id="258" r:id="rId6"/>
    <p:sldId id="284" r:id="rId7"/>
    <p:sldId id="283" r:id="rId8"/>
    <p:sldId id="282" r:id="rId9"/>
    <p:sldId id="281" r:id="rId10"/>
    <p:sldId id="262" r:id="rId11"/>
    <p:sldId id="285" r:id="rId12"/>
    <p:sldId id="264" r:id="rId13"/>
    <p:sldId id="265" r:id="rId14"/>
    <p:sldId id="286" r:id="rId15"/>
    <p:sldId id="287" r:id="rId16"/>
    <p:sldId id="268" r:id="rId17"/>
    <p:sldId id="269" r:id="rId18"/>
    <p:sldId id="288" r:id="rId19"/>
    <p:sldId id="289" r:id="rId20"/>
    <p:sldId id="290" r:id="rId21"/>
    <p:sldId id="291" r:id="rId2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aximized" horzBarState="maximized">
    <p:restoredLeft sz="84380"/>
    <p:restoredTop sz="94660"/>
  </p:normalViewPr>
  <p:slideViewPr>
    <p:cSldViewPr>
      <p:cViewPr varScale="1">
        <p:scale>
          <a:sx n="79" d="100"/>
          <a:sy n="79" d="100"/>
        </p:scale>
        <p:origin x="-6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CDDC-E69E-4CA3-8959-30B5591C52B0}" type="datetimeFigureOut">
              <a:rPr lang="he-IL" smtClean="0"/>
              <a:pPr/>
              <a:t>כ"ז/כסלו/תשע"ב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1860" y="3786190"/>
            <a:ext cx="4043346" cy="17526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Presented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by: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Omer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Shaked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Beeri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Schreiber</a:t>
            </a:r>
            <a:endParaRPr lang="he-IL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0132" y="770263"/>
            <a:ext cx="7443768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7030A0"/>
                </a:solidFill>
              </a:rPr>
              <a:t>Serial Peripheral Interface</a:t>
            </a:r>
          </a:p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Final Project Presentation</a:t>
            </a:r>
            <a:endParaRPr lang="he-IL" sz="40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643182"/>
            <a:ext cx="51435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 smtClean="0"/>
              <a:t>27.12.2011</a:t>
            </a:r>
            <a:endParaRPr lang="he-IL" sz="3600" dirty="0"/>
          </a:p>
        </p:txBody>
      </p:sp>
      <p:pic>
        <p:nvPicPr>
          <p:cNvPr id="11266" name="Picture 2" descr="VLSI Systems Research Center, VLSI Laboratory Techn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76" y="142852"/>
            <a:ext cx="63817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http://pard.technion.ac.il/archives/Logo/Technion%20logo-1b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143108" cy="7857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Top </a:t>
            </a:r>
            <a:r>
              <a:rPr lang="en-US" dirty="0" smtClean="0">
                <a:solidFill>
                  <a:srgbClr val="7030A0"/>
                </a:solidFill>
              </a:rPr>
              <a:t>Architecture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43485" y="1643050"/>
            <a:ext cx="1785950" cy="2643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Slave</a:t>
            </a:r>
          </a:p>
          <a:p>
            <a:pPr algn="ctr"/>
            <a:r>
              <a:rPr lang="en-US" sz="2800" dirty="0" smtClean="0"/>
              <a:t>Host</a:t>
            </a:r>
            <a:endParaRPr lang="he-IL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085833" y="1571612"/>
            <a:ext cx="1785950" cy="26432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Master</a:t>
            </a:r>
          </a:p>
          <a:p>
            <a:pPr algn="ctr"/>
            <a:r>
              <a:rPr lang="en-US" sz="2800" dirty="0" smtClean="0"/>
              <a:t>Host</a:t>
            </a:r>
            <a:endParaRPr lang="he-IL" sz="2800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-28603" y="2543172"/>
            <a:ext cx="1714512" cy="77152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Wishbone</a:t>
            </a:r>
          </a:p>
          <a:p>
            <a:pPr algn="ctr"/>
            <a:r>
              <a:rPr lang="en-US" sz="1400" dirty="0" smtClean="0"/>
              <a:t> Slave 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2257413" y="2543172"/>
            <a:ext cx="171451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SPI</a:t>
            </a:r>
          </a:p>
          <a:p>
            <a:pPr algn="ctr"/>
            <a:r>
              <a:rPr lang="en-US" sz="1400" dirty="0" smtClean="0"/>
              <a:t> Master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3829049" y="2543172"/>
            <a:ext cx="171451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SPI</a:t>
            </a:r>
          </a:p>
          <a:p>
            <a:pPr algn="ctr"/>
            <a:r>
              <a:rPr lang="en-US" sz="1400" dirty="0" smtClean="0"/>
              <a:t> Slave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6015055" y="2714620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RAM</a:t>
            </a:r>
          </a:p>
          <a:p>
            <a:pPr algn="ctr"/>
            <a:r>
              <a:rPr lang="en-US" sz="1400" dirty="0" smtClean="0"/>
              <a:t> Interface</a:t>
            </a:r>
            <a:endParaRPr lang="he-IL" sz="1400" dirty="0"/>
          </a:p>
        </p:txBody>
      </p:sp>
      <p:cxnSp>
        <p:nvCxnSpPr>
          <p:cNvPr id="10" name="Shape 9"/>
          <p:cNvCxnSpPr>
            <a:stCxn id="7" idx="2"/>
            <a:endCxn id="8" idx="0"/>
          </p:cNvCxnSpPr>
          <p:nvPr/>
        </p:nvCxnSpPr>
        <p:spPr>
          <a:xfrm>
            <a:off x="3500431" y="2928934"/>
            <a:ext cx="800112" cy="1588"/>
          </a:xfrm>
          <a:prstGeom prst="bentConnector5">
            <a:avLst>
              <a:gd name="adj1" fmla="val 28571"/>
              <a:gd name="adj2" fmla="val 299874"/>
              <a:gd name="adj3" fmla="val 71429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872442" y="2357430"/>
            <a:ext cx="9144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RAM</a:t>
            </a:r>
            <a:endParaRPr lang="he-IL" dirty="0"/>
          </a:p>
        </p:txBody>
      </p:sp>
      <p:cxnSp>
        <p:nvCxnSpPr>
          <p:cNvPr id="12" name="Shape 11"/>
          <p:cNvCxnSpPr>
            <a:stCxn id="9" idx="2"/>
            <a:endCxn id="11" idx="1"/>
          </p:cNvCxnSpPr>
          <p:nvPr/>
        </p:nvCxnSpPr>
        <p:spPr>
          <a:xfrm flipV="1">
            <a:off x="7158063" y="2814630"/>
            <a:ext cx="714379" cy="1857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5400000">
            <a:off x="1042652" y="3867352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907765" y="3893347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57158" y="4429132"/>
            <a:ext cx="8429684" cy="2214578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Master host implements Wishbone slave interface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Hosts communicate via SPI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Slave host implements RAM interface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Master Host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472" y="1785926"/>
            <a:ext cx="8072494" cy="4000528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7572396" y="3071810"/>
            <a:ext cx="1071570" cy="10001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SPI</a:t>
            </a:r>
          </a:p>
          <a:p>
            <a:pPr algn="ctr"/>
            <a:r>
              <a:rPr lang="en-US" dirty="0" smtClean="0"/>
              <a:t>Master</a:t>
            </a:r>
            <a:endParaRPr lang="he-IL" dirty="0"/>
          </a:p>
        </p:txBody>
      </p:sp>
      <p:cxnSp>
        <p:nvCxnSpPr>
          <p:cNvPr id="17" name="Elbow Connector 16"/>
          <p:cNvCxnSpPr>
            <a:stCxn id="18" idx="3"/>
          </p:cNvCxnSpPr>
          <p:nvPr/>
        </p:nvCxnSpPr>
        <p:spPr>
          <a:xfrm>
            <a:off x="5857884" y="4143380"/>
            <a:ext cx="785818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00628" y="3714752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FIFO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472" y="2714620"/>
            <a:ext cx="1071570" cy="2214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Wishbone Slave</a:t>
            </a:r>
          </a:p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</p:txBody>
      </p:sp>
      <p:cxnSp>
        <p:nvCxnSpPr>
          <p:cNvPr id="20" name="Elbow Connector 19"/>
          <p:cNvCxnSpPr>
            <a:stCxn id="27" idx="3"/>
            <a:endCxn id="18" idx="1"/>
          </p:cNvCxnSpPr>
          <p:nvPr/>
        </p:nvCxnSpPr>
        <p:spPr>
          <a:xfrm flipV="1">
            <a:off x="4286248" y="4143380"/>
            <a:ext cx="714380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 rot="16200000">
            <a:off x="8215338" y="3474721"/>
            <a:ext cx="92869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SPI Interface</a:t>
            </a:r>
            <a:endParaRPr lang="he-IL" sz="1100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-142908" y="3714752"/>
            <a:ext cx="135732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Wishbone Interface</a:t>
            </a:r>
            <a:endParaRPr lang="he-IL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1785926"/>
            <a:ext cx="13328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Master Host</a:t>
            </a:r>
            <a:endParaRPr lang="he-IL" dirty="0"/>
          </a:p>
        </p:txBody>
      </p:sp>
      <p:sp>
        <p:nvSpPr>
          <p:cNvPr id="24" name="Rectangle 23"/>
          <p:cNvSpPr/>
          <p:nvPr/>
        </p:nvSpPr>
        <p:spPr>
          <a:xfrm>
            <a:off x="2000232" y="2714620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Dec. RAM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00232" y="4000504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Enc. RAM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4" idx="1"/>
          </p:cNvCxnSpPr>
          <p:nvPr/>
        </p:nvCxnSpPr>
        <p:spPr>
          <a:xfrm rot="10800000" flipV="1">
            <a:off x="1571604" y="3143248"/>
            <a:ext cx="428628" cy="214314"/>
          </a:xfrm>
          <a:prstGeom prst="bentConnector3">
            <a:avLst>
              <a:gd name="adj1" fmla="val 3374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86116" y="4000504"/>
            <a:ext cx="100013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M.P. Encoder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endCxn id="27" idx="1"/>
          </p:cNvCxnSpPr>
          <p:nvPr/>
        </p:nvCxnSpPr>
        <p:spPr>
          <a:xfrm>
            <a:off x="2857488" y="442913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5" idx="1"/>
          </p:cNvCxnSpPr>
          <p:nvPr/>
        </p:nvCxnSpPr>
        <p:spPr>
          <a:xfrm>
            <a:off x="1643042" y="4286256"/>
            <a:ext cx="357190" cy="142876"/>
          </a:xfrm>
          <a:prstGeom prst="bentConnector3">
            <a:avLst>
              <a:gd name="adj1" fmla="val 2805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86116" y="2714620"/>
            <a:ext cx="100013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M.P. Decoder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30" idx="1"/>
            <a:endCxn id="24" idx="3"/>
          </p:cNvCxnSpPr>
          <p:nvPr/>
        </p:nvCxnSpPr>
        <p:spPr>
          <a:xfrm rot="10800000">
            <a:off x="2857488" y="3143248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Snip Same Side Corner Rectangle 31"/>
          <p:cNvSpPr/>
          <p:nvPr/>
        </p:nvSpPr>
        <p:spPr>
          <a:xfrm rot="5400000">
            <a:off x="6411528" y="3911206"/>
            <a:ext cx="964413" cy="5000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cxnSp>
        <p:nvCxnSpPr>
          <p:cNvPr id="33" name="Elbow Connector 32"/>
          <p:cNvCxnSpPr>
            <a:stCxn id="32" idx="3"/>
          </p:cNvCxnSpPr>
          <p:nvPr/>
        </p:nvCxnSpPr>
        <p:spPr>
          <a:xfrm flipV="1">
            <a:off x="7143768" y="3857628"/>
            <a:ext cx="428628" cy="3036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32" idx="0"/>
          </p:cNvCxnSpPr>
          <p:nvPr/>
        </p:nvCxnSpPr>
        <p:spPr>
          <a:xfrm rot="5400000" flipH="1" flipV="1">
            <a:off x="3857620" y="1893083"/>
            <a:ext cx="285752" cy="5786478"/>
          </a:xfrm>
          <a:prstGeom prst="bentConnector3">
            <a:avLst>
              <a:gd name="adj1" fmla="val -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29256" y="3214686"/>
            <a:ext cx="41710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‘0’</a:t>
            </a:r>
            <a:endParaRPr lang="he-IL" dirty="0"/>
          </a:p>
        </p:txBody>
      </p:sp>
      <p:cxnSp>
        <p:nvCxnSpPr>
          <p:cNvPr id="36" name="Elbow Connector 35"/>
          <p:cNvCxnSpPr>
            <a:stCxn id="35" idx="3"/>
          </p:cNvCxnSpPr>
          <p:nvPr/>
        </p:nvCxnSpPr>
        <p:spPr>
          <a:xfrm>
            <a:off x="5846358" y="3399352"/>
            <a:ext cx="797344" cy="458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0" idx="3"/>
          </p:cNvCxnSpPr>
          <p:nvPr/>
        </p:nvCxnSpPr>
        <p:spPr>
          <a:xfrm rot="10800000">
            <a:off x="4286248" y="3143248"/>
            <a:ext cx="3286148" cy="214314"/>
          </a:xfrm>
          <a:prstGeom prst="bentConnector3">
            <a:avLst>
              <a:gd name="adj1" fmla="val 1448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992" y="2571744"/>
            <a:ext cx="7681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Checksum</a:t>
            </a:r>
            <a:endParaRPr lang="he-IL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428992" y="3857628"/>
            <a:ext cx="7681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Checksum</a:t>
            </a:r>
            <a:endParaRPr lang="he-IL" sz="1100" dirty="0"/>
          </a:p>
        </p:txBody>
      </p:sp>
      <p:sp>
        <p:nvSpPr>
          <p:cNvPr id="40" name="Oval 39"/>
          <p:cNvSpPr/>
          <p:nvPr/>
        </p:nvSpPr>
        <p:spPr>
          <a:xfrm>
            <a:off x="142844" y="3714752"/>
            <a:ext cx="214314" cy="21431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571744"/>
            <a:ext cx="1571636" cy="377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-0.00416 L 0.09167 0.06806 L 0.16146 0.06667 L 0.16563 0.08612 L 0.39063 0.09028 " pathEditMode="relative" ptsTypes="AAAAAA">
                                      <p:cBhvr>
                                        <p:cTn id="11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301 L 0.09722 -0.00301 L 0.09827 -0.04606 L 0.27014 -0.04606 L 0.27014 -0.00856 L 0.34202 -0.00995 L 0.34097 -0.04329 L 0.3941 -0.04329 L 0.3941 -0.08634 L 0.47535 -0.08495 L 0.47327 -0.12662 L 0.56389 -0.13079 " pathEditMode="relative" rAng="0" ptsTypes="AAAAAAAAAAAA">
                                      <p:cBhvr>
                                        <p:cTn id="27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Slave Host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58214" y="3000372"/>
            <a:ext cx="714380" cy="21236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4400" dirty="0" smtClean="0"/>
              <a:t>RAM</a:t>
            </a:r>
            <a:endParaRPr lang="he-IL" sz="4400" dirty="0"/>
          </a:p>
        </p:txBody>
      </p:sp>
      <p:grpSp>
        <p:nvGrpSpPr>
          <p:cNvPr id="119" name="קבוצה 118"/>
          <p:cNvGrpSpPr/>
          <p:nvPr/>
        </p:nvGrpSpPr>
        <p:grpSpPr>
          <a:xfrm>
            <a:off x="285720" y="1643050"/>
            <a:ext cx="7651385" cy="4572032"/>
            <a:chOff x="214282" y="1357298"/>
            <a:chExt cx="8286808" cy="4373248"/>
          </a:xfrm>
        </p:grpSpPr>
        <p:sp>
          <p:nvSpPr>
            <p:cNvPr id="32" name="Rectangle 41"/>
            <p:cNvSpPr/>
            <p:nvPr/>
          </p:nvSpPr>
          <p:spPr>
            <a:xfrm>
              <a:off x="214282" y="1357298"/>
              <a:ext cx="8143932" cy="4373248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3" name="Rectangle 42"/>
            <p:cNvSpPr/>
            <p:nvPr/>
          </p:nvSpPr>
          <p:spPr>
            <a:xfrm>
              <a:off x="214282" y="3214686"/>
              <a:ext cx="1071570" cy="10001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SPI</a:t>
              </a:r>
            </a:p>
            <a:p>
              <a:pPr algn="ctr"/>
              <a:r>
                <a:rPr lang="en-US" dirty="0" smtClean="0"/>
                <a:t>Slave</a:t>
              </a:r>
              <a:endParaRPr lang="he-IL" dirty="0"/>
            </a:p>
          </p:txBody>
        </p:sp>
        <p:cxnSp>
          <p:nvCxnSpPr>
            <p:cNvPr id="35" name="Shape 18"/>
            <p:cNvCxnSpPr>
              <a:endCxn id="65" idx="1"/>
            </p:cNvCxnSpPr>
            <p:nvPr/>
          </p:nvCxnSpPr>
          <p:spPr>
            <a:xfrm flipV="1">
              <a:off x="1285852" y="2786058"/>
              <a:ext cx="2071701" cy="714380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86644" y="3429000"/>
              <a:ext cx="1022589" cy="5847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600" dirty="0" smtClean="0"/>
                <a:t>RAM</a:t>
              </a:r>
            </a:p>
            <a:p>
              <a:pPr algn="ctr" rtl="0"/>
              <a:r>
                <a:rPr lang="en-US" sz="1600" dirty="0" smtClean="0"/>
                <a:t>Controller</a:t>
              </a:r>
            </a:p>
          </p:txBody>
        </p:sp>
        <p:sp>
          <p:nvSpPr>
            <p:cNvPr id="39" name="Rounded Rectangle 58"/>
            <p:cNvSpPr/>
            <p:nvPr/>
          </p:nvSpPr>
          <p:spPr>
            <a:xfrm rot="16200000">
              <a:off x="7858148" y="3584299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RAM Interface</a:t>
              </a:r>
              <a:endParaRPr lang="he-IL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4282" y="1357298"/>
              <a:ext cx="1343807" cy="353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Slave Host</a:t>
              </a:r>
              <a:endParaRPr lang="he-IL" dirty="0"/>
            </a:p>
          </p:txBody>
        </p:sp>
        <p:sp>
          <p:nvSpPr>
            <p:cNvPr id="41" name="Snip Same Side Corner Rectangle 37"/>
            <p:cNvSpPr/>
            <p:nvPr/>
          </p:nvSpPr>
          <p:spPr>
            <a:xfrm rot="5400000" flipV="1">
              <a:off x="6215074" y="2571744"/>
              <a:ext cx="857256" cy="428628"/>
            </a:xfrm>
            <a:prstGeom prst="snip2SameRect">
              <a:avLst>
                <a:gd name="adj1" fmla="val 46000"/>
                <a:gd name="adj2" fmla="val 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/>
                <a:t>Read MUX</a:t>
              </a:r>
              <a:endParaRPr lang="he-IL" sz="1200" dirty="0"/>
            </a:p>
          </p:txBody>
        </p:sp>
        <p:cxnSp>
          <p:nvCxnSpPr>
            <p:cNvPr id="53" name="Elbow Connector 33"/>
            <p:cNvCxnSpPr>
              <a:endCxn id="37" idx="0"/>
            </p:cNvCxnSpPr>
            <p:nvPr/>
          </p:nvCxnSpPr>
          <p:spPr>
            <a:xfrm>
              <a:off x="6858016" y="2571744"/>
              <a:ext cx="939923" cy="85725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97"/>
            <p:cNvSpPr/>
            <p:nvPr/>
          </p:nvSpPr>
          <p:spPr>
            <a:xfrm>
              <a:off x="2285984" y="4643446"/>
              <a:ext cx="642942" cy="57150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23"/>
            <p:cNvSpPr/>
            <p:nvPr/>
          </p:nvSpPr>
          <p:spPr>
            <a:xfrm>
              <a:off x="5286380" y="2357430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Dec. RAM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29"/>
            <p:cNvSpPr/>
            <p:nvPr/>
          </p:nvSpPr>
          <p:spPr>
            <a:xfrm>
              <a:off x="3357554" y="2357430"/>
              <a:ext cx="1186772" cy="8572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M.P. Decoder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86481" y="2143116"/>
              <a:ext cx="1160560" cy="2502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Checksum</a:t>
              </a:r>
              <a:endParaRPr lang="he-IL" sz="1100" dirty="0"/>
            </a:p>
          </p:txBody>
        </p:sp>
        <p:cxnSp>
          <p:nvCxnSpPr>
            <p:cNvPr id="67" name="Elbow Connector 49"/>
            <p:cNvCxnSpPr>
              <a:stCxn id="65" idx="3"/>
              <a:endCxn id="64" idx="1"/>
            </p:cNvCxnSpPr>
            <p:nvPr/>
          </p:nvCxnSpPr>
          <p:spPr>
            <a:xfrm>
              <a:off x="4544326" y="2786058"/>
              <a:ext cx="742054" cy="151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26"/>
            <p:cNvSpPr/>
            <p:nvPr/>
          </p:nvSpPr>
          <p:spPr>
            <a:xfrm>
              <a:off x="3357554" y="4500570"/>
              <a:ext cx="1186772" cy="8572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M.P. Encoder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86481" y="4363906"/>
              <a:ext cx="1160560" cy="2553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Checksum</a:t>
              </a:r>
              <a:endParaRPr lang="he-IL" sz="1100" dirty="0"/>
            </a:p>
          </p:txBody>
        </p:sp>
        <p:cxnSp>
          <p:nvCxnSpPr>
            <p:cNvPr id="71" name="Shape 18"/>
            <p:cNvCxnSpPr/>
            <p:nvPr/>
          </p:nvCxnSpPr>
          <p:spPr>
            <a:xfrm rot="10800000">
              <a:off x="1285852" y="4000504"/>
              <a:ext cx="1000132" cy="928694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49"/>
            <p:cNvCxnSpPr>
              <a:stCxn id="68" idx="1"/>
              <a:endCxn id="63" idx="3"/>
            </p:cNvCxnSpPr>
            <p:nvPr/>
          </p:nvCxnSpPr>
          <p:spPr>
            <a:xfrm rot="10800000">
              <a:off x="2928927" y="4929198"/>
              <a:ext cx="428628" cy="151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24"/>
            <p:cNvSpPr/>
            <p:nvPr/>
          </p:nvSpPr>
          <p:spPr>
            <a:xfrm>
              <a:off x="5286380" y="4500570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Enc. RAM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Elbow Connector 49"/>
            <p:cNvCxnSpPr>
              <a:endCxn id="68" idx="3"/>
            </p:cNvCxnSpPr>
            <p:nvPr/>
          </p:nvCxnSpPr>
          <p:spPr>
            <a:xfrm rot="10800000">
              <a:off x="4544327" y="4929198"/>
              <a:ext cx="74205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33"/>
            <p:cNvCxnSpPr>
              <a:stCxn id="37" idx="2"/>
              <a:endCxn id="74" idx="3"/>
            </p:cNvCxnSpPr>
            <p:nvPr/>
          </p:nvCxnSpPr>
          <p:spPr>
            <a:xfrm rot="5400000">
              <a:off x="6513077" y="3644335"/>
              <a:ext cx="915423" cy="165430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15"/>
            <p:cNvSpPr/>
            <p:nvPr/>
          </p:nvSpPr>
          <p:spPr>
            <a:xfrm>
              <a:off x="3000364" y="1357298"/>
              <a:ext cx="2500330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Slave Host Controller</a:t>
              </a:r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57686" y="3714752"/>
              <a:ext cx="928694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Registers</a:t>
              </a:r>
            </a:p>
          </p:txBody>
        </p:sp>
        <p:cxnSp>
          <p:nvCxnSpPr>
            <p:cNvPr id="80" name="מחבר מרפקי 79"/>
            <p:cNvCxnSpPr/>
            <p:nvPr/>
          </p:nvCxnSpPr>
          <p:spPr>
            <a:xfrm rot="16200000" flipH="1">
              <a:off x="5000629" y="1928802"/>
              <a:ext cx="571505" cy="28575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49"/>
            <p:cNvCxnSpPr>
              <a:endCxn id="41" idx="3"/>
            </p:cNvCxnSpPr>
            <p:nvPr/>
          </p:nvCxnSpPr>
          <p:spPr>
            <a:xfrm>
              <a:off x="6143636" y="2786058"/>
              <a:ext cx="28575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/>
            <p:nvPr/>
          </p:nvCxnSpPr>
          <p:spPr>
            <a:xfrm>
              <a:off x="3857620" y="3500438"/>
              <a:ext cx="642942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/>
            <p:cNvCxnSpPr/>
            <p:nvPr/>
          </p:nvCxnSpPr>
          <p:spPr>
            <a:xfrm rot="5400000" flipH="1" flipV="1">
              <a:off x="3715538" y="3356768"/>
              <a:ext cx="285752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55"/>
            <p:cNvCxnSpPr/>
            <p:nvPr/>
          </p:nvCxnSpPr>
          <p:spPr>
            <a:xfrm rot="5400000">
              <a:off x="4403722" y="3597278"/>
              <a:ext cx="204792" cy="111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מחבר מרפקי 227"/>
            <p:cNvCxnSpPr>
              <a:endCxn id="41" idx="2"/>
            </p:cNvCxnSpPr>
            <p:nvPr/>
          </p:nvCxnSpPr>
          <p:spPr>
            <a:xfrm>
              <a:off x="5500694" y="1571612"/>
              <a:ext cx="1143008" cy="785818"/>
            </a:xfrm>
            <a:prstGeom prst="bentConnector2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מחבר ישר 85"/>
            <p:cNvCxnSpPr/>
            <p:nvPr/>
          </p:nvCxnSpPr>
          <p:spPr>
            <a:xfrm rot="5400000" flipH="1" flipV="1">
              <a:off x="6821503" y="3250405"/>
              <a:ext cx="500860" cy="79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מחבר ישר 86"/>
            <p:cNvCxnSpPr/>
            <p:nvPr/>
          </p:nvCxnSpPr>
          <p:spPr>
            <a:xfrm>
              <a:off x="5072066" y="3500438"/>
              <a:ext cx="2000264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55"/>
            <p:cNvCxnSpPr/>
            <p:nvPr/>
          </p:nvCxnSpPr>
          <p:spPr>
            <a:xfrm rot="5400000">
              <a:off x="4964909" y="3607595"/>
              <a:ext cx="215108" cy="7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מחבר חץ ישר 88"/>
            <p:cNvCxnSpPr/>
            <p:nvPr/>
          </p:nvCxnSpPr>
          <p:spPr>
            <a:xfrm rot="5400000" flipH="1" flipV="1">
              <a:off x="3822695" y="2749545"/>
              <a:ext cx="1928826" cy="158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מחבר ישר 89"/>
            <p:cNvCxnSpPr/>
            <p:nvPr/>
          </p:nvCxnSpPr>
          <p:spPr>
            <a:xfrm flipV="1">
              <a:off x="6858016" y="3000372"/>
              <a:ext cx="214314" cy="95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מחבר ישר 91"/>
            <p:cNvCxnSpPr/>
            <p:nvPr/>
          </p:nvCxnSpPr>
          <p:spPr>
            <a:xfrm rot="5400000" flipH="1" flipV="1">
              <a:off x="4464843" y="4321975"/>
              <a:ext cx="642942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מחבר חץ ישר 92"/>
            <p:cNvCxnSpPr/>
            <p:nvPr/>
          </p:nvCxnSpPr>
          <p:spPr>
            <a:xfrm rot="10800000">
              <a:off x="4544327" y="4637234"/>
              <a:ext cx="241990" cy="779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מרפקי 227"/>
            <p:cNvCxnSpPr>
              <a:endCxn id="33" idx="0"/>
            </p:cNvCxnSpPr>
            <p:nvPr/>
          </p:nvCxnSpPr>
          <p:spPr>
            <a:xfrm rot="10800000" flipV="1">
              <a:off x="750068" y="2143116"/>
              <a:ext cx="1964545" cy="1071570"/>
            </a:xfrm>
            <a:prstGeom prst="bentConnector2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מחבר ישר 94"/>
            <p:cNvCxnSpPr/>
            <p:nvPr/>
          </p:nvCxnSpPr>
          <p:spPr>
            <a:xfrm rot="5400000" flipH="1" flipV="1">
              <a:off x="2464579" y="1893083"/>
              <a:ext cx="500066" cy="1588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מחבר ישר 95"/>
            <p:cNvCxnSpPr/>
            <p:nvPr/>
          </p:nvCxnSpPr>
          <p:spPr>
            <a:xfrm>
              <a:off x="2714612" y="1643050"/>
              <a:ext cx="285752" cy="1588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מחבר ישר 96"/>
            <p:cNvCxnSpPr/>
            <p:nvPr/>
          </p:nvCxnSpPr>
          <p:spPr>
            <a:xfrm rot="5400000" flipH="1" flipV="1">
              <a:off x="1679555" y="3249611"/>
              <a:ext cx="2928958" cy="1588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חץ ישר 98"/>
            <p:cNvCxnSpPr/>
            <p:nvPr/>
          </p:nvCxnSpPr>
          <p:spPr>
            <a:xfrm>
              <a:off x="3143240" y="2500306"/>
              <a:ext cx="214314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מחבר חץ ישר 99"/>
            <p:cNvCxnSpPr/>
            <p:nvPr/>
          </p:nvCxnSpPr>
          <p:spPr>
            <a:xfrm>
              <a:off x="3143240" y="4714884"/>
              <a:ext cx="214314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43"/>
          <p:cNvSpPr/>
          <p:nvPr/>
        </p:nvSpPr>
        <p:spPr>
          <a:xfrm rot="16200000">
            <a:off x="-214346" y="4000504"/>
            <a:ext cx="92869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SPI Interface</a:t>
            </a:r>
            <a:endParaRPr lang="he-IL" sz="1100" dirty="0"/>
          </a:p>
        </p:txBody>
      </p:sp>
      <p:cxnSp>
        <p:nvCxnSpPr>
          <p:cNvPr id="134" name="Elbow Connector 49"/>
          <p:cNvCxnSpPr/>
          <p:nvPr/>
        </p:nvCxnSpPr>
        <p:spPr>
          <a:xfrm>
            <a:off x="7951497" y="4071942"/>
            <a:ext cx="406717" cy="1588"/>
          </a:xfrm>
          <a:prstGeom prst="bentConnector3">
            <a:avLst>
              <a:gd name="adj1" fmla="val 50000"/>
            </a:avLst>
          </a:prstGeom>
          <a:ln w="317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Verification Plan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714488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Basic block-level VHDL TBs during design stage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SystemVerilog TBs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SPI Master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SPI Slave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SPI Top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Architecture 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Verification Plan (Cont.)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Main verification principles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Use of randomly generated values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Coverage collection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Automatic </a:t>
            </a:r>
            <a:r>
              <a:rPr lang="en-US" dirty="0" err="1" smtClean="0">
                <a:solidFill>
                  <a:schemeClr val="tx1"/>
                </a:solidFill>
              </a:rPr>
              <a:t>scoreboarding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SPI cores – include possible edge cases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Top architecture – only basic functionality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Master Test Bench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32" name="קבוצה 31"/>
          <p:cNvGrpSpPr/>
          <p:nvPr/>
        </p:nvGrpSpPr>
        <p:grpSpPr>
          <a:xfrm>
            <a:off x="428596" y="1714488"/>
            <a:ext cx="8143932" cy="4429156"/>
            <a:chOff x="357158" y="1857364"/>
            <a:chExt cx="8143932" cy="4429156"/>
          </a:xfrm>
        </p:grpSpPr>
        <p:sp>
          <p:nvSpPr>
            <p:cNvPr id="4" name="Rectangle 14"/>
            <p:cNvSpPr/>
            <p:nvPr/>
          </p:nvSpPr>
          <p:spPr>
            <a:xfrm>
              <a:off x="357158" y="1857364"/>
              <a:ext cx="8143932" cy="4429156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4744" y="3357562"/>
              <a:ext cx="1222426" cy="17145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Master</a:t>
              </a:r>
            </a:p>
            <a:p>
              <a:pPr algn="ctr" rtl="0"/>
              <a:r>
                <a:rPr lang="en-US" dirty="0" smtClean="0"/>
                <a:t>(DUT)</a:t>
              </a:r>
              <a:endParaRPr lang="he-IL" dirty="0"/>
            </a:p>
          </p:txBody>
        </p:sp>
        <p:sp>
          <p:nvSpPr>
            <p:cNvPr id="7" name="Rounded Rectangle 20"/>
            <p:cNvSpPr/>
            <p:nvPr/>
          </p:nvSpPr>
          <p:spPr>
            <a:xfrm rot="16200000">
              <a:off x="4107653" y="4107661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8" name="Rounded Rectangle 20"/>
            <p:cNvSpPr/>
            <p:nvPr/>
          </p:nvSpPr>
          <p:spPr>
            <a:xfrm rot="16200000">
              <a:off x="2821769" y="4107661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7860" y="3357562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7289" y="4703648"/>
              <a:ext cx="114300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1" name="Oval 36"/>
            <p:cNvSpPr/>
            <p:nvPr/>
          </p:nvSpPr>
          <p:spPr>
            <a:xfrm>
              <a:off x="1285852" y="327278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1</a:t>
              </a:r>
              <a:endParaRPr lang="he-IL" sz="1100" b="1" dirty="0"/>
            </a:p>
          </p:txBody>
        </p:sp>
        <p:sp>
          <p:nvSpPr>
            <p:cNvPr id="12" name="Oval 37"/>
            <p:cNvSpPr/>
            <p:nvPr/>
          </p:nvSpPr>
          <p:spPr>
            <a:xfrm>
              <a:off x="1285852" y="456892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2</a:t>
              </a:r>
              <a:endParaRPr lang="he-IL" sz="1100" b="1" dirty="0"/>
            </a:p>
          </p:txBody>
        </p:sp>
        <p:cxnSp>
          <p:nvCxnSpPr>
            <p:cNvPr id="13" name="מחבר חץ ישר 12"/>
            <p:cNvCxnSpPr/>
            <p:nvPr/>
          </p:nvCxnSpPr>
          <p:spPr>
            <a:xfrm>
              <a:off x="2500298" y="3857628"/>
              <a:ext cx="107157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13"/>
            <p:cNvCxnSpPr/>
            <p:nvPr/>
          </p:nvCxnSpPr>
          <p:spPr>
            <a:xfrm rot="10800000">
              <a:off x="2500298" y="4857760"/>
              <a:ext cx="107157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23997" y="3358702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074" y="4704788"/>
              <a:ext cx="1143007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7" name="Oval 38"/>
            <p:cNvSpPr/>
            <p:nvPr/>
          </p:nvSpPr>
          <p:spPr>
            <a:xfrm>
              <a:off x="6143636" y="321468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3</a:t>
              </a:r>
              <a:endParaRPr lang="he-IL" sz="1100" b="1" dirty="0"/>
            </a:p>
          </p:txBody>
        </p:sp>
        <p:sp>
          <p:nvSpPr>
            <p:cNvPr id="18" name="Oval 39"/>
            <p:cNvSpPr/>
            <p:nvPr/>
          </p:nvSpPr>
          <p:spPr>
            <a:xfrm>
              <a:off x="6143636" y="458283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4</a:t>
              </a:r>
              <a:endParaRPr lang="he-IL" sz="1100" b="1" dirty="0"/>
            </a:p>
          </p:txBody>
        </p:sp>
        <p:cxnSp>
          <p:nvCxnSpPr>
            <p:cNvPr id="19" name="מחבר חץ ישר 18"/>
            <p:cNvCxnSpPr/>
            <p:nvPr/>
          </p:nvCxnSpPr>
          <p:spPr>
            <a:xfrm rot="10800000">
              <a:off x="5072066" y="3857628"/>
              <a:ext cx="1143008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>
              <a:off x="5072066" y="4857760"/>
              <a:ext cx="1143008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39546" y="2071678"/>
              <a:ext cx="1608518" cy="92869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r>
                <a:rPr lang="en-US" sz="2400" dirty="0" smtClean="0"/>
                <a:t>Scoreboard</a:t>
              </a:r>
              <a:endParaRPr lang="he-IL" sz="2400" dirty="0"/>
            </a:p>
          </p:txBody>
        </p:sp>
        <p:cxnSp>
          <p:nvCxnSpPr>
            <p:cNvPr id="22" name="מחבר מעוקל 21"/>
            <p:cNvCxnSpPr>
              <a:stCxn id="15" idx="3"/>
            </p:cNvCxnSpPr>
            <p:nvPr/>
          </p:nvCxnSpPr>
          <p:spPr>
            <a:xfrm flipH="1" flipV="1">
              <a:off x="5143504" y="2786058"/>
              <a:ext cx="2224268" cy="1034309"/>
            </a:xfrm>
            <a:prstGeom prst="curvedConnector3">
              <a:avLst>
                <a:gd name="adj1" fmla="val -18392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מעוקל 42"/>
            <p:cNvCxnSpPr>
              <a:stCxn id="10" idx="1"/>
            </p:cNvCxnSpPr>
            <p:nvPr/>
          </p:nvCxnSpPr>
          <p:spPr>
            <a:xfrm rot="10800000" flipH="1">
              <a:off x="1357288" y="2285992"/>
              <a:ext cx="2143141" cy="2602322"/>
            </a:xfrm>
            <a:prstGeom prst="curvedConnector4">
              <a:avLst>
                <a:gd name="adj1" fmla="val -40421"/>
                <a:gd name="adj2" fmla="val 100707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6" idx="3"/>
            </p:cNvCxnSpPr>
            <p:nvPr/>
          </p:nvCxnSpPr>
          <p:spPr>
            <a:xfrm flipH="1" flipV="1">
              <a:off x="5143504" y="2285992"/>
              <a:ext cx="2214577" cy="2603462"/>
            </a:xfrm>
            <a:prstGeom prst="curvedConnector4">
              <a:avLst>
                <a:gd name="adj1" fmla="val -42920"/>
                <a:gd name="adj2" fmla="val 9929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מעוקל 24"/>
            <p:cNvCxnSpPr>
              <a:stCxn id="9" idx="1"/>
            </p:cNvCxnSpPr>
            <p:nvPr/>
          </p:nvCxnSpPr>
          <p:spPr>
            <a:xfrm rot="10800000" flipH="1">
              <a:off x="1357860" y="2786059"/>
              <a:ext cx="2142570" cy="1033169"/>
            </a:xfrm>
            <a:prstGeom prst="curvedConnector3">
              <a:avLst>
                <a:gd name="adj1" fmla="val -1066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40"/>
            <p:cNvSpPr/>
            <p:nvPr/>
          </p:nvSpPr>
          <p:spPr>
            <a:xfrm>
              <a:off x="3419872" y="200024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5</a:t>
              </a:r>
              <a:endParaRPr lang="he-IL" sz="1100" b="1" dirty="0"/>
            </a:p>
          </p:txBody>
        </p:sp>
        <p:sp>
          <p:nvSpPr>
            <p:cNvPr id="27" name="Rounded Rectangle 20"/>
            <p:cNvSpPr/>
            <p:nvPr/>
          </p:nvSpPr>
          <p:spPr>
            <a:xfrm>
              <a:off x="3786182" y="5000636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86181" y="5643578"/>
              <a:ext cx="1071571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CFG_DUT</a:t>
              </a:r>
              <a:endParaRPr lang="he-IL" dirty="0"/>
            </a:p>
          </p:txBody>
        </p:sp>
        <p:sp>
          <p:nvSpPr>
            <p:cNvPr id="29" name="Oval 41"/>
            <p:cNvSpPr/>
            <p:nvPr/>
          </p:nvSpPr>
          <p:spPr>
            <a:xfrm>
              <a:off x="3643306" y="557214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6</a:t>
              </a:r>
              <a:endParaRPr lang="he-IL" sz="1100" b="1" dirty="0"/>
            </a:p>
          </p:txBody>
        </p:sp>
        <p:sp>
          <p:nvSpPr>
            <p:cNvPr id="30" name="Oval 41"/>
            <p:cNvSpPr/>
            <p:nvPr/>
          </p:nvSpPr>
          <p:spPr>
            <a:xfrm>
              <a:off x="3714744" y="328612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7</a:t>
              </a:r>
              <a:endParaRPr lang="he-IL" sz="1100" b="1" dirty="0"/>
            </a:p>
          </p:txBody>
        </p:sp>
        <p:cxnSp>
          <p:nvCxnSpPr>
            <p:cNvPr id="31" name="מחבר חץ ישר 30"/>
            <p:cNvCxnSpPr>
              <a:stCxn id="28" idx="0"/>
              <a:endCxn id="27" idx="2"/>
            </p:cNvCxnSpPr>
            <p:nvPr/>
          </p:nvCxnSpPr>
          <p:spPr>
            <a:xfrm rot="5400000" flipH="1" flipV="1">
              <a:off x="4107653" y="5429264"/>
              <a:ext cx="428628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טבלה 33"/>
          <p:cNvGraphicFramePr>
            <a:graphicFrameLocks noGrp="1"/>
          </p:cNvGraphicFramePr>
          <p:nvPr/>
        </p:nvGraphicFramePr>
        <p:xfrm>
          <a:off x="1428728" y="1714488"/>
          <a:ext cx="6143668" cy="4357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 burst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SPI clock frequencies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Forbidden Configuration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+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FIFO Error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+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 SPI Clock Frequencies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Slave Test Bench 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36" name="קבוצה 35"/>
          <p:cNvGrpSpPr/>
          <p:nvPr/>
        </p:nvGrpSpPr>
        <p:grpSpPr>
          <a:xfrm>
            <a:off x="214282" y="1714488"/>
            <a:ext cx="8786874" cy="4429156"/>
            <a:chOff x="214282" y="1714488"/>
            <a:chExt cx="8786874" cy="4429156"/>
          </a:xfrm>
        </p:grpSpPr>
        <p:sp>
          <p:nvSpPr>
            <p:cNvPr id="5" name="Rectangle 14"/>
            <p:cNvSpPr/>
            <p:nvPr/>
          </p:nvSpPr>
          <p:spPr>
            <a:xfrm>
              <a:off x="214282" y="1714488"/>
              <a:ext cx="8786874" cy="4429156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4679" y="3429000"/>
              <a:ext cx="1222426" cy="17145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</a:t>
              </a:r>
            </a:p>
            <a:p>
              <a:pPr algn="ctr" rtl="0"/>
              <a:r>
                <a:rPr lang="en-US" dirty="0" smtClean="0"/>
                <a:t>(DUT)</a:t>
              </a:r>
              <a:endParaRPr lang="he-IL" dirty="0"/>
            </a:p>
          </p:txBody>
        </p:sp>
        <p:sp>
          <p:nvSpPr>
            <p:cNvPr id="7" name="Rounded Rectangle 20"/>
            <p:cNvSpPr/>
            <p:nvPr/>
          </p:nvSpPr>
          <p:spPr>
            <a:xfrm rot="16200000">
              <a:off x="3607588" y="4179099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8" name="Rounded Rectangle 20"/>
            <p:cNvSpPr/>
            <p:nvPr/>
          </p:nvSpPr>
          <p:spPr>
            <a:xfrm rot="16200000">
              <a:off x="2321704" y="4179099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3647" y="3429000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3076" y="4775086"/>
              <a:ext cx="114300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1" name="Oval 36"/>
            <p:cNvSpPr/>
            <p:nvPr/>
          </p:nvSpPr>
          <p:spPr>
            <a:xfrm>
              <a:off x="1141639" y="334421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1</a:t>
              </a:r>
              <a:endParaRPr lang="he-IL" sz="1100" b="1" dirty="0"/>
            </a:p>
          </p:txBody>
        </p:sp>
        <p:sp>
          <p:nvSpPr>
            <p:cNvPr id="12" name="Oval 37"/>
            <p:cNvSpPr/>
            <p:nvPr/>
          </p:nvSpPr>
          <p:spPr>
            <a:xfrm>
              <a:off x="1141639" y="464036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2</a:t>
              </a:r>
              <a:endParaRPr lang="he-IL" sz="1100" b="1" dirty="0"/>
            </a:p>
          </p:txBody>
        </p:sp>
        <p:cxnSp>
          <p:nvCxnSpPr>
            <p:cNvPr id="13" name="מחבר חץ ישר 12"/>
            <p:cNvCxnSpPr/>
            <p:nvPr/>
          </p:nvCxnSpPr>
          <p:spPr>
            <a:xfrm>
              <a:off x="2357422" y="3929066"/>
              <a:ext cx="71438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13"/>
            <p:cNvCxnSpPr/>
            <p:nvPr/>
          </p:nvCxnSpPr>
          <p:spPr>
            <a:xfrm rot="10800000">
              <a:off x="2357432" y="4929198"/>
              <a:ext cx="714371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5811" y="3774048"/>
              <a:ext cx="1143775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76888" y="4776226"/>
              <a:ext cx="1143007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7" name="Oval 38"/>
            <p:cNvSpPr/>
            <p:nvPr/>
          </p:nvSpPr>
          <p:spPr>
            <a:xfrm>
              <a:off x="6705450" y="364160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3</a:t>
              </a:r>
              <a:endParaRPr lang="he-IL" sz="1100" b="1" dirty="0"/>
            </a:p>
          </p:txBody>
        </p:sp>
        <p:cxnSp>
          <p:nvCxnSpPr>
            <p:cNvPr id="18" name="מחבר חץ ישר 17"/>
            <p:cNvCxnSpPr/>
            <p:nvPr/>
          </p:nvCxnSpPr>
          <p:spPr>
            <a:xfrm rot="10800000">
              <a:off x="6286512" y="3929066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>
              <a:off x="6286512" y="4929198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57554" y="2143116"/>
              <a:ext cx="2357454" cy="92869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/>
              <a:r>
                <a:rPr lang="en-US" sz="2400" dirty="0" smtClean="0"/>
                <a:t>Scoreboard</a:t>
              </a:r>
              <a:endParaRPr lang="he-IL" sz="2400" dirty="0"/>
            </a:p>
          </p:txBody>
        </p:sp>
        <p:cxnSp>
          <p:nvCxnSpPr>
            <p:cNvPr id="21" name="מחבר מעוקל 20"/>
            <p:cNvCxnSpPr>
              <a:stCxn id="15" idx="3"/>
            </p:cNvCxnSpPr>
            <p:nvPr/>
          </p:nvCxnSpPr>
          <p:spPr>
            <a:xfrm flipH="1" flipV="1">
              <a:off x="5715008" y="2928934"/>
              <a:ext cx="2214578" cy="1029780"/>
            </a:xfrm>
            <a:prstGeom prst="curvedConnector3">
              <a:avLst>
                <a:gd name="adj1" fmla="val -10323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מעוקל 42"/>
            <p:cNvCxnSpPr>
              <a:stCxn id="10" idx="1"/>
            </p:cNvCxnSpPr>
            <p:nvPr/>
          </p:nvCxnSpPr>
          <p:spPr>
            <a:xfrm rot="10800000" flipH="1">
              <a:off x="1213075" y="2357430"/>
              <a:ext cx="2143141" cy="2602322"/>
            </a:xfrm>
            <a:prstGeom prst="curvedConnector4">
              <a:avLst>
                <a:gd name="adj1" fmla="val -40421"/>
                <a:gd name="adj2" fmla="val 100707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6" idx="3"/>
            </p:cNvCxnSpPr>
            <p:nvPr/>
          </p:nvCxnSpPr>
          <p:spPr>
            <a:xfrm flipH="1" flipV="1">
              <a:off x="5705318" y="2357430"/>
              <a:ext cx="2214577" cy="2603462"/>
            </a:xfrm>
            <a:prstGeom prst="curvedConnector4">
              <a:avLst>
                <a:gd name="adj1" fmla="val -42920"/>
                <a:gd name="adj2" fmla="val 9929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מעוקל 23"/>
            <p:cNvCxnSpPr>
              <a:stCxn id="9" idx="1"/>
            </p:cNvCxnSpPr>
            <p:nvPr/>
          </p:nvCxnSpPr>
          <p:spPr>
            <a:xfrm rot="10800000" flipH="1">
              <a:off x="1213647" y="2857497"/>
              <a:ext cx="2142570" cy="1033169"/>
            </a:xfrm>
            <a:prstGeom prst="curvedConnector3">
              <a:avLst>
                <a:gd name="adj1" fmla="val -1066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40"/>
            <p:cNvSpPr/>
            <p:nvPr/>
          </p:nvSpPr>
          <p:spPr>
            <a:xfrm>
              <a:off x="3284406" y="207167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6</a:t>
              </a:r>
              <a:endParaRPr lang="he-IL" sz="1100" b="1" dirty="0"/>
            </a:p>
          </p:txBody>
        </p:sp>
        <p:sp>
          <p:nvSpPr>
            <p:cNvPr id="26" name="Rounded Rectangle 20"/>
            <p:cNvSpPr/>
            <p:nvPr/>
          </p:nvSpPr>
          <p:spPr>
            <a:xfrm>
              <a:off x="3286117" y="5072074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6115" y="5715016"/>
              <a:ext cx="1071571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CFG_DUT</a:t>
              </a:r>
              <a:endParaRPr lang="he-IL" dirty="0"/>
            </a:p>
          </p:txBody>
        </p:sp>
        <p:sp>
          <p:nvSpPr>
            <p:cNvPr id="28" name="Oval 41"/>
            <p:cNvSpPr/>
            <p:nvPr/>
          </p:nvSpPr>
          <p:spPr>
            <a:xfrm>
              <a:off x="3143240" y="564357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7</a:t>
              </a:r>
              <a:endParaRPr lang="he-IL" sz="1100" b="1" dirty="0"/>
            </a:p>
          </p:txBody>
        </p:sp>
        <p:sp>
          <p:nvSpPr>
            <p:cNvPr id="29" name="Oval 41"/>
            <p:cNvSpPr/>
            <p:nvPr/>
          </p:nvSpPr>
          <p:spPr>
            <a:xfrm>
              <a:off x="3214679" y="335756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8</a:t>
              </a:r>
              <a:endParaRPr lang="he-IL" sz="1100" b="1" dirty="0"/>
            </a:p>
          </p:txBody>
        </p:sp>
        <p:cxnSp>
          <p:nvCxnSpPr>
            <p:cNvPr id="30" name="מחבר חץ ישר 29"/>
            <p:cNvCxnSpPr>
              <a:stCxn id="27" idx="0"/>
              <a:endCxn id="26" idx="2"/>
            </p:cNvCxnSpPr>
            <p:nvPr/>
          </p:nvCxnSpPr>
          <p:spPr>
            <a:xfrm rot="5400000" flipH="1" flipV="1">
              <a:off x="3607587" y="5500702"/>
              <a:ext cx="428628" cy="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72066" y="3643314"/>
              <a:ext cx="1222426" cy="1500198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Master</a:t>
              </a:r>
            </a:p>
            <a:p>
              <a:pPr algn="ctr" rtl="0"/>
              <a:r>
                <a:rPr lang="en-US" dirty="0" smtClean="0"/>
                <a:t>BFM</a:t>
              </a:r>
              <a:endParaRPr lang="he-IL" dirty="0"/>
            </a:p>
          </p:txBody>
        </p:sp>
        <p:cxnSp>
          <p:nvCxnSpPr>
            <p:cNvPr id="32" name="מחבר חץ ישר 31"/>
            <p:cNvCxnSpPr/>
            <p:nvPr/>
          </p:nvCxnSpPr>
          <p:spPr>
            <a:xfrm rot="10800000">
              <a:off x="4572000" y="3929066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חץ ישר 32"/>
            <p:cNvCxnSpPr/>
            <p:nvPr/>
          </p:nvCxnSpPr>
          <p:spPr>
            <a:xfrm>
              <a:off x="4572000" y="4929198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9"/>
            <p:cNvSpPr/>
            <p:nvPr/>
          </p:nvSpPr>
          <p:spPr>
            <a:xfrm>
              <a:off x="5000628" y="357187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4</a:t>
              </a:r>
              <a:endParaRPr lang="he-IL" sz="1100" b="1" dirty="0"/>
            </a:p>
          </p:txBody>
        </p:sp>
        <p:sp>
          <p:nvSpPr>
            <p:cNvPr id="35" name="Oval 39"/>
            <p:cNvSpPr/>
            <p:nvPr/>
          </p:nvSpPr>
          <p:spPr>
            <a:xfrm>
              <a:off x="6715140" y="464344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5</a:t>
              </a:r>
              <a:endParaRPr lang="he-IL" sz="1100" b="1" dirty="0"/>
            </a:p>
          </p:txBody>
        </p:sp>
      </p:grpSp>
      <p:graphicFrame>
        <p:nvGraphicFramePr>
          <p:cNvPr id="37" name="טבלה 36"/>
          <p:cNvGraphicFramePr>
            <a:graphicFrameLocks noGrp="1"/>
          </p:cNvGraphicFramePr>
          <p:nvPr/>
        </p:nvGraphicFramePr>
        <p:xfrm>
          <a:off x="1357290" y="1714488"/>
          <a:ext cx="6143668" cy="4357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 burst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SPI clock frequency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during transmission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28" y="90213"/>
            <a:ext cx="8817490" cy="662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Top Test Bench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46" name="קבוצה 45"/>
          <p:cNvGrpSpPr/>
          <p:nvPr/>
        </p:nvGrpSpPr>
        <p:grpSpPr>
          <a:xfrm>
            <a:off x="357158" y="1643050"/>
            <a:ext cx="8501122" cy="4857784"/>
            <a:chOff x="286901" y="1498073"/>
            <a:chExt cx="8641636" cy="5000660"/>
          </a:xfrm>
        </p:grpSpPr>
        <p:sp>
          <p:nvSpPr>
            <p:cNvPr id="5" name="Rectangle 14"/>
            <p:cNvSpPr/>
            <p:nvPr/>
          </p:nvSpPr>
          <p:spPr>
            <a:xfrm>
              <a:off x="2714612" y="3071810"/>
              <a:ext cx="3786214" cy="2581292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286901" y="1498073"/>
              <a:ext cx="8641636" cy="5000660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0364" y="3714752"/>
              <a:ext cx="1222427" cy="178595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Master</a:t>
              </a:r>
            </a:p>
          </p:txBody>
        </p:sp>
        <p:sp>
          <p:nvSpPr>
            <p:cNvPr id="8" name="Rounded Rectangle 20"/>
            <p:cNvSpPr/>
            <p:nvPr/>
          </p:nvSpPr>
          <p:spPr>
            <a:xfrm rot="16200000">
              <a:off x="3357554" y="4500570"/>
              <a:ext cx="178595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9" name="Rounded Rectangle 20"/>
            <p:cNvSpPr/>
            <p:nvPr/>
          </p:nvSpPr>
          <p:spPr>
            <a:xfrm rot="16200000">
              <a:off x="2071672" y="4500570"/>
              <a:ext cx="1785950" cy="214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3647" y="3714752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3076" y="4845618"/>
              <a:ext cx="114300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2" name="Oval 36"/>
            <p:cNvSpPr/>
            <p:nvPr/>
          </p:nvSpPr>
          <p:spPr>
            <a:xfrm>
              <a:off x="1141266" y="357016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1</a:t>
              </a:r>
              <a:endParaRPr lang="he-IL" sz="1100" b="1" dirty="0"/>
            </a:p>
          </p:txBody>
        </p:sp>
        <p:sp>
          <p:nvSpPr>
            <p:cNvPr id="13" name="Oval 37"/>
            <p:cNvSpPr/>
            <p:nvPr/>
          </p:nvSpPr>
          <p:spPr>
            <a:xfrm>
              <a:off x="1141639" y="471317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2</a:t>
              </a:r>
              <a:endParaRPr lang="he-IL" sz="1100" b="1" dirty="0"/>
            </a:p>
          </p:txBody>
        </p:sp>
        <p:cxnSp>
          <p:nvCxnSpPr>
            <p:cNvPr id="14" name="מחבר חץ ישר 13"/>
            <p:cNvCxnSpPr/>
            <p:nvPr/>
          </p:nvCxnSpPr>
          <p:spPr>
            <a:xfrm>
              <a:off x="2357422" y="4213230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/>
            <p:cNvCxnSpPr/>
            <p:nvPr/>
          </p:nvCxnSpPr>
          <p:spPr>
            <a:xfrm rot="10800000">
              <a:off x="2357434" y="4999048"/>
              <a:ext cx="50005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58017" y="4845618"/>
              <a:ext cx="1143007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cxnSp>
          <p:nvCxnSpPr>
            <p:cNvPr id="17" name="מחבר חץ ישר 16"/>
            <p:cNvCxnSpPr/>
            <p:nvPr/>
          </p:nvCxnSpPr>
          <p:spPr>
            <a:xfrm rot="10800000">
              <a:off x="6357950" y="4214818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>
              <a:off x="6286512" y="4999048"/>
              <a:ext cx="571504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00430" y="2000240"/>
              <a:ext cx="2357454" cy="92869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/>
              <a:r>
                <a:rPr lang="en-US" sz="2400" dirty="0" smtClean="0"/>
                <a:t>Scoreboard</a:t>
              </a:r>
              <a:endParaRPr lang="he-IL" sz="2400" dirty="0"/>
            </a:p>
          </p:txBody>
        </p:sp>
        <p:cxnSp>
          <p:nvCxnSpPr>
            <p:cNvPr id="20" name="מחבר מעוקל 19"/>
            <p:cNvCxnSpPr>
              <a:stCxn id="32" idx="3"/>
            </p:cNvCxnSpPr>
            <p:nvPr/>
          </p:nvCxnSpPr>
          <p:spPr>
            <a:xfrm flipH="1" flipV="1">
              <a:off x="5857884" y="2714620"/>
              <a:ext cx="2143140" cy="1467161"/>
            </a:xfrm>
            <a:prstGeom prst="curvedConnector3">
              <a:avLst>
                <a:gd name="adj1" fmla="val -10667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מעוקל 42"/>
            <p:cNvCxnSpPr>
              <a:stCxn id="11" idx="1"/>
            </p:cNvCxnSpPr>
            <p:nvPr/>
          </p:nvCxnSpPr>
          <p:spPr>
            <a:xfrm rot="10800000" flipH="1">
              <a:off x="1213076" y="2214554"/>
              <a:ext cx="2287354" cy="2815730"/>
            </a:xfrm>
            <a:prstGeom prst="curvedConnector4">
              <a:avLst>
                <a:gd name="adj1" fmla="val -36820"/>
                <a:gd name="adj2" fmla="val 100282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16" idx="3"/>
            </p:cNvCxnSpPr>
            <p:nvPr/>
          </p:nvCxnSpPr>
          <p:spPr>
            <a:xfrm flipH="1" flipV="1">
              <a:off x="5857884" y="2214554"/>
              <a:ext cx="2143140" cy="2815730"/>
            </a:xfrm>
            <a:prstGeom prst="curvedConnector4">
              <a:avLst>
                <a:gd name="adj1" fmla="val -38176"/>
                <a:gd name="adj2" fmla="val 99855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מעוקל 22"/>
            <p:cNvCxnSpPr>
              <a:stCxn id="10" idx="1"/>
            </p:cNvCxnSpPr>
            <p:nvPr/>
          </p:nvCxnSpPr>
          <p:spPr>
            <a:xfrm rot="10800000" flipH="1">
              <a:off x="1213646" y="2714621"/>
              <a:ext cx="2286783" cy="1461797"/>
            </a:xfrm>
            <a:prstGeom prst="curvedConnector3">
              <a:avLst>
                <a:gd name="adj1" fmla="val -9997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40"/>
            <p:cNvSpPr/>
            <p:nvPr/>
          </p:nvSpPr>
          <p:spPr>
            <a:xfrm>
              <a:off x="3427282" y="192880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5</a:t>
              </a:r>
              <a:endParaRPr lang="he-IL" sz="1100" b="1" dirty="0"/>
            </a:p>
          </p:txBody>
        </p:sp>
        <p:sp>
          <p:nvSpPr>
            <p:cNvPr id="25" name="Rounded Rectangle 20"/>
            <p:cNvSpPr/>
            <p:nvPr/>
          </p:nvSpPr>
          <p:spPr>
            <a:xfrm>
              <a:off x="3071803" y="5357826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934" y="6072205"/>
              <a:ext cx="1225663" cy="38019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CFG_DUT</a:t>
              </a:r>
              <a:endParaRPr lang="he-IL" dirty="0"/>
            </a:p>
          </p:txBody>
        </p:sp>
        <p:sp>
          <p:nvSpPr>
            <p:cNvPr id="27" name="Oval 41"/>
            <p:cNvSpPr/>
            <p:nvPr/>
          </p:nvSpPr>
          <p:spPr>
            <a:xfrm>
              <a:off x="3929058" y="592933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6</a:t>
              </a:r>
              <a:endParaRPr lang="he-IL" sz="1100" b="1" dirty="0"/>
            </a:p>
          </p:txBody>
        </p:sp>
        <p:cxnSp>
          <p:nvCxnSpPr>
            <p:cNvPr id="28" name="מחבר חץ ישר 27"/>
            <p:cNvCxnSpPr>
              <a:stCxn id="26" idx="0"/>
              <a:endCxn id="25" idx="2"/>
            </p:cNvCxnSpPr>
            <p:nvPr/>
          </p:nvCxnSpPr>
          <p:spPr>
            <a:xfrm rot="16200000" flipV="1">
              <a:off x="3896144" y="5283583"/>
              <a:ext cx="500066" cy="107717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חץ ישר 28"/>
            <p:cNvCxnSpPr/>
            <p:nvPr/>
          </p:nvCxnSpPr>
          <p:spPr>
            <a:xfrm rot="10800000" flipV="1">
              <a:off x="4357688" y="4000504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39"/>
            <p:cNvSpPr/>
            <p:nvPr/>
          </p:nvSpPr>
          <p:spPr>
            <a:xfrm>
              <a:off x="6715140" y="471317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4</a:t>
              </a:r>
              <a:endParaRPr lang="he-IL" sz="11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714752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7249" y="3720116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57686" y="3071810"/>
              <a:ext cx="5950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 smtClean="0"/>
                <a:t>DUT</a:t>
              </a:r>
              <a:endParaRPr lang="he-IL" b="1" dirty="0"/>
            </a:p>
          </p:txBody>
        </p:sp>
        <p:cxnSp>
          <p:nvCxnSpPr>
            <p:cNvPr id="34" name="מחבר חץ ישר 33"/>
            <p:cNvCxnSpPr>
              <a:stCxn id="26" idx="0"/>
              <a:endCxn id="42" idx="2"/>
            </p:cNvCxnSpPr>
            <p:nvPr/>
          </p:nvCxnSpPr>
          <p:spPr>
            <a:xfrm rot="5400000" flipH="1" flipV="1">
              <a:off x="4896276" y="5360630"/>
              <a:ext cx="500066" cy="92308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8"/>
            <p:cNvSpPr/>
            <p:nvPr/>
          </p:nvSpPr>
          <p:spPr>
            <a:xfrm>
              <a:off x="6715140" y="364160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3</a:t>
              </a:r>
              <a:endParaRPr lang="he-IL" sz="1100" b="1" dirty="0"/>
            </a:p>
          </p:txBody>
        </p:sp>
        <p:sp>
          <p:nvSpPr>
            <p:cNvPr id="36" name="Oval 39"/>
            <p:cNvSpPr/>
            <p:nvPr/>
          </p:nvSpPr>
          <p:spPr>
            <a:xfrm>
              <a:off x="4214810" y="300037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7</a:t>
              </a:r>
              <a:endParaRPr lang="he-IL" sz="11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628" y="4143380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628" y="4572008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5000636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Slave3</a:t>
              </a:r>
            </a:p>
          </p:txBody>
        </p:sp>
        <p:sp>
          <p:nvSpPr>
            <p:cNvPr id="40" name="Rounded Rectangle 20"/>
            <p:cNvSpPr/>
            <p:nvPr/>
          </p:nvSpPr>
          <p:spPr>
            <a:xfrm rot="16200000">
              <a:off x="4071935" y="4500569"/>
              <a:ext cx="1785950" cy="214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41" name="Rounded Rectangle 20"/>
            <p:cNvSpPr/>
            <p:nvPr/>
          </p:nvSpPr>
          <p:spPr>
            <a:xfrm rot="16200000">
              <a:off x="5393540" y="4464851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42" name="Rounded Rectangle 20"/>
            <p:cNvSpPr/>
            <p:nvPr/>
          </p:nvSpPr>
          <p:spPr>
            <a:xfrm>
              <a:off x="5072066" y="5357826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cxnSp>
          <p:nvCxnSpPr>
            <p:cNvPr id="43" name="מחבר חץ ישר 42"/>
            <p:cNvCxnSpPr/>
            <p:nvPr/>
          </p:nvCxnSpPr>
          <p:spPr>
            <a:xfrm rot="10800000" flipV="1">
              <a:off x="4357687" y="4357694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43"/>
            <p:cNvCxnSpPr/>
            <p:nvPr/>
          </p:nvCxnSpPr>
          <p:spPr>
            <a:xfrm rot="10800000" flipV="1">
              <a:off x="4357687" y="4786322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חץ ישר 44"/>
            <p:cNvCxnSpPr/>
            <p:nvPr/>
          </p:nvCxnSpPr>
          <p:spPr>
            <a:xfrm rot="10800000" flipV="1">
              <a:off x="4357687" y="5214948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טבלה 48"/>
          <p:cNvGraphicFramePr>
            <a:graphicFrameLocks noGrp="1"/>
          </p:cNvGraphicFramePr>
          <p:nvPr/>
        </p:nvGraphicFramePr>
        <p:xfrm>
          <a:off x="1500166" y="1714488"/>
          <a:ext cx="6143668" cy="32682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+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 burst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+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+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Different SPI clock frequencies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+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SPI clock frequency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+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Generics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Top Test Bench (UVM 1.1)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67" name="קבוצה 66"/>
          <p:cNvGrpSpPr/>
          <p:nvPr/>
        </p:nvGrpSpPr>
        <p:grpSpPr>
          <a:xfrm>
            <a:off x="216180" y="1755146"/>
            <a:ext cx="8784976" cy="3888432"/>
            <a:chOff x="216180" y="1755146"/>
            <a:chExt cx="8784976" cy="3888432"/>
          </a:xfrm>
        </p:grpSpPr>
        <p:grpSp>
          <p:nvGrpSpPr>
            <p:cNvPr id="36" name="Group 15"/>
            <p:cNvGrpSpPr/>
            <p:nvPr/>
          </p:nvGrpSpPr>
          <p:grpSpPr>
            <a:xfrm>
              <a:off x="4312621" y="2691250"/>
              <a:ext cx="4688535" cy="1584176"/>
              <a:chOff x="2115713" y="2348880"/>
              <a:chExt cx="4688535" cy="1584176"/>
            </a:xfrm>
          </p:grpSpPr>
          <p:sp>
            <p:nvSpPr>
              <p:cNvPr id="38" name="Rectangle 13"/>
              <p:cNvSpPr/>
              <p:nvPr/>
            </p:nvSpPr>
            <p:spPr>
              <a:xfrm>
                <a:off x="2123728" y="2348880"/>
                <a:ext cx="4680520" cy="1584176"/>
              </a:xfrm>
              <a:prstGeom prst="rect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627784" y="2852936"/>
                <a:ext cx="1008112" cy="6463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Master</a:t>
                </a:r>
              </a:p>
              <a:p>
                <a:pPr algn="ctr" rtl="0"/>
                <a:r>
                  <a:rPr lang="en-US" dirty="0" smtClean="0"/>
                  <a:t>Host</a:t>
                </a:r>
                <a:endParaRPr lang="he-IL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11960" y="2852936"/>
                <a:ext cx="1008112" cy="6463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Slave</a:t>
                </a:r>
              </a:p>
              <a:p>
                <a:pPr algn="ctr" rtl="0"/>
                <a:r>
                  <a:rPr lang="en-US" dirty="0" smtClean="0"/>
                  <a:t>Host</a:t>
                </a:r>
                <a:endParaRPr lang="he-IL" dirty="0"/>
              </a:p>
            </p:txBody>
          </p:sp>
          <p:cxnSp>
            <p:nvCxnSpPr>
              <p:cNvPr id="41" name="Straight Arrow Connector 5"/>
              <p:cNvCxnSpPr>
                <a:stCxn id="39" idx="3"/>
                <a:endCxn id="40" idx="1"/>
              </p:cNvCxnSpPr>
              <p:nvPr/>
            </p:nvCxnSpPr>
            <p:spPr>
              <a:xfrm>
                <a:off x="3635896" y="3176102"/>
                <a:ext cx="57606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719188" y="2708920"/>
                <a:ext cx="383567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200" dirty="0" smtClean="0"/>
                  <a:t>SPI</a:t>
                </a:r>
              </a:p>
              <a:p>
                <a:pPr algn="ctr"/>
                <a:r>
                  <a:rPr lang="en-US" sz="1200" dirty="0" smtClean="0"/>
                  <a:t>I/F</a:t>
                </a:r>
                <a:endParaRPr lang="he-IL" sz="12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635847" y="2854677"/>
                <a:ext cx="952377" cy="64633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pPr algn="ctr"/>
                <a:r>
                  <a:rPr lang="en-US" dirty="0" smtClean="0"/>
                  <a:t>External</a:t>
                </a:r>
              </a:p>
              <a:p>
                <a:pPr algn="ctr"/>
                <a:r>
                  <a:rPr lang="en-US" dirty="0" smtClean="0"/>
                  <a:t>RAM</a:t>
                </a:r>
                <a:endParaRPr lang="he-IL" dirty="0"/>
              </a:p>
            </p:txBody>
          </p:sp>
          <p:cxnSp>
            <p:nvCxnSpPr>
              <p:cNvPr id="44" name="Straight Arrow Connector 9"/>
              <p:cNvCxnSpPr>
                <a:stCxn id="43" idx="1"/>
                <a:endCxn id="40" idx="3"/>
              </p:cNvCxnSpPr>
              <p:nvPr/>
            </p:nvCxnSpPr>
            <p:spPr>
              <a:xfrm flipH="1" flipV="1">
                <a:off x="5220072" y="3176102"/>
                <a:ext cx="415775" cy="174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 rot="16200000">
                <a:off x="2385183" y="3023529"/>
                <a:ext cx="458780" cy="26161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1">
                <a:spAutoFit/>
              </a:bodyPr>
              <a:lstStyle/>
              <a:p>
                <a:r>
                  <a:rPr lang="en-US" sz="1100" b="1" dirty="0" smtClean="0"/>
                  <a:t>WBS</a:t>
                </a:r>
                <a:endParaRPr lang="he-IL" sz="11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15713" y="2348880"/>
                <a:ext cx="59503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r>
                  <a:rPr lang="en-US" b="1" dirty="0" smtClean="0"/>
                  <a:t>DUT</a:t>
                </a:r>
                <a:endParaRPr lang="he-IL" b="1" dirty="0"/>
              </a:p>
            </p:txBody>
          </p:sp>
        </p:grpSp>
        <p:grpSp>
          <p:nvGrpSpPr>
            <p:cNvPr id="47" name="Group 38"/>
            <p:cNvGrpSpPr/>
            <p:nvPr/>
          </p:nvGrpSpPr>
          <p:grpSpPr>
            <a:xfrm>
              <a:off x="216180" y="1755146"/>
              <a:ext cx="3888432" cy="3888432"/>
              <a:chOff x="251520" y="1556792"/>
              <a:chExt cx="3888432" cy="3888432"/>
            </a:xfrm>
          </p:grpSpPr>
          <p:sp>
            <p:nvSpPr>
              <p:cNvPr id="48" name="Rectangle 36"/>
              <p:cNvSpPr/>
              <p:nvPr/>
            </p:nvSpPr>
            <p:spPr>
              <a:xfrm>
                <a:off x="251520" y="1556792"/>
                <a:ext cx="3888432" cy="388843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Rectangle 34"/>
              <p:cNvSpPr/>
              <p:nvPr/>
            </p:nvSpPr>
            <p:spPr>
              <a:xfrm>
                <a:off x="539552" y="2060848"/>
                <a:ext cx="3096344" cy="302433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50" name="Group 24"/>
              <p:cNvGrpSpPr/>
              <p:nvPr/>
            </p:nvGrpSpPr>
            <p:grpSpPr>
              <a:xfrm>
                <a:off x="755576" y="2564904"/>
                <a:ext cx="2520280" cy="1656184"/>
                <a:chOff x="1475656" y="1700808"/>
                <a:chExt cx="2520280" cy="1656184"/>
              </a:xfrm>
            </p:grpSpPr>
            <p:sp>
              <p:nvSpPr>
                <p:cNvPr id="55" name="Rectangle 22"/>
                <p:cNvSpPr/>
                <p:nvPr/>
              </p:nvSpPr>
              <p:spPr>
                <a:xfrm>
                  <a:off x="1475656" y="1700808"/>
                  <a:ext cx="2520280" cy="1656184"/>
                </a:xfrm>
                <a:prstGeom prst="rect">
                  <a:avLst/>
                </a:prstGeom>
                <a:solidFill>
                  <a:srgbClr val="7030A0">
                    <a:alpha val="1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896961" y="2718212"/>
                  <a:ext cx="757901" cy="36933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1">
                  <a:spAutoFit/>
                </a:bodyPr>
                <a:lstStyle/>
                <a:p>
                  <a:r>
                    <a:rPr lang="en-US" dirty="0" smtClean="0"/>
                    <a:t>Driver</a:t>
                  </a:r>
                  <a:endParaRPr lang="he-IL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691680" y="2718212"/>
                  <a:ext cx="955070" cy="36933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1">
                  <a:spAutoFit/>
                </a:bodyPr>
                <a:lstStyle/>
                <a:p>
                  <a:r>
                    <a:rPr lang="en-US" dirty="0" smtClean="0"/>
                    <a:t>Monitor</a:t>
                  </a:r>
                  <a:endParaRPr lang="he-IL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311749" y="1988840"/>
                  <a:ext cx="1180131" cy="36933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1">
                  <a:spAutoFit/>
                </a:bodyPr>
                <a:lstStyle/>
                <a:p>
                  <a:r>
                    <a:rPr lang="en-US" dirty="0" smtClean="0"/>
                    <a:t>Sequencer</a:t>
                  </a:r>
                  <a:endParaRPr lang="he-IL" dirty="0"/>
                </a:p>
              </p:txBody>
            </p:sp>
            <p:cxnSp>
              <p:nvCxnSpPr>
                <p:cNvPr id="59" name="Shape 20"/>
                <p:cNvCxnSpPr>
                  <a:stCxn id="58" idx="2"/>
                  <a:endCxn id="56" idx="0"/>
                </p:cNvCxnSpPr>
                <p:nvPr/>
              </p:nvCxnSpPr>
              <p:spPr>
                <a:xfrm rot="16200000" flipH="1">
                  <a:off x="2908843" y="2351143"/>
                  <a:ext cx="360040" cy="374097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1475656" y="1700808"/>
                  <a:ext cx="736869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1">
                  <a:spAutoFit/>
                </a:bodyPr>
                <a:lstStyle/>
                <a:p>
                  <a:r>
                    <a:rPr lang="en-US" dirty="0" smtClean="0"/>
                    <a:t>Agent</a:t>
                  </a:r>
                  <a:endParaRPr lang="he-IL" dirty="0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1331640" y="4427820"/>
                <a:ext cx="1253806" cy="36933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1">
                <a:spAutoFit/>
              </a:bodyPr>
              <a:lstStyle/>
              <a:p>
                <a:r>
                  <a:rPr lang="en-US" dirty="0" smtClean="0"/>
                  <a:t>Scoreboard</a:t>
                </a:r>
                <a:endParaRPr lang="he-IL" dirty="0"/>
              </a:p>
            </p:txBody>
          </p:sp>
          <p:cxnSp>
            <p:nvCxnSpPr>
              <p:cNvPr id="52" name="Elbow Connector 30"/>
              <p:cNvCxnSpPr>
                <a:stCxn id="57" idx="2"/>
                <a:endCxn id="51" idx="0"/>
              </p:cNvCxnSpPr>
              <p:nvPr/>
            </p:nvCxnSpPr>
            <p:spPr>
              <a:xfrm rot="16200000" flipH="1">
                <a:off x="1465749" y="3935026"/>
                <a:ext cx="476180" cy="509408"/>
              </a:xfrm>
              <a:prstGeom prst="bentConnector3">
                <a:avLst>
                  <a:gd name="adj1" fmla="val 37198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39552" y="2060848"/>
                <a:ext cx="116891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r>
                  <a:rPr lang="en-US" dirty="0" smtClean="0"/>
                  <a:t>UVM_ENV</a:t>
                </a:r>
                <a:endParaRPr lang="he-IL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51520" y="1556792"/>
                <a:ext cx="121475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dirty="0" smtClean="0"/>
                  <a:t>UVM_TEST</a:t>
                </a:r>
                <a:endParaRPr lang="he-IL" dirty="0"/>
              </a:p>
            </p:txBody>
          </p:sp>
        </p:grpSp>
        <p:cxnSp>
          <p:nvCxnSpPr>
            <p:cNvPr id="61" name="Shape 26"/>
            <p:cNvCxnSpPr/>
            <p:nvPr/>
          </p:nvCxnSpPr>
          <p:spPr>
            <a:xfrm flipV="1">
              <a:off x="2880476" y="3496704"/>
              <a:ext cx="1800200" cy="490690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Oval 39"/>
            <p:cNvSpPr/>
            <p:nvPr/>
          </p:nvSpPr>
          <p:spPr>
            <a:xfrm>
              <a:off x="1440316" y="297928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1</a:t>
              </a:r>
              <a:endParaRPr lang="he-IL" sz="1100" b="1" dirty="0"/>
            </a:p>
          </p:txBody>
        </p:sp>
        <p:sp>
          <p:nvSpPr>
            <p:cNvPr id="63" name="Oval 40"/>
            <p:cNvSpPr/>
            <p:nvPr/>
          </p:nvSpPr>
          <p:spPr>
            <a:xfrm>
              <a:off x="2016380" y="369936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2</a:t>
              </a:r>
              <a:endParaRPr lang="he-IL" sz="1100" b="1" dirty="0"/>
            </a:p>
          </p:txBody>
        </p:sp>
        <p:sp>
          <p:nvSpPr>
            <p:cNvPr id="64" name="Oval 41"/>
            <p:cNvSpPr/>
            <p:nvPr/>
          </p:nvSpPr>
          <p:spPr>
            <a:xfrm>
              <a:off x="792244" y="369936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3</a:t>
              </a:r>
              <a:endParaRPr lang="he-IL" sz="1100" b="1" dirty="0"/>
            </a:p>
          </p:txBody>
        </p:sp>
        <p:sp>
          <p:nvSpPr>
            <p:cNvPr id="65" name="Oval 42"/>
            <p:cNvSpPr/>
            <p:nvPr/>
          </p:nvSpPr>
          <p:spPr>
            <a:xfrm>
              <a:off x="1224292" y="449145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4</a:t>
              </a:r>
              <a:endParaRPr lang="he-IL" sz="1100" b="1" dirty="0"/>
            </a:p>
          </p:txBody>
        </p:sp>
        <p:sp>
          <p:nvSpPr>
            <p:cNvPr id="66" name="Oval 43"/>
            <p:cNvSpPr/>
            <p:nvPr/>
          </p:nvSpPr>
          <p:spPr>
            <a:xfrm>
              <a:off x="4176620" y="254723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5</a:t>
              </a:r>
              <a:endParaRPr lang="he-IL" sz="1100" b="1" dirty="0"/>
            </a:p>
          </p:txBody>
        </p:sp>
      </p:grpSp>
      <p:graphicFrame>
        <p:nvGraphicFramePr>
          <p:cNvPr id="68" name="טבלה 67"/>
          <p:cNvGraphicFramePr>
            <a:graphicFrameLocks noGrp="1"/>
          </p:cNvGraphicFramePr>
          <p:nvPr/>
        </p:nvGraphicFramePr>
        <p:xfrm>
          <a:off x="1357290" y="1875222"/>
          <a:ext cx="6143668" cy="38130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burst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lengths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SPI clock frequencies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Burst length exceeds RAM address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 interrupted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endParaRPr lang="he-I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Reset</a:t>
                      </a:r>
                      <a:r>
                        <a:rPr lang="en-US" b="1" baseline="0" dirty="0" smtClean="0"/>
                        <a:t> in middle of transaction</a:t>
                      </a:r>
                      <a:endParaRPr lang="he-IL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/>
          <p:nvPr/>
        </p:nvSpPr>
        <p:spPr>
          <a:xfrm>
            <a:off x="357158" y="1643050"/>
            <a:ext cx="8215370" cy="464347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/>
              <a:t>COVERGROUP COVERAGE: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----------------------------------------------------------------------------------------------------</a:t>
            </a:r>
            <a:br>
              <a:rPr lang="en-US" sz="1200" dirty="0" smtClean="0"/>
            </a:br>
            <a:r>
              <a:rPr lang="en-US" sz="1200" dirty="0" err="1" smtClean="0"/>
              <a:t>Covergroup</a:t>
            </a:r>
            <a:r>
              <a:rPr lang="en-US" sz="1200" dirty="0" smtClean="0"/>
              <a:t>                                             Metric      Goal/ Status 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                                                             At Least                          </a:t>
            </a:r>
            <a:br>
              <a:rPr lang="en-US" sz="1200" dirty="0" smtClean="0"/>
            </a:br>
            <a:r>
              <a:rPr lang="en-US" sz="1200" dirty="0" smtClean="0"/>
              <a:t>----------------------------------------------------------------------------------------------------</a:t>
            </a:r>
            <a:br>
              <a:rPr lang="en-US" sz="1200" dirty="0" smtClean="0"/>
            </a:br>
            <a:r>
              <a:rPr lang="en-US" sz="1200" dirty="0" smtClean="0"/>
              <a:t> TYPE /top/</a:t>
            </a:r>
            <a:r>
              <a:rPr lang="en-US" sz="1200" dirty="0" err="1" smtClean="0"/>
              <a:t>master_host_monitor</a:t>
            </a:r>
            <a:r>
              <a:rPr lang="en-US" sz="1200" dirty="0" smtClean="0"/>
              <a:t>/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::length    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</a:t>
            </a:r>
            <a:r>
              <a:rPr lang="en-US" sz="1200" dirty="0" err="1" smtClean="0"/>
              <a:t>init_addr</a:t>
            </a:r>
            <a:r>
              <a:rPr lang="en-US" sz="1200" dirty="0" smtClean="0"/>
              <a:t> 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</a:t>
            </a:r>
            <a:r>
              <a:rPr lang="en-US" sz="1200" dirty="0" err="1" smtClean="0"/>
              <a:t>div_factor</a:t>
            </a:r>
            <a:r>
              <a:rPr lang="en-US" sz="1200" dirty="0" smtClean="0"/>
              <a:t>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</a:t>
            </a:r>
            <a:r>
              <a:rPr lang="en-US" sz="1200" dirty="0" err="1" smtClean="0"/>
              <a:t>cpol_cpha</a:t>
            </a:r>
            <a:r>
              <a:rPr lang="en-US" sz="1200" dirty="0" smtClean="0"/>
              <a:t> 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CLASS </a:t>
            </a:r>
            <a:r>
              <a:rPr lang="en-US" sz="1200" dirty="0" err="1" smtClean="0"/>
              <a:t>master_host_monitor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TOTAL COVERGROUP COVERAGE: 100.0%  COVERGROUP TYPES: 1</a:t>
            </a:r>
            <a:endParaRPr lang="he-IL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SV Verification Summary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714488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Total of 8 bugs were found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SPI Master – 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SPI Slave – 3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Top – 2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Reached 100 % coverage rate for all TBs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Project </a:t>
            </a:r>
            <a:r>
              <a:rPr lang="en-US" dirty="0" smtClean="0">
                <a:solidFill>
                  <a:srgbClr val="7030A0"/>
                </a:solidFill>
              </a:rPr>
              <a:t>Requirements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928802"/>
            <a:ext cx="8501122" cy="3571900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Implement SPI Master and SPI </a:t>
            </a:r>
            <a:r>
              <a:rPr lang="en-US" sz="2800" b="1" dirty="0" smtClean="0">
                <a:solidFill>
                  <a:schemeClr val="tx1"/>
                </a:solidFill>
              </a:rPr>
              <a:t>Slave cores (VHDL)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Implement </a:t>
            </a:r>
            <a:r>
              <a:rPr lang="en-US" sz="2800" dirty="0" smtClean="0">
                <a:solidFill>
                  <a:schemeClr val="tx1"/>
                </a:solidFill>
              </a:rPr>
              <a:t>Master and Slave </a:t>
            </a:r>
            <a:r>
              <a:rPr lang="en-US" sz="2800" dirty="0" smtClean="0">
                <a:solidFill>
                  <a:schemeClr val="tx1"/>
                </a:solidFill>
              </a:rPr>
              <a:t>h</a:t>
            </a:r>
            <a:r>
              <a:rPr lang="en-US" sz="2800" dirty="0" smtClean="0">
                <a:solidFill>
                  <a:schemeClr val="tx1"/>
                </a:solidFill>
              </a:rPr>
              <a:t>osts (VHDL)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Verify the entire design (SystemVerilog)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Summary &amp; Conclusions 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 lot more than the original project</a:t>
            </a:r>
          </a:p>
          <a:p>
            <a:pPr algn="l" rtl="0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Well-organized development methodology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Relatively fast completion of the project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Very </a:t>
            </a:r>
            <a:r>
              <a:rPr lang="en-US" dirty="0" smtClean="0">
                <a:solidFill>
                  <a:schemeClr val="tx1"/>
                </a:solidFill>
              </a:rPr>
              <a:t>enjoyable and fruitful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The End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429684" cy="928694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en-US" b="1" dirty="0" smtClean="0">
                <a:solidFill>
                  <a:schemeClr val="tx1"/>
                </a:solidFill>
              </a:rPr>
              <a:t>Thanks to both of our </a:t>
            </a:r>
            <a:r>
              <a:rPr lang="en-US" b="1" dirty="0" smtClean="0">
                <a:solidFill>
                  <a:schemeClr val="tx1"/>
                </a:solidFill>
              </a:rPr>
              <a:t>supervisors !</a:t>
            </a:r>
            <a:endParaRPr lang="en-US" b="1" dirty="0" smtClean="0">
              <a:solidFill>
                <a:schemeClr val="tx1"/>
              </a:solidFill>
            </a:endParaRPr>
          </a:p>
          <a:p>
            <a:pPr rtl="0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מלבן 3"/>
          <p:cNvSpPr/>
          <p:nvPr/>
        </p:nvSpPr>
        <p:spPr>
          <a:xfrm>
            <a:off x="1714480" y="2786059"/>
            <a:ext cx="535785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Comments </a:t>
            </a:r>
          </a:p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&amp;</a:t>
            </a:r>
          </a:p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Questions</a:t>
            </a:r>
            <a:endParaRPr lang="he-IL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-24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In General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500174"/>
            <a:ext cx="7143800" cy="3071834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erial </a:t>
            </a:r>
            <a:r>
              <a:rPr lang="en-US" dirty="0">
                <a:solidFill>
                  <a:schemeClr val="tx1"/>
                </a:solidFill>
              </a:rPr>
              <a:t>data link standard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Operates </a:t>
            </a:r>
            <a:r>
              <a:rPr lang="en-US" dirty="0">
                <a:solidFill>
                  <a:schemeClr val="tx1"/>
                </a:solidFill>
              </a:rPr>
              <a:t>in full </a:t>
            </a:r>
            <a:r>
              <a:rPr lang="en-US" dirty="0" smtClean="0">
                <a:solidFill>
                  <a:schemeClr val="tx1"/>
                </a:solidFill>
              </a:rPr>
              <a:t>duplex mode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Devices </a:t>
            </a:r>
            <a:r>
              <a:rPr lang="en-US" dirty="0">
                <a:solidFill>
                  <a:schemeClr val="tx1"/>
                </a:solidFill>
              </a:rPr>
              <a:t>communicate in master/slave 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Single master, multiple slaves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The master </a:t>
            </a:r>
            <a:r>
              <a:rPr lang="en-US" dirty="0">
                <a:solidFill>
                  <a:schemeClr val="tx1"/>
                </a:solidFill>
              </a:rPr>
              <a:t>initiates </a:t>
            </a:r>
            <a:r>
              <a:rPr lang="en-US" dirty="0" smtClean="0">
                <a:solidFill>
                  <a:schemeClr val="tx1"/>
                </a:solidFill>
              </a:rPr>
              <a:t>the data </a:t>
            </a:r>
            <a:r>
              <a:rPr lang="en-US" dirty="0" smtClean="0">
                <a:solidFill>
                  <a:schemeClr val="tx1"/>
                </a:solidFill>
              </a:rPr>
              <a:t>frame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-24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In General (Cont.)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500174"/>
            <a:ext cx="7143800" cy="3429024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interface is consumed of four signals:</a:t>
            </a: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SPI_CLK</a:t>
            </a:r>
            <a:r>
              <a:rPr lang="en-US" dirty="0" smtClean="0">
                <a:solidFill>
                  <a:schemeClr val="tx1"/>
                </a:solidFill>
              </a:rPr>
              <a:t>: Serial Clock (output from master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SPI_MOSI</a:t>
            </a:r>
            <a:r>
              <a:rPr lang="en-US" dirty="0" smtClean="0">
                <a:solidFill>
                  <a:schemeClr val="tx1"/>
                </a:solidFill>
              </a:rPr>
              <a:t>: Master Output, Slave </a:t>
            </a:r>
            <a:r>
              <a:rPr lang="en-US" dirty="0" smtClean="0">
                <a:solidFill>
                  <a:schemeClr val="tx1"/>
                </a:solidFill>
              </a:rPr>
              <a:t>Input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SPI_MISO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Master Input, Slave </a:t>
            </a:r>
            <a:r>
              <a:rPr lang="en-US" dirty="0" smtClean="0">
                <a:solidFill>
                  <a:schemeClr val="tx1"/>
                </a:solidFill>
              </a:rPr>
              <a:t>Output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SPI_SS</a:t>
            </a:r>
            <a:r>
              <a:rPr lang="en-US" dirty="0" smtClean="0">
                <a:solidFill>
                  <a:schemeClr val="tx1"/>
                </a:solidFill>
              </a:rPr>
              <a:t>: Slave Select (output from master).</a:t>
            </a: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</a:rPr>
              <a:t> 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6" name="Picture 4" descr="http://upload.wikimedia.org/wikipedia/commons/thumb/e/ed/SPI_single_slave.svg/1000px-SPI_single_slav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14818"/>
            <a:ext cx="6596074" cy="2057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In General (Cont.)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8143932" cy="1714512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The master configures the clock polarity and </a:t>
            </a:r>
            <a:r>
              <a:rPr lang="en-US" sz="2400" dirty="0" smtClean="0">
                <a:solidFill>
                  <a:schemeClr val="tx1"/>
                </a:solidFill>
              </a:rPr>
              <a:t>phase</a:t>
            </a:r>
            <a:endParaRPr lang="he-IL" sz="2400" dirty="0" smtClean="0">
              <a:solidFill>
                <a:schemeClr val="tx1"/>
              </a:solidFill>
            </a:endParaRPr>
          </a:p>
        </p:txBody>
      </p:sp>
      <p:pic>
        <p:nvPicPr>
          <p:cNvPr id="15362" name="Picture 2" descr="http://upload.wikimedia.org/wikipedia/commons/thumb/6/6b/SPI_timing_diagram2.svg/1000px-SPI_timing_diagram2.svg.png"/>
          <p:cNvPicPr>
            <a:picLocks noChangeAspect="1" noChangeArrowheads="1"/>
          </p:cNvPicPr>
          <p:nvPr/>
        </p:nvPicPr>
        <p:blipFill>
          <a:blip r:embed="rId2">
            <a:lum bright="-45000" contrast="27000"/>
          </a:blip>
          <a:srcRect/>
          <a:stretch>
            <a:fillRect/>
          </a:stretch>
        </p:blipFill>
        <p:spPr bwMode="auto">
          <a:xfrm>
            <a:off x="1214414" y="2428868"/>
            <a:ext cx="6393762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Wishbone In General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8143932" cy="1714512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Please add general description of WB</a:t>
            </a:r>
            <a:endParaRPr lang="he-IL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14290"/>
            <a:ext cx="7772400" cy="17859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Implementation </a:t>
            </a:r>
            <a:r>
              <a:rPr lang="en-US" dirty="0" smtClean="0">
                <a:solidFill>
                  <a:srgbClr val="7030A0"/>
                </a:solidFill>
              </a:rPr>
              <a:t>Stages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Unit Level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357430"/>
            <a:ext cx="8429684" cy="3429024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Design of SPI Master and SPI Slave cores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Design internal blocks of master and slave hosts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SPI Master and SPI Slave individual Test Benches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14290"/>
            <a:ext cx="7772400" cy="17859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Implementation </a:t>
            </a:r>
            <a:r>
              <a:rPr lang="en-US" dirty="0" smtClean="0">
                <a:solidFill>
                  <a:srgbClr val="7030A0"/>
                </a:solidFill>
              </a:rPr>
              <a:t>Stages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Top Level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143116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Integration of SPI cores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Integration of master and slave hosts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SPI top test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ench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Top architecture test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ench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1429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SPI Core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785926"/>
            <a:ext cx="8286808" cy="2214578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Four main interfaces: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60" y="2786058"/>
            <a:ext cx="4000528" cy="1857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 anchorCtr="0">
            <a:noAutofit/>
          </a:bodyPr>
          <a:lstStyle/>
          <a:p>
            <a:pPr algn="ctr" rtl="0"/>
            <a:r>
              <a:rPr lang="en-US" sz="3200" dirty="0" smtClean="0"/>
              <a:t>SPI </a:t>
            </a:r>
            <a:r>
              <a:rPr lang="en-US" sz="3200" dirty="0" smtClean="0"/>
              <a:t>Core</a:t>
            </a:r>
            <a:endParaRPr lang="en-US" sz="3200" dirty="0" smtClean="0"/>
          </a:p>
        </p:txBody>
      </p:sp>
      <p:sp>
        <p:nvSpPr>
          <p:cNvPr id="6" name="Rounded Rectangle 20"/>
          <p:cNvSpPr/>
          <p:nvPr/>
        </p:nvSpPr>
        <p:spPr>
          <a:xfrm rot="5400000">
            <a:off x="5643570" y="3500438"/>
            <a:ext cx="185738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SPI Interface</a:t>
            </a:r>
            <a:endParaRPr lang="he-IL" b="1" dirty="0"/>
          </a:p>
        </p:txBody>
      </p:sp>
      <p:sp>
        <p:nvSpPr>
          <p:cNvPr id="7" name="Rounded Rectangle 20"/>
          <p:cNvSpPr/>
          <p:nvPr/>
        </p:nvSpPr>
        <p:spPr>
          <a:xfrm rot="16200000">
            <a:off x="1428728" y="3500438"/>
            <a:ext cx="185738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FIFO Interface</a:t>
            </a:r>
            <a:endParaRPr lang="he-IL" b="1" dirty="0"/>
          </a:p>
        </p:txBody>
      </p:sp>
      <p:sp>
        <p:nvSpPr>
          <p:cNvPr id="8" name="Rounded Rectangle 20"/>
          <p:cNvSpPr/>
          <p:nvPr/>
        </p:nvSpPr>
        <p:spPr>
          <a:xfrm>
            <a:off x="2571736" y="4572008"/>
            <a:ext cx="37862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CFG interface</a:t>
            </a:r>
            <a:endParaRPr lang="he-IL" b="1" dirty="0"/>
          </a:p>
        </p:txBody>
      </p:sp>
      <p:sp>
        <p:nvSpPr>
          <p:cNvPr id="9" name="Rounded Rectangle 20"/>
          <p:cNvSpPr/>
          <p:nvPr/>
        </p:nvSpPr>
        <p:spPr>
          <a:xfrm>
            <a:off x="2571736" y="2571744"/>
            <a:ext cx="37862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Received Data Interface</a:t>
            </a:r>
            <a:endParaRPr lang="he-IL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28596" y="5000636"/>
            <a:ext cx="8286808" cy="150019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Generic word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 </a:t>
            </a:r>
            <a:r>
              <a:rPr lang="en-US" sz="3200" dirty="0" smtClean="0"/>
              <a:t>Generic number of slaves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682</Words>
  <Application>Microsoft Office PowerPoint</Application>
  <PresentationFormat>‫הצגה על המסך (4:3)</PresentationFormat>
  <Paragraphs>289</Paragraphs>
  <Slides>21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2" baseType="lpstr">
      <vt:lpstr>Office Theme</vt:lpstr>
      <vt:lpstr>שקופית 1</vt:lpstr>
      <vt:lpstr>Project Requirements</vt:lpstr>
      <vt:lpstr>SPI In General</vt:lpstr>
      <vt:lpstr>SPI In General (Cont.)</vt:lpstr>
      <vt:lpstr>SPI In General (Cont.)</vt:lpstr>
      <vt:lpstr>Wishbone In General</vt:lpstr>
      <vt:lpstr>Implementation Stages Unit Level</vt:lpstr>
      <vt:lpstr>Implementation Stages Top Level</vt:lpstr>
      <vt:lpstr>SPI Core Design</vt:lpstr>
      <vt:lpstr>Top Architecture Design</vt:lpstr>
      <vt:lpstr>Master Host Design</vt:lpstr>
      <vt:lpstr>Slave Host Design</vt:lpstr>
      <vt:lpstr>Verification Plan</vt:lpstr>
      <vt:lpstr>Verification Plan (Cont.)</vt:lpstr>
      <vt:lpstr>SPI Master Test Bench</vt:lpstr>
      <vt:lpstr>SPI Slave Test Bench </vt:lpstr>
      <vt:lpstr>SPI Top Test Bench</vt:lpstr>
      <vt:lpstr>Top Test Bench (UVM 1.1)</vt:lpstr>
      <vt:lpstr>SV Verification Summary</vt:lpstr>
      <vt:lpstr>Summary &amp; Conclusions 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(*) Design (VHDL)   (*) Verification (System Verilog)</dc:title>
  <dc:creator>Beeri</dc:creator>
  <cp:lastModifiedBy> </cp:lastModifiedBy>
  <cp:revision>157</cp:revision>
  <dcterms:created xsi:type="dcterms:W3CDTF">2011-09-18T12:04:23Z</dcterms:created>
  <dcterms:modified xsi:type="dcterms:W3CDTF">2011-12-24T11:03:30Z</dcterms:modified>
</cp:coreProperties>
</file>