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>
        <p:scale>
          <a:sx n="100" d="100"/>
          <a:sy n="100" d="100"/>
        </p:scale>
        <p:origin x="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CDDC-E69E-4CA3-8959-30B5591C52B0}" type="datetimeFigureOut">
              <a:rPr lang="he-IL" smtClean="0"/>
              <a:t>י"ט/אלול/תשע"א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53EF-E89F-4F0E-9068-4421269BB89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(*) Design (VHDL)  </a:t>
            </a:r>
            <a:br>
              <a:rPr lang="en-US" dirty="0" smtClean="0"/>
            </a:br>
            <a:r>
              <a:rPr lang="en-US" dirty="0" smtClean="0"/>
              <a:t>(*) Verification (System </a:t>
            </a:r>
            <a:r>
              <a:rPr lang="en-US" dirty="0" err="1" smtClean="0"/>
              <a:t>Verilog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Presented by:</a:t>
            </a:r>
          </a:p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Omer Shaked</a:t>
            </a:r>
          </a:p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Beeri Schreiber</a:t>
            </a:r>
            <a:endParaRPr lang="he-I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5918" y="770263"/>
            <a:ext cx="48514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7030A0"/>
                </a:solidFill>
              </a:rPr>
              <a:t>The SPI Project</a:t>
            </a:r>
            <a:endParaRPr lang="he-IL" sz="60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7763" y="6286520"/>
            <a:ext cx="12362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27.09.2011</a:t>
            </a:r>
            <a:endParaRPr lang="he-IL" dirty="0"/>
          </a:p>
        </p:txBody>
      </p:sp>
      <p:pic>
        <p:nvPicPr>
          <p:cNvPr id="11268" name="Picture 4" descr="Technion - Israel institutes of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05000" cy="971551"/>
          </a:xfrm>
          <a:prstGeom prst="rect">
            <a:avLst/>
          </a:prstGeom>
          <a:noFill/>
        </p:spPr>
      </p:pic>
      <p:pic>
        <p:nvPicPr>
          <p:cNvPr id="11266" name="Picture 2" descr="VLSI Systems Research Center, VLSI Laboratory Tech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42852"/>
            <a:ext cx="638175" cy="64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643050"/>
            <a:ext cx="7500990" cy="3214710"/>
          </a:xfrm>
        </p:spPr>
        <p:txBody>
          <a:bodyPr>
            <a:normAutofit fontScale="92500" lnSpcReduction="100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VHDL TB has been performed on RAM, FIFO, Checksum, Message Packs, SPI Master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System </a:t>
            </a:r>
            <a:r>
              <a:rPr lang="en-US" dirty="0" err="1" smtClean="0">
                <a:solidFill>
                  <a:schemeClr val="tx1"/>
                </a:solidFill>
              </a:rPr>
              <a:t>Verilog</a:t>
            </a:r>
            <a:r>
              <a:rPr lang="en-US" dirty="0" smtClean="0">
                <a:solidFill>
                  <a:schemeClr val="tx1"/>
                </a:solidFill>
              </a:rPr>
              <a:t> TB should be written for the following:</a:t>
            </a:r>
          </a:p>
          <a:p>
            <a:pPr marL="971550" lvl="1" indent="-514350" algn="l" rtl="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Individual TB for SPI Master and Slave</a:t>
            </a:r>
          </a:p>
          <a:p>
            <a:pPr marL="971550" lvl="1" indent="-514350" algn="l" rtl="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Whole System (Including Wishbone Interface)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643050"/>
            <a:ext cx="8286808" cy="3214710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SPI Slave – 24.10.2011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Slave RAM Controller – 24.10.2011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Master and Slave Host Connection </a:t>
            </a:r>
            <a:r>
              <a:rPr lang="en-US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24.10.2011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rtl="0"/>
            <a:r>
              <a:rPr lang="en-US" sz="2800" dirty="0" smtClean="0">
                <a:solidFill>
                  <a:schemeClr val="tx1"/>
                </a:solidFill>
              </a:rPr>
              <a:t>Verification schedule is unknown yet.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-24"/>
            <a:ext cx="7772400" cy="1470025"/>
          </a:xfrm>
        </p:spPr>
        <p:txBody>
          <a:bodyPr/>
          <a:lstStyle/>
          <a:p>
            <a:r>
              <a:rPr lang="en-US" dirty="0" smtClean="0"/>
              <a:t>Background - SPI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142984"/>
            <a:ext cx="7143800" cy="2500330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Asynchronous</a:t>
            </a:r>
            <a:r>
              <a:rPr lang="en-US" dirty="0">
                <a:solidFill>
                  <a:schemeClr val="tx1"/>
                </a:solidFill>
              </a:rPr>
              <a:t> serial data link standard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perates </a:t>
            </a:r>
            <a:r>
              <a:rPr lang="en-US" dirty="0">
                <a:solidFill>
                  <a:schemeClr val="tx1"/>
                </a:solidFill>
              </a:rPr>
              <a:t>in full </a:t>
            </a:r>
            <a:r>
              <a:rPr lang="en-US" dirty="0" smtClean="0">
                <a:solidFill>
                  <a:schemeClr val="tx1"/>
                </a:solidFill>
              </a:rPr>
              <a:t>duplex mode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Devices </a:t>
            </a:r>
            <a:r>
              <a:rPr lang="en-US" dirty="0">
                <a:solidFill>
                  <a:schemeClr val="tx1"/>
                </a:solidFill>
              </a:rPr>
              <a:t>communicate in master/slave 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master device initiates </a:t>
            </a:r>
            <a:r>
              <a:rPr lang="en-US" dirty="0" smtClean="0">
                <a:solidFill>
                  <a:schemeClr val="tx1"/>
                </a:solidFill>
              </a:rPr>
              <a:t>the data </a:t>
            </a:r>
            <a:r>
              <a:rPr lang="en-US" dirty="0">
                <a:solidFill>
                  <a:schemeClr val="tx1"/>
                </a:solidFill>
              </a:rPr>
              <a:t>frame. 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6" name="Picture 4" descr="http://upload.wikimedia.org/wikipedia/commons/thumb/e/ed/SPI_single_slave.svg/1000px-SPI_single_slav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85602"/>
            <a:ext cx="6596074" cy="2057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0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Protocol - SPI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57298"/>
            <a:ext cx="7929618" cy="1714512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master </a:t>
            </a:r>
            <a:r>
              <a:rPr lang="en-US" sz="2400" dirty="0" smtClean="0">
                <a:solidFill>
                  <a:schemeClr val="tx1"/>
                </a:solidFill>
              </a:rPr>
              <a:t>configure </a:t>
            </a:r>
            <a:r>
              <a:rPr lang="en-US" sz="2400" dirty="0">
                <a:solidFill>
                  <a:schemeClr val="tx1"/>
                </a:solidFill>
              </a:rPr>
              <a:t>the clock polarity and phase with respect to the data</a:t>
            </a:r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15362" name="Picture 2" descr="http://upload.wikimedia.org/wikipedia/commons/thumb/6/6b/SPI_timing_diagram2.svg/1000px-SPI_timing_diagram2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428868"/>
            <a:ext cx="6393762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928802"/>
            <a:ext cx="8501122" cy="3143272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Implement SPI Master and SPI Slave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Implement SPI Master and Slave Hosts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Build Test Benches in System </a:t>
            </a:r>
            <a:r>
              <a:rPr lang="en-US" sz="2400" dirty="0" err="1" smtClean="0">
                <a:solidFill>
                  <a:schemeClr val="tx1"/>
                </a:solidFill>
              </a:rPr>
              <a:t>Verilog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971550" lvl="1" indent="-514350" algn="l" rtl="0">
              <a:buFont typeface="+mj-lt"/>
              <a:buAutoNum type="alphaUcPeriod"/>
            </a:pPr>
            <a:r>
              <a:rPr lang="en-US" sz="2000" dirty="0" smtClean="0">
                <a:solidFill>
                  <a:schemeClr val="tx1"/>
                </a:solidFill>
              </a:rPr>
              <a:t>Individual TB for SPI Master and Slave</a:t>
            </a:r>
          </a:p>
          <a:p>
            <a:pPr marL="971550" lvl="1" indent="-514350" algn="l" rtl="0">
              <a:buFont typeface="+mj-lt"/>
              <a:buAutoNum type="alphaUcPeriod"/>
            </a:pPr>
            <a:r>
              <a:rPr lang="en-US" sz="2000" dirty="0" smtClean="0">
                <a:solidFill>
                  <a:schemeClr val="tx1"/>
                </a:solidFill>
              </a:rPr>
              <a:t>Top TB for the entire system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/>
          <a:lstStyle/>
          <a:p>
            <a:r>
              <a:rPr lang="en-US" dirty="0" smtClean="0"/>
              <a:t>Implementation Main Problem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785926"/>
            <a:ext cx="8286808" cy="2214578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SPI Clock’s frequency and Polarity may change during runtime.</a:t>
            </a: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Therefore – SPI Clock cannot be placed in the global nets.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428604"/>
            <a:ext cx="7772400" cy="1470025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571612"/>
            <a:ext cx="8286808" cy="3714776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SPI Master and Slave works with the System Clock.</a:t>
            </a: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Master: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SPI Clock is derived from the System Clock, using counter.</a:t>
            </a: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algn="l" rtl="0"/>
            <a:endParaRPr lang="en-US" dirty="0">
              <a:solidFill>
                <a:schemeClr val="tx1"/>
              </a:solidFill>
            </a:endParaRP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algn="l" rtl="0"/>
            <a:endParaRPr lang="en-US" dirty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Slave: 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SPI Clock is derivate.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3062288"/>
            <a:ext cx="7962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929058" y="3486150"/>
            <a:ext cx="476250" cy="238125"/>
          </a:xfrm>
          <a:prstGeom prst="rect">
            <a:avLst/>
          </a:prstGeom>
          <a:solidFill>
            <a:srgbClr val="00B050">
              <a:alpha val="0"/>
            </a:srgb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500562" y="4000504"/>
            <a:ext cx="159357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SPI Clock Event</a:t>
            </a:r>
            <a:endParaRPr lang="he-IL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rot="16200000" flipV="1">
            <a:off x="4594153" y="3297306"/>
            <a:ext cx="276229" cy="1130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Top Architecture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4929191" y="2071678"/>
            <a:ext cx="1785950" cy="2643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Slave</a:t>
            </a:r>
          </a:p>
          <a:p>
            <a:pPr algn="ctr"/>
            <a:r>
              <a:rPr lang="en-US" sz="2800" dirty="0" smtClean="0"/>
              <a:t>Host</a:t>
            </a:r>
            <a:endParaRPr lang="he-IL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071539" y="2000240"/>
            <a:ext cx="1785950" cy="26432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Master</a:t>
            </a:r>
          </a:p>
          <a:p>
            <a:pPr algn="ctr"/>
            <a:r>
              <a:rPr lang="en-US" sz="2800" dirty="0" smtClean="0"/>
              <a:t>Host</a:t>
            </a:r>
            <a:endParaRPr lang="he-IL" sz="2800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-42897" y="2971800"/>
            <a:ext cx="1714512" cy="77152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Wishbone</a:t>
            </a:r>
          </a:p>
          <a:p>
            <a:pPr algn="ctr"/>
            <a:r>
              <a:rPr lang="en-US" sz="1400" dirty="0" smtClean="0"/>
              <a:t> Slave 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2243119" y="2971800"/>
            <a:ext cx="171451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SPI</a:t>
            </a:r>
          </a:p>
          <a:p>
            <a:pPr algn="ctr"/>
            <a:r>
              <a:rPr lang="en-US" sz="1400" dirty="0" smtClean="0"/>
              <a:t> Master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3814755" y="2971800"/>
            <a:ext cx="171451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SPI</a:t>
            </a:r>
          </a:p>
          <a:p>
            <a:pPr algn="ctr"/>
            <a:r>
              <a:rPr lang="en-US" sz="1400" dirty="0" smtClean="0"/>
              <a:t> Slave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6000761" y="3143248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RAM</a:t>
            </a:r>
          </a:p>
          <a:p>
            <a:pPr algn="ctr"/>
            <a:r>
              <a:rPr lang="en-US" sz="1400" dirty="0" smtClean="0"/>
              <a:t> Interface</a:t>
            </a:r>
            <a:endParaRPr lang="he-IL" sz="1400" dirty="0"/>
          </a:p>
        </p:txBody>
      </p:sp>
      <p:cxnSp>
        <p:nvCxnSpPr>
          <p:cNvPr id="10" name="Shape 9"/>
          <p:cNvCxnSpPr>
            <a:stCxn id="7" idx="2"/>
            <a:endCxn id="8" idx="0"/>
          </p:cNvCxnSpPr>
          <p:nvPr/>
        </p:nvCxnSpPr>
        <p:spPr>
          <a:xfrm>
            <a:off x="3486137" y="3357562"/>
            <a:ext cx="800112" cy="1588"/>
          </a:xfrm>
          <a:prstGeom prst="bentConnector5">
            <a:avLst>
              <a:gd name="adj1" fmla="val 28571"/>
              <a:gd name="adj2" fmla="val 299874"/>
              <a:gd name="adj3" fmla="val 71429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858148" y="2786058"/>
            <a:ext cx="9144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RAM</a:t>
            </a:r>
            <a:endParaRPr lang="he-IL" dirty="0"/>
          </a:p>
        </p:txBody>
      </p:sp>
      <p:cxnSp>
        <p:nvCxnSpPr>
          <p:cNvPr id="12" name="Shape 11"/>
          <p:cNvCxnSpPr>
            <a:stCxn id="9" idx="2"/>
            <a:endCxn id="11" idx="1"/>
          </p:cNvCxnSpPr>
          <p:nvPr/>
        </p:nvCxnSpPr>
        <p:spPr>
          <a:xfrm flipV="1">
            <a:off x="7143769" y="3243258"/>
            <a:ext cx="714379" cy="1857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5400000">
            <a:off x="1028358" y="4295980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893471" y="4321975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Master Architecture</a:t>
            </a:r>
            <a:endParaRPr lang="he-IL" dirty="0"/>
          </a:p>
        </p:txBody>
      </p:sp>
      <p:sp>
        <p:nvSpPr>
          <p:cNvPr id="15" name="Rectangle 14"/>
          <p:cNvSpPr/>
          <p:nvPr/>
        </p:nvSpPr>
        <p:spPr>
          <a:xfrm>
            <a:off x="571472" y="1785926"/>
            <a:ext cx="8072494" cy="4000528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7572396" y="3071810"/>
            <a:ext cx="1071570" cy="10001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SPI</a:t>
            </a:r>
          </a:p>
          <a:p>
            <a:pPr algn="ctr"/>
            <a:r>
              <a:rPr lang="en-US" dirty="0" smtClean="0"/>
              <a:t>Master</a:t>
            </a:r>
            <a:endParaRPr lang="he-IL" dirty="0"/>
          </a:p>
        </p:txBody>
      </p:sp>
      <p:cxnSp>
        <p:nvCxnSpPr>
          <p:cNvPr id="17" name="Elbow Connector 16"/>
          <p:cNvCxnSpPr>
            <a:stCxn id="18" idx="3"/>
          </p:cNvCxnSpPr>
          <p:nvPr/>
        </p:nvCxnSpPr>
        <p:spPr>
          <a:xfrm>
            <a:off x="5857884" y="4143380"/>
            <a:ext cx="785818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00628" y="3714752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FIFO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472" y="2714620"/>
            <a:ext cx="1071570" cy="2214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Wishbone Slave</a:t>
            </a:r>
          </a:p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20" name="Elbow Connector 19"/>
          <p:cNvCxnSpPr>
            <a:stCxn id="27" idx="3"/>
            <a:endCxn id="18" idx="1"/>
          </p:cNvCxnSpPr>
          <p:nvPr/>
        </p:nvCxnSpPr>
        <p:spPr>
          <a:xfrm flipV="1">
            <a:off x="4286248" y="4143380"/>
            <a:ext cx="714380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 rot="16200000">
            <a:off x="8215338" y="3474721"/>
            <a:ext cx="92869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SPI Interface</a:t>
            </a:r>
            <a:endParaRPr lang="he-IL" sz="1100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-142908" y="3714752"/>
            <a:ext cx="135732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Wishbone Interface</a:t>
            </a:r>
            <a:endParaRPr lang="he-IL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1785926"/>
            <a:ext cx="13328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Master Host</a:t>
            </a:r>
            <a:endParaRPr lang="he-IL" dirty="0"/>
          </a:p>
        </p:txBody>
      </p:sp>
      <p:sp>
        <p:nvSpPr>
          <p:cNvPr id="24" name="Rectangle 23"/>
          <p:cNvSpPr/>
          <p:nvPr/>
        </p:nvSpPr>
        <p:spPr>
          <a:xfrm>
            <a:off x="2000232" y="2714620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Dec. RAM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00232" y="4000504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Enc. RAM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4" idx="1"/>
          </p:cNvCxnSpPr>
          <p:nvPr/>
        </p:nvCxnSpPr>
        <p:spPr>
          <a:xfrm rot="10800000" flipV="1">
            <a:off x="1571604" y="3143248"/>
            <a:ext cx="428628" cy="214314"/>
          </a:xfrm>
          <a:prstGeom prst="bentConnector3">
            <a:avLst>
              <a:gd name="adj1" fmla="val 3374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86116" y="4000504"/>
            <a:ext cx="100013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M.P. Encoder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endCxn id="27" idx="1"/>
          </p:cNvCxnSpPr>
          <p:nvPr/>
        </p:nvCxnSpPr>
        <p:spPr>
          <a:xfrm>
            <a:off x="2857488" y="442913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5" idx="1"/>
          </p:cNvCxnSpPr>
          <p:nvPr/>
        </p:nvCxnSpPr>
        <p:spPr>
          <a:xfrm>
            <a:off x="1643042" y="4286256"/>
            <a:ext cx="357190" cy="142876"/>
          </a:xfrm>
          <a:prstGeom prst="bentConnector3">
            <a:avLst>
              <a:gd name="adj1" fmla="val 2805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86116" y="2714620"/>
            <a:ext cx="100013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M.P. Decoder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30" idx="1"/>
            <a:endCxn id="24" idx="3"/>
          </p:cNvCxnSpPr>
          <p:nvPr/>
        </p:nvCxnSpPr>
        <p:spPr>
          <a:xfrm rot="10800000">
            <a:off x="2857488" y="3143248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Snip Same Side Corner Rectangle 31"/>
          <p:cNvSpPr/>
          <p:nvPr/>
        </p:nvSpPr>
        <p:spPr>
          <a:xfrm rot="5400000">
            <a:off x="6411528" y="3911206"/>
            <a:ext cx="964413" cy="5000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cxnSp>
        <p:nvCxnSpPr>
          <p:cNvPr id="33" name="Elbow Connector 32"/>
          <p:cNvCxnSpPr>
            <a:stCxn id="32" idx="3"/>
          </p:cNvCxnSpPr>
          <p:nvPr/>
        </p:nvCxnSpPr>
        <p:spPr>
          <a:xfrm flipV="1">
            <a:off x="7143768" y="3857628"/>
            <a:ext cx="428628" cy="3036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32" idx="0"/>
          </p:cNvCxnSpPr>
          <p:nvPr/>
        </p:nvCxnSpPr>
        <p:spPr>
          <a:xfrm rot="5400000" flipH="1" flipV="1">
            <a:off x="3857620" y="1893083"/>
            <a:ext cx="285752" cy="5786478"/>
          </a:xfrm>
          <a:prstGeom prst="bentConnector3">
            <a:avLst>
              <a:gd name="adj1" fmla="val -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29256" y="3214686"/>
            <a:ext cx="41710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‘0’</a:t>
            </a:r>
            <a:endParaRPr lang="he-IL" dirty="0"/>
          </a:p>
        </p:txBody>
      </p:sp>
      <p:cxnSp>
        <p:nvCxnSpPr>
          <p:cNvPr id="36" name="Elbow Connector 35"/>
          <p:cNvCxnSpPr>
            <a:stCxn id="35" idx="3"/>
          </p:cNvCxnSpPr>
          <p:nvPr/>
        </p:nvCxnSpPr>
        <p:spPr>
          <a:xfrm>
            <a:off x="5846358" y="3399352"/>
            <a:ext cx="797344" cy="458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0" idx="3"/>
          </p:cNvCxnSpPr>
          <p:nvPr/>
        </p:nvCxnSpPr>
        <p:spPr>
          <a:xfrm rot="10800000">
            <a:off x="4286248" y="3143248"/>
            <a:ext cx="3286148" cy="214314"/>
          </a:xfrm>
          <a:prstGeom prst="bentConnector3">
            <a:avLst>
              <a:gd name="adj1" fmla="val 1448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992" y="2571744"/>
            <a:ext cx="7681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Checksum</a:t>
            </a:r>
            <a:endParaRPr lang="he-IL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428992" y="3857628"/>
            <a:ext cx="7681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Checksum</a:t>
            </a:r>
            <a:endParaRPr lang="he-IL" sz="1100" dirty="0"/>
          </a:p>
        </p:txBody>
      </p:sp>
      <p:sp>
        <p:nvSpPr>
          <p:cNvPr id="40" name="Oval 39"/>
          <p:cNvSpPr/>
          <p:nvPr/>
        </p:nvSpPr>
        <p:spPr>
          <a:xfrm>
            <a:off x="142844" y="3714752"/>
            <a:ext cx="214314" cy="21431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571744"/>
            <a:ext cx="1571636" cy="377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 rot="19800000">
            <a:off x="-31252" y="3504861"/>
            <a:ext cx="751410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3200" dirty="0" smtClean="0"/>
              <a:t>Implementation for </a:t>
            </a:r>
            <a:r>
              <a:rPr lang="en-US" sz="3200" b="1" dirty="0" smtClean="0"/>
              <a:t>all</a:t>
            </a:r>
            <a:r>
              <a:rPr lang="en-US" sz="3200" dirty="0" smtClean="0"/>
              <a:t> components is done!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-0.00416 L 0.09167 0.06806 L 0.16146 0.06667 L 0.16563 0.08612 L 0.39063 0.09028 " pathEditMode="relative" ptsTypes="AAAAAA">
                                      <p:cBhvr>
                                        <p:cTn id="11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301 L 0.09722 -0.00301 L 0.09827 -0.04606 L 0.27014 -0.04606 L 0.27014 -0.00856 L 0.34202 -0.00995 L 0.34097 -0.04329 L 0.3941 -0.04329 L 0.3941 -0.08634 L 0.47535 -0.08495 L 0.47327 -0.12662 L 0.56389 -0.13079 " pathEditMode="relative" rAng="0" ptsTypes="AAAAAAAAAAAA">
                                      <p:cBhvr>
                                        <p:cTn id="27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Slave Architecture</a:t>
            </a:r>
            <a:endParaRPr lang="he-IL" dirty="0"/>
          </a:p>
        </p:txBody>
      </p:sp>
      <p:sp>
        <p:nvSpPr>
          <p:cNvPr id="42" name="Rectangle 41"/>
          <p:cNvSpPr/>
          <p:nvPr/>
        </p:nvSpPr>
        <p:spPr>
          <a:xfrm>
            <a:off x="785786" y="1928802"/>
            <a:ext cx="6072230" cy="392909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3" name="Rectangle 42"/>
          <p:cNvSpPr/>
          <p:nvPr/>
        </p:nvSpPr>
        <p:spPr>
          <a:xfrm>
            <a:off x="785786" y="3214686"/>
            <a:ext cx="1071570" cy="10001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SPI</a:t>
            </a:r>
          </a:p>
          <a:p>
            <a:pPr algn="ctr"/>
            <a:r>
              <a:rPr lang="en-US" dirty="0" smtClean="0"/>
              <a:t>Slave</a:t>
            </a:r>
            <a:endParaRPr lang="he-IL" dirty="0"/>
          </a:p>
        </p:txBody>
      </p:sp>
      <p:sp>
        <p:nvSpPr>
          <p:cNvPr id="44" name="Rounded Rectangle 43"/>
          <p:cNvSpPr/>
          <p:nvPr/>
        </p:nvSpPr>
        <p:spPr>
          <a:xfrm rot="16200000">
            <a:off x="285720" y="3617597"/>
            <a:ext cx="92869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SPI Interface</a:t>
            </a:r>
            <a:endParaRPr lang="he-IL" sz="1100" dirty="0"/>
          </a:p>
        </p:txBody>
      </p:sp>
      <p:sp>
        <p:nvSpPr>
          <p:cNvPr id="45" name="Rectangle 44"/>
          <p:cNvSpPr/>
          <p:nvPr/>
        </p:nvSpPr>
        <p:spPr>
          <a:xfrm>
            <a:off x="2571736" y="2428868"/>
            <a:ext cx="1071570" cy="13573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Message Pack Decoder</a:t>
            </a:r>
            <a:endParaRPr lang="he-IL" sz="1600" dirty="0">
              <a:solidFill>
                <a:schemeClr val="bg1"/>
              </a:solidFill>
            </a:endParaRPr>
          </a:p>
        </p:txBody>
      </p:sp>
      <p:cxnSp>
        <p:nvCxnSpPr>
          <p:cNvPr id="46" name="Shape 18"/>
          <p:cNvCxnSpPr>
            <a:endCxn id="45" idx="1"/>
          </p:cNvCxnSpPr>
          <p:nvPr/>
        </p:nvCxnSpPr>
        <p:spPr>
          <a:xfrm flipV="1">
            <a:off x="1857358" y="3107529"/>
            <a:ext cx="714378" cy="3214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71736" y="4071942"/>
            <a:ext cx="1071570" cy="13573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Message Pack Encoder</a:t>
            </a:r>
            <a:endParaRPr lang="he-IL" sz="1600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47" idx="1"/>
          </p:cNvCxnSpPr>
          <p:nvPr/>
        </p:nvCxnSpPr>
        <p:spPr>
          <a:xfrm rot="10800000">
            <a:off x="1857356" y="4071943"/>
            <a:ext cx="714380" cy="6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29124" y="3571876"/>
            <a:ext cx="651139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smtClean="0"/>
              <a:t>Type</a:t>
            </a:r>
          </a:p>
          <a:p>
            <a:pPr algn="ctr" rtl="0"/>
            <a:r>
              <a:rPr lang="en-US" sz="1100" dirty="0" smtClean="0"/>
              <a:t>Register</a:t>
            </a:r>
            <a:endParaRPr lang="he-IL" sz="1100" dirty="0"/>
          </a:p>
        </p:txBody>
      </p:sp>
      <p:cxnSp>
        <p:nvCxnSpPr>
          <p:cNvPr id="50" name="Elbow Connector 49"/>
          <p:cNvCxnSpPr>
            <a:endCxn id="49" idx="1"/>
          </p:cNvCxnSpPr>
          <p:nvPr/>
        </p:nvCxnSpPr>
        <p:spPr>
          <a:xfrm>
            <a:off x="3643306" y="3643314"/>
            <a:ext cx="785818" cy="1440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33"/>
          <p:cNvCxnSpPr>
            <a:endCxn id="52" idx="0"/>
          </p:cNvCxnSpPr>
          <p:nvPr/>
        </p:nvCxnSpPr>
        <p:spPr>
          <a:xfrm>
            <a:off x="3643306" y="2857496"/>
            <a:ext cx="2654435" cy="5715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86446" y="3429000"/>
            <a:ext cx="1022589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RAM</a:t>
            </a:r>
          </a:p>
          <a:p>
            <a:pPr algn="ctr" rtl="0"/>
            <a:r>
              <a:rPr lang="en-US" sz="1600" dirty="0" smtClean="0"/>
              <a:t>Controller</a:t>
            </a:r>
          </a:p>
        </p:txBody>
      </p:sp>
      <p:cxnSp>
        <p:nvCxnSpPr>
          <p:cNvPr id="53" name="Shape 52"/>
          <p:cNvCxnSpPr>
            <a:stCxn id="52" idx="2"/>
          </p:cNvCxnSpPr>
          <p:nvPr/>
        </p:nvCxnSpPr>
        <p:spPr>
          <a:xfrm rot="5400000">
            <a:off x="5405788" y="3537178"/>
            <a:ext cx="415357" cy="136855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86380" y="4857760"/>
            <a:ext cx="705642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smtClean="0"/>
              <a:t>Internal</a:t>
            </a:r>
          </a:p>
          <a:p>
            <a:pPr algn="ctr" rtl="0"/>
            <a:r>
              <a:rPr lang="en-US" sz="1100" dirty="0" smtClean="0"/>
              <a:t>Registers</a:t>
            </a:r>
            <a:endParaRPr lang="he-IL" sz="1100" dirty="0"/>
          </a:p>
        </p:txBody>
      </p:sp>
      <p:sp>
        <p:nvSpPr>
          <p:cNvPr id="55" name="Snip Same Side Corner Rectangle 54"/>
          <p:cNvSpPr/>
          <p:nvPr/>
        </p:nvSpPr>
        <p:spPr>
          <a:xfrm rot="5400000" flipV="1">
            <a:off x="4214810" y="4500570"/>
            <a:ext cx="928694" cy="500066"/>
          </a:xfrm>
          <a:prstGeom prst="snip2SameRect">
            <a:avLst>
              <a:gd name="adj1" fmla="val 46000"/>
              <a:gd name="adj2" fmla="val 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cxnSp>
        <p:nvCxnSpPr>
          <p:cNvPr id="56" name="Elbow Connector 55"/>
          <p:cNvCxnSpPr>
            <a:stCxn id="54" idx="1"/>
          </p:cNvCxnSpPr>
          <p:nvPr/>
        </p:nvCxnSpPr>
        <p:spPr>
          <a:xfrm rot="10800000">
            <a:off x="4929190" y="4929198"/>
            <a:ext cx="357190" cy="1440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9" idx="2"/>
          </p:cNvCxnSpPr>
          <p:nvPr/>
        </p:nvCxnSpPr>
        <p:spPr>
          <a:xfrm rot="16200000" flipH="1">
            <a:off x="4628758" y="4128699"/>
            <a:ext cx="283493" cy="31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5" idx="3"/>
            <a:endCxn id="47" idx="3"/>
          </p:cNvCxnSpPr>
          <p:nvPr/>
        </p:nvCxnSpPr>
        <p:spPr>
          <a:xfrm rot="10800000">
            <a:off x="3643306" y="4750603"/>
            <a:ext cx="78581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 rot="16200000">
            <a:off x="6357950" y="3643314"/>
            <a:ext cx="107157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RAM Interface</a:t>
            </a:r>
            <a:endParaRPr lang="he-IL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785786" y="1928802"/>
            <a:ext cx="11430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Slave Host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7700800" y="3874005"/>
            <a:ext cx="1300356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4400" dirty="0" smtClean="0"/>
              <a:t>RAM</a:t>
            </a:r>
            <a:endParaRPr lang="he-IL" sz="4400" dirty="0"/>
          </a:p>
        </p:txBody>
      </p:sp>
      <p:cxnSp>
        <p:nvCxnSpPr>
          <p:cNvPr id="62" name="Shape 26"/>
          <p:cNvCxnSpPr>
            <a:stCxn id="59" idx="2"/>
            <a:endCxn id="61" idx="1"/>
          </p:cNvCxnSpPr>
          <p:nvPr/>
        </p:nvCxnSpPr>
        <p:spPr>
          <a:xfrm>
            <a:off x="7000892" y="3750471"/>
            <a:ext cx="699908" cy="50825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28860" y="6143644"/>
            <a:ext cx="21893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Not implemented yet</a:t>
            </a:r>
            <a:endParaRPr lang="he-IL" dirty="0"/>
          </a:p>
        </p:txBody>
      </p:sp>
      <p:cxnSp>
        <p:nvCxnSpPr>
          <p:cNvPr id="65" name="Straight Arrow Connector 64"/>
          <p:cNvCxnSpPr>
            <a:stCxn id="63" idx="0"/>
            <a:endCxn id="43" idx="2"/>
          </p:cNvCxnSpPr>
          <p:nvPr/>
        </p:nvCxnSpPr>
        <p:spPr>
          <a:xfrm rot="16200000" flipV="1">
            <a:off x="1458148" y="4078241"/>
            <a:ext cx="1928826" cy="22019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0"/>
            <a:endCxn id="52" idx="1"/>
          </p:cNvCxnSpPr>
          <p:nvPr/>
        </p:nvCxnSpPr>
        <p:spPr>
          <a:xfrm rot="5400000" flipH="1" flipV="1">
            <a:off x="3443870" y="3801069"/>
            <a:ext cx="2422256" cy="22628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284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(*) Design (VHDL)   (*) Verification (System Verilog)</vt:lpstr>
      <vt:lpstr>Background - SPI</vt:lpstr>
      <vt:lpstr>Protocol - SPI</vt:lpstr>
      <vt:lpstr>Project Goals</vt:lpstr>
      <vt:lpstr>Implementation Main Problem</vt:lpstr>
      <vt:lpstr>Solution</vt:lpstr>
      <vt:lpstr>Top Architecture</vt:lpstr>
      <vt:lpstr>Master Architecture</vt:lpstr>
      <vt:lpstr>Slave Architecture</vt:lpstr>
      <vt:lpstr>Simulations</vt:lpstr>
      <vt:lpstr>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(*) Design (VHDL)   (*) Verification (System Verilog)</dc:title>
  <dc:creator>Beeri</dc:creator>
  <cp:lastModifiedBy>Beeri</cp:lastModifiedBy>
  <cp:revision>12</cp:revision>
  <dcterms:created xsi:type="dcterms:W3CDTF">2011-09-18T12:04:23Z</dcterms:created>
  <dcterms:modified xsi:type="dcterms:W3CDTF">2011-09-18T12:56:03Z</dcterms:modified>
</cp:coreProperties>
</file>