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79" r:id="rId5"/>
    <p:sldId id="258" r:id="rId6"/>
    <p:sldId id="298" r:id="rId7"/>
    <p:sldId id="299" r:id="rId8"/>
    <p:sldId id="284" r:id="rId9"/>
    <p:sldId id="295" r:id="rId10"/>
    <p:sldId id="292" r:id="rId11"/>
    <p:sldId id="293" r:id="rId12"/>
    <p:sldId id="294" r:id="rId13"/>
    <p:sldId id="283" r:id="rId14"/>
    <p:sldId id="282" r:id="rId15"/>
    <p:sldId id="281" r:id="rId16"/>
    <p:sldId id="262" r:id="rId17"/>
    <p:sldId id="285" r:id="rId18"/>
    <p:sldId id="264" r:id="rId19"/>
    <p:sldId id="265" r:id="rId20"/>
    <p:sldId id="286" r:id="rId21"/>
    <p:sldId id="287" r:id="rId22"/>
    <p:sldId id="268" r:id="rId23"/>
    <p:sldId id="269" r:id="rId24"/>
    <p:sldId id="288" r:id="rId25"/>
    <p:sldId id="296" r:id="rId26"/>
    <p:sldId id="289" r:id="rId27"/>
    <p:sldId id="290" r:id="rId28"/>
    <p:sldId id="297" r:id="rId29"/>
    <p:sldId id="291" r:id="rId3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45" autoAdjust="0"/>
    <p:restoredTop sz="94658" autoAdjust="0"/>
  </p:normalViewPr>
  <p:slideViewPr>
    <p:cSldViewPr>
      <p:cViewPr>
        <p:scale>
          <a:sx n="75" d="100"/>
          <a:sy n="75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CDDC-E69E-4CA3-8959-30B5591C52B0}" type="datetimeFigureOut">
              <a:rPr lang="he-IL" smtClean="0"/>
              <a:pPr/>
              <a:t>ל'/כסלו/תשע"ב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53EF-E89F-4F0E-9068-4421269BB89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530" y="3789040"/>
            <a:ext cx="4043346" cy="17526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Presented by: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Omer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Shaked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Beeri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Schreiber</a:t>
            </a:r>
            <a:endParaRPr lang="he-IL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0132" y="770263"/>
            <a:ext cx="7443768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7030A0"/>
                </a:solidFill>
              </a:rPr>
              <a:t>Serial Peripheral Interface</a:t>
            </a:r>
          </a:p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Final Project Presentation</a:t>
            </a:r>
            <a:endParaRPr lang="he-IL" sz="40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643182"/>
            <a:ext cx="51435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 smtClean="0"/>
              <a:t>27.12.2011</a:t>
            </a:r>
            <a:endParaRPr lang="he-IL" sz="3600" dirty="0"/>
          </a:p>
        </p:txBody>
      </p:sp>
      <p:pic>
        <p:nvPicPr>
          <p:cNvPr id="11266" name="Picture 2" descr="VLSI Systems Research Center, VLSI Laboratory Tech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142852"/>
            <a:ext cx="6381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pard.technion.ac.il/archives/Logo/Technion%20logo-1b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43108" cy="7857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921142" y="3789040"/>
            <a:ext cx="4043346" cy="17526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Tal Yahav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Leon Polishuk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Description: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End of Write Burst</a:t>
            </a:r>
            <a:endParaRPr lang="he-IL" dirty="0">
              <a:solidFill>
                <a:srgbClr val="7030A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3" y="2364871"/>
            <a:ext cx="8534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8066384" y="2805469"/>
            <a:ext cx="214314" cy="1000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/>
          <p:cNvSpPr/>
          <p:nvPr/>
        </p:nvSpPr>
        <p:spPr>
          <a:xfrm>
            <a:off x="4351608" y="4448543"/>
            <a:ext cx="3357586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7566318" y="1876775"/>
            <a:ext cx="132946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End of Cycle</a:t>
            </a:r>
            <a:endParaRPr lang="he-IL" dirty="0"/>
          </a:p>
        </p:txBody>
      </p:sp>
      <p:cxnSp>
        <p:nvCxnSpPr>
          <p:cNvPr id="43" name="Straight Arrow Connector 42"/>
          <p:cNvCxnSpPr>
            <a:stCxn id="42" idx="2"/>
            <a:endCxn id="22" idx="0"/>
          </p:cNvCxnSpPr>
          <p:nvPr/>
        </p:nvCxnSpPr>
        <p:spPr>
          <a:xfrm rot="5400000">
            <a:off x="7922616" y="2497033"/>
            <a:ext cx="559362" cy="57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1608" y="5448675"/>
            <a:ext cx="165494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dirty="0" smtClean="0"/>
              <a:t>New Input Data</a:t>
            </a:r>
            <a:endParaRPr lang="he-IL" dirty="0"/>
          </a:p>
        </p:txBody>
      </p:sp>
      <p:cxnSp>
        <p:nvCxnSpPr>
          <p:cNvPr id="45" name="Straight Arrow Connector 44"/>
          <p:cNvCxnSpPr>
            <a:stCxn id="44" idx="0"/>
            <a:endCxn id="41" idx="2"/>
          </p:cNvCxnSpPr>
          <p:nvPr/>
        </p:nvCxnSpPr>
        <p:spPr>
          <a:xfrm rot="5400000" flipH="1" flipV="1">
            <a:off x="5211831" y="4630105"/>
            <a:ext cx="785818" cy="85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87040" y="4906681"/>
            <a:ext cx="609462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Writing</a:t>
            </a:r>
            <a:endParaRPr lang="he-IL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716716" y="3948477"/>
            <a:ext cx="60144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Address</a:t>
            </a:r>
            <a:endParaRPr lang="he-IL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0311" y="4179462"/>
            <a:ext cx="84670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Burst Length</a:t>
            </a:r>
            <a:endParaRPr lang="he-IL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4384" y="4630801"/>
            <a:ext cx="787395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Input Data</a:t>
            </a:r>
            <a:endParaRPr lang="he-IL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709062" y="3591287"/>
            <a:ext cx="997324" cy="30777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Last Strobe</a:t>
            </a:r>
            <a:endParaRPr lang="he-IL" sz="1400" dirty="0"/>
          </a:p>
        </p:txBody>
      </p:sp>
      <p:sp>
        <p:nvSpPr>
          <p:cNvPr id="51" name="Rectangle 50"/>
          <p:cNvSpPr/>
          <p:nvPr/>
        </p:nvSpPr>
        <p:spPr>
          <a:xfrm>
            <a:off x="7209128" y="2805469"/>
            <a:ext cx="642942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Arrow Connector 51"/>
          <p:cNvCxnSpPr>
            <a:stCxn id="50" idx="0"/>
            <a:endCxn id="51" idx="2"/>
          </p:cNvCxnSpPr>
          <p:nvPr/>
        </p:nvCxnSpPr>
        <p:spPr>
          <a:xfrm rot="5400000" flipH="1" flipV="1">
            <a:off x="7190566" y="3251255"/>
            <a:ext cx="357190" cy="32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80566" y="5662989"/>
            <a:ext cx="175593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dirty="0" smtClean="0"/>
              <a:t>Data with no</a:t>
            </a:r>
          </a:p>
          <a:p>
            <a:pPr algn="ctr"/>
            <a:r>
              <a:rPr lang="en-US" dirty="0" smtClean="0"/>
              <a:t>strobe (Ignored)</a:t>
            </a:r>
            <a:endParaRPr lang="he-IL" dirty="0"/>
          </a:p>
        </p:txBody>
      </p:sp>
      <p:sp>
        <p:nvSpPr>
          <p:cNvPr id="54" name="Rectangle 53"/>
          <p:cNvSpPr/>
          <p:nvPr/>
        </p:nvSpPr>
        <p:spPr>
          <a:xfrm>
            <a:off x="7709194" y="4377105"/>
            <a:ext cx="714380" cy="4286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5" name="Straight Arrow Connector 54"/>
          <p:cNvCxnSpPr>
            <a:stCxn id="53" idx="0"/>
            <a:endCxn id="54" idx="2"/>
          </p:cNvCxnSpPr>
          <p:nvPr/>
        </p:nvCxnSpPr>
        <p:spPr>
          <a:xfrm rot="16200000" flipV="1">
            <a:off x="7683830" y="5188287"/>
            <a:ext cx="857256" cy="92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84" y="2316894"/>
            <a:ext cx="90297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Description: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Read Burst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3216" y="4718702"/>
            <a:ext cx="522900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800" dirty="0" smtClean="0"/>
              <a:t>Reading</a:t>
            </a:r>
            <a:endParaRPr lang="he-IL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9985" y="3718570"/>
            <a:ext cx="519694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800" dirty="0" smtClean="0"/>
              <a:t>Address</a:t>
            </a:r>
            <a:endParaRPr lang="he-IL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571736" y="3931754"/>
            <a:ext cx="71205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800" dirty="0" smtClean="0"/>
              <a:t>Burst Length</a:t>
            </a:r>
            <a:endParaRPr lang="he-IL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579215" y="4434228"/>
            <a:ext cx="700833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800" dirty="0" smtClean="0"/>
              <a:t>Output Data</a:t>
            </a:r>
            <a:endParaRPr lang="he-IL" sz="800" dirty="0"/>
          </a:p>
        </p:txBody>
      </p:sp>
      <p:sp>
        <p:nvSpPr>
          <p:cNvPr id="27" name="Rectangle 26"/>
          <p:cNvSpPr/>
          <p:nvPr/>
        </p:nvSpPr>
        <p:spPr>
          <a:xfrm>
            <a:off x="3428992" y="2711028"/>
            <a:ext cx="278912" cy="50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ectangle 27"/>
          <p:cNvSpPr/>
          <p:nvPr/>
        </p:nvSpPr>
        <p:spPr>
          <a:xfrm>
            <a:off x="7072330" y="3075628"/>
            <a:ext cx="214314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/>
          <p:cNvSpPr/>
          <p:nvPr/>
        </p:nvSpPr>
        <p:spPr>
          <a:xfrm>
            <a:off x="7092280" y="4387638"/>
            <a:ext cx="2000232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1500166" y="1777602"/>
            <a:ext cx="142122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Start of Cycle</a:t>
            </a:r>
            <a:endParaRPr lang="he-IL" dirty="0"/>
          </a:p>
        </p:txBody>
      </p:sp>
      <p:cxnSp>
        <p:nvCxnSpPr>
          <p:cNvPr id="31" name="Straight Arrow Connector 30"/>
          <p:cNvCxnSpPr>
            <a:stCxn id="30" idx="2"/>
            <a:endCxn id="27" idx="0"/>
          </p:cNvCxnSpPr>
          <p:nvPr/>
        </p:nvCxnSpPr>
        <p:spPr>
          <a:xfrm>
            <a:off x="2210778" y="2146934"/>
            <a:ext cx="1357670" cy="564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15040" y="1789744"/>
            <a:ext cx="113030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Data Valid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4138584" y="3696545"/>
            <a:ext cx="1862176" cy="30777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Repeat last transaction</a:t>
            </a:r>
            <a:endParaRPr lang="he-IL" sz="1400" dirty="0"/>
          </a:p>
        </p:txBody>
      </p:sp>
      <p:sp>
        <p:nvSpPr>
          <p:cNvPr id="34" name="Right Brace 33"/>
          <p:cNvSpPr/>
          <p:nvPr/>
        </p:nvSpPr>
        <p:spPr>
          <a:xfrm rot="5400000">
            <a:off x="5179223" y="1682587"/>
            <a:ext cx="285752" cy="3643338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/>
          <p:cNvCxnSpPr>
            <a:stCxn id="32" idx="2"/>
            <a:endCxn id="28" idx="0"/>
          </p:cNvCxnSpPr>
          <p:nvPr/>
        </p:nvCxnSpPr>
        <p:spPr>
          <a:xfrm rot="16200000" flipH="1">
            <a:off x="6271565" y="2167706"/>
            <a:ext cx="916552" cy="89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43570" y="4147198"/>
            <a:ext cx="1371466" cy="52322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Continue to </a:t>
            </a:r>
          </a:p>
          <a:p>
            <a:pPr algn="ctr" rtl="0"/>
            <a:r>
              <a:rPr lang="en-US" sz="1400" dirty="0" smtClean="0"/>
              <a:t>next transaction</a:t>
            </a:r>
            <a:endParaRPr lang="he-IL" sz="1400" dirty="0"/>
          </a:p>
        </p:txBody>
      </p:sp>
      <p:cxnSp>
        <p:nvCxnSpPr>
          <p:cNvPr id="37" name="Straight Arrow Connector 36"/>
          <p:cNvCxnSpPr>
            <a:stCxn id="36" idx="0"/>
            <a:endCxn id="28" idx="2"/>
          </p:cNvCxnSpPr>
          <p:nvPr/>
        </p:nvCxnSpPr>
        <p:spPr>
          <a:xfrm rot="5400000" flipH="1" flipV="1">
            <a:off x="6432924" y="3400635"/>
            <a:ext cx="642942" cy="850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72330" y="5075892"/>
            <a:ext cx="182646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dirty="0" smtClean="0"/>
              <a:t>New Output Data</a:t>
            </a:r>
            <a:endParaRPr lang="he-IL" dirty="0"/>
          </a:p>
        </p:txBody>
      </p:sp>
      <p:cxnSp>
        <p:nvCxnSpPr>
          <p:cNvPr id="39" name="Straight Arrow Connector 38"/>
          <p:cNvCxnSpPr>
            <a:stCxn id="38" idx="0"/>
            <a:endCxn id="29" idx="2"/>
          </p:cNvCxnSpPr>
          <p:nvPr/>
        </p:nvCxnSpPr>
        <p:spPr>
          <a:xfrm flipV="1">
            <a:off x="7985561" y="4601952"/>
            <a:ext cx="106835" cy="473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Description: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End of Read Burst</a:t>
            </a:r>
            <a:endParaRPr lang="he-IL" dirty="0">
              <a:solidFill>
                <a:srgbClr val="7030A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85975"/>
            <a:ext cx="80105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8143900" y="2500306"/>
            <a:ext cx="214314" cy="785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ectangle 39"/>
          <p:cNvSpPr/>
          <p:nvPr/>
        </p:nvSpPr>
        <p:spPr>
          <a:xfrm>
            <a:off x="3714744" y="4143380"/>
            <a:ext cx="4214842" cy="214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6858016" y="1714488"/>
            <a:ext cx="132946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End of Cycle</a:t>
            </a:r>
            <a:endParaRPr lang="he-IL" dirty="0"/>
          </a:p>
        </p:txBody>
      </p:sp>
      <p:cxnSp>
        <p:nvCxnSpPr>
          <p:cNvPr id="42" name="Straight Arrow Connector 41"/>
          <p:cNvCxnSpPr>
            <a:stCxn id="41" idx="2"/>
            <a:endCxn id="22" idx="0"/>
          </p:cNvCxnSpPr>
          <p:nvPr/>
        </p:nvCxnSpPr>
        <p:spPr>
          <a:xfrm rot="16200000" flipH="1">
            <a:off x="7678660" y="1927909"/>
            <a:ext cx="416486" cy="728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54165" y="3488296"/>
            <a:ext cx="2861041" cy="369332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>Continue to next transaction</a:t>
            </a:r>
            <a:endParaRPr lang="he-IL" dirty="0"/>
          </a:p>
        </p:txBody>
      </p:sp>
      <p:sp>
        <p:nvSpPr>
          <p:cNvPr id="44" name="Right Brace 43"/>
          <p:cNvSpPr/>
          <p:nvPr/>
        </p:nvSpPr>
        <p:spPr>
          <a:xfrm rot="5400000">
            <a:off x="5857884" y="1142984"/>
            <a:ext cx="285752" cy="4572032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TextBox 44"/>
          <p:cNvSpPr txBox="1"/>
          <p:nvPr/>
        </p:nvSpPr>
        <p:spPr>
          <a:xfrm>
            <a:off x="4572000" y="5072074"/>
            <a:ext cx="182646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dirty="0" smtClean="0"/>
              <a:t>New Output Data</a:t>
            </a:r>
            <a:endParaRPr lang="he-IL" dirty="0"/>
          </a:p>
        </p:txBody>
      </p:sp>
      <p:cxnSp>
        <p:nvCxnSpPr>
          <p:cNvPr id="46" name="Straight Arrow Connector 45"/>
          <p:cNvCxnSpPr>
            <a:stCxn id="45" idx="0"/>
            <a:endCxn id="40" idx="2"/>
          </p:cNvCxnSpPr>
          <p:nvPr/>
        </p:nvCxnSpPr>
        <p:spPr>
          <a:xfrm rot="5400000" flipH="1" flipV="1">
            <a:off x="5296508" y="4546417"/>
            <a:ext cx="714380" cy="33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70018" y="4462470"/>
            <a:ext cx="644728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Reading</a:t>
            </a:r>
            <a:endParaRPr lang="he-IL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093893" y="3500438"/>
            <a:ext cx="60144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Address</a:t>
            </a:r>
            <a:endParaRPr lang="he-IL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857488" y="3731423"/>
            <a:ext cx="84670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Burst Length</a:t>
            </a:r>
            <a:endParaRPr lang="he-I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803238" y="4143380"/>
            <a:ext cx="89159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100" dirty="0" smtClean="0"/>
              <a:t>Output Data</a:t>
            </a:r>
            <a:endParaRPr lang="he-IL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503502" y="2906909"/>
            <a:ext cx="997324" cy="30777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Last Strobe</a:t>
            </a:r>
            <a:endParaRPr lang="he-IL" sz="1400" dirty="0"/>
          </a:p>
        </p:txBody>
      </p:sp>
      <p:sp>
        <p:nvSpPr>
          <p:cNvPr id="52" name="Rectangle 51"/>
          <p:cNvSpPr/>
          <p:nvPr/>
        </p:nvSpPr>
        <p:spPr>
          <a:xfrm>
            <a:off x="7000892" y="2643182"/>
            <a:ext cx="714380" cy="2857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Straight Arrow Connector 52"/>
          <p:cNvCxnSpPr>
            <a:stCxn id="51" idx="0"/>
            <a:endCxn id="52" idx="1"/>
          </p:cNvCxnSpPr>
          <p:nvPr/>
        </p:nvCxnSpPr>
        <p:spPr>
          <a:xfrm rot="5400000" flipH="1" flipV="1">
            <a:off x="6441103" y="2347120"/>
            <a:ext cx="120851" cy="998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7859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Implementation Stages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Unit Level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357430"/>
            <a:ext cx="8429684" cy="3429024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Design of SPI Master and SPI Slave cores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Design internal blocks of master and slave hosts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Master and SPI Slave individual Test Benches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7859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Implementation Stages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7030A0"/>
                </a:solidFill>
              </a:rPr>
              <a:t>Top Level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714488"/>
            <a:ext cx="8429684" cy="4286280"/>
          </a:xfrm>
        </p:spPr>
        <p:txBody>
          <a:bodyPr>
            <a:normAutofit/>
          </a:bodyPr>
          <a:lstStyle/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top test bench (SPI Slave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 SPI Master)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 architecture test bench (Whole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1429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SPI Core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340768"/>
            <a:ext cx="8286808" cy="2214578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Four main interfaces: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594" y="2582004"/>
            <a:ext cx="4000528" cy="1857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 anchor="ctr" anchorCtr="0">
            <a:noAutofit/>
          </a:bodyPr>
          <a:lstStyle/>
          <a:p>
            <a:pPr algn="ctr" rtl="0"/>
            <a:r>
              <a:rPr lang="en-US" sz="3200" dirty="0" smtClean="0"/>
              <a:t>SPI Core</a:t>
            </a:r>
          </a:p>
        </p:txBody>
      </p:sp>
      <p:sp>
        <p:nvSpPr>
          <p:cNvPr id="6" name="Rounded Rectangle 20"/>
          <p:cNvSpPr/>
          <p:nvPr/>
        </p:nvSpPr>
        <p:spPr>
          <a:xfrm rot="16200000">
            <a:off x="6237304" y="3296384"/>
            <a:ext cx="185738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SPI Interface</a:t>
            </a:r>
            <a:endParaRPr lang="he-IL" b="1" dirty="0"/>
          </a:p>
        </p:txBody>
      </p:sp>
      <p:sp>
        <p:nvSpPr>
          <p:cNvPr id="7" name="Rounded Rectangle 20"/>
          <p:cNvSpPr/>
          <p:nvPr/>
        </p:nvSpPr>
        <p:spPr>
          <a:xfrm rot="16200000">
            <a:off x="2022462" y="3296384"/>
            <a:ext cx="185738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FIFO Interface</a:t>
            </a:r>
            <a:endParaRPr lang="he-IL" b="1" dirty="0"/>
          </a:p>
        </p:txBody>
      </p:sp>
      <p:sp>
        <p:nvSpPr>
          <p:cNvPr id="8" name="Rounded Rectangle 20"/>
          <p:cNvSpPr/>
          <p:nvPr/>
        </p:nvSpPr>
        <p:spPr>
          <a:xfrm>
            <a:off x="3165470" y="4367954"/>
            <a:ext cx="37862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Configuration interface</a:t>
            </a:r>
            <a:endParaRPr lang="he-IL" b="1" dirty="0"/>
          </a:p>
        </p:txBody>
      </p:sp>
      <p:sp>
        <p:nvSpPr>
          <p:cNvPr id="9" name="Rounded Rectangle 20"/>
          <p:cNvSpPr/>
          <p:nvPr/>
        </p:nvSpPr>
        <p:spPr>
          <a:xfrm>
            <a:off x="3165470" y="2367690"/>
            <a:ext cx="378621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Received Data Interface</a:t>
            </a:r>
            <a:endParaRPr lang="he-IL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28596" y="5000636"/>
            <a:ext cx="8286808" cy="150019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Generic word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 Generic number of slaves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55576" y="3068960"/>
            <a:ext cx="19442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Left-Right Arrow 12"/>
          <p:cNvSpPr/>
          <p:nvPr/>
        </p:nvSpPr>
        <p:spPr>
          <a:xfrm>
            <a:off x="7380312" y="3140968"/>
            <a:ext cx="1224136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Up Arrow 13"/>
          <p:cNvSpPr/>
          <p:nvPr/>
        </p:nvSpPr>
        <p:spPr>
          <a:xfrm>
            <a:off x="4932040" y="1484784"/>
            <a:ext cx="504056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Up Arrow 14"/>
          <p:cNvSpPr/>
          <p:nvPr/>
        </p:nvSpPr>
        <p:spPr>
          <a:xfrm>
            <a:off x="5004048" y="4725144"/>
            <a:ext cx="504056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Top Architecture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43485" y="1643050"/>
            <a:ext cx="1785950" cy="2643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Slave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085833" y="1571612"/>
            <a:ext cx="1785950" cy="264320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Master</a:t>
            </a:r>
          </a:p>
          <a:p>
            <a:pPr algn="ctr"/>
            <a:r>
              <a:rPr lang="en-US" sz="2800" dirty="0" smtClean="0"/>
              <a:t>Host</a:t>
            </a:r>
            <a:endParaRPr lang="he-IL" sz="28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-28603" y="2543172"/>
            <a:ext cx="1714512" cy="77152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Wishbone</a:t>
            </a:r>
          </a:p>
          <a:p>
            <a:pPr algn="ctr"/>
            <a:r>
              <a:rPr lang="en-US" sz="1400" dirty="0" smtClean="0"/>
              <a:t> Slave 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2257413" y="2543172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Master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3829049" y="2543172"/>
            <a:ext cx="1714512" cy="77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SPI</a:t>
            </a:r>
          </a:p>
          <a:p>
            <a:pPr algn="ctr"/>
            <a:r>
              <a:rPr lang="en-US" sz="1400" dirty="0" smtClean="0"/>
              <a:t> Slave</a:t>
            </a:r>
          </a:p>
          <a:p>
            <a:pPr algn="ctr"/>
            <a:r>
              <a:rPr lang="en-US" sz="1400" dirty="0" smtClean="0"/>
              <a:t>Interface</a:t>
            </a:r>
            <a:endParaRPr lang="he-IL" sz="1400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6015055" y="2714620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RAM</a:t>
            </a:r>
          </a:p>
          <a:p>
            <a:pPr algn="ctr"/>
            <a:r>
              <a:rPr lang="en-US" sz="1400" dirty="0" smtClean="0"/>
              <a:t> Interface</a:t>
            </a:r>
            <a:endParaRPr lang="he-IL" sz="1400" dirty="0"/>
          </a:p>
        </p:txBody>
      </p:sp>
      <p:cxnSp>
        <p:nvCxnSpPr>
          <p:cNvPr id="10" name="Shape 9"/>
          <p:cNvCxnSpPr>
            <a:stCxn id="7" idx="2"/>
            <a:endCxn id="8" idx="0"/>
          </p:cNvCxnSpPr>
          <p:nvPr/>
        </p:nvCxnSpPr>
        <p:spPr>
          <a:xfrm>
            <a:off x="3500431" y="2928934"/>
            <a:ext cx="800112" cy="1588"/>
          </a:xfrm>
          <a:prstGeom prst="bentConnector5">
            <a:avLst>
              <a:gd name="adj1" fmla="val 28571"/>
              <a:gd name="adj2" fmla="val 299874"/>
              <a:gd name="adj3" fmla="val 71429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72442" y="2357430"/>
            <a:ext cx="914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RAM</a:t>
            </a:r>
            <a:endParaRPr lang="he-IL" dirty="0"/>
          </a:p>
        </p:txBody>
      </p:sp>
      <p:cxnSp>
        <p:nvCxnSpPr>
          <p:cNvPr id="12" name="Shape 11"/>
          <p:cNvCxnSpPr>
            <a:stCxn id="9" idx="2"/>
            <a:endCxn id="11" idx="1"/>
          </p:cNvCxnSpPr>
          <p:nvPr/>
        </p:nvCxnSpPr>
        <p:spPr>
          <a:xfrm flipV="1">
            <a:off x="7158063" y="2814630"/>
            <a:ext cx="714379" cy="18574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5400000">
            <a:off x="1042652" y="3867352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907765" y="3893347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57158" y="4429132"/>
            <a:ext cx="8429684" cy="2214578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Master host implements Wishbone slave interface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Hosts communicate via SPI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Slave host implements RAM interface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Master Host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472" y="1785926"/>
            <a:ext cx="8072494" cy="4000528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7572396" y="3071810"/>
            <a:ext cx="1071570" cy="10001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SPI</a:t>
            </a:r>
          </a:p>
          <a:p>
            <a:pPr algn="ctr"/>
            <a:r>
              <a:rPr lang="en-US" dirty="0" smtClean="0"/>
              <a:t>Master</a:t>
            </a:r>
            <a:endParaRPr lang="he-IL" dirty="0"/>
          </a:p>
        </p:txBody>
      </p:sp>
      <p:cxnSp>
        <p:nvCxnSpPr>
          <p:cNvPr id="17" name="Elbow Connector 16"/>
          <p:cNvCxnSpPr>
            <a:stCxn id="18" idx="3"/>
          </p:cNvCxnSpPr>
          <p:nvPr/>
        </p:nvCxnSpPr>
        <p:spPr>
          <a:xfrm>
            <a:off x="5857884" y="4143380"/>
            <a:ext cx="78581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00628" y="3714752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FIFO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1472" y="2714620"/>
            <a:ext cx="1071570" cy="2214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Wishbone Slave</a:t>
            </a:r>
          </a:p>
          <a:p>
            <a:pPr algn="ctr" rtl="0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</p:txBody>
      </p:sp>
      <p:cxnSp>
        <p:nvCxnSpPr>
          <p:cNvPr id="20" name="Elbow Connector 19"/>
          <p:cNvCxnSpPr>
            <a:stCxn id="27" idx="3"/>
            <a:endCxn id="18" idx="1"/>
          </p:cNvCxnSpPr>
          <p:nvPr/>
        </p:nvCxnSpPr>
        <p:spPr>
          <a:xfrm flipV="1">
            <a:off x="4286248" y="4143380"/>
            <a:ext cx="714380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 rot="16200000">
            <a:off x="8215338" y="3474721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-142908" y="3714752"/>
            <a:ext cx="135732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Wishbone Interface</a:t>
            </a:r>
            <a:endParaRPr lang="he-IL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1785926"/>
            <a:ext cx="13328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Master Host</a:t>
            </a:r>
            <a:endParaRPr lang="he-IL" dirty="0"/>
          </a:p>
        </p:txBody>
      </p:sp>
      <p:sp>
        <p:nvSpPr>
          <p:cNvPr id="24" name="Rectangle 23"/>
          <p:cNvSpPr/>
          <p:nvPr/>
        </p:nvSpPr>
        <p:spPr>
          <a:xfrm>
            <a:off x="2000232" y="2714620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Dec. RAM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00232" y="4000504"/>
            <a:ext cx="857256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Enc. RAM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4" idx="1"/>
          </p:cNvCxnSpPr>
          <p:nvPr/>
        </p:nvCxnSpPr>
        <p:spPr>
          <a:xfrm rot="10800000" flipV="1">
            <a:off x="1571604" y="3143248"/>
            <a:ext cx="428628" cy="214314"/>
          </a:xfrm>
          <a:prstGeom prst="bentConnector3">
            <a:avLst>
              <a:gd name="adj1" fmla="val 3374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86116" y="4000504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Encoder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endCxn id="27" idx="1"/>
          </p:cNvCxnSpPr>
          <p:nvPr/>
        </p:nvCxnSpPr>
        <p:spPr>
          <a:xfrm>
            <a:off x="2857488" y="4429132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5" idx="1"/>
          </p:cNvCxnSpPr>
          <p:nvPr/>
        </p:nvCxnSpPr>
        <p:spPr>
          <a:xfrm>
            <a:off x="1643042" y="4286256"/>
            <a:ext cx="357190" cy="142876"/>
          </a:xfrm>
          <a:prstGeom prst="bentConnector3">
            <a:avLst>
              <a:gd name="adj1" fmla="val 2805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86116" y="2714620"/>
            <a:ext cx="100013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M.P. Decoder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30" idx="1"/>
            <a:endCxn id="24" idx="3"/>
          </p:cNvCxnSpPr>
          <p:nvPr/>
        </p:nvCxnSpPr>
        <p:spPr>
          <a:xfrm rot="10800000">
            <a:off x="2857488" y="3143248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Snip Same Side Corner Rectangle 31"/>
          <p:cNvSpPr/>
          <p:nvPr/>
        </p:nvSpPr>
        <p:spPr>
          <a:xfrm rot="5400000">
            <a:off x="6411528" y="3911206"/>
            <a:ext cx="964413" cy="5000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cxnSp>
        <p:nvCxnSpPr>
          <p:cNvPr id="33" name="Elbow Connector 32"/>
          <p:cNvCxnSpPr>
            <a:stCxn id="32" idx="3"/>
          </p:cNvCxnSpPr>
          <p:nvPr/>
        </p:nvCxnSpPr>
        <p:spPr>
          <a:xfrm flipV="1">
            <a:off x="7143768" y="3857628"/>
            <a:ext cx="428628" cy="3036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32" idx="0"/>
          </p:cNvCxnSpPr>
          <p:nvPr/>
        </p:nvCxnSpPr>
        <p:spPr>
          <a:xfrm rot="5400000" flipH="1" flipV="1">
            <a:off x="3857620" y="1893083"/>
            <a:ext cx="285752" cy="5786478"/>
          </a:xfrm>
          <a:prstGeom prst="bentConnector3">
            <a:avLst>
              <a:gd name="adj1" fmla="val -79999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29256" y="3214686"/>
            <a:ext cx="41710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cxnSp>
        <p:nvCxnSpPr>
          <p:cNvPr id="36" name="Elbow Connector 35"/>
          <p:cNvCxnSpPr>
            <a:stCxn id="35" idx="3"/>
          </p:cNvCxnSpPr>
          <p:nvPr/>
        </p:nvCxnSpPr>
        <p:spPr>
          <a:xfrm>
            <a:off x="5846358" y="3399352"/>
            <a:ext cx="797344" cy="458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0" idx="3"/>
          </p:cNvCxnSpPr>
          <p:nvPr/>
        </p:nvCxnSpPr>
        <p:spPr>
          <a:xfrm rot="10800000">
            <a:off x="4286248" y="3143248"/>
            <a:ext cx="3286148" cy="214314"/>
          </a:xfrm>
          <a:prstGeom prst="bentConnector3">
            <a:avLst>
              <a:gd name="adj1" fmla="val 1448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992" y="2571744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8992" y="3857628"/>
            <a:ext cx="7681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Checksum</a:t>
            </a:r>
            <a:endParaRPr lang="he-IL" sz="1100" dirty="0"/>
          </a:p>
        </p:txBody>
      </p:sp>
      <p:sp>
        <p:nvSpPr>
          <p:cNvPr id="40" name="Oval 39"/>
          <p:cNvSpPr/>
          <p:nvPr/>
        </p:nvSpPr>
        <p:spPr>
          <a:xfrm>
            <a:off x="142844" y="3714752"/>
            <a:ext cx="214314" cy="214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71744"/>
            <a:ext cx="1571636" cy="37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00416 L 0.09167 0.06806 L 0.16146 0.06667 L 0.16563 0.08612 L 0.39063 0.09028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301 L 0.09722 -0.00301 L 0.09827 -0.04606 L 0.27014 -0.04606 L 0.27014 -0.00856 L 0.34202 -0.00995 L 0.34097 -0.04329 L 0.3941 -0.04329 L 0.3941 -0.08634 L 0.47535 -0.08495 L 0.47327 -0.12662 L 0.56389 -0.13079 " pathEditMode="relative" rAng="0" ptsTypes="AAAAAAAAAAAA">
                                      <p:cBhvr>
                                        <p:cTn id="27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Slave Host Design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58214" y="3000372"/>
            <a:ext cx="714380" cy="212365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4400" dirty="0" smtClean="0"/>
              <a:t>RAM</a:t>
            </a:r>
            <a:endParaRPr lang="he-IL" sz="4400" dirty="0"/>
          </a:p>
        </p:txBody>
      </p:sp>
      <p:grpSp>
        <p:nvGrpSpPr>
          <p:cNvPr id="119" name="קבוצה 118"/>
          <p:cNvGrpSpPr/>
          <p:nvPr/>
        </p:nvGrpSpPr>
        <p:grpSpPr>
          <a:xfrm>
            <a:off x="285720" y="1643050"/>
            <a:ext cx="7651385" cy="4572032"/>
            <a:chOff x="214282" y="1357298"/>
            <a:chExt cx="8286808" cy="4373248"/>
          </a:xfrm>
        </p:grpSpPr>
        <p:sp>
          <p:nvSpPr>
            <p:cNvPr id="32" name="Rectangle 41"/>
            <p:cNvSpPr/>
            <p:nvPr/>
          </p:nvSpPr>
          <p:spPr>
            <a:xfrm>
              <a:off x="214282" y="1357298"/>
              <a:ext cx="8143932" cy="4373248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3" name="Rectangle 42"/>
            <p:cNvSpPr/>
            <p:nvPr/>
          </p:nvSpPr>
          <p:spPr>
            <a:xfrm>
              <a:off x="214282" y="3214686"/>
              <a:ext cx="1071570" cy="10001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SPI</a:t>
              </a:r>
            </a:p>
            <a:p>
              <a:pPr algn="ctr"/>
              <a:r>
                <a:rPr lang="en-US" dirty="0" smtClean="0"/>
                <a:t>Slave</a:t>
              </a:r>
              <a:endParaRPr lang="he-IL" dirty="0"/>
            </a:p>
          </p:txBody>
        </p:sp>
        <p:cxnSp>
          <p:nvCxnSpPr>
            <p:cNvPr id="35" name="Shape 18"/>
            <p:cNvCxnSpPr>
              <a:endCxn id="65" idx="1"/>
            </p:cNvCxnSpPr>
            <p:nvPr/>
          </p:nvCxnSpPr>
          <p:spPr>
            <a:xfrm flipV="1">
              <a:off x="1285852" y="2786058"/>
              <a:ext cx="2071701" cy="714380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86644" y="3429000"/>
              <a:ext cx="1022589" cy="5847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600" dirty="0" smtClean="0"/>
                <a:t>RAM</a:t>
              </a:r>
            </a:p>
            <a:p>
              <a:pPr algn="ctr" rtl="0"/>
              <a:r>
                <a:rPr lang="en-US" sz="1600" dirty="0" smtClean="0"/>
                <a:t>Controller</a:t>
              </a:r>
            </a:p>
          </p:txBody>
        </p:sp>
        <p:sp>
          <p:nvSpPr>
            <p:cNvPr id="39" name="Rounded Rectangle 58"/>
            <p:cNvSpPr/>
            <p:nvPr/>
          </p:nvSpPr>
          <p:spPr>
            <a:xfrm rot="16200000">
              <a:off x="7858148" y="3584299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RAM Interface</a:t>
              </a:r>
              <a:endParaRPr lang="he-IL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4282" y="1357298"/>
              <a:ext cx="1343807" cy="353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Slave Host</a:t>
              </a:r>
              <a:endParaRPr lang="he-IL" dirty="0"/>
            </a:p>
          </p:txBody>
        </p:sp>
        <p:sp>
          <p:nvSpPr>
            <p:cNvPr id="41" name="Snip Same Side Corner Rectangle 37"/>
            <p:cNvSpPr/>
            <p:nvPr/>
          </p:nvSpPr>
          <p:spPr>
            <a:xfrm rot="5400000" flipV="1">
              <a:off x="6215074" y="2571744"/>
              <a:ext cx="857256" cy="428628"/>
            </a:xfrm>
            <a:prstGeom prst="snip2SameRect">
              <a:avLst>
                <a:gd name="adj1" fmla="val 46000"/>
                <a:gd name="adj2" fmla="val 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/>
                <a:t>Read MUX</a:t>
              </a:r>
              <a:endParaRPr lang="he-IL" sz="1200" dirty="0"/>
            </a:p>
          </p:txBody>
        </p:sp>
        <p:cxnSp>
          <p:nvCxnSpPr>
            <p:cNvPr id="53" name="Elbow Connector 33"/>
            <p:cNvCxnSpPr>
              <a:endCxn id="37" idx="0"/>
            </p:cNvCxnSpPr>
            <p:nvPr/>
          </p:nvCxnSpPr>
          <p:spPr>
            <a:xfrm>
              <a:off x="6858016" y="2571744"/>
              <a:ext cx="939923" cy="85725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97"/>
            <p:cNvSpPr/>
            <p:nvPr/>
          </p:nvSpPr>
          <p:spPr>
            <a:xfrm>
              <a:off x="2285984" y="4643446"/>
              <a:ext cx="642942" cy="57150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FIFO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23"/>
            <p:cNvSpPr/>
            <p:nvPr/>
          </p:nvSpPr>
          <p:spPr>
            <a:xfrm>
              <a:off x="5286380" y="2357430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Dec. RAM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29"/>
            <p:cNvSpPr/>
            <p:nvPr/>
          </p:nvSpPr>
          <p:spPr>
            <a:xfrm>
              <a:off x="3357554" y="2357430"/>
              <a:ext cx="1186772" cy="8572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M.P. Decoder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86481" y="2143116"/>
              <a:ext cx="1160560" cy="2502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Checksum</a:t>
              </a:r>
              <a:endParaRPr lang="he-IL" sz="1100" dirty="0"/>
            </a:p>
          </p:txBody>
        </p:sp>
        <p:cxnSp>
          <p:nvCxnSpPr>
            <p:cNvPr id="67" name="Elbow Connector 49"/>
            <p:cNvCxnSpPr>
              <a:stCxn id="65" idx="3"/>
              <a:endCxn id="64" idx="1"/>
            </p:cNvCxnSpPr>
            <p:nvPr/>
          </p:nvCxnSpPr>
          <p:spPr>
            <a:xfrm>
              <a:off x="4544326" y="2786058"/>
              <a:ext cx="742054" cy="15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26"/>
            <p:cNvSpPr/>
            <p:nvPr/>
          </p:nvSpPr>
          <p:spPr>
            <a:xfrm>
              <a:off x="3357554" y="4500570"/>
              <a:ext cx="1186772" cy="8572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M.P. Encoder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6481" y="4363906"/>
              <a:ext cx="1160560" cy="2553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Checksum</a:t>
              </a:r>
              <a:endParaRPr lang="he-IL" sz="1100" dirty="0"/>
            </a:p>
          </p:txBody>
        </p:sp>
        <p:cxnSp>
          <p:nvCxnSpPr>
            <p:cNvPr id="71" name="Shape 18"/>
            <p:cNvCxnSpPr/>
            <p:nvPr/>
          </p:nvCxnSpPr>
          <p:spPr>
            <a:xfrm rot="10800000">
              <a:off x="1285852" y="4000504"/>
              <a:ext cx="1000132" cy="928694"/>
            </a:xfrm>
            <a:prstGeom prst="bent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49"/>
            <p:cNvCxnSpPr>
              <a:stCxn id="68" idx="1"/>
              <a:endCxn id="63" idx="3"/>
            </p:cNvCxnSpPr>
            <p:nvPr/>
          </p:nvCxnSpPr>
          <p:spPr>
            <a:xfrm rot="10800000">
              <a:off x="2928927" y="4929198"/>
              <a:ext cx="428628" cy="15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24"/>
            <p:cNvSpPr/>
            <p:nvPr/>
          </p:nvSpPr>
          <p:spPr>
            <a:xfrm>
              <a:off x="5286380" y="4500570"/>
              <a:ext cx="857256" cy="8572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Enc. RAM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Elbow Connector 49"/>
            <p:cNvCxnSpPr>
              <a:endCxn id="68" idx="3"/>
            </p:cNvCxnSpPr>
            <p:nvPr/>
          </p:nvCxnSpPr>
          <p:spPr>
            <a:xfrm rot="10800000">
              <a:off x="4544327" y="4929198"/>
              <a:ext cx="74205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33"/>
            <p:cNvCxnSpPr>
              <a:stCxn id="37" idx="2"/>
              <a:endCxn id="74" idx="3"/>
            </p:cNvCxnSpPr>
            <p:nvPr/>
          </p:nvCxnSpPr>
          <p:spPr>
            <a:xfrm rot="5400000">
              <a:off x="6513077" y="3644335"/>
              <a:ext cx="915423" cy="165430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15"/>
            <p:cNvSpPr/>
            <p:nvPr/>
          </p:nvSpPr>
          <p:spPr>
            <a:xfrm>
              <a:off x="3000364" y="1357298"/>
              <a:ext cx="2500330" cy="42862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Slave Host Controller</a:t>
              </a:r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57686" y="3714752"/>
              <a:ext cx="928694" cy="3077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Registers</a:t>
              </a:r>
            </a:p>
          </p:txBody>
        </p:sp>
        <p:cxnSp>
          <p:nvCxnSpPr>
            <p:cNvPr id="80" name="מחבר מרפקי 79"/>
            <p:cNvCxnSpPr/>
            <p:nvPr/>
          </p:nvCxnSpPr>
          <p:spPr>
            <a:xfrm rot="16200000" flipH="1">
              <a:off x="5000629" y="1928802"/>
              <a:ext cx="571505" cy="28575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49"/>
            <p:cNvCxnSpPr>
              <a:endCxn id="41" idx="3"/>
            </p:cNvCxnSpPr>
            <p:nvPr/>
          </p:nvCxnSpPr>
          <p:spPr>
            <a:xfrm>
              <a:off x="6143636" y="2786058"/>
              <a:ext cx="28575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3857620" y="3500438"/>
              <a:ext cx="64294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 rot="5400000" flipH="1" flipV="1">
              <a:off x="3715538" y="3356768"/>
              <a:ext cx="28575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55"/>
            <p:cNvCxnSpPr/>
            <p:nvPr/>
          </p:nvCxnSpPr>
          <p:spPr>
            <a:xfrm rot="5400000">
              <a:off x="4403722" y="3597278"/>
              <a:ext cx="204792" cy="1111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מחבר מרפקי 227"/>
            <p:cNvCxnSpPr>
              <a:endCxn id="41" idx="2"/>
            </p:cNvCxnSpPr>
            <p:nvPr/>
          </p:nvCxnSpPr>
          <p:spPr>
            <a:xfrm>
              <a:off x="5500694" y="1571612"/>
              <a:ext cx="1143008" cy="785818"/>
            </a:xfrm>
            <a:prstGeom prst="bentConnector2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מחבר ישר 85"/>
            <p:cNvCxnSpPr/>
            <p:nvPr/>
          </p:nvCxnSpPr>
          <p:spPr>
            <a:xfrm rot="5400000" flipH="1" flipV="1">
              <a:off x="6821503" y="3250405"/>
              <a:ext cx="500860" cy="79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מחבר ישר 86"/>
            <p:cNvCxnSpPr/>
            <p:nvPr/>
          </p:nvCxnSpPr>
          <p:spPr>
            <a:xfrm>
              <a:off x="5072066" y="3500438"/>
              <a:ext cx="2000264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55"/>
            <p:cNvCxnSpPr/>
            <p:nvPr/>
          </p:nvCxnSpPr>
          <p:spPr>
            <a:xfrm rot="5400000">
              <a:off x="4964909" y="3607595"/>
              <a:ext cx="215108" cy="7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מחבר חץ ישר 88"/>
            <p:cNvCxnSpPr/>
            <p:nvPr/>
          </p:nvCxnSpPr>
          <p:spPr>
            <a:xfrm rot="5400000" flipH="1" flipV="1">
              <a:off x="3822695" y="2749545"/>
              <a:ext cx="1928826" cy="158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מחבר ישר 89"/>
            <p:cNvCxnSpPr/>
            <p:nvPr/>
          </p:nvCxnSpPr>
          <p:spPr>
            <a:xfrm flipV="1">
              <a:off x="6858016" y="3000372"/>
              <a:ext cx="214314" cy="95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מחבר ישר 91"/>
            <p:cNvCxnSpPr/>
            <p:nvPr/>
          </p:nvCxnSpPr>
          <p:spPr>
            <a:xfrm rot="5400000" flipH="1" flipV="1">
              <a:off x="4464843" y="4321975"/>
              <a:ext cx="642942" cy="1588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מחבר חץ ישר 92"/>
            <p:cNvCxnSpPr/>
            <p:nvPr/>
          </p:nvCxnSpPr>
          <p:spPr>
            <a:xfrm rot="10800000">
              <a:off x="4544327" y="4637234"/>
              <a:ext cx="241990" cy="779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מרפקי 227"/>
            <p:cNvCxnSpPr>
              <a:endCxn id="33" idx="0"/>
            </p:cNvCxnSpPr>
            <p:nvPr/>
          </p:nvCxnSpPr>
          <p:spPr>
            <a:xfrm rot="10800000" flipV="1">
              <a:off x="750068" y="2143116"/>
              <a:ext cx="1964545" cy="1071570"/>
            </a:xfrm>
            <a:prstGeom prst="bentConnector2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מחבר ישר 94"/>
            <p:cNvCxnSpPr/>
            <p:nvPr/>
          </p:nvCxnSpPr>
          <p:spPr>
            <a:xfrm rot="5400000" flipH="1" flipV="1">
              <a:off x="2464579" y="1893083"/>
              <a:ext cx="500066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מחבר ישר 95"/>
            <p:cNvCxnSpPr/>
            <p:nvPr/>
          </p:nvCxnSpPr>
          <p:spPr>
            <a:xfrm>
              <a:off x="2714612" y="1643050"/>
              <a:ext cx="285752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מחבר ישר 96"/>
            <p:cNvCxnSpPr/>
            <p:nvPr/>
          </p:nvCxnSpPr>
          <p:spPr>
            <a:xfrm rot="5400000" flipH="1" flipV="1">
              <a:off x="1679555" y="3249611"/>
              <a:ext cx="2928958" cy="1588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חץ ישר 98"/>
            <p:cNvCxnSpPr/>
            <p:nvPr/>
          </p:nvCxnSpPr>
          <p:spPr>
            <a:xfrm>
              <a:off x="3143240" y="2500306"/>
              <a:ext cx="214314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מחבר חץ ישר 99"/>
            <p:cNvCxnSpPr/>
            <p:nvPr/>
          </p:nvCxnSpPr>
          <p:spPr>
            <a:xfrm>
              <a:off x="3143240" y="4714884"/>
              <a:ext cx="214314" cy="158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43"/>
          <p:cNvSpPr/>
          <p:nvPr/>
        </p:nvSpPr>
        <p:spPr>
          <a:xfrm rot="16200000">
            <a:off x="-214346" y="4000504"/>
            <a:ext cx="928694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SPI Interface</a:t>
            </a:r>
            <a:endParaRPr lang="he-IL" sz="1100" dirty="0"/>
          </a:p>
        </p:txBody>
      </p:sp>
      <p:cxnSp>
        <p:nvCxnSpPr>
          <p:cNvPr id="134" name="Elbow Connector 49"/>
          <p:cNvCxnSpPr/>
          <p:nvPr/>
        </p:nvCxnSpPr>
        <p:spPr>
          <a:xfrm>
            <a:off x="7951497" y="4071942"/>
            <a:ext cx="406717" cy="1588"/>
          </a:xfrm>
          <a:prstGeom prst="bentConnector3">
            <a:avLst>
              <a:gd name="adj1" fmla="val 50000"/>
            </a:avLst>
          </a:prstGeom>
          <a:ln w="317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63888" y="2996952"/>
            <a:ext cx="214314" cy="21431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/>
          <p:nvPr/>
        </p:nvSpPr>
        <p:spPr>
          <a:xfrm>
            <a:off x="8604448" y="3933056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143116"/>
            <a:ext cx="1571636" cy="37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 -0.00787 L 0.05903 -0.00162 L 0.05903 -0.02106 L 0.15712 -0.02083 L 0.16128 -0.13194 L 0.31823 -0.13565 L 0.31962 -0.1338 L 0.37205 -0.1338 " pathEditMode="relative" rAng="0" ptsTypes="AAAAAA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4 0.00139 L 0.2783 0.00533 L 0.2783 -0.0287 L 0.39306 -0.03009 L 0.39202 0.14259 L 0.54601 0.14375 " pathEditMode="relative" ptsTypes="AAAAAAA">
                                      <p:cBhvr>
                                        <p:cTn id="2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76 -0.00277 L -0.15607 0.18681 L -0.36771 0.1882 L -0.64114 0.18959 L -0.76076 0.19074 L -0.76476 0.04561 L -0.87743 0.04954 L -0.87552 -0.00393 L -0.93333 -0.00393 " pathEditMode="relative" ptsTypes="AAAAAAAAAA">
                                      <p:cBhvr>
                                        <p:cTn id="39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51" grpId="0" animBg="1"/>
      <p:bldP spid="51" grpId="2" animBg="1"/>
      <p:bldP spid="51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Verification Plan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Basic block-level VHDL TBs for SPI cores during design stage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SystemVerilog TBs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Master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Slave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Top: SPI Master + Slave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 Architecture (Whole system)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4088" y="4365104"/>
            <a:ext cx="2448272" cy="8640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Not part of the original verification plan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Project Requirements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8501122" cy="3571900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Implement SPI Master and SPI Slave cores (VHDL)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Implement Master and Slave hosts (VHDL)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Verify the entire design (SystemVerilog)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Main Verification </a:t>
            </a:r>
            <a:r>
              <a:rPr lang="en-US" dirty="0" smtClean="0">
                <a:solidFill>
                  <a:srgbClr val="7030A0"/>
                </a:solidFill>
              </a:rPr>
              <a:t>Guidelines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57158" y="1500174"/>
            <a:ext cx="8429684" cy="4286280"/>
          </a:xfrm>
        </p:spPr>
        <p:txBody>
          <a:bodyPr>
            <a:normAutofit/>
          </a:bodyPr>
          <a:lstStyle/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Randomly generated values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Functional Coverage collection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Automatic </a:t>
            </a:r>
            <a:r>
              <a:rPr lang="en-US" dirty="0" err="1" smtClean="0">
                <a:solidFill>
                  <a:schemeClr val="tx1"/>
                </a:solidFill>
              </a:rPr>
              <a:t>scoreboarding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cores – includes possible edge cases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 architecture – only basic functionality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Master Test Bench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32" name="קבוצה 31"/>
          <p:cNvGrpSpPr/>
          <p:nvPr/>
        </p:nvGrpSpPr>
        <p:grpSpPr>
          <a:xfrm>
            <a:off x="428596" y="1714488"/>
            <a:ext cx="8143932" cy="4429156"/>
            <a:chOff x="357158" y="1857364"/>
            <a:chExt cx="8143932" cy="4429156"/>
          </a:xfrm>
        </p:grpSpPr>
        <p:sp>
          <p:nvSpPr>
            <p:cNvPr id="4" name="Rectangle 14"/>
            <p:cNvSpPr/>
            <p:nvPr/>
          </p:nvSpPr>
          <p:spPr>
            <a:xfrm>
              <a:off x="357158" y="1857364"/>
              <a:ext cx="8143932" cy="4429156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4744" y="3357562"/>
              <a:ext cx="1222426" cy="17145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  <a:p>
              <a:pPr algn="ctr" rtl="0"/>
              <a:r>
                <a:rPr lang="en-US" dirty="0" smtClean="0"/>
                <a:t>(DUT)</a:t>
              </a:r>
              <a:endParaRPr lang="he-IL" dirty="0"/>
            </a:p>
          </p:txBody>
        </p:sp>
        <p:sp>
          <p:nvSpPr>
            <p:cNvPr id="7" name="Rounded Rectangle 20"/>
            <p:cNvSpPr/>
            <p:nvPr/>
          </p:nvSpPr>
          <p:spPr>
            <a:xfrm rot="16200000">
              <a:off x="4107653" y="410766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2821769" y="410766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860" y="335756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7289" y="4703648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1" name="Oval 36"/>
            <p:cNvSpPr/>
            <p:nvPr/>
          </p:nvSpPr>
          <p:spPr>
            <a:xfrm>
              <a:off x="1285852" y="327278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2" name="Oval 37"/>
            <p:cNvSpPr/>
            <p:nvPr/>
          </p:nvSpPr>
          <p:spPr>
            <a:xfrm>
              <a:off x="1285852" y="456892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3" name="מחבר חץ ישר 12"/>
            <p:cNvCxnSpPr/>
            <p:nvPr/>
          </p:nvCxnSpPr>
          <p:spPr>
            <a:xfrm>
              <a:off x="2500298" y="3857628"/>
              <a:ext cx="107157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 rot="10800000">
              <a:off x="2500298" y="4857760"/>
              <a:ext cx="107157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23997" y="335870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074" y="4704788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7" name="Oval 38"/>
            <p:cNvSpPr/>
            <p:nvPr/>
          </p:nvSpPr>
          <p:spPr>
            <a:xfrm>
              <a:off x="6143636" y="321468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sp>
          <p:nvSpPr>
            <p:cNvPr id="18" name="Oval 39"/>
            <p:cNvSpPr/>
            <p:nvPr/>
          </p:nvSpPr>
          <p:spPr>
            <a:xfrm>
              <a:off x="6143636" y="458283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cxnSp>
          <p:nvCxnSpPr>
            <p:cNvPr id="19" name="מחבר חץ ישר 18"/>
            <p:cNvCxnSpPr/>
            <p:nvPr/>
          </p:nvCxnSpPr>
          <p:spPr>
            <a:xfrm rot="10800000">
              <a:off x="5072066" y="3857628"/>
              <a:ext cx="114300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>
              <a:off x="5072066" y="4857760"/>
              <a:ext cx="114300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39546" y="2071678"/>
              <a:ext cx="1608518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2" name="מחבר מעוקל 21"/>
            <p:cNvCxnSpPr>
              <a:stCxn id="15" idx="3"/>
            </p:cNvCxnSpPr>
            <p:nvPr/>
          </p:nvCxnSpPr>
          <p:spPr>
            <a:xfrm flipH="1" flipV="1">
              <a:off x="5143504" y="2786058"/>
              <a:ext cx="2224268" cy="1034309"/>
            </a:xfrm>
            <a:prstGeom prst="curvedConnector3">
              <a:avLst>
                <a:gd name="adj1" fmla="val -18392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מעוקל 42"/>
            <p:cNvCxnSpPr>
              <a:stCxn id="10" idx="1"/>
            </p:cNvCxnSpPr>
            <p:nvPr/>
          </p:nvCxnSpPr>
          <p:spPr>
            <a:xfrm rot="10800000" flipH="1">
              <a:off x="1357288" y="2285992"/>
              <a:ext cx="2143141" cy="2602322"/>
            </a:xfrm>
            <a:prstGeom prst="curvedConnector4">
              <a:avLst>
                <a:gd name="adj1" fmla="val -40421"/>
                <a:gd name="adj2" fmla="val 10070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6" idx="3"/>
            </p:cNvCxnSpPr>
            <p:nvPr/>
          </p:nvCxnSpPr>
          <p:spPr>
            <a:xfrm flipH="1" flipV="1">
              <a:off x="5143504" y="2285992"/>
              <a:ext cx="2214577" cy="2603462"/>
            </a:xfrm>
            <a:prstGeom prst="curvedConnector4">
              <a:avLst>
                <a:gd name="adj1" fmla="val -42920"/>
                <a:gd name="adj2" fmla="val 9929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מעוקל 24"/>
            <p:cNvCxnSpPr>
              <a:stCxn id="9" idx="1"/>
            </p:cNvCxnSpPr>
            <p:nvPr/>
          </p:nvCxnSpPr>
          <p:spPr>
            <a:xfrm rot="10800000" flipH="1">
              <a:off x="1357860" y="2786059"/>
              <a:ext cx="2142570" cy="1033169"/>
            </a:xfrm>
            <a:prstGeom prst="curvedConnector3">
              <a:avLst>
                <a:gd name="adj1" fmla="val -1066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40"/>
            <p:cNvSpPr/>
            <p:nvPr/>
          </p:nvSpPr>
          <p:spPr>
            <a:xfrm>
              <a:off x="3419872" y="200024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  <p:sp>
          <p:nvSpPr>
            <p:cNvPr id="27" name="Rounded Rectangle 20"/>
            <p:cNvSpPr/>
            <p:nvPr/>
          </p:nvSpPr>
          <p:spPr>
            <a:xfrm>
              <a:off x="3786182" y="500063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86181" y="5643578"/>
              <a:ext cx="1071571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9" name="Oval 41"/>
            <p:cNvSpPr/>
            <p:nvPr/>
          </p:nvSpPr>
          <p:spPr>
            <a:xfrm>
              <a:off x="3643306" y="557214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sp>
          <p:nvSpPr>
            <p:cNvPr id="30" name="Oval 41"/>
            <p:cNvSpPr/>
            <p:nvPr/>
          </p:nvSpPr>
          <p:spPr>
            <a:xfrm>
              <a:off x="3714744" y="328612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cxnSp>
          <p:nvCxnSpPr>
            <p:cNvPr id="31" name="מחבר חץ ישר 30"/>
            <p:cNvCxnSpPr>
              <a:stCxn id="28" idx="0"/>
              <a:endCxn id="27" idx="2"/>
            </p:cNvCxnSpPr>
            <p:nvPr/>
          </p:nvCxnSpPr>
          <p:spPr>
            <a:xfrm rot="5400000" flipH="1" flipV="1">
              <a:off x="4107653" y="5429264"/>
              <a:ext cx="428628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טבלה 33"/>
          <p:cNvGraphicFramePr>
            <a:graphicFrameLocks noGrp="1"/>
          </p:cNvGraphicFramePr>
          <p:nvPr/>
        </p:nvGraphicFramePr>
        <p:xfrm>
          <a:off x="1428728" y="1714488"/>
          <a:ext cx="6143668" cy="4357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drives outputs to default values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Forbidden Configuration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FIFO Error (Not responding)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Illegal SPI Clock Frequencies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Slave Test Bench 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36" name="קבוצה 35"/>
          <p:cNvGrpSpPr/>
          <p:nvPr/>
        </p:nvGrpSpPr>
        <p:grpSpPr>
          <a:xfrm>
            <a:off x="214282" y="1714488"/>
            <a:ext cx="8786874" cy="4429156"/>
            <a:chOff x="214282" y="1714488"/>
            <a:chExt cx="8786874" cy="4429156"/>
          </a:xfrm>
        </p:grpSpPr>
        <p:sp>
          <p:nvSpPr>
            <p:cNvPr id="5" name="Rectangle 14"/>
            <p:cNvSpPr/>
            <p:nvPr/>
          </p:nvSpPr>
          <p:spPr>
            <a:xfrm>
              <a:off x="214282" y="1714488"/>
              <a:ext cx="8786874" cy="4429156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4679" y="3429000"/>
              <a:ext cx="1222426" cy="17145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</a:t>
              </a:r>
            </a:p>
            <a:p>
              <a:pPr algn="ctr" rtl="0"/>
              <a:r>
                <a:rPr lang="en-US" dirty="0" smtClean="0"/>
                <a:t>(DUT)</a:t>
              </a:r>
              <a:endParaRPr lang="he-IL" dirty="0"/>
            </a:p>
          </p:txBody>
        </p:sp>
        <p:sp>
          <p:nvSpPr>
            <p:cNvPr id="7" name="Rounded Rectangle 20"/>
            <p:cNvSpPr/>
            <p:nvPr/>
          </p:nvSpPr>
          <p:spPr>
            <a:xfrm rot="16200000">
              <a:off x="3607588" y="4179099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2321704" y="4179099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3647" y="3429000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3076" y="4775086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1" name="Oval 36"/>
            <p:cNvSpPr/>
            <p:nvPr/>
          </p:nvSpPr>
          <p:spPr>
            <a:xfrm>
              <a:off x="1141639" y="334421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2" name="Oval 37"/>
            <p:cNvSpPr/>
            <p:nvPr/>
          </p:nvSpPr>
          <p:spPr>
            <a:xfrm>
              <a:off x="1141639" y="464036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3" name="מחבר חץ ישר 12"/>
            <p:cNvCxnSpPr/>
            <p:nvPr/>
          </p:nvCxnSpPr>
          <p:spPr>
            <a:xfrm>
              <a:off x="2357422" y="3929066"/>
              <a:ext cx="714380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חץ ישר 13"/>
            <p:cNvCxnSpPr/>
            <p:nvPr/>
          </p:nvCxnSpPr>
          <p:spPr>
            <a:xfrm rot="10800000">
              <a:off x="2357432" y="4929198"/>
              <a:ext cx="714371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5811" y="3774048"/>
              <a:ext cx="1143775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76888" y="4776226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7" name="Oval 38"/>
            <p:cNvSpPr/>
            <p:nvPr/>
          </p:nvSpPr>
          <p:spPr>
            <a:xfrm>
              <a:off x="6705450" y="364160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cxnSp>
          <p:nvCxnSpPr>
            <p:cNvPr id="18" name="מחבר חץ ישר 17"/>
            <p:cNvCxnSpPr/>
            <p:nvPr/>
          </p:nvCxnSpPr>
          <p:spPr>
            <a:xfrm rot="10800000">
              <a:off x="6286512" y="3929066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>
              <a:off x="6286512" y="492919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57554" y="2143116"/>
              <a:ext cx="2357454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/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1" name="מחבר מעוקל 20"/>
            <p:cNvCxnSpPr>
              <a:stCxn id="15" idx="3"/>
            </p:cNvCxnSpPr>
            <p:nvPr/>
          </p:nvCxnSpPr>
          <p:spPr>
            <a:xfrm flipH="1" flipV="1">
              <a:off x="5715008" y="2928934"/>
              <a:ext cx="2214578" cy="1029780"/>
            </a:xfrm>
            <a:prstGeom prst="curvedConnector3">
              <a:avLst>
                <a:gd name="adj1" fmla="val -10323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מעוקל 42"/>
            <p:cNvCxnSpPr>
              <a:stCxn id="10" idx="1"/>
            </p:cNvCxnSpPr>
            <p:nvPr/>
          </p:nvCxnSpPr>
          <p:spPr>
            <a:xfrm rot="10800000" flipH="1">
              <a:off x="1213075" y="2357430"/>
              <a:ext cx="2143141" cy="2602322"/>
            </a:xfrm>
            <a:prstGeom prst="curvedConnector4">
              <a:avLst>
                <a:gd name="adj1" fmla="val -40421"/>
                <a:gd name="adj2" fmla="val 10070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16" idx="3"/>
            </p:cNvCxnSpPr>
            <p:nvPr/>
          </p:nvCxnSpPr>
          <p:spPr>
            <a:xfrm flipH="1" flipV="1">
              <a:off x="5705318" y="2357430"/>
              <a:ext cx="2214577" cy="2603462"/>
            </a:xfrm>
            <a:prstGeom prst="curvedConnector4">
              <a:avLst>
                <a:gd name="adj1" fmla="val -42920"/>
                <a:gd name="adj2" fmla="val 9929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מעוקל 23"/>
            <p:cNvCxnSpPr>
              <a:stCxn id="9" idx="1"/>
            </p:cNvCxnSpPr>
            <p:nvPr/>
          </p:nvCxnSpPr>
          <p:spPr>
            <a:xfrm rot="10800000" flipH="1">
              <a:off x="1213647" y="2857497"/>
              <a:ext cx="2142570" cy="1033169"/>
            </a:xfrm>
            <a:prstGeom prst="curvedConnector3">
              <a:avLst>
                <a:gd name="adj1" fmla="val -10669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40"/>
            <p:cNvSpPr/>
            <p:nvPr/>
          </p:nvSpPr>
          <p:spPr>
            <a:xfrm>
              <a:off x="3284406" y="207167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sp>
          <p:nvSpPr>
            <p:cNvPr id="26" name="Rounded Rectangle 20"/>
            <p:cNvSpPr/>
            <p:nvPr/>
          </p:nvSpPr>
          <p:spPr>
            <a:xfrm>
              <a:off x="3286117" y="5072074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6115" y="5715016"/>
              <a:ext cx="1071571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8" name="Oval 41"/>
            <p:cNvSpPr/>
            <p:nvPr/>
          </p:nvSpPr>
          <p:spPr>
            <a:xfrm>
              <a:off x="3143240" y="5643578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sp>
          <p:nvSpPr>
            <p:cNvPr id="29" name="Oval 41"/>
            <p:cNvSpPr/>
            <p:nvPr/>
          </p:nvSpPr>
          <p:spPr>
            <a:xfrm>
              <a:off x="3214679" y="335756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8</a:t>
              </a:r>
              <a:endParaRPr lang="he-IL" sz="1100" b="1" dirty="0"/>
            </a:p>
          </p:txBody>
        </p:sp>
        <p:cxnSp>
          <p:nvCxnSpPr>
            <p:cNvPr id="30" name="מחבר חץ ישר 29"/>
            <p:cNvCxnSpPr>
              <a:stCxn id="27" idx="0"/>
              <a:endCxn id="26" idx="2"/>
            </p:cNvCxnSpPr>
            <p:nvPr/>
          </p:nvCxnSpPr>
          <p:spPr>
            <a:xfrm rot="5400000" flipH="1" flipV="1">
              <a:off x="3607587" y="5500702"/>
              <a:ext cx="428628" cy="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72066" y="3643314"/>
              <a:ext cx="1222426" cy="1500198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  <a:p>
              <a:pPr algn="ctr" rtl="0"/>
              <a:r>
                <a:rPr lang="en-US" dirty="0" smtClean="0"/>
                <a:t>BFM</a:t>
              </a:r>
              <a:endParaRPr lang="he-IL" dirty="0"/>
            </a:p>
          </p:txBody>
        </p:sp>
        <p:cxnSp>
          <p:nvCxnSpPr>
            <p:cNvPr id="32" name="מחבר חץ ישר 31"/>
            <p:cNvCxnSpPr/>
            <p:nvPr/>
          </p:nvCxnSpPr>
          <p:spPr>
            <a:xfrm rot="10800000">
              <a:off x="4572000" y="3929066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32"/>
            <p:cNvCxnSpPr/>
            <p:nvPr/>
          </p:nvCxnSpPr>
          <p:spPr>
            <a:xfrm>
              <a:off x="4572000" y="492919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9"/>
            <p:cNvSpPr/>
            <p:nvPr/>
          </p:nvSpPr>
          <p:spPr>
            <a:xfrm>
              <a:off x="5000628" y="357187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sp>
          <p:nvSpPr>
            <p:cNvPr id="35" name="Oval 39"/>
            <p:cNvSpPr/>
            <p:nvPr/>
          </p:nvSpPr>
          <p:spPr>
            <a:xfrm>
              <a:off x="6715140" y="464344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</p:grpSp>
      <p:graphicFrame>
        <p:nvGraphicFramePr>
          <p:cNvPr id="37" name="טבלה 36"/>
          <p:cNvGraphicFramePr>
            <a:graphicFrameLocks noGrp="1"/>
          </p:cNvGraphicFramePr>
          <p:nvPr/>
        </p:nvGraphicFramePr>
        <p:xfrm>
          <a:off x="1357290" y="1714488"/>
          <a:ext cx="6143668" cy="44530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SPI clock frequency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 drives outputs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default values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during active transmission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28" y="90213"/>
            <a:ext cx="8817490" cy="662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Top Test Bench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357158" y="1643050"/>
            <a:ext cx="8501122" cy="4857784"/>
            <a:chOff x="286901" y="1498073"/>
            <a:chExt cx="8641636" cy="5000660"/>
          </a:xfrm>
        </p:grpSpPr>
        <p:sp>
          <p:nvSpPr>
            <p:cNvPr id="5" name="Rectangle 14"/>
            <p:cNvSpPr/>
            <p:nvPr/>
          </p:nvSpPr>
          <p:spPr>
            <a:xfrm>
              <a:off x="2714612" y="3071810"/>
              <a:ext cx="3786214" cy="2581292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286901" y="1498073"/>
              <a:ext cx="8641636" cy="5000660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0364" y="3714752"/>
              <a:ext cx="1222427" cy="17859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Master</a:t>
              </a:r>
            </a:p>
          </p:txBody>
        </p:sp>
        <p:sp>
          <p:nvSpPr>
            <p:cNvPr id="8" name="Rounded Rectangle 20"/>
            <p:cNvSpPr/>
            <p:nvPr/>
          </p:nvSpPr>
          <p:spPr>
            <a:xfrm rot="16200000">
              <a:off x="3357554" y="4500570"/>
              <a:ext cx="178595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9" name="Rounded Rectangle 20"/>
            <p:cNvSpPr/>
            <p:nvPr/>
          </p:nvSpPr>
          <p:spPr>
            <a:xfrm rot="16200000">
              <a:off x="2071672" y="4500570"/>
              <a:ext cx="1785950" cy="214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3647" y="3714752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3076" y="4845618"/>
              <a:ext cx="1143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sp>
          <p:nvSpPr>
            <p:cNvPr id="12" name="Oval 36"/>
            <p:cNvSpPr/>
            <p:nvPr/>
          </p:nvSpPr>
          <p:spPr>
            <a:xfrm>
              <a:off x="1141266" y="3570166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1</a:t>
              </a:r>
              <a:endParaRPr lang="he-IL" sz="1100" b="1" dirty="0"/>
            </a:p>
          </p:txBody>
        </p:sp>
        <p:sp>
          <p:nvSpPr>
            <p:cNvPr id="13" name="Oval 37"/>
            <p:cNvSpPr/>
            <p:nvPr/>
          </p:nvSpPr>
          <p:spPr>
            <a:xfrm>
              <a:off x="1141639" y="471317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2</a:t>
              </a:r>
              <a:endParaRPr lang="he-IL" sz="1100" b="1" dirty="0"/>
            </a:p>
          </p:txBody>
        </p:sp>
        <p:cxnSp>
          <p:nvCxnSpPr>
            <p:cNvPr id="14" name="מחבר חץ ישר 13"/>
            <p:cNvCxnSpPr/>
            <p:nvPr/>
          </p:nvCxnSpPr>
          <p:spPr>
            <a:xfrm>
              <a:off x="2357422" y="4213230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חץ ישר 14"/>
            <p:cNvCxnSpPr/>
            <p:nvPr/>
          </p:nvCxnSpPr>
          <p:spPr>
            <a:xfrm rot="10800000">
              <a:off x="2357434" y="4999048"/>
              <a:ext cx="50005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58017" y="4845618"/>
              <a:ext cx="114300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Receiver</a:t>
              </a:r>
              <a:endParaRPr lang="he-IL" dirty="0"/>
            </a:p>
          </p:txBody>
        </p:sp>
        <p:cxnSp>
          <p:nvCxnSpPr>
            <p:cNvPr id="17" name="מחבר חץ ישר 16"/>
            <p:cNvCxnSpPr/>
            <p:nvPr/>
          </p:nvCxnSpPr>
          <p:spPr>
            <a:xfrm rot="10800000">
              <a:off x="6357950" y="4214818"/>
              <a:ext cx="50006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6286512" y="4999048"/>
              <a:ext cx="571504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00430" y="2000240"/>
              <a:ext cx="2357454" cy="92869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/>
              <a:r>
                <a:rPr lang="en-US" sz="2400" dirty="0" smtClean="0"/>
                <a:t>Scoreboard</a:t>
              </a:r>
              <a:endParaRPr lang="he-IL" sz="2400" dirty="0"/>
            </a:p>
          </p:txBody>
        </p:sp>
        <p:cxnSp>
          <p:nvCxnSpPr>
            <p:cNvPr id="20" name="מחבר מעוקל 19"/>
            <p:cNvCxnSpPr>
              <a:stCxn id="32" idx="3"/>
            </p:cNvCxnSpPr>
            <p:nvPr/>
          </p:nvCxnSpPr>
          <p:spPr>
            <a:xfrm flipH="1" flipV="1">
              <a:off x="5857884" y="2714620"/>
              <a:ext cx="2143140" cy="1467161"/>
            </a:xfrm>
            <a:prstGeom prst="curvedConnector3">
              <a:avLst>
                <a:gd name="adj1" fmla="val -10667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מעוקל 42"/>
            <p:cNvCxnSpPr>
              <a:stCxn id="11" idx="1"/>
            </p:cNvCxnSpPr>
            <p:nvPr/>
          </p:nvCxnSpPr>
          <p:spPr>
            <a:xfrm rot="10800000" flipH="1">
              <a:off x="1213076" y="2214554"/>
              <a:ext cx="2287354" cy="2815730"/>
            </a:xfrm>
            <a:prstGeom prst="curvedConnector4">
              <a:avLst>
                <a:gd name="adj1" fmla="val -36820"/>
                <a:gd name="adj2" fmla="val 100282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16" idx="3"/>
            </p:cNvCxnSpPr>
            <p:nvPr/>
          </p:nvCxnSpPr>
          <p:spPr>
            <a:xfrm flipH="1" flipV="1">
              <a:off x="5857884" y="2214554"/>
              <a:ext cx="2143140" cy="2815730"/>
            </a:xfrm>
            <a:prstGeom prst="curvedConnector4">
              <a:avLst>
                <a:gd name="adj1" fmla="val -38176"/>
                <a:gd name="adj2" fmla="val 99855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מעוקל 22"/>
            <p:cNvCxnSpPr>
              <a:stCxn id="10" idx="1"/>
            </p:cNvCxnSpPr>
            <p:nvPr/>
          </p:nvCxnSpPr>
          <p:spPr>
            <a:xfrm rot="10800000" flipH="1">
              <a:off x="1213646" y="2714621"/>
              <a:ext cx="2286783" cy="1461797"/>
            </a:xfrm>
            <a:prstGeom prst="curvedConnector3">
              <a:avLst>
                <a:gd name="adj1" fmla="val -9997"/>
              </a:avLst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40"/>
            <p:cNvSpPr/>
            <p:nvPr/>
          </p:nvSpPr>
          <p:spPr>
            <a:xfrm>
              <a:off x="3427282" y="192880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5</a:t>
              </a:r>
              <a:endParaRPr lang="he-IL" sz="1100" b="1" dirty="0"/>
            </a:p>
          </p:txBody>
        </p:sp>
        <p:sp>
          <p:nvSpPr>
            <p:cNvPr id="25" name="Rounded Rectangle 20"/>
            <p:cNvSpPr/>
            <p:nvPr/>
          </p:nvSpPr>
          <p:spPr>
            <a:xfrm>
              <a:off x="3071803" y="535782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934" y="6072205"/>
              <a:ext cx="1225663" cy="38019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CFG_DUT</a:t>
              </a:r>
              <a:endParaRPr lang="he-IL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3929058" y="5929330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6</a:t>
              </a:r>
              <a:endParaRPr lang="he-IL" sz="1100" b="1" dirty="0"/>
            </a:p>
          </p:txBody>
        </p:sp>
        <p:cxnSp>
          <p:nvCxnSpPr>
            <p:cNvPr id="28" name="מחבר חץ ישר 27"/>
            <p:cNvCxnSpPr>
              <a:stCxn id="26" idx="0"/>
              <a:endCxn id="25" idx="2"/>
            </p:cNvCxnSpPr>
            <p:nvPr/>
          </p:nvCxnSpPr>
          <p:spPr>
            <a:xfrm rot="16200000" flipV="1">
              <a:off x="3896144" y="5283583"/>
              <a:ext cx="500066" cy="107717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חץ ישר 28"/>
            <p:cNvCxnSpPr/>
            <p:nvPr/>
          </p:nvCxnSpPr>
          <p:spPr>
            <a:xfrm rot="10800000" flipV="1">
              <a:off x="4357688" y="4000504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39"/>
            <p:cNvSpPr/>
            <p:nvPr/>
          </p:nvSpPr>
          <p:spPr>
            <a:xfrm>
              <a:off x="6715140" y="471317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4</a:t>
              </a:r>
              <a:endParaRPr lang="he-IL" sz="11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714752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7249" y="3720116"/>
              <a:ext cx="1143775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Generator</a:t>
              </a:r>
            </a:p>
            <a:p>
              <a:pPr algn="ctr" rtl="0"/>
              <a:r>
                <a:rPr lang="en-US" dirty="0" smtClean="0"/>
                <a:t>and </a:t>
              </a:r>
            </a:p>
            <a:p>
              <a:pPr algn="ctr" rtl="0"/>
              <a:r>
                <a:rPr lang="en-US" dirty="0" smtClean="0"/>
                <a:t>Driver</a:t>
              </a:r>
              <a:endParaRPr lang="he-IL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57686" y="3071810"/>
              <a:ext cx="5950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 smtClean="0"/>
                <a:t>DUT</a:t>
              </a:r>
              <a:endParaRPr lang="he-IL" b="1" dirty="0"/>
            </a:p>
          </p:txBody>
        </p:sp>
        <p:cxnSp>
          <p:nvCxnSpPr>
            <p:cNvPr id="34" name="מחבר חץ ישר 33"/>
            <p:cNvCxnSpPr>
              <a:stCxn id="26" idx="0"/>
              <a:endCxn id="42" idx="2"/>
            </p:cNvCxnSpPr>
            <p:nvPr/>
          </p:nvCxnSpPr>
          <p:spPr>
            <a:xfrm rot="5400000" flipH="1" flipV="1">
              <a:off x="4896276" y="5360630"/>
              <a:ext cx="500066" cy="92308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8"/>
            <p:cNvSpPr/>
            <p:nvPr/>
          </p:nvSpPr>
          <p:spPr>
            <a:xfrm>
              <a:off x="6715140" y="3641604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3</a:t>
              </a:r>
              <a:endParaRPr lang="he-IL" sz="1100" b="1" dirty="0"/>
            </a:p>
          </p:txBody>
        </p:sp>
        <p:sp>
          <p:nvSpPr>
            <p:cNvPr id="36" name="Oval 39"/>
            <p:cNvSpPr/>
            <p:nvPr/>
          </p:nvSpPr>
          <p:spPr>
            <a:xfrm>
              <a:off x="4214810" y="3000372"/>
              <a:ext cx="216024" cy="21602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b="1" dirty="0" smtClean="0"/>
                <a:t>7</a:t>
              </a:r>
              <a:endParaRPr lang="he-IL" sz="11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628" y="4143380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628" y="4572008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00628" y="5000636"/>
              <a:ext cx="1222426" cy="4286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 anchor="ctr" anchorCtr="0">
              <a:noAutofit/>
            </a:bodyPr>
            <a:lstStyle/>
            <a:p>
              <a:pPr algn="ctr" rtl="0"/>
              <a:r>
                <a:rPr lang="en-US" dirty="0" smtClean="0"/>
                <a:t>SPI Slave3</a:t>
              </a:r>
            </a:p>
          </p:txBody>
        </p:sp>
        <p:sp>
          <p:nvSpPr>
            <p:cNvPr id="40" name="Rounded Rectangle 20"/>
            <p:cNvSpPr/>
            <p:nvPr/>
          </p:nvSpPr>
          <p:spPr>
            <a:xfrm rot="16200000">
              <a:off x="4071935" y="4500569"/>
              <a:ext cx="1785950" cy="214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SPI Interface</a:t>
              </a:r>
              <a:endParaRPr lang="he-IL" sz="1100" dirty="0"/>
            </a:p>
          </p:txBody>
        </p:sp>
        <p:sp>
          <p:nvSpPr>
            <p:cNvPr id="41" name="Rounded Rectangle 20"/>
            <p:cNvSpPr/>
            <p:nvPr/>
          </p:nvSpPr>
          <p:spPr>
            <a:xfrm rot="16200000">
              <a:off x="5393540" y="4464851"/>
              <a:ext cx="1714512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FIFOI interface</a:t>
              </a:r>
              <a:endParaRPr lang="he-IL" sz="1100" dirty="0"/>
            </a:p>
          </p:txBody>
        </p:sp>
        <p:sp>
          <p:nvSpPr>
            <p:cNvPr id="42" name="Rounded Rectangle 20"/>
            <p:cNvSpPr/>
            <p:nvPr/>
          </p:nvSpPr>
          <p:spPr>
            <a:xfrm>
              <a:off x="5072066" y="5357826"/>
              <a:ext cx="1071570" cy="2143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100" dirty="0" smtClean="0"/>
                <a:t>CFG interface</a:t>
              </a:r>
              <a:endParaRPr lang="he-IL" sz="1100" dirty="0"/>
            </a:p>
          </p:txBody>
        </p:sp>
        <p:cxnSp>
          <p:nvCxnSpPr>
            <p:cNvPr id="43" name="מחבר חץ ישר 42"/>
            <p:cNvCxnSpPr/>
            <p:nvPr/>
          </p:nvCxnSpPr>
          <p:spPr>
            <a:xfrm rot="10800000" flipV="1">
              <a:off x="4357687" y="4357694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/>
            <p:nvPr/>
          </p:nvCxnSpPr>
          <p:spPr>
            <a:xfrm rot="10800000" flipV="1">
              <a:off x="4357687" y="4786322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44"/>
            <p:cNvCxnSpPr/>
            <p:nvPr/>
          </p:nvCxnSpPr>
          <p:spPr>
            <a:xfrm rot="10800000" flipV="1">
              <a:off x="4357687" y="5214948"/>
              <a:ext cx="500067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9" name="טבלה 48"/>
          <p:cNvGraphicFramePr>
            <a:graphicFrameLocks noGrp="1"/>
          </p:cNvGraphicFramePr>
          <p:nvPr/>
        </p:nvGraphicFramePr>
        <p:xfrm>
          <a:off x="1500166" y="1714488"/>
          <a:ext cx="6143668" cy="32682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 burst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SPI clock frequency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6"/>
          <p:cNvSpPr/>
          <p:nvPr/>
        </p:nvSpPr>
        <p:spPr>
          <a:xfrm>
            <a:off x="216180" y="1755146"/>
            <a:ext cx="3888432" cy="3888432"/>
          </a:xfrm>
          <a:prstGeom prst="rect">
            <a:avLst/>
          </a:prstGeom>
          <a:solidFill>
            <a:schemeClr val="tx1">
              <a:lumMod val="95000"/>
              <a:lumOff val="5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34"/>
          <p:cNvSpPr/>
          <p:nvPr/>
        </p:nvSpPr>
        <p:spPr>
          <a:xfrm>
            <a:off x="504212" y="2259202"/>
            <a:ext cx="3096344" cy="3024336"/>
          </a:xfrm>
          <a:prstGeom prst="rect">
            <a:avLst/>
          </a:prstGeom>
          <a:solidFill>
            <a:schemeClr val="tx1">
              <a:lumMod val="95000"/>
              <a:lumOff val="5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Rectangle 22"/>
          <p:cNvSpPr/>
          <p:nvPr/>
        </p:nvSpPr>
        <p:spPr>
          <a:xfrm>
            <a:off x="720236" y="2763258"/>
            <a:ext cx="2520280" cy="1656184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/>
          <p:cNvSpPr txBox="1"/>
          <p:nvPr/>
        </p:nvSpPr>
        <p:spPr>
          <a:xfrm>
            <a:off x="2141541" y="3780662"/>
            <a:ext cx="75790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Driver</a:t>
            </a:r>
            <a:endParaRPr lang="he-IL" dirty="0"/>
          </a:p>
        </p:txBody>
      </p:sp>
      <p:sp>
        <p:nvSpPr>
          <p:cNvPr id="57" name="TextBox 56"/>
          <p:cNvSpPr txBox="1"/>
          <p:nvPr/>
        </p:nvSpPr>
        <p:spPr>
          <a:xfrm>
            <a:off x="936260" y="3780662"/>
            <a:ext cx="95507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Monitor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1556329" y="3051290"/>
            <a:ext cx="118013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Sequencer</a:t>
            </a:r>
            <a:endParaRPr lang="he-IL" dirty="0"/>
          </a:p>
        </p:txBody>
      </p:sp>
      <p:cxnSp>
        <p:nvCxnSpPr>
          <p:cNvPr id="59" name="Shape 20"/>
          <p:cNvCxnSpPr>
            <a:stCxn id="58" idx="2"/>
            <a:endCxn id="56" idx="0"/>
          </p:cNvCxnSpPr>
          <p:nvPr/>
        </p:nvCxnSpPr>
        <p:spPr>
          <a:xfrm rot="16200000" flipH="1">
            <a:off x="2153423" y="3413593"/>
            <a:ext cx="360040" cy="3740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0236" y="2763258"/>
            <a:ext cx="7368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Agent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1296300" y="4626174"/>
            <a:ext cx="125380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Scoreboard</a:t>
            </a:r>
            <a:endParaRPr lang="he-IL" dirty="0"/>
          </a:p>
        </p:txBody>
      </p:sp>
      <p:cxnSp>
        <p:nvCxnSpPr>
          <p:cNvPr id="52" name="Elbow Connector 30"/>
          <p:cNvCxnSpPr>
            <a:endCxn id="51" idx="1"/>
          </p:cNvCxnSpPr>
          <p:nvPr/>
        </p:nvCxnSpPr>
        <p:spPr>
          <a:xfrm rot="16200000" flipH="1">
            <a:off x="875078" y="4389618"/>
            <a:ext cx="661760" cy="1806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4212" y="2259202"/>
            <a:ext cx="11689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UVM_ENV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216180" y="1755146"/>
            <a:ext cx="12147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UVM_TEST</a:t>
            </a:r>
            <a:endParaRPr lang="he-IL" dirty="0"/>
          </a:p>
        </p:txBody>
      </p:sp>
      <p:cxnSp>
        <p:nvCxnSpPr>
          <p:cNvPr id="61" name="Shape 26"/>
          <p:cNvCxnSpPr/>
          <p:nvPr/>
        </p:nvCxnSpPr>
        <p:spPr>
          <a:xfrm flipV="1">
            <a:off x="2880476" y="3496704"/>
            <a:ext cx="1800200" cy="49069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Top Test Bench (UVM 1.1)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36" name="Group 15"/>
          <p:cNvGrpSpPr/>
          <p:nvPr/>
        </p:nvGrpSpPr>
        <p:grpSpPr>
          <a:xfrm>
            <a:off x="4312621" y="2691250"/>
            <a:ext cx="4688535" cy="1584176"/>
            <a:chOff x="2115713" y="2348880"/>
            <a:chExt cx="4688535" cy="1584176"/>
          </a:xfrm>
        </p:grpSpPr>
        <p:sp>
          <p:nvSpPr>
            <p:cNvPr id="38" name="Rectangle 13"/>
            <p:cNvSpPr/>
            <p:nvPr/>
          </p:nvSpPr>
          <p:spPr>
            <a:xfrm>
              <a:off x="2123728" y="2348880"/>
              <a:ext cx="4680520" cy="1584176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27784" y="2852936"/>
              <a:ext cx="1008112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Master</a:t>
              </a:r>
            </a:p>
            <a:p>
              <a:pPr algn="ctr" rtl="0"/>
              <a:r>
                <a:rPr lang="en-US" dirty="0" smtClean="0"/>
                <a:t>Host</a:t>
              </a:r>
              <a:endParaRPr lang="he-IL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11960" y="2852936"/>
              <a:ext cx="1008112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Slave</a:t>
              </a:r>
            </a:p>
            <a:p>
              <a:pPr algn="ctr" rtl="0"/>
              <a:r>
                <a:rPr lang="en-US" dirty="0" smtClean="0"/>
                <a:t>Host</a:t>
              </a:r>
              <a:endParaRPr lang="he-IL" dirty="0"/>
            </a:p>
          </p:txBody>
        </p:sp>
        <p:cxnSp>
          <p:nvCxnSpPr>
            <p:cNvPr id="41" name="Straight Arrow Connector 5"/>
            <p:cNvCxnSpPr>
              <a:stCxn id="39" idx="3"/>
              <a:endCxn id="40" idx="1"/>
            </p:cNvCxnSpPr>
            <p:nvPr/>
          </p:nvCxnSpPr>
          <p:spPr>
            <a:xfrm>
              <a:off x="3635896" y="3176102"/>
              <a:ext cx="57606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719188" y="2708920"/>
              <a:ext cx="383567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SPI</a:t>
              </a:r>
            </a:p>
            <a:p>
              <a:pPr algn="ctr"/>
              <a:r>
                <a:rPr lang="en-US" sz="1200" dirty="0" smtClean="0"/>
                <a:t>I/F</a:t>
              </a:r>
              <a:endParaRPr lang="he-IL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35847" y="2854677"/>
              <a:ext cx="952377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pPr algn="ctr"/>
              <a:r>
                <a:rPr lang="en-US" dirty="0" smtClean="0"/>
                <a:t>External</a:t>
              </a:r>
            </a:p>
            <a:p>
              <a:pPr algn="ctr"/>
              <a:r>
                <a:rPr lang="en-US" dirty="0" smtClean="0"/>
                <a:t>RAM</a:t>
              </a:r>
              <a:endParaRPr lang="he-IL" dirty="0"/>
            </a:p>
          </p:txBody>
        </p:sp>
        <p:cxnSp>
          <p:nvCxnSpPr>
            <p:cNvPr id="44" name="Straight Arrow Connector 9"/>
            <p:cNvCxnSpPr>
              <a:stCxn id="43" idx="1"/>
              <a:endCxn id="40" idx="3"/>
            </p:cNvCxnSpPr>
            <p:nvPr/>
          </p:nvCxnSpPr>
          <p:spPr>
            <a:xfrm flipH="1" flipV="1">
              <a:off x="5220072" y="3176102"/>
              <a:ext cx="415775" cy="17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385183" y="3023529"/>
              <a:ext cx="458780" cy="26161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r>
                <a:rPr lang="en-US" sz="1100" b="1" dirty="0" smtClean="0"/>
                <a:t>WBS</a:t>
              </a:r>
              <a:endParaRPr lang="he-IL" sz="11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5713" y="2348880"/>
              <a:ext cx="59503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 smtClean="0"/>
                <a:t>DUT</a:t>
              </a:r>
              <a:endParaRPr lang="he-IL" b="1" dirty="0"/>
            </a:p>
          </p:txBody>
        </p:sp>
      </p:grpSp>
      <p:cxnSp>
        <p:nvCxnSpPr>
          <p:cNvPr id="70" name="Shape 69"/>
          <p:cNvCxnSpPr>
            <a:endCxn id="57" idx="2"/>
          </p:cNvCxnSpPr>
          <p:nvPr/>
        </p:nvCxnSpPr>
        <p:spPr>
          <a:xfrm rot="10800000" flipV="1">
            <a:off x="1413796" y="4005064"/>
            <a:ext cx="2366117" cy="144930"/>
          </a:xfrm>
          <a:prstGeom prst="bentConnector4">
            <a:avLst>
              <a:gd name="adj1" fmla="val -577"/>
              <a:gd name="adj2" fmla="val 2397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51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Top Test Bench (UVM 1.1)</a:t>
            </a:r>
            <a:endParaRPr lang="he-IL" dirty="0">
              <a:solidFill>
                <a:srgbClr val="7030A0"/>
              </a:solidFill>
            </a:endParaRPr>
          </a:p>
        </p:txBody>
      </p:sp>
      <p:graphicFrame>
        <p:nvGraphicFramePr>
          <p:cNvPr id="68" name="טבלה 67"/>
          <p:cNvGraphicFramePr>
            <a:graphicFrameLocks noGrp="1"/>
          </p:cNvGraphicFramePr>
          <p:nvPr/>
        </p:nvGraphicFramePr>
        <p:xfrm>
          <a:off x="1357290" y="1844824"/>
          <a:ext cx="6143668" cy="403413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7209"/>
                <a:gridCol w="3926459"/>
              </a:tblGrid>
              <a:tr h="575113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Status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Name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/>
                        <a:t>Passed</a:t>
                      </a:r>
                      <a:endParaRPr lang="he-IL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burst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lengths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Passed</a:t>
                      </a:r>
                      <a:endParaRPr lang="he-IL" b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CPOL, CPHA configurations 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Passed</a:t>
                      </a:r>
                      <a:endParaRPr lang="he-IL" b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SPI clock frequencies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Removed.</a:t>
                      </a:r>
                      <a:r>
                        <a:rPr lang="en-US" b="1" baseline="0" dirty="0" smtClean="0"/>
                        <a:t> Not relevant.</a:t>
                      </a:r>
                      <a:endParaRPr lang="he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Burst length exceeds RAM address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Removed.</a:t>
                      </a:r>
                      <a:r>
                        <a:rPr lang="en-US" b="1" baseline="0" dirty="0" smtClean="0"/>
                        <a:t> Not relevant.</a:t>
                      </a:r>
                      <a:endParaRPr lang="he-IL" b="1" dirty="0" smtClean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interrupted</a:t>
                      </a:r>
                      <a:endParaRPr lang="he-IL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Removed.</a:t>
                      </a:r>
                      <a:endParaRPr lang="he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Reset</a:t>
                      </a:r>
                      <a:r>
                        <a:rPr lang="en-US" b="1" baseline="0" dirty="0" smtClean="0"/>
                        <a:t> in middle of transaction</a:t>
                      </a:r>
                      <a:endParaRPr lang="he-IL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/>
          <p:nvPr/>
        </p:nvSpPr>
        <p:spPr>
          <a:xfrm>
            <a:off x="357158" y="1643050"/>
            <a:ext cx="8215370" cy="464347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/>
              <a:t>COVERGROUP COVERAGE: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----------------------------------------------------------------------------------------------------</a:t>
            </a:r>
            <a:br>
              <a:rPr lang="en-US" sz="1200" dirty="0" smtClean="0"/>
            </a:br>
            <a:r>
              <a:rPr lang="en-US" sz="1200" dirty="0" err="1" smtClean="0"/>
              <a:t>Covergroup</a:t>
            </a:r>
            <a:r>
              <a:rPr lang="en-US" sz="1200" dirty="0" smtClean="0"/>
              <a:t>                                             Metric      Goal/ Status 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                                                             At Least                          </a:t>
            </a:r>
            <a:br>
              <a:rPr lang="en-US" sz="1200" dirty="0" smtClean="0"/>
            </a:br>
            <a:r>
              <a:rPr lang="en-US" sz="1200" dirty="0" smtClean="0"/>
              <a:t>----------------------------------------------------------------------------------------------------</a:t>
            </a:r>
            <a:br>
              <a:rPr lang="en-US" sz="1200" dirty="0" smtClean="0"/>
            </a:br>
            <a:r>
              <a:rPr lang="en-US" sz="1200" dirty="0" smtClean="0"/>
              <a:t> TYPE /top/</a:t>
            </a:r>
            <a:r>
              <a:rPr lang="en-US" sz="1200" dirty="0" err="1" smtClean="0"/>
              <a:t>master_host_monitor</a:t>
            </a:r>
            <a:r>
              <a:rPr lang="en-US" sz="1200" dirty="0" smtClean="0"/>
              <a:t>/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::length   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init_addr</a:t>
            </a:r>
            <a:r>
              <a:rPr lang="en-US" sz="1200" dirty="0" smtClean="0"/>
              <a:t>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div_factor</a:t>
            </a:r>
            <a:r>
              <a:rPr lang="en-US" sz="1200" dirty="0" smtClean="0"/>
              <a:t>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 err="1" smtClean="0"/>
              <a:t>Coverpoint</a:t>
            </a:r>
            <a:r>
              <a:rPr lang="en-US" sz="1200" dirty="0" smtClean="0"/>
              <a:t> </a:t>
            </a:r>
            <a:r>
              <a:rPr lang="en-US" sz="1200" dirty="0" err="1" smtClean="0"/>
              <a:t>cov_trans</a:t>
            </a:r>
            <a:r>
              <a:rPr lang="en-US" sz="1200" dirty="0" smtClean="0"/>
              <a:t>::</a:t>
            </a:r>
            <a:r>
              <a:rPr lang="en-US" sz="1200" dirty="0" err="1" smtClean="0"/>
              <a:t>cpol_cpha</a:t>
            </a:r>
            <a:r>
              <a:rPr lang="en-US" sz="1200" dirty="0" smtClean="0"/>
              <a:t>                    100.0%        100 Covered                  </a:t>
            </a:r>
            <a:br>
              <a:rPr lang="en-US" sz="1200" dirty="0" smtClean="0"/>
            </a:br>
            <a:r>
              <a:rPr lang="en-US" sz="1200" dirty="0" smtClean="0"/>
              <a:t> CLASS </a:t>
            </a:r>
            <a:r>
              <a:rPr lang="en-US" sz="1200" dirty="0" err="1" smtClean="0"/>
              <a:t>master_host_monitor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TOTAL COVERGROUP COVERAGE: 100.0%  COVERGROUP TYPES: 1</a:t>
            </a:r>
            <a:endParaRPr lang="he-IL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SV Verification Summary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714488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Total of 7 major bugs were found and fixed: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Master – 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SPI Slave – 3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Top – 2  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Reached 100 % functional coverage for all TBs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Summary &amp; Conclusions 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4286280"/>
          </a:xfrm>
        </p:spPr>
        <p:txBody>
          <a:bodyPr>
            <a:normAutofit lnSpcReduction="1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 lot more than the original project</a:t>
            </a:r>
          </a:p>
          <a:p>
            <a:pPr lvl="1" algn="l" rtl="0"/>
            <a:r>
              <a:rPr lang="en-US" b="1" u="sng" dirty="0" smtClean="0">
                <a:solidFill>
                  <a:schemeClr val="tx1"/>
                </a:solidFill>
              </a:rPr>
              <a:t>Design: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Master and Slave host implementation, instead of only SPI Master and Slave</a:t>
            </a:r>
          </a:p>
          <a:p>
            <a:pPr lvl="1" algn="l" rtl="0"/>
            <a:endParaRPr lang="en-US" b="1" u="sng" dirty="0" smtClean="0">
              <a:solidFill>
                <a:schemeClr val="tx1"/>
              </a:solidFill>
            </a:endParaRPr>
          </a:p>
          <a:p>
            <a:pPr lvl="1" algn="l" rtl="0"/>
            <a:r>
              <a:rPr lang="en-US" b="1" u="sng" dirty="0" smtClean="0">
                <a:solidFill>
                  <a:schemeClr val="tx1"/>
                </a:solidFill>
              </a:rPr>
              <a:t>Verification: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Implemented 4 TBs instead of 3 TBs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All major </a:t>
            </a:r>
            <a:r>
              <a:rPr lang="en-US" dirty="0" err="1" smtClean="0">
                <a:solidFill>
                  <a:schemeClr val="tx1"/>
                </a:solidFill>
              </a:rPr>
              <a:t>SystemVerilog</a:t>
            </a:r>
            <a:r>
              <a:rPr lang="en-US" dirty="0" smtClean="0">
                <a:solidFill>
                  <a:schemeClr val="tx1"/>
                </a:solidFill>
              </a:rPr>
              <a:t> features have been used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spc="300" dirty="0" smtClean="0">
                <a:solidFill>
                  <a:srgbClr val="7030A0"/>
                </a:solidFill>
              </a:rPr>
              <a:t>Usage of UVM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Summary &amp; Conclusions 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4286280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 lot more than the original project</a:t>
            </a:r>
          </a:p>
          <a:p>
            <a:pPr algn="l" rtl="0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Well-organized development methodology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Relatively fast completion of the project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Very enjoyable and fruitful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The End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429684" cy="928694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US" b="1" dirty="0" smtClean="0">
                <a:solidFill>
                  <a:schemeClr val="tx1"/>
                </a:solidFill>
              </a:rPr>
              <a:t>Thanks to both of our supervisors !</a:t>
            </a:r>
          </a:p>
          <a:p>
            <a:pPr rtl="0"/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מלבן 3"/>
          <p:cNvSpPr/>
          <p:nvPr/>
        </p:nvSpPr>
        <p:spPr>
          <a:xfrm>
            <a:off x="1714480" y="2786059"/>
            <a:ext cx="53578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Comments 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&amp;</a:t>
            </a:r>
          </a:p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Questions</a:t>
            </a:r>
            <a:endParaRPr lang="he-IL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-24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Protocol Description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7143800" cy="307183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Serial </a:t>
            </a:r>
            <a:r>
              <a:rPr lang="en-US" dirty="0">
                <a:solidFill>
                  <a:schemeClr val="tx1"/>
                </a:solidFill>
              </a:rPr>
              <a:t>data link standard </a:t>
            </a: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Operates </a:t>
            </a:r>
            <a:r>
              <a:rPr lang="en-US" dirty="0">
                <a:solidFill>
                  <a:schemeClr val="tx1"/>
                </a:solidFill>
              </a:rPr>
              <a:t>in full </a:t>
            </a:r>
            <a:r>
              <a:rPr lang="en-US" dirty="0" smtClean="0">
                <a:solidFill>
                  <a:schemeClr val="tx1"/>
                </a:solidFill>
              </a:rPr>
              <a:t>duplex mode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Devices </a:t>
            </a:r>
            <a:r>
              <a:rPr lang="en-US" dirty="0">
                <a:solidFill>
                  <a:schemeClr val="tx1"/>
                </a:solidFill>
              </a:rPr>
              <a:t>communicate in master/slave </a:t>
            </a:r>
            <a:r>
              <a:rPr lang="en-US" dirty="0" smtClean="0">
                <a:solidFill>
                  <a:schemeClr val="tx1"/>
                </a:solidFill>
              </a:rPr>
              <a:t>mode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Single master, multiple slaves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master </a:t>
            </a:r>
            <a:r>
              <a:rPr lang="en-US" dirty="0">
                <a:solidFill>
                  <a:schemeClr val="tx1"/>
                </a:solidFill>
              </a:rPr>
              <a:t>initiates </a:t>
            </a:r>
            <a:r>
              <a:rPr lang="en-US" dirty="0" smtClean="0">
                <a:solidFill>
                  <a:schemeClr val="tx1"/>
                </a:solidFill>
              </a:rPr>
              <a:t>the data frame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-24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Interface Description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7143800" cy="3429024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interface is consumed of four signals:</a:t>
            </a:r>
          </a:p>
          <a:p>
            <a:pPr algn="l" rtl="0"/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SPI_CLK</a:t>
            </a:r>
            <a:r>
              <a:rPr lang="en-US" dirty="0" smtClean="0">
                <a:solidFill>
                  <a:schemeClr val="tx1"/>
                </a:solidFill>
              </a:rPr>
              <a:t>: Serial Clock (output from master)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SPI_MOSI</a:t>
            </a:r>
            <a:r>
              <a:rPr lang="en-US" dirty="0" smtClean="0">
                <a:solidFill>
                  <a:schemeClr val="tx1"/>
                </a:solidFill>
              </a:rPr>
              <a:t>: Master Output, Slave Input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SPI_MISO</a:t>
            </a:r>
            <a:r>
              <a:rPr lang="en-US" dirty="0" smtClean="0">
                <a:solidFill>
                  <a:schemeClr val="tx1"/>
                </a:solidFill>
              </a:rPr>
              <a:t>: Master Input, Slave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SPI_SS</a:t>
            </a:r>
            <a:r>
              <a:rPr lang="en-US" dirty="0" smtClean="0">
                <a:solidFill>
                  <a:schemeClr val="tx1"/>
                </a:solidFill>
              </a:rPr>
              <a:t>: Slave Select (output from master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0" rtl="0"/>
            <a:r>
              <a:rPr lang="en-US" dirty="0">
                <a:solidFill>
                  <a:schemeClr val="tx1"/>
                </a:solidFill>
              </a:rPr>
              <a:t> 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6" name="Picture 4" descr="http://upload.wikimedia.org/wikipedia/commons/thumb/e/ed/SPI_single_slave.svg/1000px-SPI_single_slav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214818"/>
            <a:ext cx="6596074" cy="205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Clock Configuration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143932" cy="1714512"/>
          </a:xfrm>
        </p:spPr>
        <p:txBody>
          <a:bodyPr>
            <a:norm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The master configures the clock polarity and phase</a:t>
            </a:r>
            <a:endParaRPr lang="he-IL" sz="2400" dirty="0" smtClean="0">
              <a:solidFill>
                <a:schemeClr val="tx1"/>
              </a:solidFill>
            </a:endParaRPr>
          </a:p>
        </p:txBody>
      </p:sp>
      <p:pic>
        <p:nvPicPr>
          <p:cNvPr id="15362" name="Picture 2" descr="http://upload.wikimedia.org/wikipedia/commons/thumb/6/6b/SPI_timing_diagram2.svg/1000px-SPI_timing_diagram2.svg.png"/>
          <p:cNvPicPr>
            <a:picLocks noChangeAspect="1" noChangeArrowheads="1"/>
          </p:cNvPicPr>
          <p:nvPr/>
        </p:nvPicPr>
        <p:blipFill>
          <a:blip r:embed="rId2" cstate="print">
            <a:lum bright="-45000" contrast="27000"/>
          </a:blip>
          <a:srcRect/>
          <a:stretch>
            <a:fillRect/>
          </a:stretch>
        </p:blipFill>
        <p:spPr bwMode="auto">
          <a:xfrm>
            <a:off x="1214414" y="2428868"/>
            <a:ext cx="639376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Master Burst Waveform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85934" y="1520264"/>
            <a:ext cx="8950562" cy="4789056"/>
            <a:chOff x="-500098" y="0"/>
            <a:chExt cx="10782300" cy="6656583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500098" y="857232"/>
              <a:ext cx="10782300" cy="493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" name="Rectangle 45"/>
            <p:cNvSpPr/>
            <p:nvPr/>
          </p:nvSpPr>
          <p:spPr>
            <a:xfrm>
              <a:off x="4214810" y="1071546"/>
              <a:ext cx="285752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29219" y="285728"/>
              <a:ext cx="1320148" cy="42779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l" rtl="0"/>
              <a:r>
                <a:rPr lang="en-US" sz="1400" dirty="0" smtClean="0"/>
                <a:t>End of Reset</a:t>
              </a:r>
              <a:endParaRPr lang="he-IL" sz="1400" dirty="0"/>
            </a:p>
          </p:txBody>
        </p:sp>
        <p:cxnSp>
          <p:nvCxnSpPr>
            <p:cNvPr id="48" name="Straight Arrow Connector 47"/>
            <p:cNvCxnSpPr>
              <a:endCxn id="46" idx="0"/>
            </p:cNvCxnSpPr>
            <p:nvPr/>
          </p:nvCxnSpPr>
          <p:spPr>
            <a:xfrm>
              <a:off x="3500430" y="642918"/>
              <a:ext cx="857256" cy="428628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286248" y="2500306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00694" y="2500306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8638" y="142851"/>
              <a:ext cx="989242" cy="72725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400" dirty="0" smtClean="0"/>
                <a:t>Enable</a:t>
              </a:r>
            </a:p>
            <a:p>
              <a:pPr algn="ctr" rtl="0"/>
              <a:r>
                <a:rPr lang="en-US" sz="1400" dirty="0" smtClean="0"/>
                <a:t>SPI Slave</a:t>
              </a:r>
              <a:endParaRPr lang="he-IL" sz="1400" dirty="0"/>
            </a:p>
          </p:txBody>
        </p:sp>
        <p:cxnSp>
          <p:nvCxnSpPr>
            <p:cNvPr id="52" name="Straight Arrow Connector 51"/>
            <p:cNvCxnSpPr>
              <a:stCxn id="51" idx="2"/>
              <a:endCxn id="49" idx="0"/>
            </p:cNvCxnSpPr>
            <p:nvPr/>
          </p:nvCxnSpPr>
          <p:spPr>
            <a:xfrm flipH="1">
              <a:off x="4429124" y="870105"/>
              <a:ext cx="644135" cy="1630202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4" idx="2"/>
              <a:endCxn id="50" idx="0"/>
            </p:cNvCxnSpPr>
            <p:nvPr/>
          </p:nvCxnSpPr>
          <p:spPr>
            <a:xfrm flipH="1">
              <a:off x="5643571" y="870105"/>
              <a:ext cx="572696" cy="1630202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21645" y="142851"/>
              <a:ext cx="989242" cy="72725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400" dirty="0" smtClean="0"/>
                <a:t>Disable</a:t>
              </a:r>
            </a:p>
            <a:p>
              <a:pPr algn="ctr" rtl="0"/>
              <a:r>
                <a:rPr lang="en-US" sz="1400" dirty="0" smtClean="0"/>
                <a:t>SPI Slave</a:t>
              </a:r>
              <a:endParaRPr lang="he-IL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54100" y="2428868"/>
              <a:ext cx="1338610" cy="5989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SPI_CLK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Divide Factor : 2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29124" y="1514475"/>
              <a:ext cx="1285884" cy="34289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57" name="Straight Arrow Connector 56"/>
            <p:cNvCxnSpPr>
              <a:stCxn id="55" idx="0"/>
              <a:endCxn id="56" idx="3"/>
            </p:cNvCxnSpPr>
            <p:nvPr/>
          </p:nvCxnSpPr>
          <p:spPr>
            <a:xfrm flipH="1" flipV="1">
              <a:off x="5715008" y="1685925"/>
              <a:ext cx="1108398" cy="742943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654299" y="2428868"/>
              <a:ext cx="1338610" cy="5989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SPI_CLK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Divide Factor : 4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00892" y="1500174"/>
              <a:ext cx="2286016" cy="34289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60" name="Straight Arrow Connector 59"/>
            <p:cNvCxnSpPr>
              <a:stCxn id="58" idx="0"/>
              <a:endCxn id="59" idx="2"/>
            </p:cNvCxnSpPr>
            <p:nvPr/>
          </p:nvCxnSpPr>
          <p:spPr>
            <a:xfrm flipH="1" flipV="1">
              <a:off x="8143900" y="1843074"/>
              <a:ext cx="179704" cy="585795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300534" y="2857500"/>
              <a:ext cx="252416" cy="4476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46911" y="3714753"/>
              <a:ext cx="1786615" cy="83420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b="1" u="sng" dirty="0" smtClean="0">
                  <a:solidFill>
                    <a:schemeClr val="tx1"/>
                  </a:solidFill>
                </a:rPr>
                <a:t>FIFO</a:t>
              </a:r>
              <a:r>
                <a:rPr lang="en-US" sz="1100" dirty="0" smtClean="0">
                  <a:solidFill>
                    <a:schemeClr val="tx1"/>
                  </a:solidFill>
                </a:rPr>
                <a:t>: </a:t>
              </a:r>
            </a:p>
            <a:p>
              <a:pPr marL="342900" indent="-342900" algn="l" rtl="0">
                <a:buFont typeface="+mj-lt"/>
                <a:buAutoNum type="alphaL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Request for data</a:t>
              </a:r>
            </a:p>
            <a:p>
              <a:pPr marL="342900" indent="-342900" algn="l" rtl="0">
                <a:buAutoNum type="alphaL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Data is Valid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0"/>
              <a:endCxn id="61" idx="2"/>
            </p:cNvCxnSpPr>
            <p:nvPr/>
          </p:nvCxnSpPr>
          <p:spPr>
            <a:xfrm flipH="1" flipV="1">
              <a:off x="4426742" y="3305175"/>
              <a:ext cx="1013476" cy="409577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119562" y="2828925"/>
              <a:ext cx="214314" cy="2857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a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143372" y="3105150"/>
              <a:ext cx="214314" cy="2857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b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97129" y="4857760"/>
              <a:ext cx="1813650" cy="5989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Write to Registers: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Data (0x4) +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data_valid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57950" y="3981452"/>
              <a:ext cx="285749" cy="4667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68" name="Straight Arrow Connector 67"/>
            <p:cNvCxnSpPr>
              <a:stCxn id="66" idx="0"/>
              <a:endCxn id="67" idx="1"/>
            </p:cNvCxnSpPr>
            <p:nvPr/>
          </p:nvCxnSpPr>
          <p:spPr>
            <a:xfrm flipV="1">
              <a:off x="5503954" y="4214813"/>
              <a:ext cx="953995" cy="642947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572251" y="4457702"/>
              <a:ext cx="228600" cy="27622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92009" y="4906045"/>
              <a:ext cx="1728683" cy="59891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 Response: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Register acknowledge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70" idx="0"/>
              <a:endCxn id="69" idx="3"/>
            </p:cNvCxnSpPr>
            <p:nvPr/>
          </p:nvCxnSpPr>
          <p:spPr>
            <a:xfrm flipH="1" flipV="1">
              <a:off x="6800852" y="4595814"/>
              <a:ext cx="955499" cy="310230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247865" y="5929330"/>
              <a:ext cx="1764988" cy="72725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 rtl="0"/>
              <a:r>
                <a:rPr lang="en-US" sz="1400" dirty="0" smtClean="0"/>
                <a:t>Output data from</a:t>
              </a:r>
            </a:p>
            <a:p>
              <a:pPr algn="ctr" rtl="0"/>
              <a:r>
                <a:rPr lang="en-US" sz="1400" dirty="0" smtClean="0"/>
                <a:t>SPI Slave is valid</a:t>
              </a:r>
              <a:endParaRPr lang="he-IL" sz="1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001124" y="5143512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cxnSp>
          <p:nvCxnSpPr>
            <p:cNvPr id="74" name="Straight Arrow Connector 73"/>
            <p:cNvCxnSpPr>
              <a:stCxn id="72" idx="0"/>
              <a:endCxn id="73" idx="2"/>
            </p:cNvCxnSpPr>
            <p:nvPr/>
          </p:nvCxnSpPr>
          <p:spPr>
            <a:xfrm flipV="1">
              <a:off x="8130360" y="5429263"/>
              <a:ext cx="1013640" cy="500066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695574" y="142875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1</a:t>
              </a:r>
              <a:endParaRPr lang="he-IL" sz="1100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4500562" y="3643314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/>
                <a:t>2</a:t>
              </a:r>
              <a:endParaRPr lang="he-IL" sz="11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429124" y="0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/>
                <a:t>3</a:t>
              </a:r>
              <a:endParaRPr lang="he-IL" sz="11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000760" y="228599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4</a:t>
              </a:r>
              <a:endParaRPr lang="he-IL" sz="11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5634037" y="8096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/>
                <a:t>5</a:t>
              </a:r>
              <a:endParaRPr lang="he-IL" sz="11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429124" y="4714884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6</a:t>
              </a:r>
              <a:endParaRPr lang="he-IL" sz="11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6786578" y="478632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 smtClean="0"/>
                <a:t>7</a:t>
              </a:r>
              <a:endParaRPr lang="he-IL" sz="1100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7572396" y="228599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8</a:t>
              </a:r>
              <a:endParaRPr lang="he-IL" sz="11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7072330" y="5786454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100" dirty="0"/>
                <a:t>9</a:t>
              </a:r>
              <a:endParaRPr lang="he-IL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SPI Slave Burst Waveform</a:t>
            </a:r>
            <a:endParaRPr lang="he-IL" dirty="0">
              <a:solidFill>
                <a:srgbClr val="7030A0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79512" y="1628800"/>
            <a:ext cx="8748464" cy="4788870"/>
            <a:chOff x="-1185863" y="-119316"/>
            <a:chExt cx="11515726" cy="7224269"/>
          </a:xfrm>
        </p:grpSpPr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5863" y="718895"/>
              <a:ext cx="11515726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TextBox 30"/>
            <p:cNvSpPr txBox="1"/>
            <p:nvPr/>
          </p:nvSpPr>
          <p:spPr>
            <a:xfrm>
              <a:off x="2306060" y="6238652"/>
              <a:ext cx="1839165" cy="86630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b="1" u="sng" dirty="0" smtClean="0">
                  <a:solidFill>
                    <a:schemeClr val="tx1"/>
                  </a:solidFill>
                </a:rPr>
                <a:t>FIFO</a:t>
              </a:r>
              <a:r>
                <a:rPr lang="en-US" sz="1100" dirty="0" smtClean="0">
                  <a:solidFill>
                    <a:schemeClr val="tx1"/>
                  </a:solidFill>
                </a:rPr>
                <a:t>: </a:t>
              </a:r>
            </a:p>
            <a:p>
              <a:pPr marL="342900" indent="-342900" algn="l" rtl="0">
                <a:buFont typeface="+mj-lt"/>
                <a:buAutoNum type="alphaL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Request for data</a:t>
              </a:r>
            </a:p>
            <a:p>
              <a:pPr marL="342900" indent="-342900" algn="l" rtl="0">
                <a:buAutoNum type="alphaLcPeriod"/>
              </a:pPr>
              <a:r>
                <a:rPr lang="en-US" sz="1100" dirty="0" smtClean="0">
                  <a:solidFill>
                    <a:schemeClr val="tx1"/>
                  </a:solidFill>
                </a:rPr>
                <a:t>Data is Valid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285720" y="166422"/>
              <a:ext cx="1358977" cy="44425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1400" dirty="0" smtClean="0"/>
                <a:t>End of Reset</a:t>
              </a:r>
              <a:endParaRPr lang="he-IL" sz="1400" dirty="0"/>
            </a:p>
          </p:txBody>
        </p:sp>
        <p:sp>
          <p:nvSpPr>
            <p:cNvPr id="85" name="TextBox 16"/>
            <p:cNvSpPr txBox="1"/>
            <p:nvPr/>
          </p:nvSpPr>
          <p:spPr>
            <a:xfrm>
              <a:off x="7498094" y="23570"/>
              <a:ext cx="1378220" cy="75523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SPI_SS is </a:t>
              </a:r>
            </a:p>
            <a:p>
              <a:pPr algn="ctr" rtl="0"/>
              <a:r>
                <a:rPr lang="en-US" sz="1400" dirty="0" smtClean="0"/>
                <a:t>De-activated</a:t>
              </a:r>
              <a:endParaRPr lang="he-IL" sz="1400" dirty="0"/>
            </a:p>
          </p:txBody>
        </p:sp>
        <p:sp>
          <p:nvSpPr>
            <p:cNvPr id="86" name="TextBox 38"/>
            <p:cNvSpPr txBox="1"/>
            <p:nvPr/>
          </p:nvSpPr>
          <p:spPr>
            <a:xfrm>
              <a:off x="4428002" y="6358349"/>
              <a:ext cx="1731821" cy="6219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Data is sampled after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SPI_CLK rising edge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44"/>
            <p:cNvSpPr txBox="1"/>
            <p:nvPr/>
          </p:nvSpPr>
          <p:spPr>
            <a:xfrm>
              <a:off x="6213335" y="6358349"/>
              <a:ext cx="1952474" cy="6219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Data is propagated after</a:t>
              </a:r>
            </a:p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SPI_CLK falling edge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286248" y="623865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4</a:t>
              </a:r>
              <a:endParaRPr lang="he-IL" sz="11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57422" y="952240"/>
              <a:ext cx="285752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90" name="Straight Arrow Connector 89"/>
            <p:cNvCxnSpPr>
              <a:endCxn id="89" idx="0"/>
            </p:cNvCxnSpPr>
            <p:nvPr/>
          </p:nvCxnSpPr>
          <p:spPr>
            <a:xfrm>
              <a:off x="1643042" y="523612"/>
              <a:ext cx="857256" cy="428628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928926" y="2381000"/>
              <a:ext cx="214314" cy="2857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a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28926" y="2666752"/>
              <a:ext cx="214314" cy="28575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b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44" idx="0"/>
            </p:cNvCxnSpPr>
            <p:nvPr/>
          </p:nvCxnSpPr>
          <p:spPr>
            <a:xfrm flipH="1" flipV="1">
              <a:off x="2857488" y="2952505"/>
              <a:ext cx="368153" cy="3286146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4" name="TextBox 10"/>
            <p:cNvSpPr txBox="1"/>
            <p:nvPr/>
          </p:nvSpPr>
          <p:spPr>
            <a:xfrm>
              <a:off x="3348704" y="23570"/>
              <a:ext cx="1084019" cy="75523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400" dirty="0" smtClean="0"/>
                <a:t>SPI_SS is </a:t>
              </a:r>
            </a:p>
            <a:p>
              <a:pPr algn="ctr" rtl="0"/>
              <a:r>
                <a:rPr lang="en-US" sz="1400" dirty="0" smtClean="0"/>
                <a:t>Activated</a:t>
              </a:r>
              <a:endParaRPr lang="he-IL" sz="1400" dirty="0"/>
            </a:p>
          </p:txBody>
        </p:sp>
        <p:cxnSp>
          <p:nvCxnSpPr>
            <p:cNvPr id="95" name="Straight Arrow Connector 94"/>
            <p:cNvCxnSpPr>
              <a:stCxn id="94" idx="2"/>
            </p:cNvCxnSpPr>
            <p:nvPr/>
          </p:nvCxnSpPr>
          <p:spPr>
            <a:xfrm rot="5400000">
              <a:off x="2858757" y="991853"/>
              <a:ext cx="1245005" cy="818911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857488" y="2023810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97" name="Straight Arrow Connector 96"/>
            <p:cNvCxnSpPr>
              <a:stCxn id="86" idx="0"/>
            </p:cNvCxnSpPr>
            <p:nvPr/>
          </p:nvCxnSpPr>
          <p:spPr>
            <a:xfrm flipH="1" flipV="1">
              <a:off x="4357701" y="5309958"/>
              <a:ext cx="936211" cy="1048391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4071934" y="5095644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0800000">
              <a:off x="5500694" y="5238520"/>
              <a:ext cx="1587722" cy="1096024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5286380" y="4952768"/>
              <a:ext cx="285752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101" name="Straight Arrow Connector 100"/>
            <p:cNvCxnSpPr>
              <a:stCxn id="107" idx="0"/>
            </p:cNvCxnSpPr>
            <p:nvPr/>
          </p:nvCxnSpPr>
          <p:spPr>
            <a:xfrm flipH="1" flipV="1">
              <a:off x="9144004" y="4381265"/>
              <a:ext cx="266166" cy="1977084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858248" y="4095512"/>
              <a:ext cx="428660" cy="28575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cxnSp>
          <p:nvCxnSpPr>
            <p:cNvPr id="103" name="Straight Arrow Connector 102"/>
            <p:cNvCxnSpPr>
              <a:stCxn id="85" idx="2"/>
              <a:endCxn id="108" idx="0"/>
            </p:cNvCxnSpPr>
            <p:nvPr/>
          </p:nvCxnSpPr>
          <p:spPr>
            <a:xfrm>
              <a:off x="8187204" y="778807"/>
              <a:ext cx="1885521" cy="887813"/>
            </a:xfrm>
            <a:prstGeom prst="straightConnector1">
              <a:avLst/>
            </a:prstGeom>
            <a:ln>
              <a:tailEnd type="arrow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2500298" y="2523876"/>
              <a:ext cx="35719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214546" y="6167214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2</a:t>
              </a:r>
              <a:endParaRPr lang="he-IL" sz="1100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142844" y="23570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/>
                <a:t>1</a:t>
              </a:r>
              <a:endParaRPr lang="he-IL" sz="1100" dirty="0"/>
            </a:p>
          </p:txBody>
        </p:sp>
        <p:sp>
          <p:nvSpPr>
            <p:cNvPr id="107" name="TextBox 18"/>
            <p:cNvSpPr txBox="1"/>
            <p:nvPr/>
          </p:nvSpPr>
          <p:spPr>
            <a:xfrm>
              <a:off x="8635701" y="6358349"/>
              <a:ext cx="1548938" cy="6219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>
                  <a:solidFill>
                    <a:schemeClr val="tx1"/>
                  </a:solidFill>
                </a:rPr>
                <a:t>End of Transaction</a:t>
              </a:r>
            </a:p>
            <a:p>
              <a:pPr algn="ctr" rtl="0"/>
              <a:r>
                <a:rPr lang="en-US" sz="1100" dirty="0" err="1" smtClean="0">
                  <a:solidFill>
                    <a:schemeClr val="tx1"/>
                  </a:solidFill>
                </a:rPr>
                <a:t>Dout</a:t>
              </a:r>
              <a:r>
                <a:rPr lang="en-US" sz="1100" dirty="0" smtClean="0">
                  <a:solidFill>
                    <a:schemeClr val="tx1"/>
                  </a:solidFill>
                </a:rPr>
                <a:t> is valid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29850" y="1666620"/>
              <a:ext cx="285752" cy="64294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 sz="14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214678" y="-119316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3</a:t>
              </a:r>
              <a:endParaRPr lang="he-IL" sz="1100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58082" y="-119316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6</a:t>
              </a:r>
              <a:endParaRPr lang="he-IL" sz="1100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8501090" y="6238652"/>
              <a:ext cx="247670" cy="285772"/>
            </a:xfrm>
            <a:prstGeom prst="ellipse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100" dirty="0" smtClean="0"/>
                <a:t>5</a:t>
              </a:r>
              <a:endParaRPr lang="he-IL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Description</a:t>
            </a:r>
            <a:endParaRPr lang="he-IL" dirty="0">
              <a:solidFill>
                <a:srgbClr val="7030A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3568" y="1916832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Wishbone</a:t>
            </a:r>
            <a:r>
              <a:rPr lang="en-US" sz="2800" dirty="0" smtClean="0"/>
              <a:t>: Flexible design methodology for use with semiconductor IP cores</a:t>
            </a:r>
          </a:p>
          <a:p>
            <a:pPr algn="l" rtl="0">
              <a:buFont typeface="Arial" pitchFamily="34" charset="0"/>
              <a:buChar char="•"/>
            </a:pPr>
            <a:endParaRPr lang="en-US" sz="2800" dirty="0" smtClean="0"/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/>
              <a:t> Wishbone Interface is used, in this project, to read and write data.</a:t>
            </a:r>
          </a:p>
          <a:p>
            <a:pPr algn="l" rtl="0">
              <a:buFont typeface="Arial" pitchFamily="34" charset="0"/>
              <a:buChar char="•"/>
            </a:pP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pPr rtl="0"/>
            <a:r>
              <a:rPr lang="en-US" dirty="0" smtClean="0">
                <a:solidFill>
                  <a:srgbClr val="7030A0"/>
                </a:solidFill>
              </a:rPr>
              <a:t>Wishbone Description: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Write Burst</a:t>
            </a:r>
            <a:endParaRPr lang="he-IL" dirty="0">
              <a:solidFill>
                <a:srgbClr val="7030A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19" y="2415723"/>
            <a:ext cx="89439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4921314" y="2868154"/>
            <a:ext cx="214314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Rectangle 24"/>
          <p:cNvSpPr/>
          <p:nvPr/>
        </p:nvSpPr>
        <p:spPr>
          <a:xfrm>
            <a:off x="7350206" y="3225344"/>
            <a:ext cx="214314" cy="4286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4349810" y="4439790"/>
            <a:ext cx="357190" cy="2857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7350206" y="4439790"/>
            <a:ext cx="1714512" cy="2857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/>
          <p:cNvSpPr txBox="1"/>
          <p:nvPr/>
        </p:nvSpPr>
        <p:spPr>
          <a:xfrm>
            <a:off x="2492422" y="1939460"/>
            <a:ext cx="142122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Start of Cycle</a:t>
            </a:r>
            <a:endParaRPr lang="he-IL" dirty="0"/>
          </a:p>
        </p:txBody>
      </p:sp>
      <p:cxnSp>
        <p:nvCxnSpPr>
          <p:cNvPr id="29" name="Straight Arrow Connector 28"/>
          <p:cNvCxnSpPr>
            <a:stCxn id="28" idx="2"/>
            <a:endCxn id="24" idx="0"/>
          </p:cNvCxnSpPr>
          <p:nvPr/>
        </p:nvCxnSpPr>
        <p:spPr>
          <a:xfrm rot="16200000" flipH="1">
            <a:off x="3836071" y="1675754"/>
            <a:ext cx="559362" cy="182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64388" y="2082336"/>
            <a:ext cx="205081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Data Acknowledged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4849876" y="4060575"/>
            <a:ext cx="1862176" cy="307777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400" dirty="0" smtClean="0"/>
              <a:t>Repeat last transaction</a:t>
            </a:r>
            <a:endParaRPr lang="he-IL" sz="1400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5513905" y="2551015"/>
            <a:ext cx="357190" cy="2643206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Arrow Connector 32"/>
          <p:cNvCxnSpPr>
            <a:stCxn id="30" idx="2"/>
            <a:endCxn id="25" idx="0"/>
          </p:cNvCxnSpPr>
          <p:nvPr/>
        </p:nvCxnSpPr>
        <p:spPr>
          <a:xfrm rot="5400000">
            <a:off x="7136743" y="2772289"/>
            <a:ext cx="773676" cy="1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35562" y="5939988"/>
            <a:ext cx="165494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dirty="0" smtClean="0"/>
              <a:t>New Input Data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34" idx="0"/>
            <a:endCxn id="26" idx="3"/>
          </p:cNvCxnSpPr>
          <p:nvPr/>
        </p:nvCxnSpPr>
        <p:spPr>
          <a:xfrm rot="16200000" flipV="1">
            <a:off x="4406356" y="4883310"/>
            <a:ext cx="1357322" cy="756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27" idx="2"/>
          </p:cNvCxnSpPr>
          <p:nvPr/>
        </p:nvCxnSpPr>
        <p:spPr>
          <a:xfrm rot="5400000" flipH="1" flipV="1">
            <a:off x="6228024" y="3960551"/>
            <a:ext cx="1214446" cy="2744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06868" y="4939856"/>
            <a:ext cx="609462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Writing</a:t>
            </a:r>
            <a:endParaRPr lang="he-IL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6868" y="3939724"/>
            <a:ext cx="60144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Address</a:t>
            </a:r>
            <a:endParaRPr lang="he-IL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492554" y="4225476"/>
            <a:ext cx="846707" cy="2462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000" dirty="0" smtClean="0"/>
              <a:t>Burst Length</a:t>
            </a:r>
            <a:endParaRPr lang="he-IL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459801" y="4439790"/>
            <a:ext cx="891591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Output Data</a:t>
            </a:r>
            <a:endParaRPr lang="he-IL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6854</TotalTime>
  <Words>1015</Words>
  <Application>Microsoft Office PowerPoint</Application>
  <PresentationFormat>‫הצגה על המסך (4:3)</PresentationFormat>
  <Paragraphs>407</Paragraphs>
  <Slides>29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0" baseType="lpstr">
      <vt:lpstr>Office Theme</vt:lpstr>
      <vt:lpstr>שקופית 1</vt:lpstr>
      <vt:lpstr>Project Requirements</vt:lpstr>
      <vt:lpstr>SPI Protocol Description</vt:lpstr>
      <vt:lpstr>SPI Interface Description</vt:lpstr>
      <vt:lpstr>SPI Clock Configuration</vt:lpstr>
      <vt:lpstr>SPI Master Burst Waveform</vt:lpstr>
      <vt:lpstr>SPI Slave Burst Waveform</vt:lpstr>
      <vt:lpstr>Wishbone Description</vt:lpstr>
      <vt:lpstr>Wishbone Description: Write Burst</vt:lpstr>
      <vt:lpstr>Wishbone Description: End of Write Burst</vt:lpstr>
      <vt:lpstr>Wishbone Description: Read Burst</vt:lpstr>
      <vt:lpstr>Wishbone Description: End of Read Burst</vt:lpstr>
      <vt:lpstr>Implementation Stages Unit Level</vt:lpstr>
      <vt:lpstr>Implementation Stages Top Level</vt:lpstr>
      <vt:lpstr>SPI Core Design</vt:lpstr>
      <vt:lpstr>Top Architecture Design</vt:lpstr>
      <vt:lpstr>Master Host Design</vt:lpstr>
      <vt:lpstr>Slave Host Design</vt:lpstr>
      <vt:lpstr>Verification Plan</vt:lpstr>
      <vt:lpstr>Main Verification Guidelines</vt:lpstr>
      <vt:lpstr>SPI Master Test Bench</vt:lpstr>
      <vt:lpstr>SPI Slave Test Bench </vt:lpstr>
      <vt:lpstr>SPI Top Test Bench</vt:lpstr>
      <vt:lpstr>Top Test Bench (UVM 1.1)</vt:lpstr>
      <vt:lpstr>Top Test Bench (UVM 1.1)</vt:lpstr>
      <vt:lpstr>SV Verification Summary</vt:lpstr>
      <vt:lpstr>Summary &amp; Conclusions </vt:lpstr>
      <vt:lpstr>Summary &amp; Conclusions 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(*) Design (VHDL)   (*) Verification (System Verilog)</dc:title>
  <dc:creator>Beeri</dc:creator>
  <cp:lastModifiedBy> </cp:lastModifiedBy>
  <cp:revision>245</cp:revision>
  <dcterms:created xsi:type="dcterms:W3CDTF">2011-09-18T12:04:23Z</dcterms:created>
  <dcterms:modified xsi:type="dcterms:W3CDTF">2011-12-27T13:33:07Z</dcterms:modified>
</cp:coreProperties>
</file>