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5" r:id="rId5"/>
    <p:sldId id="266" r:id="rId6"/>
    <p:sldId id="268" r:id="rId7"/>
    <p:sldId id="267" r:id="rId8"/>
    <p:sldId id="269" r:id="rId9"/>
    <p:sldId id="258" r:id="rId10"/>
    <p:sldId id="260" r:id="rId11"/>
    <p:sldId id="27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mone%20Leonardi\Desktop\Engim%20Dec%202019\poin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3000" baseline="0" dirty="0"/>
              <a:t>Stories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Completed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Foglio1!$A$2</c:f>
              <c:numCache>
                <c:formatCode>General</c:formatCode>
                <c:ptCount val="1"/>
              </c:numCache>
            </c:numRef>
          </c:cat>
          <c:val>
            <c:numRef>
              <c:f>Foglio1!$B$2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8C-4511-94B9-D3D90C925746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Committed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Foglio1!$A$2</c:f>
              <c:numCache>
                <c:formatCode>General</c:formatCode>
                <c:ptCount val="1"/>
              </c:numCache>
            </c:numRef>
          </c:cat>
          <c:val>
            <c:numRef>
              <c:f>Foglio1!$C$2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8C-4511-94B9-D3D90C9257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4712512"/>
        <c:axId val="318882656"/>
      </c:barChart>
      <c:catAx>
        <c:axId val="4447125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18882656"/>
        <c:crosses val="autoZero"/>
        <c:auto val="1"/>
        <c:lblAlgn val="ctr"/>
        <c:lblOffset val="100"/>
        <c:noMultiLvlLbl val="0"/>
      </c:catAx>
      <c:valAx>
        <c:axId val="318882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44712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9228535923455425E-2"/>
          <c:y val="7.3732711759477321E-2"/>
          <c:w val="0.90738864648288386"/>
          <c:h val="0.86925158201177288"/>
        </c:manualLayout>
      </c:layout>
      <c:scatterChart>
        <c:scatterStyle val="lineMarker"/>
        <c:varyColors val="0"/>
        <c:ser>
          <c:idx val="0"/>
          <c:order val="0"/>
          <c:tx>
            <c:strRef>
              <c:f>Foglio1!$G$2</c:f>
              <c:strCache>
                <c:ptCount val="1"/>
                <c:pt idx="0">
                  <c:v>Points left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Foglio1!$D$39:$D$43</c:f>
              <c:numCache>
                <c:formatCode>m/d/yyyy</c:formatCode>
                <c:ptCount val="5"/>
                <c:pt idx="0">
                  <c:v>43803</c:v>
                </c:pt>
                <c:pt idx="1">
                  <c:v>43809</c:v>
                </c:pt>
                <c:pt idx="2">
                  <c:v>43812</c:v>
                </c:pt>
                <c:pt idx="3">
                  <c:v>43815</c:v>
                </c:pt>
                <c:pt idx="4">
                  <c:v>43816</c:v>
                </c:pt>
              </c:numCache>
            </c:numRef>
          </c:xVal>
          <c:yVal>
            <c:numRef>
              <c:f>Foglio1!$E$39:$E$43</c:f>
              <c:numCache>
                <c:formatCode>General</c:formatCode>
                <c:ptCount val="5"/>
                <c:pt idx="0">
                  <c:v>47</c:v>
                </c:pt>
                <c:pt idx="1">
                  <c:v>32</c:v>
                </c:pt>
                <c:pt idx="2">
                  <c:v>27</c:v>
                </c:pt>
                <c:pt idx="3">
                  <c:v>25</c:v>
                </c:pt>
                <c:pt idx="4">
                  <c:v>20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7C-4DDE-99CB-AD6283BA0583}"/>
            </c:ext>
          </c:extLst>
        </c:ser>
        <c:ser>
          <c:idx val="1"/>
          <c:order val="1"/>
          <c:tx>
            <c:strRef>
              <c:f>Foglio1!$H$2</c:f>
              <c:strCache>
                <c:ptCount val="1"/>
                <c:pt idx="0">
                  <c:v>Estimated points left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Foglio1!$C$34:$C$35</c:f>
              <c:numCache>
                <c:formatCode>m/d/yyyy</c:formatCode>
                <c:ptCount val="2"/>
                <c:pt idx="0">
                  <c:v>43803</c:v>
                </c:pt>
                <c:pt idx="1">
                  <c:v>43816</c:v>
                </c:pt>
              </c:numCache>
            </c:numRef>
          </c:xVal>
          <c:yVal>
            <c:numRef>
              <c:f>Foglio1!$H$34:$H$35</c:f>
              <c:numCache>
                <c:formatCode>General</c:formatCode>
                <c:ptCount val="2"/>
                <c:pt idx="0">
                  <c:v>47</c:v>
                </c:pt>
                <c:pt idx="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B7C-4DDE-99CB-AD6283BA05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3059824"/>
        <c:axId val="635105824"/>
      </c:scatterChart>
      <c:valAx>
        <c:axId val="813059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35105824"/>
        <c:crosses val="autoZero"/>
        <c:crossBetween val="midCat"/>
      </c:valAx>
      <c:valAx>
        <c:axId val="635105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130598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onarcloud.io/dashboard?id=ThePseudo_GroupA_SE2_2019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72330AA-E11E-458E-8798-12C7F7738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">
            <a:extLst>
              <a:ext uri="{FF2B5EF4-FFF2-40B4-BE49-F238E27FC236}">
                <a16:creationId xmlns:a16="http://schemas.microsoft.com/office/drawing/2014/main" id="{A6BDC1B0-0C91-4230-BFEB-9C8ED19B9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68E0A26E-4EA8-4E6C-97A2-7B6C1C13F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814824" y="480824"/>
            <a:ext cx="6858001" cy="5896352"/>
          </a:xfrm>
          <a:custGeom>
            <a:avLst/>
            <a:gdLst>
              <a:gd name="connsiteX0" fmla="*/ 6858001 w 6858001"/>
              <a:gd name="connsiteY0" fmla="*/ 1177 h 5896352"/>
              <a:gd name="connsiteX1" fmla="*/ 6858001 w 6858001"/>
              <a:gd name="connsiteY1" fmla="*/ 1344715 h 5896352"/>
              <a:gd name="connsiteX2" fmla="*/ 6858000 w 6858001"/>
              <a:gd name="connsiteY2" fmla="*/ 1344715 h 5896352"/>
              <a:gd name="connsiteX3" fmla="*/ 6858000 w 6858001"/>
              <a:gd name="connsiteY3" fmla="*/ 5896352 h 5896352"/>
              <a:gd name="connsiteX4" fmla="*/ 0 w 6858001"/>
              <a:gd name="connsiteY4" fmla="*/ 5896351 h 5896352"/>
              <a:gd name="connsiteX5" fmla="*/ 0 w 6858001"/>
              <a:gd name="connsiteY5" fmla="*/ 904459 h 5896352"/>
              <a:gd name="connsiteX6" fmla="*/ 1 w 6858001"/>
              <a:gd name="connsiteY6" fmla="*/ 904459 h 5896352"/>
              <a:gd name="connsiteX7" fmla="*/ 1 w 6858001"/>
              <a:gd name="connsiteY7" fmla="*/ 0 h 5896352"/>
              <a:gd name="connsiteX8" fmla="*/ 40463 w 6858001"/>
              <a:gd name="connsiteY8" fmla="*/ 5883 h 5896352"/>
              <a:gd name="connsiteX9" fmla="*/ 159107 w 6858001"/>
              <a:gd name="connsiteY9" fmla="*/ 23196 h 5896352"/>
              <a:gd name="connsiteX10" fmla="*/ 245518 w 6858001"/>
              <a:gd name="connsiteY10" fmla="*/ 35299 h 5896352"/>
              <a:gd name="connsiteX11" fmla="*/ 348388 w 6858001"/>
              <a:gd name="connsiteY11" fmla="*/ 48073 h 5896352"/>
              <a:gd name="connsiteX12" fmla="*/ 470460 w 6858001"/>
              <a:gd name="connsiteY12" fmla="*/ 63369 h 5896352"/>
              <a:gd name="connsiteX13" fmla="*/ 605563 w 6858001"/>
              <a:gd name="connsiteY13" fmla="*/ 79506 h 5896352"/>
              <a:gd name="connsiteX14" fmla="*/ 757810 w 6858001"/>
              <a:gd name="connsiteY14" fmla="*/ 96483 h 5896352"/>
              <a:gd name="connsiteX15" fmla="*/ 923774 w 6858001"/>
              <a:gd name="connsiteY15" fmla="*/ 114469 h 5896352"/>
              <a:gd name="connsiteX16" fmla="*/ 1104139 w 6858001"/>
              <a:gd name="connsiteY16" fmla="*/ 132454 h 5896352"/>
              <a:gd name="connsiteX17" fmla="*/ 1296163 w 6858001"/>
              <a:gd name="connsiteY17" fmla="*/ 150776 h 5896352"/>
              <a:gd name="connsiteX18" fmla="*/ 1503275 w 6858001"/>
              <a:gd name="connsiteY18" fmla="*/ 167753 h 5896352"/>
              <a:gd name="connsiteX19" fmla="*/ 1719988 w 6858001"/>
              <a:gd name="connsiteY19" fmla="*/ 184058 h 5896352"/>
              <a:gd name="connsiteX20" fmla="*/ 1949045 w 6858001"/>
              <a:gd name="connsiteY20" fmla="*/ 198849 h 5896352"/>
              <a:gd name="connsiteX21" fmla="*/ 2187703 w 6858001"/>
              <a:gd name="connsiteY21" fmla="*/ 212969 h 5896352"/>
              <a:gd name="connsiteX22" fmla="*/ 2436649 w 6858001"/>
              <a:gd name="connsiteY22" fmla="*/ 226248 h 5896352"/>
              <a:gd name="connsiteX23" fmla="*/ 2564208 w 6858001"/>
              <a:gd name="connsiteY23" fmla="*/ 230955 h 5896352"/>
              <a:gd name="connsiteX24" fmla="*/ 2694509 w 6858001"/>
              <a:gd name="connsiteY24" fmla="*/ 236165 h 5896352"/>
              <a:gd name="connsiteX25" fmla="*/ 2826868 w 6858001"/>
              <a:gd name="connsiteY25" fmla="*/ 241040 h 5896352"/>
              <a:gd name="connsiteX26" fmla="*/ 2959914 w 6858001"/>
              <a:gd name="connsiteY26" fmla="*/ 244234 h 5896352"/>
              <a:gd name="connsiteX27" fmla="*/ 3095702 w 6858001"/>
              <a:gd name="connsiteY27" fmla="*/ 247091 h 5896352"/>
              <a:gd name="connsiteX28" fmla="*/ 3232862 w 6858001"/>
              <a:gd name="connsiteY28" fmla="*/ 250117 h 5896352"/>
              <a:gd name="connsiteX29" fmla="*/ 3372765 w 6858001"/>
              <a:gd name="connsiteY29" fmla="*/ 252134 h 5896352"/>
              <a:gd name="connsiteX30" fmla="*/ 3514040 w 6858001"/>
              <a:gd name="connsiteY30" fmla="*/ 252134 h 5896352"/>
              <a:gd name="connsiteX31" fmla="*/ 3656686 w 6858001"/>
              <a:gd name="connsiteY31" fmla="*/ 253142 h 5896352"/>
              <a:gd name="connsiteX32" fmla="*/ 3800704 w 6858001"/>
              <a:gd name="connsiteY32" fmla="*/ 252134 h 5896352"/>
              <a:gd name="connsiteX33" fmla="*/ 3946780 w 6858001"/>
              <a:gd name="connsiteY33" fmla="*/ 250117 h 5896352"/>
              <a:gd name="connsiteX34" fmla="*/ 4092855 w 6858001"/>
              <a:gd name="connsiteY34" fmla="*/ 248268 h 5896352"/>
              <a:gd name="connsiteX35" fmla="*/ 4240988 w 6858001"/>
              <a:gd name="connsiteY35" fmla="*/ 244234 h 5896352"/>
              <a:gd name="connsiteX36" fmla="*/ 4390492 w 6858001"/>
              <a:gd name="connsiteY36" fmla="*/ 240032 h 5896352"/>
              <a:gd name="connsiteX37" fmla="*/ 4539997 w 6858001"/>
              <a:gd name="connsiteY37" fmla="*/ 235157 h 5896352"/>
              <a:gd name="connsiteX38" fmla="*/ 4690873 w 6858001"/>
              <a:gd name="connsiteY38" fmla="*/ 228266 h 5896352"/>
              <a:gd name="connsiteX39" fmla="*/ 4843120 w 6858001"/>
              <a:gd name="connsiteY39" fmla="*/ 220029 h 5896352"/>
              <a:gd name="connsiteX40" fmla="*/ 4996054 w 6858001"/>
              <a:gd name="connsiteY40" fmla="*/ 212129 h 5896352"/>
              <a:gd name="connsiteX41" fmla="*/ 5148987 w 6858001"/>
              <a:gd name="connsiteY41" fmla="*/ 202044 h 5896352"/>
              <a:gd name="connsiteX42" fmla="*/ 5303978 w 6858001"/>
              <a:gd name="connsiteY42" fmla="*/ 189941 h 5896352"/>
              <a:gd name="connsiteX43" fmla="*/ 5456911 w 6858001"/>
              <a:gd name="connsiteY43" fmla="*/ 177839 h 5896352"/>
              <a:gd name="connsiteX44" fmla="*/ 5612588 w 6858001"/>
              <a:gd name="connsiteY44" fmla="*/ 163887 h 5896352"/>
              <a:gd name="connsiteX45" fmla="*/ 5768950 w 6858001"/>
              <a:gd name="connsiteY45" fmla="*/ 148591 h 5896352"/>
              <a:gd name="connsiteX46" fmla="*/ 5923255 w 6858001"/>
              <a:gd name="connsiteY46" fmla="*/ 132455 h 5896352"/>
              <a:gd name="connsiteX47" fmla="*/ 6079618 w 6858001"/>
              <a:gd name="connsiteY47" fmla="*/ 113629 h 5896352"/>
              <a:gd name="connsiteX48" fmla="*/ 6235294 w 6858001"/>
              <a:gd name="connsiteY48" fmla="*/ 93458 h 5896352"/>
              <a:gd name="connsiteX49" fmla="*/ 6391657 w 6858001"/>
              <a:gd name="connsiteY49" fmla="*/ 73455 h 5896352"/>
              <a:gd name="connsiteX50" fmla="*/ 6547333 w 6858001"/>
              <a:gd name="connsiteY50" fmla="*/ 50091 h 5896352"/>
              <a:gd name="connsiteX51" fmla="*/ 6702324 w 6858001"/>
              <a:gd name="connsiteY51" fmla="*/ 26222 h 58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2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2"/>
                </a:lnTo>
                <a:lnTo>
                  <a:pt x="0" y="5896351"/>
                </a:lnTo>
                <a:lnTo>
                  <a:pt x="0" y="904459"/>
                </a:lnTo>
                <a:lnTo>
                  <a:pt x="1" y="904459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1841CC0-B7A9-4828-B82F-9C6B433BD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8E05919-D800-40FD-A3BD-4B9CC40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428412" cy="6858000"/>
            <a:chOff x="0" y="0"/>
            <a:chExt cx="11428412" cy="6858000"/>
          </a:xfrm>
        </p:grpSpPr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DE70C79C-8688-4786-8FCD-43A4B5D5B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"/>
            <a:stretch/>
          </p:blipFill>
          <p:spPr>
            <a:xfrm>
              <a:off x="0" y="2669685"/>
              <a:ext cx="4037012" cy="4188315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9A6338A0-2BDA-4E79-A762-AAD8608C0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40"/>
            <a:stretch/>
          </p:blipFill>
          <p:spPr>
            <a:xfrm>
              <a:off x="0" y="2892347"/>
              <a:ext cx="1522412" cy="2365453"/>
            </a:xfrm>
            <a:prstGeom prst="rect">
              <a:avLst/>
            </a:prstGeom>
          </p:spPr>
        </p:pic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B685624D-3645-4129-9FF6-0C59DBF23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alpha val="7000"/>
                    <a:lumMod val="60000"/>
                    <a:lumOff val="40000"/>
                  </a:schemeClr>
                </a:gs>
                <a:gs pos="69000">
                  <a:schemeClr val="tx2">
                    <a:alpha val="0"/>
                    <a:lumMod val="60000"/>
                    <a:lumOff val="40000"/>
                  </a:schemeClr>
                </a:gs>
                <a:gs pos="36000">
                  <a:schemeClr val="tx2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03F24C1B-E4C1-43E7-84B3-DD476F383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3"/>
            <a:stretch/>
          </p:blipFill>
          <p:spPr>
            <a:xfrm>
              <a:off x="7999412" y="0"/>
              <a:ext cx="1603387" cy="1141407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8725CE5D-088A-4522-9817-4B485D6E7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0"/>
            <a:stretch/>
          </p:blipFill>
          <p:spPr>
            <a:xfrm>
              <a:off x="8605878" y="6096000"/>
              <a:ext cx="993734" cy="762000"/>
            </a:xfrm>
            <a:prstGeom prst="rect">
              <a:avLst/>
            </a:prstGeom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E6808C35-479F-40B2-8D57-E893C4137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4752399" cy="3329581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EBEBEB"/>
                </a:solidFill>
              </a:rPr>
              <a:t>Group 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F5DE15-33D2-4521-AD05-7B0E31954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6" y="4777380"/>
            <a:ext cx="4752398" cy="861420"/>
          </a:xfrm>
        </p:spPr>
        <p:txBody>
          <a:bodyPr>
            <a:normAutofit/>
          </a:bodyPr>
          <a:lstStyle/>
          <a:p>
            <a:r>
              <a:rPr lang="it-IT">
                <a:solidFill>
                  <a:schemeClr val="tx2">
                    <a:lumMod val="40000"/>
                    <a:lumOff val="60000"/>
                  </a:schemeClr>
                </a:solidFill>
              </a:rPr>
              <a:t>Demo Electronic Student REcord</a:t>
            </a:r>
          </a:p>
        </p:txBody>
      </p:sp>
      <p:pic>
        <p:nvPicPr>
          <p:cNvPr id="1026" name="Picture 2" descr="Image result for polito logo">
            <a:extLst>
              <a:ext uri="{FF2B5EF4-FFF2-40B4-BE49-F238E27FC236}">
                <a16:creationId xmlns:a16="http://schemas.microsoft.com/office/drawing/2014/main" id="{893C1ABB-5835-4F9A-8AC2-9E9653B27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3353" y="2849880"/>
            <a:ext cx="4081765" cy="19275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56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0223DD-41FE-41DF-A93C-6BEBD7804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1102074"/>
            <a:ext cx="9404723" cy="1400530"/>
          </a:xfrm>
        </p:spPr>
        <p:txBody>
          <a:bodyPr/>
          <a:lstStyle/>
          <a:p>
            <a:r>
              <a:rPr lang="it-IT" dirty="0"/>
              <a:t>Technical </a:t>
            </a:r>
            <a:r>
              <a:rPr lang="it-IT" dirty="0" err="1"/>
              <a:t>Debt</a:t>
            </a:r>
            <a:r>
              <a:rPr lang="it-IT" dirty="0"/>
              <a:t> and </a:t>
            </a:r>
            <a:r>
              <a:rPr lang="it-IT" dirty="0" err="1"/>
              <a:t>SonarCloud</a:t>
            </a: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0A9C162-0016-4D9E-886F-E6D20FAC053A}"/>
              </a:ext>
            </a:extLst>
          </p:cNvPr>
          <p:cNvSpPr/>
          <p:nvPr/>
        </p:nvSpPr>
        <p:spPr>
          <a:xfrm>
            <a:off x="887896" y="3198167"/>
            <a:ext cx="10416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https://sonarcloud.io/dashboard?id=ThePseudo_GroupA_SE2_2019</a:t>
            </a:r>
            <a:endParaRPr lang="it-IT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969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C5A6C6-686C-406D-AF0B-CA4CD02D5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487258"/>
            <a:ext cx="9404723" cy="1400530"/>
          </a:xfrm>
        </p:spPr>
        <p:txBody>
          <a:bodyPr anchor="ctr"/>
          <a:lstStyle/>
          <a:p>
            <a:pPr algn="ctr"/>
            <a:r>
              <a:rPr lang="it-IT" dirty="0" err="1"/>
              <a:t>Questions</a:t>
            </a:r>
            <a:r>
              <a:rPr lang="it-IT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77948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EA9973-E061-4066-8F4B-EFDFBA35B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it-IT" sz="6000" b="1" dirty="0" err="1"/>
              <a:t>Uncompleted</a:t>
            </a:r>
            <a:r>
              <a:rPr lang="it-IT" sz="6000" b="1" dirty="0"/>
              <a:t> Stories </a:t>
            </a: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588EE772-9260-4483-B80F-CF998B08F83D}"/>
              </a:ext>
            </a:extLst>
          </p:cNvPr>
          <p:cNvSpPr txBox="1">
            <a:spLocks/>
          </p:cNvSpPr>
          <p:nvPr/>
        </p:nvSpPr>
        <p:spPr>
          <a:xfrm>
            <a:off x="646108" y="2284430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dirty="0"/>
              <a:t>Upload File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dirty="0"/>
              <a:t>Class </a:t>
            </a:r>
            <a:r>
              <a:rPr lang="it-IT" dirty="0" err="1"/>
              <a:t>Composition</a:t>
            </a:r>
            <a:endParaRPr lang="it-IT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307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D690D3-0688-44D4-82A8-ACA6F6B4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Sprint 4/12 – 17/12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5740335F-D312-4211-ADA2-5B337B81C6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5630031"/>
              </p:ext>
            </p:extLst>
          </p:nvPr>
        </p:nvGraphicFramePr>
        <p:xfrm>
          <a:off x="1103313" y="1702191"/>
          <a:ext cx="9264576" cy="4546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9738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EA9973-E061-4066-8F4B-EFDFBA35B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it-IT" sz="6000" b="1" dirty="0" err="1"/>
              <a:t>Completed</a:t>
            </a:r>
            <a:r>
              <a:rPr lang="it-IT" sz="6000" b="1" dirty="0"/>
              <a:t> Stories </a:t>
            </a: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588EE772-9260-4483-B80F-CF998B08F83D}"/>
              </a:ext>
            </a:extLst>
          </p:cNvPr>
          <p:cNvSpPr txBox="1">
            <a:spLocks/>
          </p:cNvSpPr>
          <p:nvPr/>
        </p:nvSpPr>
        <p:spPr>
          <a:xfrm>
            <a:off x="646111" y="1853248"/>
            <a:ext cx="10157880" cy="35065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700" dirty="0" err="1"/>
              <a:t>Lecture</a:t>
            </a:r>
            <a:r>
              <a:rPr lang="it-IT" sz="3700" dirty="0"/>
              <a:t> </a:t>
            </a:r>
            <a:r>
              <a:rPr lang="it-IT" sz="3700" dirty="0" err="1"/>
              <a:t>topics</a:t>
            </a:r>
            <a:r>
              <a:rPr lang="it-IT" sz="3700" dirty="0"/>
              <a:t> - </a:t>
            </a:r>
            <a:r>
              <a:rPr lang="it-IT" sz="3700" dirty="0" err="1">
                <a:solidFill>
                  <a:srgbClr val="FFC000"/>
                </a:solidFill>
              </a:rPr>
              <a:t>Parent</a:t>
            </a:r>
            <a:endParaRPr lang="it-IT" sz="3700" dirty="0">
              <a:solidFill>
                <a:srgbClr val="FFC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700" dirty="0" err="1"/>
              <a:t>Assigned</a:t>
            </a:r>
            <a:r>
              <a:rPr lang="it-IT" sz="3700" dirty="0"/>
              <a:t> </a:t>
            </a:r>
            <a:r>
              <a:rPr lang="it-IT" sz="3700" dirty="0" err="1"/>
              <a:t>homework</a:t>
            </a:r>
            <a:r>
              <a:rPr lang="it-IT" sz="3700" dirty="0"/>
              <a:t> – </a:t>
            </a:r>
            <a:r>
              <a:rPr lang="it-IT" sz="3700" dirty="0" err="1">
                <a:solidFill>
                  <a:srgbClr val="FFC000"/>
                </a:solidFill>
              </a:rPr>
              <a:t>Parent</a:t>
            </a:r>
            <a:endParaRPr lang="it-IT" sz="3700" dirty="0">
              <a:solidFill>
                <a:srgbClr val="FFC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700" dirty="0" err="1"/>
              <a:t>Attendance</a:t>
            </a:r>
            <a:r>
              <a:rPr lang="it-IT" sz="3700" dirty="0"/>
              <a:t> to </a:t>
            </a:r>
            <a:r>
              <a:rPr lang="it-IT" sz="3700" dirty="0" err="1"/>
              <a:t>lecture</a:t>
            </a:r>
            <a:r>
              <a:rPr lang="it-IT" sz="3700" dirty="0"/>
              <a:t> of a </a:t>
            </a:r>
            <a:r>
              <a:rPr lang="it-IT" sz="3700" dirty="0" err="1"/>
              <a:t>child</a:t>
            </a:r>
            <a:r>
              <a:rPr lang="it-IT" sz="3700" dirty="0"/>
              <a:t> - </a:t>
            </a:r>
            <a:r>
              <a:rPr lang="it-IT" sz="3700" dirty="0" err="1">
                <a:solidFill>
                  <a:srgbClr val="FFC000"/>
                </a:solidFill>
              </a:rPr>
              <a:t>Parent</a:t>
            </a:r>
            <a:endParaRPr lang="it-IT" sz="3700" dirty="0">
              <a:solidFill>
                <a:srgbClr val="FFC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700" dirty="0"/>
              <a:t>Setup </a:t>
            </a:r>
            <a:r>
              <a:rPr lang="it-IT" sz="3700" dirty="0" err="1"/>
              <a:t>internal</a:t>
            </a:r>
            <a:r>
              <a:rPr lang="it-IT" sz="3700" dirty="0"/>
              <a:t> account - </a:t>
            </a:r>
            <a:r>
              <a:rPr lang="it-IT" sz="3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Administrator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700" dirty="0" err="1"/>
              <a:t>Assign</a:t>
            </a:r>
            <a:r>
              <a:rPr lang="it-IT" sz="3700" dirty="0"/>
              <a:t> grade to a </a:t>
            </a:r>
            <a:r>
              <a:rPr lang="it-IT" sz="3700" dirty="0" err="1"/>
              <a:t>student</a:t>
            </a:r>
            <a:r>
              <a:rPr lang="it-IT" sz="3700" dirty="0"/>
              <a:t> - </a:t>
            </a:r>
            <a:r>
              <a:rPr lang="it-IT" sz="3700" dirty="0" err="1">
                <a:solidFill>
                  <a:schemeClr val="accent6"/>
                </a:solidFill>
              </a:rPr>
              <a:t>Teacher</a:t>
            </a:r>
            <a:endParaRPr lang="it-IT" sz="37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162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D617F39F-98CC-477E-8BAD-CBAA29EFC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514" y="549604"/>
            <a:ext cx="8110972" cy="575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36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D617F39F-98CC-477E-8BAD-CBAA29EFC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514" y="557172"/>
            <a:ext cx="8110972" cy="574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94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D617F39F-98CC-477E-8BAD-CBAA29EFC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763" y="566686"/>
            <a:ext cx="8014473" cy="57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92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D617F39F-98CC-477E-8BAD-CBAA29EFC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514" y="566686"/>
            <a:ext cx="8110972" cy="57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70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D617F39F-98CC-477E-8BAD-CBAA29EFC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763" y="611712"/>
            <a:ext cx="8014473" cy="563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33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1B21EC5-4076-4CF2-BC02-7D961F3A2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EBEBEB"/>
                </a:solidFill>
              </a:rPr>
              <a:t>Burndown Chart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2186E32D-65FE-437F-8B2F-DA7596AC3A83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555141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65745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70</Words>
  <Application>Microsoft Office PowerPoint</Application>
  <PresentationFormat>Widescreen</PresentationFormat>
  <Paragraphs>17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Ione</vt:lpstr>
      <vt:lpstr>Group A</vt:lpstr>
      <vt:lpstr>Sprint 4/12 – 17/12</vt:lpstr>
      <vt:lpstr>Completed Stories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Burndown Chart</vt:lpstr>
      <vt:lpstr>Technical Debt and SonarCloud</vt:lpstr>
      <vt:lpstr>Questions?</vt:lpstr>
      <vt:lpstr>Uncompleted Stories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A</dc:title>
  <dc:creator>Simone Leonardi</dc:creator>
  <cp:lastModifiedBy>Simone Leonardi</cp:lastModifiedBy>
  <cp:revision>4</cp:revision>
  <dcterms:created xsi:type="dcterms:W3CDTF">2019-12-17T07:37:58Z</dcterms:created>
  <dcterms:modified xsi:type="dcterms:W3CDTF">2019-12-17T09:06:43Z</dcterms:modified>
</cp:coreProperties>
</file>