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6" r:id="rId6"/>
    <p:sldId id="262" r:id="rId7"/>
    <p:sldId id="263" r:id="rId8"/>
    <p:sldId id="267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xampp\htdocs\GroupA_SE2_2019\group_info\poi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9228535923455425E-2"/>
          <c:y val="7.3732711759477321E-2"/>
          <c:w val="0.90738864648288386"/>
          <c:h val="0.86925158201177288"/>
        </c:manualLayout>
      </c:layout>
      <c:scatterChart>
        <c:scatterStyle val="lineMarker"/>
        <c:varyColors val="0"/>
        <c:ser>
          <c:idx val="0"/>
          <c:order val="0"/>
          <c:tx>
            <c:strRef>
              <c:f>Foglio1!$G$2</c:f>
              <c:strCache>
                <c:ptCount val="1"/>
                <c:pt idx="0">
                  <c:v>Points left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Foglio1!$D$21:$D$24</c:f>
              <c:numCache>
                <c:formatCode>m/d/yyyy</c:formatCode>
                <c:ptCount val="4"/>
                <c:pt idx="0">
                  <c:v>43789</c:v>
                </c:pt>
                <c:pt idx="1">
                  <c:v>43799</c:v>
                </c:pt>
                <c:pt idx="2">
                  <c:v>43801</c:v>
                </c:pt>
                <c:pt idx="3">
                  <c:v>43802</c:v>
                </c:pt>
              </c:numCache>
            </c:numRef>
          </c:xVal>
          <c:yVal>
            <c:numRef>
              <c:f>Foglio1!$E$21:$E$24</c:f>
              <c:numCache>
                <c:formatCode>General</c:formatCode>
                <c:ptCount val="4"/>
                <c:pt idx="0">
                  <c:v>33</c:v>
                </c:pt>
                <c:pt idx="1">
                  <c:v>28</c:v>
                </c:pt>
                <c:pt idx="2">
                  <c:v>13</c:v>
                </c:pt>
                <c:pt idx="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078-4890-AF63-BDB772A3CDD3}"/>
            </c:ext>
          </c:extLst>
        </c:ser>
        <c:ser>
          <c:idx val="1"/>
          <c:order val="1"/>
          <c:tx>
            <c:strRef>
              <c:f>Foglio1!$H$2</c:f>
              <c:strCache>
                <c:ptCount val="1"/>
                <c:pt idx="0">
                  <c:v>Estimated points left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Foglio1!$C$17:$C$18</c:f>
              <c:numCache>
                <c:formatCode>m/d/yyyy</c:formatCode>
                <c:ptCount val="2"/>
                <c:pt idx="0">
                  <c:v>43789</c:v>
                </c:pt>
                <c:pt idx="1">
                  <c:v>43802</c:v>
                </c:pt>
              </c:numCache>
            </c:numRef>
          </c:xVal>
          <c:yVal>
            <c:numRef>
              <c:f>Foglio1!$H$17:$H$18</c:f>
              <c:numCache>
                <c:formatCode>General</c:formatCode>
                <c:ptCount val="2"/>
                <c:pt idx="0">
                  <c:v>34</c:v>
                </c:pt>
                <c:pt idx="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078-4890-AF63-BDB772A3CD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3059824"/>
        <c:axId val="635105824"/>
      </c:scatterChart>
      <c:valAx>
        <c:axId val="813059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5105824"/>
        <c:crosses val="autoZero"/>
        <c:crossBetween val="midCat"/>
      </c:valAx>
      <c:valAx>
        <c:axId val="63510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13059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45308-EE13-415D-882D-6DF044167532}" type="datetimeFigureOut">
              <a:rPr lang="it-IT" smtClean="0"/>
              <a:t>18/12/2019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5C35C-DCA4-438E-A9B2-A154D8C6DB6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368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18/12/2019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995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18/12/2019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5418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18/12/2019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6054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18/12/2019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3438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18/12/2019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825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18/12/2019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9305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18/12/2019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9983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18/12/2019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65473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18/12/2019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3269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89EA05-448A-4BB9-81FE-1E63B5DACA6D}" type="datetimeFigureOut">
              <a:rPr lang="it-IT" smtClean="0"/>
              <a:t>18/12/2019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4813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18/12/2019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4481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5000">
              <a:schemeClr val="accent1">
                <a:lumMod val="3000"/>
                <a:lumOff val="97000"/>
                <a:alpha val="68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89EA05-448A-4BB9-81FE-1E63B5DACA6D}" type="datetimeFigureOut">
              <a:rPr lang="it-IT" smtClean="0"/>
              <a:t>18/12/2019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9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66585C3-CDBB-41BE-A5E5-BAEAF4A6C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GB" sz="8000" dirty="0">
                <a:latin typeface="Raleway Medium" panose="020B0603030101060003" pitchFamily="34" charset="0"/>
              </a:rPr>
              <a:t>Sprint retrospective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313C974-3FED-4895-9BF9-9798FD18A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  <a:latin typeface="Raleway Medium" panose="020B0603030101060003" pitchFamily="34" charset="0"/>
              </a:rPr>
              <a:t>Team A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69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aleway Medium" panose="020B0603030101060003" pitchFamily="34" charset="0"/>
              </a:rPr>
              <a:t>Stories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900" dirty="0">
              <a:latin typeface="Raleway Medium" panose="020B0603030101060003" pitchFamily="34" charset="0"/>
            </a:endParaRPr>
          </a:p>
          <a:p>
            <a:r>
              <a:rPr lang="en-GB" sz="2600" dirty="0">
                <a:latin typeface="Raleway Medium" panose="020B0603030101060003" pitchFamily="34" charset="0"/>
              </a:rPr>
              <a:t>We decided to commit for 3 stories for few points, but we managed to complete only two.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The stories we committed for have a total score of 21 points, while we managed to complete 8 of those.</a:t>
            </a:r>
          </a:p>
        </p:txBody>
      </p:sp>
    </p:spTree>
    <p:extLst>
      <p:ext uri="{BB962C8B-B14F-4D97-AF65-F5344CB8AC3E}">
        <p14:creationId xmlns:p14="http://schemas.microsoft.com/office/powerpoint/2010/main" val="2140268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aleway Medium" panose="020B0603030101060003" pitchFamily="34" charset="0"/>
              </a:rPr>
              <a:t>Tasks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86390"/>
          </a:xfrm>
        </p:spPr>
        <p:txBody>
          <a:bodyPr>
            <a:normAutofit/>
          </a:bodyPr>
          <a:lstStyle/>
          <a:p>
            <a:endParaRPr lang="en-GB" sz="900" dirty="0">
              <a:latin typeface="Raleway Medium" panose="020B0603030101060003" pitchFamily="34" charset="0"/>
            </a:endParaRPr>
          </a:p>
          <a:p>
            <a:r>
              <a:rPr lang="en-GB" sz="2600" dirty="0">
                <a:latin typeface="Raleway Medium" panose="020B0603030101060003" pitchFamily="34" charset="0"/>
              </a:rPr>
              <a:t>Since the stories committed were few and we had many adjustments to make, we decided to make more documentation about the flow of the website.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When the documentation was completed, we added a 21-points task we had to commit, presenting a prototype of the website mainly for the parent view, adding a few pages for the parent and the office administrator.</a:t>
            </a:r>
          </a:p>
        </p:txBody>
      </p:sp>
    </p:spTree>
    <p:extLst>
      <p:ext uri="{BB962C8B-B14F-4D97-AF65-F5344CB8AC3E}">
        <p14:creationId xmlns:p14="http://schemas.microsoft.com/office/powerpoint/2010/main" val="3702963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aleway Medium" panose="020B0603030101060003" pitchFamily="34" charset="0"/>
              </a:rPr>
              <a:t>Estimations and errors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900" dirty="0"/>
          </a:p>
          <a:p>
            <a:r>
              <a:rPr lang="en-GB" sz="2800" dirty="0"/>
              <a:t>We had about 60 person hours estimated in our tasks, as the time before.</a:t>
            </a:r>
          </a:p>
          <a:p>
            <a:r>
              <a:rPr lang="en-GB" sz="2800" dirty="0"/>
              <a:t>Because of Docker issues and internal changes, the work was done in about 76 person hours.</a:t>
            </a:r>
          </a:p>
        </p:txBody>
      </p:sp>
    </p:spTree>
    <p:extLst>
      <p:ext uri="{BB962C8B-B14F-4D97-AF65-F5344CB8AC3E}">
        <p14:creationId xmlns:p14="http://schemas.microsoft.com/office/powerpoint/2010/main" val="1111375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aleway Medium" panose="020B0603030101060003" pitchFamily="34" charset="0"/>
              </a:rPr>
              <a:t>Estimations: burndown chart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7763E2E-1682-42BE-B965-561956D4B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04530" cy="4023360"/>
          </a:xfrm>
        </p:spPr>
        <p:txBody>
          <a:bodyPr/>
          <a:lstStyle/>
          <a:p>
            <a:r>
              <a:rPr lang="en-GB" dirty="0"/>
              <a:t>The burndown chart is updated to the times we decided the tasks were considered “done”: this is a new process we are starting to establish, that is considering something “done” with the team consent.</a:t>
            </a:r>
          </a:p>
          <a:p>
            <a:endParaRPr lang="en-GB" dirty="0"/>
          </a:p>
        </p:txBody>
      </p:sp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D54E3B1B-2CBF-427F-AC7B-0E49D04EA6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655"/>
              </p:ext>
            </p:extLst>
          </p:nvPr>
        </p:nvGraphicFramePr>
        <p:xfrm>
          <a:off x="5601810" y="1737360"/>
          <a:ext cx="6495350" cy="4131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4801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aleway Medium" panose="020B0603030101060003" pitchFamily="34" charset="0"/>
              </a:rPr>
              <a:t>What we learned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900" dirty="0">
              <a:latin typeface="Raleway Medium" panose="020B06030301010600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Sometimes a larger setup is needed to create the basics of the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Communication is one of the keys to success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Advanced JS, with creation of modules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How to deal with technical difficulties</a:t>
            </a:r>
          </a:p>
        </p:txBody>
      </p:sp>
    </p:spTree>
    <p:extLst>
      <p:ext uri="{BB962C8B-B14F-4D97-AF65-F5344CB8AC3E}">
        <p14:creationId xmlns:p14="http://schemas.microsoft.com/office/powerpoint/2010/main" val="207683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aleway Medium" panose="020B0603030101060003" pitchFamily="34" charset="0"/>
              </a:rPr>
              <a:t>What we are proud of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900" dirty="0">
              <a:latin typeface="Raleway Medium" panose="020B06030301010600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Improving our workflow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We delivered more while “doing less”, and set up the future project development in a better way</a:t>
            </a:r>
          </a:p>
        </p:txBody>
      </p:sp>
    </p:spTree>
    <p:extLst>
      <p:ext uri="{BB962C8B-B14F-4D97-AF65-F5344CB8AC3E}">
        <p14:creationId xmlns:p14="http://schemas.microsoft.com/office/powerpoint/2010/main" val="3909475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98BE68-32A0-48E1-B391-6CCF2624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improvements</a:t>
            </a: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3E9DB0DC-DA71-49E5-AD3C-C27610657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>
            <a:normAutofit/>
          </a:bodyPr>
          <a:lstStyle/>
          <a:p>
            <a:endParaRPr lang="it-IT" sz="900" dirty="0">
              <a:latin typeface="Raleway Medium" panose="020B06030301010600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More structure can be added to the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We should challenge us even more from now on, being able to take </a:t>
            </a:r>
            <a:r>
              <a:rPr lang="en-GB" sz="2600">
                <a:latin typeface="Raleway Medium" panose="020B0603030101060003" pitchFamily="34" charset="0"/>
              </a:rPr>
              <a:t>more stories</a:t>
            </a:r>
            <a:endParaRPr lang="en-GB" sz="2600" dirty="0">
              <a:latin typeface="Raleway Medium" panose="020B06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194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56DD28-CECF-45BC-B901-3DB8B2580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GB" sz="8000" dirty="0">
                <a:latin typeface="Raleway Medium" panose="020B0603030101060003" pitchFamily="34" charset="0"/>
              </a:rPr>
              <a:t>Thank you!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059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288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Raleway Medium</vt:lpstr>
      <vt:lpstr>Retrospettivo</vt:lpstr>
      <vt:lpstr>Sprint retrospective</vt:lpstr>
      <vt:lpstr>Stories</vt:lpstr>
      <vt:lpstr>Tasks</vt:lpstr>
      <vt:lpstr>Estimations and errors</vt:lpstr>
      <vt:lpstr>Estimations: burndown chart</vt:lpstr>
      <vt:lpstr>What we learned</vt:lpstr>
      <vt:lpstr>What we are proud of</vt:lpstr>
      <vt:lpstr>Possible improvements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retrospective</dc:title>
  <dc:creator>Andrea Calabrese</dc:creator>
  <cp:lastModifiedBy>Andrea Calabrese</cp:lastModifiedBy>
  <cp:revision>21</cp:revision>
  <dcterms:created xsi:type="dcterms:W3CDTF">2019-10-23T07:57:28Z</dcterms:created>
  <dcterms:modified xsi:type="dcterms:W3CDTF">2019-12-18T11:38:43Z</dcterms:modified>
</cp:coreProperties>
</file>