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GroupA_SE2_2019\group_info\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228535923455425E-2"/>
          <c:y val="7.3732711759477321E-2"/>
          <c:w val="0.90738864648288386"/>
          <c:h val="0.86925158201177288"/>
        </c:manualLayout>
      </c:layout>
      <c:scatterChart>
        <c:scatterStyle val="lineMarker"/>
        <c:varyColors val="0"/>
        <c:ser>
          <c:idx val="0"/>
          <c:order val="0"/>
          <c:tx>
            <c:strRef>
              <c:f>Foglio1!$G$2</c:f>
              <c:strCache>
                <c:ptCount val="1"/>
                <c:pt idx="0">
                  <c:v>Points 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Foglio1!$D$39:$D$43</c:f>
              <c:numCache>
                <c:formatCode>m/d/yyyy</c:formatCode>
                <c:ptCount val="5"/>
                <c:pt idx="0">
                  <c:v>43803</c:v>
                </c:pt>
                <c:pt idx="1">
                  <c:v>43809</c:v>
                </c:pt>
                <c:pt idx="2">
                  <c:v>43812</c:v>
                </c:pt>
                <c:pt idx="3">
                  <c:v>43815</c:v>
                </c:pt>
                <c:pt idx="4">
                  <c:v>43816</c:v>
                </c:pt>
              </c:numCache>
            </c:numRef>
          </c:xVal>
          <c:yVal>
            <c:numRef>
              <c:f>Foglio1!$E$39:$E$43</c:f>
              <c:numCache>
                <c:formatCode>General</c:formatCode>
                <c:ptCount val="5"/>
                <c:pt idx="0">
                  <c:v>47</c:v>
                </c:pt>
                <c:pt idx="1">
                  <c:v>32</c:v>
                </c:pt>
                <c:pt idx="2">
                  <c:v>27</c:v>
                </c:pt>
                <c:pt idx="3">
                  <c:v>25</c:v>
                </c:pt>
                <c:pt idx="4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50-4C34-B055-CF82A573B0D3}"/>
            </c:ext>
          </c:extLst>
        </c:ser>
        <c:ser>
          <c:idx val="1"/>
          <c:order val="1"/>
          <c:tx>
            <c:strRef>
              <c:f>Foglio1!$H$2</c:f>
              <c:strCache>
                <c:ptCount val="1"/>
                <c:pt idx="0">
                  <c:v>Estimated points left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Foglio1!$C$34:$C$35</c:f>
              <c:numCache>
                <c:formatCode>m/d/yyyy</c:formatCode>
                <c:ptCount val="2"/>
                <c:pt idx="0">
                  <c:v>43803</c:v>
                </c:pt>
                <c:pt idx="1">
                  <c:v>43816</c:v>
                </c:pt>
              </c:numCache>
            </c:numRef>
          </c:xVal>
          <c:yVal>
            <c:numRef>
              <c:f>Foglio1!$H$34:$H$35</c:f>
              <c:numCache>
                <c:formatCode>General</c:formatCode>
                <c:ptCount val="2"/>
                <c:pt idx="0">
                  <c:v>47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50-4C34-B055-CF82A573B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059824"/>
        <c:axId val="635105824"/>
      </c:scatterChart>
      <c:valAx>
        <c:axId val="81305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5105824"/>
        <c:crosses val="autoZero"/>
        <c:crossBetween val="midCat"/>
      </c:valAx>
      <c:valAx>
        <c:axId val="6351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305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18/12/2019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8, but we completed 5.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44 points, while we managed to complete 33 of those.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In addition to the stories, we also took another setup task related both to them and to establish more ground for future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task had a size of 3 points, 2 of which were done.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60 person hours estimated in our tasks.</a:t>
            </a:r>
          </a:p>
          <a:p>
            <a:r>
              <a:rPr lang="en-GB" sz="2800" dirty="0"/>
              <a:t>The estimation was about right, having 5 hours extra spent for extensive real-time testing.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Estimations: burndown chart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763E2E-1682-42BE-B965-561956D4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4530" cy="4023360"/>
          </a:xfrm>
        </p:spPr>
        <p:txBody>
          <a:bodyPr/>
          <a:lstStyle/>
          <a:p>
            <a:r>
              <a:rPr lang="en-GB" dirty="0"/>
              <a:t>The burndown chart shows how we stick even more to the “done” flow, being able of define a story as “done” only when the group agrees.</a:t>
            </a:r>
          </a:p>
          <a:p>
            <a:endParaRPr lang="en-GB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186E32D-65FE-437F-8B2F-DA7596AC3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08706"/>
              </p:ext>
            </p:extLst>
          </p:nvPr>
        </p:nvGraphicFramePr>
        <p:xfrm>
          <a:off x="5488305" y="1767218"/>
          <a:ext cx="6448411" cy="410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Improved planification and routing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6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Improved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Improved knowledge of Node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8BE68-32A0-48E1-B391-6CCF262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9DB0DC-DA71-49E5-AD3C-C2761065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6919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172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Estimations: burndown chart</vt:lpstr>
      <vt:lpstr>What we learned</vt:lpstr>
      <vt:lpstr>What we are proud of</vt:lpstr>
      <vt:lpstr>Possible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25</cp:revision>
  <dcterms:created xsi:type="dcterms:W3CDTF">2019-10-23T07:57:28Z</dcterms:created>
  <dcterms:modified xsi:type="dcterms:W3CDTF">2019-12-19T15:22:56Z</dcterms:modified>
</cp:coreProperties>
</file>