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xampp\htdocs\GroupA_SE2_2019\group_info\poi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9228535923455425E-2"/>
          <c:y val="7.3732711759477321E-2"/>
          <c:w val="0.88393436709062156"/>
          <c:h val="0.86925164834766078"/>
        </c:manualLayout>
      </c:layout>
      <c:scatterChart>
        <c:scatterStyle val="lineMarker"/>
        <c:varyColors val="0"/>
        <c:ser>
          <c:idx val="0"/>
          <c:order val="0"/>
          <c:tx>
            <c:strRef>
              <c:f>Foglio1!$G$2</c:f>
              <c:strCache>
                <c:ptCount val="1"/>
                <c:pt idx="0">
                  <c:v>Points left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Foglio1!$A$3:$A$11</c:f>
              <c:numCache>
                <c:formatCode>m/d/yyyy</c:formatCode>
                <c:ptCount val="9"/>
                <c:pt idx="0">
                  <c:v>43774</c:v>
                </c:pt>
                <c:pt idx="1">
                  <c:v>43778</c:v>
                </c:pt>
                <c:pt idx="2">
                  <c:v>43779</c:v>
                </c:pt>
                <c:pt idx="3">
                  <c:v>43782</c:v>
                </c:pt>
                <c:pt idx="4">
                  <c:v>43784</c:v>
                </c:pt>
                <c:pt idx="5">
                  <c:v>43785</c:v>
                </c:pt>
                <c:pt idx="6">
                  <c:v>43786</c:v>
                </c:pt>
                <c:pt idx="7">
                  <c:v>43787</c:v>
                </c:pt>
              </c:numCache>
            </c:numRef>
          </c:xVal>
          <c:yVal>
            <c:numRef>
              <c:f>Foglio1!$G$3:$G$11</c:f>
              <c:numCache>
                <c:formatCode>General</c:formatCode>
                <c:ptCount val="9"/>
                <c:pt idx="0">
                  <c:v>34</c:v>
                </c:pt>
                <c:pt idx="1">
                  <c:v>29</c:v>
                </c:pt>
                <c:pt idx="2">
                  <c:v>26</c:v>
                </c:pt>
                <c:pt idx="3">
                  <c:v>24</c:v>
                </c:pt>
                <c:pt idx="4">
                  <c:v>19</c:v>
                </c:pt>
                <c:pt idx="5">
                  <c:v>19</c:v>
                </c:pt>
                <c:pt idx="6">
                  <c:v>18</c:v>
                </c:pt>
                <c:pt idx="7">
                  <c:v>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AE4-4769-A44A-D047CD9162E3}"/>
            </c:ext>
          </c:extLst>
        </c:ser>
        <c:ser>
          <c:idx val="1"/>
          <c:order val="1"/>
          <c:tx>
            <c:strRef>
              <c:f>Foglio1!$H$2</c:f>
              <c:strCache>
                <c:ptCount val="1"/>
                <c:pt idx="0">
                  <c:v>Estimated points left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Foglio1!$C$3:$C$4</c:f>
              <c:numCache>
                <c:formatCode>m/d/yyyy</c:formatCode>
                <c:ptCount val="2"/>
                <c:pt idx="0">
                  <c:v>43774</c:v>
                </c:pt>
                <c:pt idx="1">
                  <c:v>43787</c:v>
                </c:pt>
              </c:numCache>
            </c:numRef>
          </c:xVal>
          <c:yVal>
            <c:numRef>
              <c:f>Foglio1!$H$3:$H$4</c:f>
              <c:numCache>
                <c:formatCode>General</c:formatCode>
                <c:ptCount val="2"/>
                <c:pt idx="0">
                  <c:v>34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AE4-4769-A44A-D047CD9162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3059824"/>
        <c:axId val="635105824"/>
      </c:scatterChart>
      <c:valAx>
        <c:axId val="813059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5105824"/>
        <c:crosses val="autoZero"/>
        <c:crossBetween val="midCat"/>
      </c:valAx>
      <c:valAx>
        <c:axId val="63510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13059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45308-EE13-415D-882D-6DF044167532}" type="datetimeFigureOut">
              <a:rPr lang="it-IT" smtClean="0"/>
              <a:t>25/11/2019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5C35C-DCA4-438E-A9B2-A154D8C6DB6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368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25/11/2019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995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25/11/2019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5418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25/11/2019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6054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25/11/2019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3438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25/11/2019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82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25/11/2019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9305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25/11/2019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998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25/11/2019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5473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25/11/2019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326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89EA05-448A-4BB9-81FE-1E63B5DACA6D}" type="datetimeFigureOut">
              <a:rPr lang="it-IT" smtClean="0"/>
              <a:t>25/11/2019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481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25/11/2019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481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accent1">
                <a:lumMod val="3000"/>
                <a:lumOff val="97000"/>
                <a:alpha val="68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89EA05-448A-4BB9-81FE-1E63B5DACA6D}" type="datetimeFigureOut">
              <a:rPr lang="it-IT" smtClean="0"/>
              <a:t>25/11/2019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6585C3-CDBB-41BE-A5E5-BAEAF4A6C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8000" dirty="0">
                <a:latin typeface="Raleway Medium" panose="020B0603030101060003" pitchFamily="34" charset="0"/>
              </a:rPr>
              <a:t>Sprint retrospective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13C974-3FED-4895-9BF9-9798FD18A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  <a:latin typeface="Raleway Medium" panose="020B0603030101060003" pitchFamily="34" charset="0"/>
              </a:rPr>
              <a:t>Team A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6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56DD28-CECF-45BC-B901-3DB8B2580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8000" dirty="0">
                <a:latin typeface="Raleway Medium" panose="020B0603030101060003" pitchFamily="34" charset="0"/>
              </a:rPr>
              <a:t>Thank you!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059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 Medium" panose="020B0603030101060003" pitchFamily="34" charset="0"/>
              </a:rPr>
              <a:t>Stories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We decided to commit for 5 stories, but we managed to complete only two.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stories we committed for have a total score of 26 points, while we managed to complete 12 of those.</a:t>
            </a:r>
          </a:p>
        </p:txBody>
      </p:sp>
    </p:spTree>
    <p:extLst>
      <p:ext uri="{BB962C8B-B14F-4D97-AF65-F5344CB8AC3E}">
        <p14:creationId xmlns:p14="http://schemas.microsoft.com/office/powerpoint/2010/main" val="2140268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 Medium" panose="020B0603030101060003" pitchFamily="34" charset="0"/>
              </a:rPr>
              <a:t>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6390"/>
          </a:xfrm>
        </p:spPr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Each story was divided in 3 to 9 tasks, also trying experimenting with what we learned in class.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setup was estimated having 8 points, lasting about 40 person hours in total.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Some task didn’t end because we decided we needed to learn more about Node, so one is still open and will be closed later.</a:t>
            </a:r>
          </a:p>
        </p:txBody>
      </p:sp>
    </p:spTree>
    <p:extLst>
      <p:ext uri="{BB962C8B-B14F-4D97-AF65-F5344CB8AC3E}">
        <p14:creationId xmlns:p14="http://schemas.microsoft.com/office/powerpoint/2010/main" val="370296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Estimations and errors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/>
          </a:p>
          <a:p>
            <a:r>
              <a:rPr lang="en-GB" sz="2800" dirty="0"/>
              <a:t>We had about 60 hours estimated in our tasks, but we later acknowledged that, using a new technology, it would have been difficult to complete everything within time.</a:t>
            </a:r>
          </a:p>
          <a:p>
            <a:r>
              <a:rPr lang="en-GB" sz="2800" dirty="0"/>
              <a:t>We found that the stories were not the main issue, but the setup was: Docker had different problems on each PC and we spent at least 16 person hours solving those issues.</a:t>
            </a:r>
          </a:p>
        </p:txBody>
      </p:sp>
    </p:spTree>
    <p:extLst>
      <p:ext uri="{BB962C8B-B14F-4D97-AF65-F5344CB8AC3E}">
        <p14:creationId xmlns:p14="http://schemas.microsoft.com/office/powerpoint/2010/main" val="1111375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Stories and estimations: points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12872" cy="4023360"/>
          </a:xfrm>
        </p:spPr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We only had 3 and 2 points stories.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For the 3 point ones, the total average time spent on each was 4:30 hours.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For the 2 point ones, it was also 4:30 hours.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This is probably due to an estimation error in one of the 2-point stories, since it lasted the same time as the longest of the 3-point ones.</a:t>
            </a:r>
          </a:p>
        </p:txBody>
      </p:sp>
    </p:spTree>
    <p:extLst>
      <p:ext uri="{BB962C8B-B14F-4D97-AF65-F5344CB8AC3E}">
        <p14:creationId xmlns:p14="http://schemas.microsoft.com/office/powerpoint/2010/main" val="1728101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Stories and estimations: points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12872" cy="4023360"/>
          </a:xfrm>
        </p:spPr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In the end, what we found out is that 1 point is equal to </a:t>
            </a:r>
            <a:br>
              <a:rPr lang="en-GB" sz="2600" dirty="0">
                <a:latin typeface="Raleway Medium" panose="020B0603030101060003" pitchFamily="34" charset="0"/>
              </a:rPr>
            </a:br>
            <a:r>
              <a:rPr lang="en-GB" sz="2600" dirty="0">
                <a:latin typeface="Raleway Medium" panose="020B0603030101060003" pitchFamily="34" charset="0"/>
              </a:rPr>
              <a:t>38/18 ~= 2 hours.</a:t>
            </a:r>
          </a:p>
          <a:p>
            <a:endParaRPr lang="en-GB" sz="2600" dirty="0">
              <a:latin typeface="Raleway Medium" panose="020B06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789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Estimations: burndown chart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7763E2E-1682-42BE-B965-561956D4B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04530" cy="4023360"/>
          </a:xfrm>
        </p:spPr>
        <p:txBody>
          <a:bodyPr/>
          <a:lstStyle/>
          <a:p>
            <a:r>
              <a:rPr lang="en-GB" dirty="0"/>
              <a:t>The burndown chart shows our issues, first struggling with the setup and then recognising that the points we committed were too many.</a:t>
            </a:r>
          </a:p>
          <a:p>
            <a:r>
              <a:rPr lang="en-GB" dirty="0"/>
              <a:t>Overall we managed to complete about half of the points we committed, including the setup.</a:t>
            </a: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EDF62748-2269-4BC7-A922-9B27ABB7B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358875"/>
              </p:ext>
            </p:extLst>
          </p:nvPr>
        </p:nvGraphicFramePr>
        <p:xfrm>
          <a:off x="5601810" y="1737359"/>
          <a:ext cx="6590190" cy="4192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801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What we learned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Do not underestimate setup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We should work more together in the next sprints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We should have divided our tasks better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New technologies take a lot of time to be learned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The former frame of mind didn’t work for such a large project, and we are moving to what we think to be a better one</a:t>
            </a:r>
          </a:p>
        </p:txBody>
      </p:sp>
    </p:spTree>
    <p:extLst>
      <p:ext uri="{BB962C8B-B14F-4D97-AF65-F5344CB8AC3E}">
        <p14:creationId xmlns:p14="http://schemas.microsoft.com/office/powerpoint/2010/main" val="207683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What we are proud of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We experimented with something new: NodeJS, PUG as a view engine, Docker as a host for our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Thanks to NodeJS, we managed to implement a good MVC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Thanks to PUG, we learned to automate the page creation, using a single .pug file with different parameters to generate two different HTML pages</a:t>
            </a:r>
          </a:p>
        </p:txBody>
      </p:sp>
    </p:spTree>
    <p:extLst>
      <p:ext uri="{BB962C8B-B14F-4D97-AF65-F5344CB8AC3E}">
        <p14:creationId xmlns:p14="http://schemas.microsoft.com/office/powerpoint/2010/main" val="390947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447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Raleway Medium</vt:lpstr>
      <vt:lpstr>Retrospettivo</vt:lpstr>
      <vt:lpstr>Sprint retrospective</vt:lpstr>
      <vt:lpstr>Stories</vt:lpstr>
      <vt:lpstr>Tasks</vt:lpstr>
      <vt:lpstr>Estimations and errors</vt:lpstr>
      <vt:lpstr>Stories and estimations: points</vt:lpstr>
      <vt:lpstr>Stories and estimations: points</vt:lpstr>
      <vt:lpstr>Estimations: burndown chart</vt:lpstr>
      <vt:lpstr>What we learned</vt:lpstr>
      <vt:lpstr>What we are proud of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</dc:title>
  <dc:creator>Andrea Calabrese</dc:creator>
  <cp:lastModifiedBy>Andrea Calabrese</cp:lastModifiedBy>
  <cp:revision>16</cp:revision>
  <dcterms:created xsi:type="dcterms:W3CDTF">2019-10-23T07:57:28Z</dcterms:created>
  <dcterms:modified xsi:type="dcterms:W3CDTF">2019-11-25T08:50:17Z</dcterms:modified>
</cp:coreProperties>
</file>