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7569200" cy="10699750"/>
  <p:notesSz cx="7569200" cy="10699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6922"/>
            <a:ext cx="643382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1860"/>
            <a:ext cx="529844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460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8138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1112265"/>
            <a:ext cx="576519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3892422"/>
            <a:ext cx="5765190" cy="4859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3528" y="9950768"/>
            <a:ext cx="2422144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460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9824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Relationship Id="rId4" Type="http://schemas.openxmlformats.org/officeDocument/2006/relationships/image" Target="../media/image28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Relationship Id="rId4" Type="http://schemas.openxmlformats.org/officeDocument/2006/relationships/image" Target="../media/image31.jpg"/><Relationship Id="rId5" Type="http://schemas.openxmlformats.org/officeDocument/2006/relationships/image" Target="../media/image32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Relationship Id="rId4" Type="http://schemas.openxmlformats.org/officeDocument/2006/relationships/image" Target="../media/image35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4968" y="891285"/>
            <a:ext cx="5574030" cy="685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120" b="1">
                <a:latin typeface="Cambria"/>
                <a:cs typeface="Cambria"/>
              </a:rPr>
              <a:t>DEPARTMENT</a:t>
            </a:r>
            <a:r>
              <a:rPr dirty="0" sz="1400" spc="155" b="1">
                <a:latin typeface="Cambria"/>
                <a:cs typeface="Cambria"/>
              </a:rPr>
              <a:t> </a:t>
            </a:r>
            <a:r>
              <a:rPr dirty="0" sz="1400" spc="160" b="1">
                <a:latin typeface="Cambria"/>
                <a:cs typeface="Cambria"/>
              </a:rPr>
              <a:t>OF </a:t>
            </a:r>
            <a:r>
              <a:rPr dirty="0" sz="1400" spc="135" b="1">
                <a:latin typeface="Cambria"/>
                <a:cs typeface="Cambria"/>
              </a:rPr>
              <a:t>COMPUTER</a:t>
            </a:r>
            <a:r>
              <a:rPr dirty="0" sz="1400" spc="165" b="1">
                <a:latin typeface="Cambria"/>
                <a:cs typeface="Cambria"/>
              </a:rPr>
              <a:t> </a:t>
            </a:r>
            <a:r>
              <a:rPr dirty="0" sz="1400" spc="170" b="1">
                <a:latin typeface="Cambria"/>
                <a:cs typeface="Cambria"/>
              </a:rPr>
              <a:t>SCIENCE</a:t>
            </a:r>
            <a:r>
              <a:rPr dirty="0" sz="1400" spc="150" b="1">
                <a:latin typeface="Cambria"/>
                <a:cs typeface="Cambria"/>
              </a:rPr>
              <a:t> </a:t>
            </a:r>
            <a:r>
              <a:rPr dirty="0" sz="1400" spc="95" b="1">
                <a:latin typeface="Cambria"/>
                <a:cs typeface="Cambria"/>
              </a:rPr>
              <a:t>AND</a:t>
            </a:r>
            <a:r>
              <a:rPr dirty="0" sz="1400" spc="150" b="1">
                <a:latin typeface="Cambria"/>
                <a:cs typeface="Cambria"/>
              </a:rPr>
              <a:t> </a:t>
            </a:r>
            <a:r>
              <a:rPr dirty="0" sz="1400" spc="135" b="1">
                <a:latin typeface="Cambria"/>
                <a:cs typeface="Cambria"/>
              </a:rPr>
              <a:t>ENGINEERING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ambria"/>
              <a:cs typeface="Cambria"/>
            </a:endParaRPr>
          </a:p>
          <a:p>
            <a:pPr algn="ctr" marL="1270">
              <a:lnSpc>
                <a:spcPct val="100000"/>
              </a:lnSpc>
              <a:spcBef>
                <a:spcPts val="5"/>
              </a:spcBef>
            </a:pPr>
            <a:r>
              <a:rPr dirty="0" u="sng" sz="1600" spc="135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DATABASE</a:t>
            </a:r>
            <a:r>
              <a:rPr dirty="0" u="sng" sz="1600" spc="18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14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MANAGEMENT</a:t>
            </a:r>
            <a:r>
              <a:rPr dirty="0" u="sng" sz="1600" spc="185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175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SYSTEM</a:t>
            </a:r>
            <a:r>
              <a:rPr dirty="0" u="sng" sz="1600" spc="195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35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-</a:t>
            </a:r>
            <a:r>
              <a:rPr dirty="0" u="sng" sz="1600" spc="19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15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CO202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312657"/>
            <a:ext cx="1816100" cy="508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900"/>
              </a:lnSpc>
              <a:spcBef>
                <a:spcPts val="95"/>
              </a:spcBef>
            </a:pPr>
            <a:r>
              <a:rPr dirty="0" sz="1600" spc="125" b="1">
                <a:latin typeface="Cambria"/>
                <a:cs typeface="Cambria"/>
              </a:rPr>
              <a:t>SUBMITTED</a:t>
            </a:r>
            <a:r>
              <a:rPr dirty="0" sz="1600" spc="165" b="1">
                <a:latin typeface="Cambria"/>
                <a:cs typeface="Cambria"/>
              </a:rPr>
              <a:t> </a:t>
            </a:r>
            <a:r>
              <a:rPr dirty="0" sz="1600" spc="130" b="1">
                <a:latin typeface="Cambria"/>
                <a:cs typeface="Cambria"/>
              </a:rPr>
              <a:t>TO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ts val="1900"/>
              </a:lnSpc>
            </a:pPr>
            <a:r>
              <a:rPr dirty="0" sz="1600" spc="125">
                <a:latin typeface="Cambria"/>
                <a:cs typeface="Cambria"/>
              </a:rPr>
              <a:t>Mr.</a:t>
            </a:r>
            <a:r>
              <a:rPr dirty="0" sz="1600" spc="140">
                <a:latin typeface="Cambria"/>
                <a:cs typeface="Cambria"/>
              </a:rPr>
              <a:t> </a:t>
            </a:r>
            <a:r>
              <a:rPr dirty="0" sz="1600" spc="90">
                <a:latin typeface="Cambria"/>
                <a:cs typeface="Cambria"/>
              </a:rPr>
              <a:t>Rohit</a:t>
            </a:r>
            <a:r>
              <a:rPr dirty="0" sz="1600" spc="145">
                <a:latin typeface="Cambria"/>
                <a:cs typeface="Cambria"/>
              </a:rPr>
              <a:t> </a:t>
            </a:r>
            <a:r>
              <a:rPr dirty="0" sz="1600" spc="85">
                <a:latin typeface="Cambria"/>
                <a:cs typeface="Cambria"/>
              </a:rPr>
              <a:t>Beniwal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6913" y="8312657"/>
            <a:ext cx="2406650" cy="1223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68020">
              <a:lnSpc>
                <a:spcPts val="1900"/>
              </a:lnSpc>
              <a:spcBef>
                <a:spcPts val="95"/>
              </a:spcBef>
            </a:pPr>
            <a:r>
              <a:rPr dirty="0" sz="1600" spc="130" b="1">
                <a:latin typeface="Cambria"/>
                <a:cs typeface="Cambria"/>
              </a:rPr>
              <a:t>SUBMITTED</a:t>
            </a:r>
            <a:r>
              <a:rPr dirty="0" sz="1600" spc="170" b="1">
                <a:latin typeface="Cambria"/>
                <a:cs typeface="Cambria"/>
              </a:rPr>
              <a:t> </a:t>
            </a:r>
            <a:r>
              <a:rPr dirty="0" sz="1600" spc="120" b="1">
                <a:latin typeface="Cambria"/>
                <a:cs typeface="Cambria"/>
              </a:rPr>
              <a:t>BY</a:t>
            </a:r>
            <a:endParaRPr sz="1600">
              <a:latin typeface="Cambria"/>
              <a:cs typeface="Cambria"/>
            </a:endParaRPr>
          </a:p>
          <a:p>
            <a:pPr algn="r" marR="32384">
              <a:lnSpc>
                <a:spcPts val="1880"/>
              </a:lnSpc>
            </a:pPr>
            <a:r>
              <a:rPr dirty="0" sz="1600" spc="105">
                <a:latin typeface="Cambria"/>
                <a:cs typeface="Cambria"/>
              </a:rPr>
              <a:t>Vatsalya</a:t>
            </a:r>
            <a:r>
              <a:rPr dirty="0" sz="1600" spc="130">
                <a:latin typeface="Cambria"/>
                <a:cs typeface="Cambria"/>
              </a:rPr>
              <a:t> </a:t>
            </a:r>
            <a:r>
              <a:rPr dirty="0" sz="1600" spc="135">
                <a:latin typeface="Cambria"/>
                <a:cs typeface="Cambria"/>
              </a:rPr>
              <a:t>Kumar</a:t>
            </a:r>
            <a:r>
              <a:rPr dirty="0" sz="1600" spc="140">
                <a:latin typeface="Cambria"/>
                <a:cs typeface="Cambria"/>
              </a:rPr>
              <a:t> </a:t>
            </a:r>
            <a:r>
              <a:rPr dirty="0" sz="1600" spc="114">
                <a:latin typeface="Cambria"/>
                <a:cs typeface="Cambria"/>
              </a:rPr>
              <a:t>Mishra</a:t>
            </a:r>
            <a:endParaRPr sz="1600">
              <a:latin typeface="Cambria"/>
              <a:cs typeface="Cambria"/>
            </a:endParaRPr>
          </a:p>
          <a:p>
            <a:pPr algn="r" marR="5080">
              <a:lnSpc>
                <a:spcPts val="1880"/>
              </a:lnSpc>
            </a:pPr>
            <a:r>
              <a:rPr dirty="0" sz="1600" spc="100">
                <a:latin typeface="Cambria"/>
                <a:cs typeface="Cambria"/>
              </a:rPr>
              <a:t>(2K21/CO/509)</a:t>
            </a:r>
            <a:endParaRPr sz="1600">
              <a:latin typeface="Cambria"/>
              <a:cs typeface="Cambria"/>
            </a:endParaRPr>
          </a:p>
          <a:p>
            <a:pPr algn="r" marL="812800" marR="5715" indent="287655">
              <a:lnSpc>
                <a:spcPts val="1870"/>
              </a:lnSpc>
              <a:spcBef>
                <a:spcPts val="85"/>
              </a:spcBef>
            </a:pPr>
            <a:r>
              <a:rPr dirty="0" sz="1600" spc="95">
                <a:latin typeface="Cambria"/>
                <a:cs typeface="Cambria"/>
              </a:rPr>
              <a:t>Vicky</a:t>
            </a:r>
            <a:r>
              <a:rPr dirty="0" sz="1600" spc="110">
                <a:latin typeface="Cambria"/>
                <a:cs typeface="Cambria"/>
              </a:rPr>
              <a:t> </a:t>
            </a:r>
            <a:r>
              <a:rPr dirty="0" sz="1600" spc="135">
                <a:latin typeface="Cambria"/>
                <a:cs typeface="Cambria"/>
              </a:rPr>
              <a:t>Kumar </a:t>
            </a:r>
            <a:r>
              <a:rPr dirty="0" sz="1600" spc="-335">
                <a:latin typeface="Cambria"/>
                <a:cs typeface="Cambria"/>
              </a:rPr>
              <a:t> </a:t>
            </a:r>
            <a:r>
              <a:rPr dirty="0" sz="1600" spc="-15">
                <a:latin typeface="Cambria"/>
                <a:cs typeface="Cambria"/>
              </a:rPr>
              <a:t>(</a:t>
            </a:r>
            <a:r>
              <a:rPr dirty="0" sz="1600" spc="-15">
                <a:latin typeface="Cambria"/>
                <a:cs typeface="Cambria"/>
              </a:rPr>
              <a:t>2</a:t>
            </a:r>
            <a:r>
              <a:rPr dirty="0" sz="1600" spc="125">
                <a:latin typeface="Cambria"/>
                <a:cs typeface="Cambria"/>
              </a:rPr>
              <a:t>K</a:t>
            </a:r>
            <a:r>
              <a:rPr dirty="0" sz="1600" spc="120">
                <a:latin typeface="Cambria"/>
                <a:cs typeface="Cambria"/>
              </a:rPr>
              <a:t>2</a:t>
            </a:r>
            <a:r>
              <a:rPr dirty="0" sz="1600" spc="100">
                <a:latin typeface="Cambria"/>
                <a:cs typeface="Cambria"/>
              </a:rPr>
              <a:t>1</a:t>
            </a:r>
            <a:r>
              <a:rPr dirty="0" sz="1600" spc="204">
                <a:latin typeface="Cambria"/>
                <a:cs typeface="Cambria"/>
              </a:rPr>
              <a:t>/C</a:t>
            </a:r>
            <a:r>
              <a:rPr dirty="0" sz="1600" spc="250">
                <a:latin typeface="Cambria"/>
                <a:cs typeface="Cambria"/>
              </a:rPr>
              <a:t>O</a:t>
            </a:r>
            <a:r>
              <a:rPr dirty="0" sz="1600" spc="125">
                <a:latin typeface="Cambria"/>
                <a:cs typeface="Cambria"/>
              </a:rPr>
              <a:t>/</a:t>
            </a:r>
            <a:r>
              <a:rPr dirty="0" sz="1600" spc="150">
                <a:latin typeface="Cambria"/>
                <a:cs typeface="Cambria"/>
              </a:rPr>
              <a:t>5</a:t>
            </a:r>
            <a:r>
              <a:rPr dirty="0" sz="1600" spc="100">
                <a:latin typeface="Cambria"/>
                <a:cs typeface="Cambria"/>
              </a:rPr>
              <a:t>1</a:t>
            </a:r>
            <a:r>
              <a:rPr dirty="0" sz="1600" spc="95">
                <a:latin typeface="Cambria"/>
                <a:cs typeface="Cambria"/>
              </a:rPr>
              <a:t>3</a:t>
            </a:r>
            <a:r>
              <a:rPr dirty="0" sz="1600" spc="-135">
                <a:latin typeface="Cambria"/>
                <a:cs typeface="Cambria"/>
              </a:rPr>
              <a:t>)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8498" y="3131642"/>
            <a:ext cx="3116218" cy="311579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80" y="4559934"/>
            <a:ext cx="5317490" cy="5016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NORMALIZATION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alibri"/>
                <a:cs typeface="Calibri"/>
              </a:rPr>
              <a:t>Normalization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Rule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35"/>
              </a:spcBef>
            </a:pPr>
            <a:r>
              <a:rPr dirty="0" sz="1600" spc="-5">
                <a:latin typeface="Calibri"/>
                <a:cs typeface="Calibri"/>
              </a:rPr>
              <a:t>Normalization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rules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are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divided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following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normal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forms:</a:t>
            </a:r>
            <a:endParaRPr sz="1600">
              <a:latin typeface="Calibri"/>
              <a:cs typeface="Calibri"/>
            </a:endParaRPr>
          </a:p>
          <a:p>
            <a:pPr marL="212090" indent="-200025">
              <a:lnSpc>
                <a:spcPct val="100000"/>
              </a:lnSpc>
              <a:spcBef>
                <a:spcPts val="85"/>
              </a:spcBef>
              <a:buAutoNum type="arabicPeriod"/>
              <a:tabLst>
                <a:tab pos="212725" algn="l"/>
              </a:tabLst>
            </a:pPr>
            <a:r>
              <a:rPr dirty="0" sz="1600" spc="-10">
                <a:latin typeface="Calibri"/>
                <a:cs typeface="Calibri"/>
              </a:rPr>
              <a:t>First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Normal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</a:t>
            </a:r>
            <a:endParaRPr sz="1600">
              <a:latin typeface="Calibri"/>
              <a:cs typeface="Calibri"/>
            </a:endParaRPr>
          </a:p>
          <a:p>
            <a:pPr marL="212090" indent="-200025">
              <a:lnSpc>
                <a:spcPts val="1914"/>
              </a:lnSpc>
              <a:spcBef>
                <a:spcPts val="20"/>
              </a:spcBef>
              <a:buAutoNum type="arabicPeriod"/>
              <a:tabLst>
                <a:tab pos="212725" algn="l"/>
              </a:tabLst>
            </a:pPr>
            <a:r>
              <a:rPr dirty="0" sz="1600" spc="-10">
                <a:latin typeface="Calibri"/>
                <a:cs typeface="Calibri"/>
              </a:rPr>
              <a:t>Second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Normal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</a:t>
            </a:r>
            <a:endParaRPr sz="1600">
              <a:latin typeface="Calibri"/>
              <a:cs typeface="Calibri"/>
            </a:endParaRPr>
          </a:p>
          <a:p>
            <a:pPr marL="212090" indent="-200025">
              <a:lnSpc>
                <a:spcPts val="1914"/>
              </a:lnSpc>
              <a:buAutoNum type="arabicPeriod"/>
              <a:tabLst>
                <a:tab pos="212725" algn="l"/>
              </a:tabLst>
            </a:pPr>
            <a:r>
              <a:rPr dirty="0" sz="1600" spc="-5">
                <a:latin typeface="Calibri"/>
                <a:cs typeface="Calibri"/>
              </a:rPr>
              <a:t>Third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Normal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alibri"/>
                <a:cs typeface="Calibri"/>
              </a:rPr>
              <a:t>First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Normal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Form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(1NF)</a:t>
            </a:r>
            <a:endParaRPr sz="1600">
              <a:latin typeface="Calibri"/>
              <a:cs typeface="Calibri"/>
            </a:endParaRPr>
          </a:p>
          <a:p>
            <a:pPr marL="13970" marR="183515">
              <a:lnSpc>
                <a:spcPct val="101299"/>
              </a:lnSpc>
              <a:spcBef>
                <a:spcPts val="10"/>
              </a:spcBef>
            </a:pPr>
            <a:r>
              <a:rPr dirty="0" sz="1600" spc="-10">
                <a:latin typeface="Calibri"/>
                <a:cs typeface="Calibri"/>
              </a:rPr>
              <a:t>For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to be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First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Normal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Form,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should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follow the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following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4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rules:</a:t>
            </a:r>
            <a:endParaRPr sz="1600">
              <a:latin typeface="Calibri"/>
              <a:cs typeface="Calibri"/>
            </a:endParaRPr>
          </a:p>
          <a:p>
            <a:pPr marL="212090" indent="-200025">
              <a:lnSpc>
                <a:spcPts val="1914"/>
              </a:lnSpc>
              <a:spcBef>
                <a:spcPts val="75"/>
              </a:spcBef>
              <a:buAutoNum type="arabicPeriod"/>
              <a:tabLst>
                <a:tab pos="212725" algn="l"/>
              </a:tabLst>
            </a:pP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should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only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have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single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(atomic)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valued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attributes/columns.</a:t>
            </a:r>
            <a:endParaRPr sz="1600">
              <a:latin typeface="Calibri"/>
              <a:cs typeface="Calibri"/>
            </a:endParaRPr>
          </a:p>
          <a:p>
            <a:pPr marL="212090" indent="-200025">
              <a:lnSpc>
                <a:spcPts val="1914"/>
              </a:lnSpc>
              <a:buAutoNum type="arabicPeriod"/>
              <a:tabLst>
                <a:tab pos="212725" algn="l"/>
              </a:tabLst>
            </a:pPr>
            <a:r>
              <a:rPr dirty="0" sz="1600" spc="-5">
                <a:latin typeface="Calibri"/>
                <a:cs typeface="Calibri"/>
              </a:rPr>
              <a:t>Values</a:t>
            </a:r>
            <a:r>
              <a:rPr dirty="0" sz="1600" spc="-10">
                <a:latin typeface="Calibri"/>
                <a:cs typeface="Calibri"/>
              </a:rPr>
              <a:t> stored </a:t>
            </a:r>
            <a:r>
              <a:rPr dirty="0" sz="1600" spc="-5">
                <a:latin typeface="Calibri"/>
                <a:cs typeface="Calibri"/>
              </a:rPr>
              <a:t>in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column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should be 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10">
                <a:latin typeface="Calibri"/>
                <a:cs typeface="Calibri"/>
              </a:rPr>
              <a:t> same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domain.</a:t>
            </a:r>
            <a:endParaRPr sz="1600">
              <a:latin typeface="Calibri"/>
              <a:cs typeface="Calibri"/>
            </a:endParaRPr>
          </a:p>
          <a:p>
            <a:pPr marL="212090" indent="-200025">
              <a:lnSpc>
                <a:spcPct val="100000"/>
              </a:lnSpc>
              <a:spcBef>
                <a:spcPts val="85"/>
              </a:spcBef>
              <a:buAutoNum type="arabicPeriod"/>
              <a:tabLst>
                <a:tab pos="212725" algn="l"/>
              </a:tabLst>
            </a:pPr>
            <a:r>
              <a:rPr dirty="0" sz="1600" spc="-5">
                <a:latin typeface="Calibri"/>
                <a:cs typeface="Calibri"/>
              </a:rPr>
              <a:t>All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columns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should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have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unique</a:t>
            </a:r>
            <a:r>
              <a:rPr dirty="0" sz="1600" spc="-10">
                <a:latin typeface="Calibri"/>
                <a:cs typeface="Calibri"/>
              </a:rPr>
              <a:t> names.</a:t>
            </a:r>
            <a:endParaRPr sz="1600">
              <a:latin typeface="Calibri"/>
              <a:cs typeface="Calibri"/>
            </a:endParaRPr>
          </a:p>
          <a:p>
            <a:pPr marL="212090" indent="-20002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212725" algn="l"/>
              </a:tabLst>
            </a:pP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order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5">
                <a:latin typeface="Calibri"/>
                <a:cs typeface="Calibri"/>
              </a:rPr>
              <a:t> which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data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stored,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does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not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matter.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dirty="0" sz="1600" spc="-5" b="1">
                <a:latin typeface="Calibri"/>
                <a:cs typeface="Calibri"/>
              </a:rPr>
              <a:t>Second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Normal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Form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(2NF)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85"/>
              </a:spcBef>
            </a:pPr>
            <a:r>
              <a:rPr dirty="0" sz="1600" spc="-10">
                <a:latin typeface="Calibri"/>
                <a:cs typeface="Calibri"/>
              </a:rPr>
              <a:t>For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be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5">
                <a:latin typeface="Calibri"/>
                <a:cs typeface="Calibri"/>
              </a:rPr>
              <a:t> the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Second </a:t>
            </a:r>
            <a:r>
              <a:rPr dirty="0" sz="1600" spc="-5">
                <a:latin typeface="Calibri"/>
                <a:cs typeface="Calibri"/>
              </a:rPr>
              <a:t>Normal Form,</a:t>
            </a:r>
            <a:endParaRPr sz="1600">
              <a:latin typeface="Calibri"/>
              <a:cs typeface="Calibri"/>
            </a:endParaRPr>
          </a:p>
          <a:p>
            <a:pPr marL="212090" indent="-200025">
              <a:lnSpc>
                <a:spcPts val="1914"/>
              </a:lnSpc>
              <a:spcBef>
                <a:spcPts val="25"/>
              </a:spcBef>
              <a:buAutoNum type="arabicPeriod"/>
              <a:tabLst>
                <a:tab pos="212725" algn="l"/>
              </a:tabLst>
            </a:pP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should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First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Normal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form.</a:t>
            </a:r>
            <a:endParaRPr sz="1600">
              <a:latin typeface="Calibri"/>
              <a:cs typeface="Calibri"/>
            </a:endParaRPr>
          </a:p>
          <a:p>
            <a:pPr marL="212090" indent="-200025">
              <a:lnSpc>
                <a:spcPts val="1914"/>
              </a:lnSpc>
              <a:buAutoNum type="arabicPeriod"/>
              <a:tabLst>
                <a:tab pos="212725" algn="l"/>
              </a:tabLst>
            </a:pPr>
            <a:r>
              <a:rPr dirty="0" sz="1600" spc="-5">
                <a:latin typeface="Calibri"/>
                <a:cs typeface="Calibri"/>
              </a:rPr>
              <a:t>And,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should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not </a:t>
            </a:r>
            <a:r>
              <a:rPr dirty="0" sz="1600" spc="-5">
                <a:latin typeface="Calibri"/>
                <a:cs typeface="Calibri"/>
              </a:rPr>
              <a:t>have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Partial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Dependency.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0750" y="913637"/>
            <a:ext cx="5720080" cy="3307079"/>
            <a:chOff x="920750" y="913637"/>
            <a:chExt cx="5720080" cy="33070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8380" y="1001394"/>
              <a:ext cx="5543550" cy="31305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20750" y="913637"/>
              <a:ext cx="5720080" cy="3307079"/>
            </a:xfrm>
            <a:custGeom>
              <a:avLst/>
              <a:gdLst/>
              <a:ahLst/>
              <a:cxnLst/>
              <a:rect l="l" t="t" r="r" b="b"/>
              <a:pathLst>
                <a:path w="5720080" h="3307079">
                  <a:moveTo>
                    <a:pt x="5648947" y="71120"/>
                  </a:moveTo>
                  <a:lnTo>
                    <a:pt x="71120" y="71120"/>
                  </a:lnTo>
                  <a:lnTo>
                    <a:pt x="71120" y="88900"/>
                  </a:lnTo>
                  <a:lnTo>
                    <a:pt x="71120" y="3218180"/>
                  </a:lnTo>
                  <a:lnTo>
                    <a:pt x="71120" y="3235960"/>
                  </a:lnTo>
                  <a:lnTo>
                    <a:pt x="5648947" y="3235960"/>
                  </a:lnTo>
                  <a:lnTo>
                    <a:pt x="5648947" y="3218307"/>
                  </a:lnTo>
                  <a:lnTo>
                    <a:pt x="5648947" y="3218180"/>
                  </a:lnTo>
                  <a:lnTo>
                    <a:pt x="5648947" y="89027"/>
                  </a:lnTo>
                  <a:lnTo>
                    <a:pt x="5631180" y="89027"/>
                  </a:lnTo>
                  <a:lnTo>
                    <a:pt x="5631180" y="3218180"/>
                  </a:lnTo>
                  <a:lnTo>
                    <a:pt x="88900" y="3218180"/>
                  </a:lnTo>
                  <a:lnTo>
                    <a:pt x="88900" y="88900"/>
                  </a:lnTo>
                  <a:lnTo>
                    <a:pt x="5648947" y="88900"/>
                  </a:lnTo>
                  <a:lnTo>
                    <a:pt x="5648947" y="71120"/>
                  </a:lnTo>
                  <a:close/>
                </a:path>
                <a:path w="5720080" h="3307079">
                  <a:moveTo>
                    <a:pt x="5720080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3253740"/>
                  </a:lnTo>
                  <a:lnTo>
                    <a:pt x="0" y="3307080"/>
                  </a:lnTo>
                  <a:lnTo>
                    <a:pt x="5720080" y="3307080"/>
                  </a:lnTo>
                  <a:lnTo>
                    <a:pt x="5720080" y="3253867"/>
                  </a:lnTo>
                  <a:lnTo>
                    <a:pt x="5720080" y="3253740"/>
                  </a:lnTo>
                  <a:lnTo>
                    <a:pt x="5720080" y="53467"/>
                  </a:lnTo>
                  <a:lnTo>
                    <a:pt x="5666740" y="53467"/>
                  </a:lnTo>
                  <a:lnTo>
                    <a:pt x="5666740" y="3253740"/>
                  </a:lnTo>
                  <a:lnTo>
                    <a:pt x="53340" y="3253740"/>
                  </a:lnTo>
                  <a:lnTo>
                    <a:pt x="53340" y="53340"/>
                  </a:lnTo>
                  <a:lnTo>
                    <a:pt x="5720080" y="53340"/>
                  </a:lnTo>
                  <a:lnTo>
                    <a:pt x="5720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80" y="1139697"/>
            <a:ext cx="5683250" cy="8513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alibri"/>
                <a:cs typeface="Calibri"/>
              </a:rPr>
              <a:t>Third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Normal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Form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(3NF)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914"/>
              </a:lnSpc>
              <a:spcBef>
                <a:spcPts val="35"/>
              </a:spcBef>
            </a:pP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5">
                <a:latin typeface="Calibri"/>
                <a:cs typeface="Calibri"/>
              </a:rPr>
              <a:t> said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Third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Normal </a:t>
            </a:r>
            <a:r>
              <a:rPr dirty="0" sz="1600" spc="-10">
                <a:latin typeface="Calibri"/>
                <a:cs typeface="Calibri"/>
              </a:rPr>
              <a:t>Form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when,</a:t>
            </a:r>
            <a:endParaRPr sz="1600">
              <a:latin typeface="Calibri"/>
              <a:cs typeface="Calibri"/>
            </a:endParaRPr>
          </a:p>
          <a:p>
            <a:pPr marL="212090" indent="-200025">
              <a:lnSpc>
                <a:spcPts val="1914"/>
              </a:lnSpc>
              <a:buAutoNum type="arabicPeriod"/>
              <a:tabLst>
                <a:tab pos="212725" algn="l"/>
              </a:tabLst>
            </a:pP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Second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Normal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form.</a:t>
            </a:r>
            <a:endParaRPr sz="1600">
              <a:latin typeface="Calibri"/>
              <a:cs typeface="Calibri"/>
            </a:endParaRPr>
          </a:p>
          <a:p>
            <a:pPr marL="212090" indent="-20002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212725" algn="l"/>
              </a:tabLst>
            </a:pPr>
            <a:r>
              <a:rPr dirty="0" sz="1600" spc="-5">
                <a:latin typeface="Calibri"/>
                <a:cs typeface="Calibri"/>
              </a:rPr>
              <a:t>And,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doesn't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have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Transitive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Dependency.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Normalization</a:t>
            </a:r>
            <a:r>
              <a:rPr dirty="0" u="heavy" sz="20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Blood</a:t>
            </a:r>
            <a:r>
              <a:rPr dirty="0" u="heavy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Bank</a:t>
            </a:r>
            <a:r>
              <a:rPr dirty="0" u="heavy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Database: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Calibri"/>
              <a:cs typeface="Calibri"/>
            </a:endParaRPr>
          </a:p>
          <a:p>
            <a:pPr marL="13970" marR="678180">
              <a:lnSpc>
                <a:spcPct val="101899"/>
              </a:lnSpc>
              <a:buFont typeface="Calibri"/>
              <a:buAutoNum type="arabicPeriod"/>
              <a:tabLst>
                <a:tab pos="217170" algn="l"/>
              </a:tabLst>
            </a:pPr>
            <a:r>
              <a:rPr dirty="0" sz="1600" spc="-5" b="1">
                <a:latin typeface="Calibri"/>
                <a:cs typeface="Calibri"/>
              </a:rPr>
              <a:t>Blood_Donor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(bd_Id,</a:t>
            </a:r>
            <a:r>
              <a:rPr dirty="0" sz="1600" spc="-5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bd_name,</a:t>
            </a:r>
            <a:r>
              <a:rPr dirty="0" sz="1600" spc="-3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bd_phNo</a:t>
            </a:r>
            <a:r>
              <a:rPr dirty="0" sz="1600" spc="-4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bd_sex,</a:t>
            </a:r>
            <a:r>
              <a:rPr dirty="0" sz="1600" spc="-4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bd_age, </a:t>
            </a:r>
            <a:r>
              <a:rPr dirty="0" sz="1600" spc="-34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bd_reg_date,</a:t>
            </a:r>
            <a:r>
              <a:rPr dirty="0" sz="1600" spc="-1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bd_Bgroup,</a:t>
            </a:r>
            <a:r>
              <a:rPr dirty="0" sz="1600" spc="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reco_ID,</a:t>
            </a:r>
            <a:r>
              <a:rPr dirty="0" sz="160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City_ID)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600">
              <a:latin typeface="Calibri"/>
              <a:cs typeface="Calibri"/>
            </a:endParaRPr>
          </a:p>
          <a:p>
            <a:pPr marL="13970" marR="161925">
              <a:lnSpc>
                <a:spcPct val="101899"/>
              </a:lnSpc>
            </a:pPr>
            <a:r>
              <a:rPr dirty="0" sz="1600" spc="-5">
                <a:latin typeface="Calibri"/>
                <a:cs typeface="Calibri"/>
              </a:rPr>
              <a:t>{bd_Id}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{bd_name}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dependency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exists, because</a:t>
            </a:r>
            <a:r>
              <a:rPr dirty="0" sz="1600">
                <a:latin typeface="Calibri"/>
                <a:cs typeface="Calibri"/>
              </a:rPr>
              <a:t> two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different bd_name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not </a:t>
            </a:r>
            <a:r>
              <a:rPr dirty="0" sz="1600" spc="-5">
                <a:latin typeface="Calibri"/>
                <a:cs typeface="Calibri"/>
              </a:rPr>
              <a:t>correspond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same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bd_Id).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910"/>
              </a:lnSpc>
              <a:spcBef>
                <a:spcPts val="75"/>
              </a:spcBef>
            </a:pPr>
            <a:r>
              <a:rPr dirty="0" sz="1600" spc="-5">
                <a:latin typeface="Calibri"/>
                <a:cs typeface="Calibri"/>
              </a:rPr>
              <a:t>{bd_ID}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{bd_sex}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dependency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910"/>
              </a:lnSpc>
            </a:pPr>
            <a:r>
              <a:rPr dirty="0" sz="1600" spc="-5">
                <a:latin typeface="Calibri"/>
                <a:cs typeface="Calibri"/>
              </a:rPr>
              <a:t>{bd_ID}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{bd_age}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dependency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35"/>
              </a:spcBef>
            </a:pPr>
            <a:r>
              <a:rPr dirty="0" sz="1600" spc="-5">
                <a:latin typeface="Calibri"/>
                <a:cs typeface="Calibri"/>
              </a:rPr>
              <a:t>{bd_ID}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{bd_reg_date}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date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 </a:t>
            </a:r>
            <a:r>
              <a:rPr dirty="0" sz="1600" spc="-10">
                <a:latin typeface="Calibri"/>
                <a:cs typeface="Calibri"/>
              </a:rPr>
              <a:t>dependency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alibri"/>
                <a:cs typeface="Calibri"/>
              </a:rPr>
              <a:t>{bd_ID}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{reco_id}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dependency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914"/>
              </a:lnSpc>
              <a:spcBef>
                <a:spcPts val="25"/>
              </a:spcBef>
            </a:pPr>
            <a:r>
              <a:rPr dirty="0" sz="1600" spc="-5">
                <a:latin typeface="Calibri"/>
                <a:cs typeface="Calibri"/>
              </a:rPr>
              <a:t>{bd_ID}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{city_id}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dependency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914"/>
              </a:lnSpc>
            </a:pPr>
            <a:r>
              <a:rPr dirty="0" sz="1600" spc="-5">
                <a:latin typeface="Calibri"/>
                <a:cs typeface="Calibri"/>
              </a:rPr>
              <a:t>{bd_ID}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{bd_Bgroup}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dependency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13970" marR="5080">
              <a:lnSpc>
                <a:spcPct val="101800"/>
              </a:lnSpc>
            </a:pPr>
            <a:r>
              <a:rPr dirty="0" sz="1600" spc="-5">
                <a:latin typeface="Calibri"/>
                <a:cs typeface="Calibri"/>
              </a:rPr>
              <a:t>As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attributes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this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does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have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sub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attributes, it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is</a:t>
            </a:r>
            <a:r>
              <a:rPr dirty="0" sz="1600">
                <a:latin typeface="Calibri"/>
                <a:cs typeface="Calibri"/>
              </a:rPr>
              <a:t> in 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first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normal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form.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Because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every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non-primary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key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attribute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fully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functionally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dependent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 primary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key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 the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>
                <a:latin typeface="Calibri"/>
                <a:cs typeface="Calibri"/>
              </a:rPr>
              <a:t> it </a:t>
            </a:r>
            <a:r>
              <a:rPr dirty="0" sz="1600" spc="-5">
                <a:latin typeface="Calibri"/>
                <a:cs typeface="Calibri"/>
              </a:rPr>
              <a:t>is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already </a:t>
            </a:r>
            <a:r>
              <a:rPr dirty="0" sz="1600">
                <a:latin typeface="Calibri"/>
                <a:cs typeface="Calibri"/>
              </a:rPr>
              <a:t>in </a:t>
            </a:r>
            <a:r>
              <a:rPr dirty="0" sz="1600" spc="-5">
                <a:latin typeface="Calibri"/>
                <a:cs typeface="Calibri"/>
              </a:rPr>
              <a:t>first normal form, this table </a:t>
            </a:r>
            <a:r>
              <a:rPr dirty="0" sz="1600">
                <a:latin typeface="Calibri"/>
                <a:cs typeface="Calibri"/>
              </a:rPr>
              <a:t>is </a:t>
            </a:r>
            <a:r>
              <a:rPr dirty="0" sz="1600" spc="-10">
                <a:latin typeface="Calibri"/>
                <a:cs typeface="Calibri"/>
              </a:rPr>
              <a:t>now </a:t>
            </a:r>
            <a:r>
              <a:rPr dirty="0" sz="1600">
                <a:latin typeface="Calibri"/>
                <a:cs typeface="Calibri"/>
              </a:rPr>
              <a:t>in </a:t>
            </a:r>
            <a:r>
              <a:rPr dirty="0" sz="1600" spc="-5">
                <a:latin typeface="Calibri"/>
                <a:cs typeface="Calibri"/>
              </a:rPr>
              <a:t>second </a:t>
            </a:r>
            <a:r>
              <a:rPr dirty="0" sz="1600" spc="-10">
                <a:latin typeface="Calibri"/>
                <a:cs typeface="Calibri"/>
              </a:rPr>
              <a:t>normal </a:t>
            </a:r>
            <a:r>
              <a:rPr dirty="0" sz="1600" spc="-5">
                <a:latin typeface="Calibri"/>
                <a:cs typeface="Calibri"/>
              </a:rPr>
              <a:t>form.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Since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5">
                <a:latin typeface="Calibri"/>
                <a:cs typeface="Calibri"/>
              </a:rPr>
              <a:t> second normal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form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non-primary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key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attribute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transitively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dependent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on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primary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key,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is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now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 3NF.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marL="216535" indent="-204470">
              <a:lnSpc>
                <a:spcPct val="100000"/>
              </a:lnSpc>
              <a:buFont typeface="Calibri"/>
              <a:buAutoNum type="arabicPeriod" startAt="2"/>
              <a:tabLst>
                <a:tab pos="217170" algn="l"/>
              </a:tabLst>
            </a:pPr>
            <a:r>
              <a:rPr dirty="0" sz="1600" spc="-10" b="1">
                <a:latin typeface="Calibri"/>
                <a:cs typeface="Calibri"/>
              </a:rPr>
              <a:t>City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(city_id</a:t>
            </a:r>
            <a:r>
              <a:rPr dirty="0" sz="1600" spc="-2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,</a:t>
            </a:r>
            <a:r>
              <a:rPr dirty="0" sz="1600" spc="-3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city_name)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dirty="0" sz="1600" spc="-5">
                <a:latin typeface="Calibri"/>
                <a:cs typeface="Calibri"/>
              </a:rPr>
              <a:t>{city_id}=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{city_name}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13970" marR="2748915">
              <a:lnSpc>
                <a:spcPct val="101899"/>
              </a:lnSpc>
            </a:pPr>
            <a:r>
              <a:rPr dirty="0" sz="1600" spc="-5">
                <a:latin typeface="Calibri"/>
                <a:cs typeface="Calibri"/>
              </a:rPr>
              <a:t>The table is</a:t>
            </a:r>
            <a:r>
              <a:rPr dirty="0" sz="1600">
                <a:latin typeface="Calibri"/>
                <a:cs typeface="Calibri"/>
              </a:rPr>
              <a:t> in</a:t>
            </a:r>
            <a:r>
              <a:rPr dirty="0" sz="1600" spc="-5">
                <a:latin typeface="Calibri"/>
                <a:cs typeface="Calibri"/>
              </a:rPr>
              <a:t> first normal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form. </a:t>
            </a:r>
            <a:r>
              <a:rPr dirty="0" sz="1600" spc="-5">
                <a:latin typeface="Calibri"/>
                <a:cs typeface="Calibri"/>
              </a:rPr>
              <a:t> The table is </a:t>
            </a:r>
            <a:r>
              <a:rPr dirty="0" sz="1600">
                <a:latin typeface="Calibri"/>
                <a:cs typeface="Calibri"/>
              </a:rPr>
              <a:t>in </a:t>
            </a:r>
            <a:r>
              <a:rPr dirty="0" sz="1600" spc="-5">
                <a:latin typeface="Calibri"/>
                <a:cs typeface="Calibri"/>
              </a:rPr>
              <a:t>second normal form.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third </a:t>
            </a:r>
            <a:r>
              <a:rPr dirty="0" sz="1600" spc="-10">
                <a:latin typeface="Calibri"/>
                <a:cs typeface="Calibri"/>
              </a:rPr>
              <a:t>normal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80" y="1133601"/>
            <a:ext cx="5657215" cy="8209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6535" indent="-204470">
              <a:lnSpc>
                <a:spcPct val="100000"/>
              </a:lnSpc>
              <a:spcBef>
                <a:spcPts val="95"/>
              </a:spcBef>
              <a:buFont typeface="Calibri"/>
              <a:buAutoNum type="arabicPeriod" startAt="3"/>
              <a:tabLst>
                <a:tab pos="217170" algn="l"/>
              </a:tabLst>
            </a:pPr>
            <a:r>
              <a:rPr dirty="0" sz="1600" spc="-5" b="1">
                <a:latin typeface="Calibri"/>
                <a:cs typeface="Calibri"/>
              </a:rPr>
              <a:t>Recording_staff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(reco_name,</a:t>
            </a:r>
            <a:r>
              <a:rPr dirty="0" sz="1600" spc="-4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reco_ID,</a:t>
            </a:r>
            <a:r>
              <a:rPr dirty="0" sz="1600" spc="-3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reco_phNo)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 startAt="3"/>
            </a:pP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dirty="0" sz="1600" spc="-5">
                <a:latin typeface="Calibri"/>
                <a:cs typeface="Calibri"/>
              </a:rPr>
              <a:t>{reco_id}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{reco_name}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dependency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35"/>
              </a:spcBef>
            </a:pPr>
            <a:r>
              <a:rPr dirty="0" sz="1600" spc="-5">
                <a:latin typeface="Calibri"/>
                <a:cs typeface="Calibri"/>
              </a:rPr>
              <a:t>{reco_id}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{reco_phNo}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dependency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Calibri"/>
              <a:cs typeface="Calibri"/>
            </a:endParaRPr>
          </a:p>
          <a:p>
            <a:pPr marL="13970" marR="2722880">
              <a:lnSpc>
                <a:spcPct val="101899"/>
              </a:lnSpc>
            </a:pPr>
            <a:r>
              <a:rPr dirty="0" sz="1600" spc="-5">
                <a:latin typeface="Calibri"/>
                <a:cs typeface="Calibri"/>
              </a:rPr>
              <a:t>The table is</a:t>
            </a:r>
            <a:r>
              <a:rPr dirty="0" sz="1600">
                <a:latin typeface="Calibri"/>
                <a:cs typeface="Calibri"/>
              </a:rPr>
              <a:t> in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first normal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form. </a:t>
            </a:r>
            <a:r>
              <a:rPr dirty="0" sz="1600" spc="-5">
                <a:latin typeface="Calibri"/>
                <a:cs typeface="Calibri"/>
              </a:rPr>
              <a:t> The table is </a:t>
            </a:r>
            <a:r>
              <a:rPr dirty="0" sz="1600">
                <a:latin typeface="Calibri"/>
                <a:cs typeface="Calibri"/>
              </a:rPr>
              <a:t>in </a:t>
            </a:r>
            <a:r>
              <a:rPr dirty="0" sz="1600" spc="-5">
                <a:latin typeface="Calibri"/>
                <a:cs typeface="Calibri"/>
              </a:rPr>
              <a:t>second normal form.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third </a:t>
            </a:r>
            <a:r>
              <a:rPr dirty="0" sz="1600" spc="-10">
                <a:latin typeface="Calibri"/>
                <a:cs typeface="Calibri"/>
              </a:rPr>
              <a:t>normal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alibri"/>
              <a:cs typeface="Calibri"/>
            </a:endParaRPr>
          </a:p>
          <a:p>
            <a:pPr marL="13970" marR="9525">
              <a:lnSpc>
                <a:spcPct val="101299"/>
              </a:lnSpc>
              <a:buFont typeface="Calibri"/>
              <a:buAutoNum type="arabicPeriod" startAt="4"/>
              <a:tabLst>
                <a:tab pos="217170" algn="l"/>
              </a:tabLst>
            </a:pPr>
            <a:r>
              <a:rPr dirty="0" sz="1600" spc="-5" b="1">
                <a:latin typeface="Calibri"/>
                <a:cs typeface="Calibri"/>
              </a:rPr>
              <a:t>Blood_recipient</a:t>
            </a:r>
            <a:r>
              <a:rPr dirty="0" sz="1600" spc="20" b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(reci_Id,</a:t>
            </a:r>
            <a:r>
              <a:rPr dirty="0" sz="1600" spc="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reci_sex,</a:t>
            </a:r>
            <a:r>
              <a:rPr dirty="0" sz="1600" spc="1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reci_phNo,</a:t>
            </a:r>
            <a:r>
              <a:rPr dirty="0" sz="160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reci_age,</a:t>
            </a:r>
            <a:r>
              <a:rPr dirty="0" sz="1600" spc="1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reci_date, </a:t>
            </a:r>
            <a:r>
              <a:rPr dirty="0" sz="1600" spc="-34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reci_name,</a:t>
            </a:r>
            <a:r>
              <a:rPr dirty="0" sz="160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reci_Bqnty,</a:t>
            </a:r>
            <a:r>
              <a:rPr dirty="0" sz="1600" spc="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reci_Bgrp,</a:t>
            </a:r>
            <a:r>
              <a:rPr dirty="0" sz="1600" spc="-3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reco_id, city_id,</a:t>
            </a:r>
            <a:r>
              <a:rPr dirty="0" sz="1600" spc="-1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m_id)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4"/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eriod" startAt="4"/>
            </a:pP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dirty="0" sz="1600" spc="-5">
                <a:latin typeface="Calibri"/>
                <a:cs typeface="Calibri"/>
              </a:rPr>
              <a:t>{reci_Id}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{reci_sex}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dependency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40"/>
              </a:spcBef>
            </a:pPr>
            <a:r>
              <a:rPr dirty="0" sz="1600" spc="-5">
                <a:latin typeface="Calibri"/>
                <a:cs typeface="Calibri"/>
              </a:rPr>
              <a:t>{reci_Id}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{reci_age}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dependency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35"/>
              </a:spcBef>
            </a:pPr>
            <a:r>
              <a:rPr dirty="0" sz="1600" spc="-5">
                <a:latin typeface="Calibri"/>
                <a:cs typeface="Calibri"/>
              </a:rPr>
              <a:t>{reci_Id}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{reci_date}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dependency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75"/>
              </a:spcBef>
            </a:pPr>
            <a:r>
              <a:rPr dirty="0" sz="1600" spc="-5">
                <a:latin typeface="Calibri"/>
                <a:cs typeface="Calibri"/>
              </a:rPr>
              <a:t>{reci_Id}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{reci_name}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dependency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914"/>
              </a:lnSpc>
              <a:spcBef>
                <a:spcPts val="35"/>
              </a:spcBef>
            </a:pPr>
            <a:r>
              <a:rPr dirty="0" sz="1600" spc="-5">
                <a:latin typeface="Calibri"/>
                <a:cs typeface="Calibri"/>
              </a:rPr>
              <a:t>{reci_Id}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{reci_bqnty}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dependency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914"/>
              </a:lnSpc>
            </a:pPr>
            <a:r>
              <a:rPr dirty="0" sz="1600" spc="-5">
                <a:latin typeface="Calibri"/>
                <a:cs typeface="Calibri"/>
              </a:rPr>
              <a:t>{reci_Id}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{reci_Bgrp}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dependency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35"/>
              </a:spcBef>
            </a:pPr>
            <a:r>
              <a:rPr dirty="0" sz="1600" spc="-5">
                <a:latin typeface="Calibri"/>
                <a:cs typeface="Calibri"/>
              </a:rPr>
              <a:t>{reci_Id}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{reco_id}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0">
                <a:latin typeface="Calibri"/>
                <a:cs typeface="Calibri"/>
              </a:rPr>
              <a:t> dependency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85"/>
              </a:spcBef>
            </a:pPr>
            <a:r>
              <a:rPr dirty="0" sz="1600" spc="-5">
                <a:latin typeface="Calibri"/>
                <a:cs typeface="Calibri"/>
              </a:rPr>
              <a:t>{reci_Id}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{city_id}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dependency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25"/>
              </a:spcBef>
            </a:pPr>
            <a:r>
              <a:rPr dirty="0" sz="1600" spc="-5">
                <a:latin typeface="Calibri"/>
                <a:cs typeface="Calibri"/>
              </a:rPr>
              <a:t>{reci_Id}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{m_id}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dependency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libri"/>
              <a:cs typeface="Calibri"/>
            </a:endParaRPr>
          </a:p>
          <a:p>
            <a:pPr marL="13970" marR="2722880">
              <a:lnSpc>
                <a:spcPct val="102000"/>
              </a:lnSpc>
            </a:pPr>
            <a:r>
              <a:rPr dirty="0" sz="1600" spc="-5">
                <a:latin typeface="Calibri"/>
                <a:cs typeface="Calibri"/>
              </a:rPr>
              <a:t>The table is</a:t>
            </a:r>
            <a:r>
              <a:rPr dirty="0" sz="1600">
                <a:latin typeface="Calibri"/>
                <a:cs typeface="Calibri"/>
              </a:rPr>
              <a:t> in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first normal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form. </a:t>
            </a:r>
            <a:r>
              <a:rPr dirty="0" sz="1600" spc="-5">
                <a:latin typeface="Calibri"/>
                <a:cs typeface="Calibri"/>
              </a:rPr>
              <a:t> The table is </a:t>
            </a:r>
            <a:r>
              <a:rPr dirty="0" sz="1600">
                <a:latin typeface="Calibri"/>
                <a:cs typeface="Calibri"/>
              </a:rPr>
              <a:t>in </a:t>
            </a:r>
            <a:r>
              <a:rPr dirty="0" sz="1600" spc="-5">
                <a:latin typeface="Calibri"/>
                <a:cs typeface="Calibri"/>
              </a:rPr>
              <a:t>second normal form.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third </a:t>
            </a:r>
            <a:r>
              <a:rPr dirty="0" sz="1600" spc="-10">
                <a:latin typeface="Calibri"/>
                <a:cs typeface="Calibri"/>
              </a:rPr>
              <a:t>normal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alibri"/>
              <a:cs typeface="Calibri"/>
            </a:endParaRPr>
          </a:p>
          <a:p>
            <a:pPr marL="216535" indent="-204470">
              <a:lnSpc>
                <a:spcPct val="100000"/>
              </a:lnSpc>
              <a:buFont typeface="Calibri"/>
              <a:buAutoNum type="arabicPeriod" startAt="5"/>
              <a:tabLst>
                <a:tab pos="217170" algn="l"/>
              </a:tabLst>
            </a:pPr>
            <a:r>
              <a:rPr dirty="0" sz="1600" spc="-5" b="1">
                <a:latin typeface="Calibri"/>
                <a:cs typeface="Calibri"/>
              </a:rPr>
              <a:t>Blood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Specimen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(</a:t>
            </a:r>
            <a:r>
              <a:rPr dirty="0" sz="1600" spc="-1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b_group,</a:t>
            </a:r>
            <a:r>
              <a:rPr dirty="0" sz="1600" spc="-3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specimen_no,</a:t>
            </a:r>
            <a:r>
              <a:rPr dirty="0" sz="1600" spc="-2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status, dfind_id,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m_id</a:t>
            </a:r>
            <a:r>
              <a:rPr dirty="0" sz="1600" spc="-2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Calibri"/>
              <a:cs typeface="Calibri"/>
            </a:endParaRPr>
          </a:p>
          <a:p>
            <a:pPr marL="13970">
              <a:lnSpc>
                <a:spcPts val="1914"/>
              </a:lnSpc>
            </a:pPr>
            <a:r>
              <a:rPr dirty="0" sz="1600" spc="-10">
                <a:latin typeface="Calibri"/>
                <a:cs typeface="Calibri"/>
              </a:rPr>
              <a:t>{b_group,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specimen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_no}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{status}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dependency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 marR="391160">
              <a:lnSpc>
                <a:spcPts val="1960"/>
              </a:lnSpc>
              <a:spcBef>
                <a:spcPts val="25"/>
              </a:spcBef>
            </a:pPr>
            <a:r>
              <a:rPr dirty="0" sz="1600" spc="-10">
                <a:latin typeface="Calibri"/>
                <a:cs typeface="Calibri"/>
              </a:rPr>
              <a:t>{b_group, </a:t>
            </a:r>
            <a:r>
              <a:rPr dirty="0" sz="1600" spc="-5">
                <a:latin typeface="Calibri"/>
                <a:cs typeface="Calibri"/>
              </a:rPr>
              <a:t>specimen </a:t>
            </a:r>
            <a:r>
              <a:rPr dirty="0" sz="1600" spc="-10">
                <a:latin typeface="Calibri"/>
                <a:cs typeface="Calibri"/>
              </a:rPr>
              <a:t>_no} </a:t>
            </a:r>
            <a:r>
              <a:rPr dirty="0" sz="1600" spc="-5">
                <a:latin typeface="Calibri"/>
                <a:cs typeface="Calibri"/>
              </a:rPr>
              <a:t>= &gt; {dfind </a:t>
            </a:r>
            <a:r>
              <a:rPr dirty="0" sz="1600" spc="-10">
                <a:latin typeface="Calibri"/>
                <a:cs typeface="Calibri"/>
              </a:rPr>
              <a:t>_id} </a:t>
            </a:r>
            <a:r>
              <a:rPr dirty="0" sz="1600" spc="-5">
                <a:latin typeface="Calibri"/>
                <a:cs typeface="Calibri"/>
              </a:rPr>
              <a:t>(functional dependency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880"/>
              </a:lnSpc>
            </a:pPr>
            <a:r>
              <a:rPr dirty="0" sz="1600" spc="-10">
                <a:latin typeface="Calibri"/>
                <a:cs typeface="Calibri"/>
              </a:rPr>
              <a:t>{b_group,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specimen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_no}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{m_id}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dependency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80" y="885189"/>
            <a:ext cx="5707380" cy="870521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3970" marR="2773045">
              <a:lnSpc>
                <a:spcPct val="101899"/>
              </a:lnSpc>
              <a:spcBef>
                <a:spcPts val="60"/>
              </a:spcBef>
            </a:pPr>
            <a:r>
              <a:rPr dirty="0" sz="1600" spc="-5">
                <a:latin typeface="Calibri"/>
                <a:cs typeface="Calibri"/>
              </a:rPr>
              <a:t>The table is</a:t>
            </a:r>
            <a:r>
              <a:rPr dirty="0" sz="1600">
                <a:latin typeface="Calibri"/>
                <a:cs typeface="Calibri"/>
              </a:rPr>
              <a:t> in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first normal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form. </a:t>
            </a:r>
            <a:r>
              <a:rPr dirty="0" sz="1600" spc="-5">
                <a:latin typeface="Calibri"/>
                <a:cs typeface="Calibri"/>
              </a:rPr>
              <a:t> The table is </a:t>
            </a:r>
            <a:r>
              <a:rPr dirty="0" sz="1600">
                <a:latin typeface="Calibri"/>
                <a:cs typeface="Calibri"/>
              </a:rPr>
              <a:t>in </a:t>
            </a:r>
            <a:r>
              <a:rPr dirty="0" sz="1600" spc="-5">
                <a:latin typeface="Calibri"/>
                <a:cs typeface="Calibri"/>
              </a:rPr>
              <a:t>second normal form.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third </a:t>
            </a:r>
            <a:r>
              <a:rPr dirty="0" sz="1600" spc="-10">
                <a:latin typeface="Calibri"/>
                <a:cs typeface="Calibri"/>
              </a:rPr>
              <a:t>normal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marL="216535" indent="-204470">
              <a:lnSpc>
                <a:spcPct val="100000"/>
              </a:lnSpc>
              <a:buFont typeface="Calibri"/>
              <a:buAutoNum type="arabicPeriod" startAt="6"/>
              <a:tabLst>
                <a:tab pos="217170" algn="l"/>
              </a:tabLst>
            </a:pPr>
            <a:r>
              <a:rPr dirty="0" sz="1600" spc="-5" b="1">
                <a:latin typeface="Calibri"/>
                <a:cs typeface="Calibri"/>
              </a:rPr>
              <a:t>Disease_finder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(</a:t>
            </a:r>
            <a:r>
              <a:rPr dirty="0" sz="1600" spc="-3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dfind_id,</a:t>
            </a:r>
            <a:r>
              <a:rPr dirty="0" sz="1600" spc="-3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dfind_name,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dfind_PhNo)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 startAt="6"/>
            </a:pP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dirty="0" sz="1600" spc="-5">
                <a:latin typeface="Calibri"/>
                <a:cs typeface="Calibri"/>
              </a:rPr>
              <a:t>{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dfind_id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}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dfind_name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40"/>
              </a:spcBef>
            </a:pPr>
            <a:r>
              <a:rPr dirty="0" sz="1600" spc="-5">
                <a:latin typeface="Calibri"/>
                <a:cs typeface="Calibri"/>
              </a:rPr>
              <a:t>{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dfind_id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}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dfind_PhNo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}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dependency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Calibri"/>
              <a:cs typeface="Calibri"/>
            </a:endParaRPr>
          </a:p>
          <a:p>
            <a:pPr marL="13970" marR="2773045">
              <a:lnSpc>
                <a:spcPct val="101600"/>
              </a:lnSpc>
            </a:pPr>
            <a:r>
              <a:rPr dirty="0" sz="1600" spc="-5">
                <a:latin typeface="Calibri"/>
                <a:cs typeface="Calibri"/>
              </a:rPr>
              <a:t>The table is</a:t>
            </a:r>
            <a:r>
              <a:rPr dirty="0" sz="1600">
                <a:latin typeface="Calibri"/>
                <a:cs typeface="Calibri"/>
              </a:rPr>
              <a:t> in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first normal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form. </a:t>
            </a:r>
            <a:r>
              <a:rPr dirty="0" sz="1600" spc="-5">
                <a:latin typeface="Calibri"/>
                <a:cs typeface="Calibri"/>
              </a:rPr>
              <a:t> The table is </a:t>
            </a:r>
            <a:r>
              <a:rPr dirty="0" sz="1600">
                <a:latin typeface="Calibri"/>
                <a:cs typeface="Calibri"/>
              </a:rPr>
              <a:t>in </a:t>
            </a:r>
            <a:r>
              <a:rPr dirty="0" sz="1600" spc="-5">
                <a:latin typeface="Calibri"/>
                <a:cs typeface="Calibri"/>
              </a:rPr>
              <a:t>second normal form.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third </a:t>
            </a:r>
            <a:r>
              <a:rPr dirty="0" sz="1600" spc="-10">
                <a:latin typeface="Calibri"/>
                <a:cs typeface="Calibri"/>
              </a:rPr>
              <a:t>normal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alibri"/>
              <a:cs typeface="Calibri"/>
            </a:endParaRPr>
          </a:p>
          <a:p>
            <a:pPr marL="216535" indent="-204470">
              <a:lnSpc>
                <a:spcPct val="100000"/>
              </a:lnSpc>
              <a:buFont typeface="Calibri"/>
              <a:buAutoNum type="arabicPeriod" startAt="7"/>
              <a:tabLst>
                <a:tab pos="217170" algn="l"/>
              </a:tabLst>
            </a:pPr>
            <a:r>
              <a:rPr dirty="0" sz="1600" spc="-5" b="1">
                <a:latin typeface="Calibri"/>
                <a:cs typeface="Calibri"/>
              </a:rPr>
              <a:t>BB_manager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(</a:t>
            </a:r>
            <a:r>
              <a:rPr dirty="0" sz="1600" spc="-3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M_id,</a:t>
            </a:r>
            <a:r>
              <a:rPr dirty="0" sz="1600" spc="-4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m_name,</a:t>
            </a:r>
            <a:r>
              <a:rPr dirty="0" sz="1600" spc="-2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m_phNo)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 startAt="7"/>
            </a:pP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{M_id}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&gt;{m_name}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40"/>
              </a:spcBef>
            </a:pPr>
            <a:r>
              <a:rPr dirty="0" sz="1600" spc="-10">
                <a:latin typeface="Calibri"/>
                <a:cs typeface="Calibri"/>
              </a:rPr>
              <a:t>{M_id}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{m_phNo}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dependency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Calibri"/>
              <a:cs typeface="Calibri"/>
            </a:endParaRPr>
          </a:p>
          <a:p>
            <a:pPr marL="13970" marR="2773045">
              <a:lnSpc>
                <a:spcPct val="101600"/>
              </a:lnSpc>
            </a:pPr>
            <a:r>
              <a:rPr dirty="0" sz="1600" spc="-5">
                <a:latin typeface="Calibri"/>
                <a:cs typeface="Calibri"/>
              </a:rPr>
              <a:t>The table is</a:t>
            </a:r>
            <a:r>
              <a:rPr dirty="0" sz="1600">
                <a:latin typeface="Calibri"/>
                <a:cs typeface="Calibri"/>
              </a:rPr>
              <a:t> in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first normal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form. </a:t>
            </a:r>
            <a:r>
              <a:rPr dirty="0" sz="1600" spc="-5">
                <a:latin typeface="Calibri"/>
                <a:cs typeface="Calibri"/>
              </a:rPr>
              <a:t> The table is </a:t>
            </a:r>
            <a:r>
              <a:rPr dirty="0" sz="1600">
                <a:latin typeface="Calibri"/>
                <a:cs typeface="Calibri"/>
              </a:rPr>
              <a:t>in </a:t>
            </a:r>
            <a:r>
              <a:rPr dirty="0" sz="1600" spc="-5">
                <a:latin typeface="Calibri"/>
                <a:cs typeface="Calibri"/>
              </a:rPr>
              <a:t>second normal form.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third </a:t>
            </a:r>
            <a:r>
              <a:rPr dirty="0" sz="1600" spc="-10">
                <a:latin typeface="Calibri"/>
                <a:cs typeface="Calibri"/>
              </a:rPr>
              <a:t>normal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alibri"/>
              <a:cs typeface="Calibri"/>
            </a:endParaRPr>
          </a:p>
          <a:p>
            <a:pPr marL="13970" marR="1346835">
              <a:lnSpc>
                <a:spcPct val="101200"/>
              </a:lnSpc>
              <a:spcBef>
                <a:spcPts val="5"/>
              </a:spcBef>
              <a:buFont typeface="Calibri"/>
              <a:buAutoNum type="arabicPeriod" startAt="8"/>
              <a:tabLst>
                <a:tab pos="217170" algn="l"/>
              </a:tabLst>
            </a:pPr>
            <a:r>
              <a:rPr dirty="0" sz="1600" spc="-5" b="1">
                <a:latin typeface="Calibri"/>
                <a:cs typeface="Calibri"/>
              </a:rPr>
              <a:t>Hospital_Info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(</a:t>
            </a:r>
            <a:r>
              <a:rPr dirty="0" sz="1600" i="1">
                <a:latin typeface="Calibri"/>
                <a:cs typeface="Calibri"/>
              </a:rPr>
              <a:t> </a:t>
            </a:r>
            <a:r>
              <a:rPr dirty="0" sz="1600" spc="-10" i="1">
                <a:latin typeface="Calibri"/>
                <a:cs typeface="Calibri"/>
              </a:rPr>
              <a:t>hosp_Id,</a:t>
            </a:r>
            <a:r>
              <a:rPr dirty="0" sz="160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hosp_Name,</a:t>
            </a:r>
            <a:r>
              <a:rPr dirty="0" sz="160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hosp_phNo, </a:t>
            </a:r>
            <a:r>
              <a:rPr dirty="0" sz="160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hosp_needed_Bgrp,</a:t>
            </a:r>
            <a:r>
              <a:rPr dirty="0" sz="1600" spc="-5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hosp_needed_qty,</a:t>
            </a:r>
            <a:r>
              <a:rPr dirty="0" sz="1600" spc="-5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city_id,</a:t>
            </a:r>
            <a:r>
              <a:rPr dirty="0" sz="1600" spc="-7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m_id)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{hosp_Id}=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{hosp_Name,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hosp_phNo,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city_id,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m_id}</a:t>
            </a:r>
            <a:endParaRPr sz="1600">
              <a:latin typeface="Calibri"/>
              <a:cs typeface="Calibri"/>
            </a:endParaRPr>
          </a:p>
          <a:p>
            <a:pPr marL="13970" marR="396240">
              <a:lnSpc>
                <a:spcPct val="101899"/>
              </a:lnSpc>
            </a:pPr>
            <a:r>
              <a:rPr dirty="0" sz="1600" spc="-5">
                <a:latin typeface="Calibri"/>
                <a:cs typeface="Calibri"/>
              </a:rPr>
              <a:t>{hosp_Id, hosp_needed_Bgrp } = &gt; hosp_needed_qty (functional </a:t>
            </a:r>
            <a:r>
              <a:rPr dirty="0" sz="1600" spc="-3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dependency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first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normal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form.</a:t>
            </a:r>
            <a:endParaRPr sz="1600">
              <a:latin typeface="Calibri"/>
              <a:cs typeface="Calibri"/>
            </a:endParaRPr>
          </a:p>
          <a:p>
            <a:pPr marL="13970" marR="5080">
              <a:lnSpc>
                <a:spcPct val="101600"/>
              </a:lnSpc>
              <a:spcBef>
                <a:spcPts val="5"/>
              </a:spcBef>
            </a:pPr>
            <a:r>
              <a:rPr dirty="0" sz="1600" spc="-5">
                <a:latin typeface="Calibri"/>
                <a:cs typeface="Calibri"/>
              </a:rPr>
              <a:t>Since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every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non-primary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key</a:t>
            </a:r>
            <a:r>
              <a:rPr dirty="0" sz="1600" spc="-5">
                <a:latin typeface="Calibri"/>
                <a:cs typeface="Calibri"/>
              </a:rPr>
              <a:t> attribute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fully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functionally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dependent </a:t>
            </a:r>
            <a:r>
              <a:rPr dirty="0" sz="1600" spc="-5">
                <a:latin typeface="Calibri"/>
                <a:cs typeface="Calibri"/>
              </a:rPr>
              <a:t>on the </a:t>
            </a:r>
            <a:r>
              <a:rPr dirty="0" sz="1600" spc="-10">
                <a:latin typeface="Calibri"/>
                <a:cs typeface="Calibri"/>
              </a:rPr>
              <a:t>primary </a:t>
            </a:r>
            <a:r>
              <a:rPr dirty="0" sz="1600" spc="-5">
                <a:latin typeface="Calibri"/>
                <a:cs typeface="Calibri"/>
              </a:rPr>
              <a:t>key of the table, this table </a:t>
            </a:r>
            <a:r>
              <a:rPr dirty="0" sz="1600">
                <a:latin typeface="Calibri"/>
                <a:cs typeface="Calibri"/>
              </a:rPr>
              <a:t>is </a:t>
            </a:r>
            <a:r>
              <a:rPr dirty="0" sz="1600" spc="-10">
                <a:latin typeface="Calibri"/>
                <a:cs typeface="Calibri"/>
              </a:rPr>
              <a:t>not </a:t>
            </a:r>
            <a:r>
              <a:rPr dirty="0" sz="1600">
                <a:latin typeface="Calibri"/>
                <a:cs typeface="Calibri"/>
              </a:rPr>
              <a:t>in </a:t>
            </a:r>
            <a:r>
              <a:rPr dirty="0" sz="1600" spc="-10">
                <a:latin typeface="Calibri"/>
                <a:cs typeface="Calibri"/>
              </a:rPr>
              <a:t>second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normal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form.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Hence, we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have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5">
                <a:latin typeface="Calibri"/>
                <a:cs typeface="Calibri"/>
              </a:rPr>
              <a:t> split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dirty="0" sz="1600" spc="-5">
                <a:latin typeface="Calibri"/>
                <a:cs typeface="Calibri"/>
              </a:rPr>
              <a:t>Hospital_1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(hosp_Id,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hosp_phNo,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hosp_Name,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city_id,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m_id).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85189"/>
            <a:ext cx="5460365" cy="764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alibri"/>
                <a:cs typeface="Calibri"/>
              </a:rPr>
              <a:t>Hospital_2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(hosp_Id,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hosp_needed_Bgrp,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hosp_needed_qty)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Calibri"/>
                <a:cs typeface="Calibri"/>
              </a:rPr>
              <a:t>Now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second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normal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form.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third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normal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20750" y="3086607"/>
            <a:ext cx="5803265" cy="3337560"/>
            <a:chOff x="920750" y="3086607"/>
            <a:chExt cx="5803265" cy="33375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8380" y="3174364"/>
              <a:ext cx="5626100" cy="31616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20750" y="3086607"/>
              <a:ext cx="5803265" cy="3337560"/>
            </a:xfrm>
            <a:custGeom>
              <a:avLst/>
              <a:gdLst/>
              <a:ahLst/>
              <a:cxnLst/>
              <a:rect l="l" t="t" r="r" b="b"/>
              <a:pathLst>
                <a:path w="5803265" h="3337560">
                  <a:moveTo>
                    <a:pt x="5732145" y="89027"/>
                  </a:moveTo>
                  <a:lnTo>
                    <a:pt x="5714365" y="89027"/>
                  </a:lnTo>
                  <a:lnTo>
                    <a:pt x="5714365" y="3248152"/>
                  </a:lnTo>
                  <a:lnTo>
                    <a:pt x="5732145" y="3248152"/>
                  </a:lnTo>
                  <a:lnTo>
                    <a:pt x="5732145" y="89027"/>
                  </a:lnTo>
                  <a:close/>
                </a:path>
                <a:path w="5803265" h="3337560">
                  <a:moveTo>
                    <a:pt x="5732145" y="71120"/>
                  </a:moveTo>
                  <a:lnTo>
                    <a:pt x="71120" y="71120"/>
                  </a:lnTo>
                  <a:lnTo>
                    <a:pt x="71120" y="88900"/>
                  </a:lnTo>
                  <a:lnTo>
                    <a:pt x="71120" y="3248660"/>
                  </a:lnTo>
                  <a:lnTo>
                    <a:pt x="71120" y="3266440"/>
                  </a:lnTo>
                  <a:lnTo>
                    <a:pt x="5732145" y="3266440"/>
                  </a:lnTo>
                  <a:lnTo>
                    <a:pt x="5732145" y="3248660"/>
                  </a:lnTo>
                  <a:lnTo>
                    <a:pt x="88900" y="3248660"/>
                  </a:lnTo>
                  <a:lnTo>
                    <a:pt x="88900" y="88900"/>
                  </a:lnTo>
                  <a:lnTo>
                    <a:pt x="5732145" y="88900"/>
                  </a:lnTo>
                  <a:lnTo>
                    <a:pt x="5732145" y="71120"/>
                  </a:lnTo>
                  <a:close/>
                </a:path>
                <a:path w="5803265" h="3337560">
                  <a:moveTo>
                    <a:pt x="5803265" y="53467"/>
                  </a:moveTo>
                  <a:lnTo>
                    <a:pt x="5749925" y="53467"/>
                  </a:lnTo>
                  <a:lnTo>
                    <a:pt x="5749925" y="3283712"/>
                  </a:lnTo>
                  <a:lnTo>
                    <a:pt x="5803265" y="3283712"/>
                  </a:lnTo>
                  <a:lnTo>
                    <a:pt x="5803265" y="53467"/>
                  </a:lnTo>
                  <a:close/>
                </a:path>
                <a:path w="5803265" h="3337560">
                  <a:moveTo>
                    <a:pt x="5803265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3284220"/>
                  </a:lnTo>
                  <a:lnTo>
                    <a:pt x="0" y="3337560"/>
                  </a:lnTo>
                  <a:lnTo>
                    <a:pt x="5803265" y="3337560"/>
                  </a:lnTo>
                  <a:lnTo>
                    <a:pt x="5803265" y="3284220"/>
                  </a:lnTo>
                  <a:lnTo>
                    <a:pt x="53340" y="3284220"/>
                  </a:lnTo>
                  <a:lnTo>
                    <a:pt x="53340" y="53340"/>
                  </a:lnTo>
                  <a:lnTo>
                    <a:pt x="5803265" y="53340"/>
                  </a:lnTo>
                  <a:lnTo>
                    <a:pt x="58032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107819" y="748943"/>
            <a:ext cx="3340735" cy="964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0400" marR="5080" indent="-647700">
              <a:lnSpc>
                <a:spcPct val="140000"/>
              </a:lnSpc>
              <a:spcBef>
                <a:spcPts val="100"/>
              </a:spcBef>
            </a:pP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RELATIONAL SCHEMA AFTER </a:t>
            </a:r>
            <a:r>
              <a:rPr dirty="0" sz="2200" spc="-484" b="1">
                <a:latin typeface="Calibri"/>
                <a:cs typeface="Calibri"/>
              </a:rPr>
              <a:t> 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NORMALIZATION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4308" y="2581909"/>
            <a:ext cx="6115685" cy="3980179"/>
          </a:xfrm>
          <a:custGeom>
            <a:avLst/>
            <a:gdLst/>
            <a:ahLst/>
            <a:cxnLst/>
            <a:rect l="l" t="t" r="r" b="b"/>
            <a:pathLst>
              <a:path w="6115684" h="3980179">
                <a:moveTo>
                  <a:pt x="6115558" y="3617099"/>
                </a:moveTo>
                <a:lnTo>
                  <a:pt x="0" y="3617099"/>
                </a:lnTo>
                <a:lnTo>
                  <a:pt x="0" y="3798443"/>
                </a:lnTo>
                <a:lnTo>
                  <a:pt x="0" y="3979799"/>
                </a:lnTo>
                <a:lnTo>
                  <a:pt x="6115558" y="3979799"/>
                </a:lnTo>
                <a:lnTo>
                  <a:pt x="6115558" y="3798443"/>
                </a:lnTo>
                <a:lnTo>
                  <a:pt x="6115558" y="3617099"/>
                </a:lnTo>
                <a:close/>
              </a:path>
              <a:path w="6115684" h="3980179">
                <a:moveTo>
                  <a:pt x="6115558" y="3255911"/>
                </a:moveTo>
                <a:lnTo>
                  <a:pt x="0" y="3255911"/>
                </a:lnTo>
                <a:lnTo>
                  <a:pt x="0" y="3437255"/>
                </a:lnTo>
                <a:lnTo>
                  <a:pt x="0" y="3617087"/>
                </a:lnTo>
                <a:lnTo>
                  <a:pt x="6115558" y="3617087"/>
                </a:lnTo>
                <a:lnTo>
                  <a:pt x="6115558" y="3437255"/>
                </a:lnTo>
                <a:lnTo>
                  <a:pt x="6115558" y="3255911"/>
                </a:lnTo>
                <a:close/>
              </a:path>
              <a:path w="6115684" h="3980179">
                <a:moveTo>
                  <a:pt x="6115558" y="2893199"/>
                </a:moveTo>
                <a:lnTo>
                  <a:pt x="0" y="2893199"/>
                </a:lnTo>
                <a:lnTo>
                  <a:pt x="0" y="3074543"/>
                </a:lnTo>
                <a:lnTo>
                  <a:pt x="0" y="3255899"/>
                </a:lnTo>
                <a:lnTo>
                  <a:pt x="6115558" y="3255899"/>
                </a:lnTo>
                <a:lnTo>
                  <a:pt x="6115558" y="3074543"/>
                </a:lnTo>
                <a:lnTo>
                  <a:pt x="6115558" y="2893199"/>
                </a:lnTo>
                <a:close/>
              </a:path>
              <a:path w="6115684" h="3980179">
                <a:moveTo>
                  <a:pt x="6115558" y="2350401"/>
                </a:moveTo>
                <a:lnTo>
                  <a:pt x="0" y="2350401"/>
                </a:lnTo>
                <a:lnTo>
                  <a:pt x="0" y="2531707"/>
                </a:lnTo>
                <a:lnTo>
                  <a:pt x="0" y="2713355"/>
                </a:lnTo>
                <a:lnTo>
                  <a:pt x="0" y="2893187"/>
                </a:lnTo>
                <a:lnTo>
                  <a:pt x="6115558" y="2893187"/>
                </a:lnTo>
                <a:lnTo>
                  <a:pt x="6115558" y="2713355"/>
                </a:lnTo>
                <a:lnTo>
                  <a:pt x="6115558" y="2531745"/>
                </a:lnTo>
                <a:lnTo>
                  <a:pt x="6115558" y="2350401"/>
                </a:lnTo>
                <a:close/>
              </a:path>
              <a:path w="6115684" h="3980179">
                <a:moveTo>
                  <a:pt x="6115558" y="1626501"/>
                </a:moveTo>
                <a:lnTo>
                  <a:pt x="0" y="1626501"/>
                </a:lnTo>
                <a:lnTo>
                  <a:pt x="0" y="1807845"/>
                </a:lnTo>
                <a:lnTo>
                  <a:pt x="0" y="1989201"/>
                </a:lnTo>
                <a:lnTo>
                  <a:pt x="0" y="2169033"/>
                </a:lnTo>
                <a:lnTo>
                  <a:pt x="0" y="2350389"/>
                </a:lnTo>
                <a:lnTo>
                  <a:pt x="6115558" y="2350389"/>
                </a:lnTo>
                <a:lnTo>
                  <a:pt x="6115558" y="2169033"/>
                </a:lnTo>
                <a:lnTo>
                  <a:pt x="6115558" y="1989201"/>
                </a:lnTo>
                <a:lnTo>
                  <a:pt x="6115558" y="1807845"/>
                </a:lnTo>
                <a:lnTo>
                  <a:pt x="6115558" y="1626501"/>
                </a:lnTo>
                <a:close/>
              </a:path>
              <a:path w="6115684" h="3980179">
                <a:moveTo>
                  <a:pt x="6115558" y="721245"/>
                </a:moveTo>
                <a:lnTo>
                  <a:pt x="0" y="721245"/>
                </a:lnTo>
                <a:lnTo>
                  <a:pt x="0" y="902589"/>
                </a:lnTo>
                <a:lnTo>
                  <a:pt x="0" y="1083945"/>
                </a:lnTo>
                <a:lnTo>
                  <a:pt x="0" y="1265301"/>
                </a:lnTo>
                <a:lnTo>
                  <a:pt x="0" y="1445133"/>
                </a:lnTo>
                <a:lnTo>
                  <a:pt x="0" y="1626489"/>
                </a:lnTo>
                <a:lnTo>
                  <a:pt x="6115558" y="1626489"/>
                </a:lnTo>
                <a:lnTo>
                  <a:pt x="6115558" y="1445133"/>
                </a:lnTo>
                <a:lnTo>
                  <a:pt x="6115558" y="1265301"/>
                </a:lnTo>
                <a:lnTo>
                  <a:pt x="6115558" y="1083945"/>
                </a:lnTo>
                <a:lnTo>
                  <a:pt x="6115558" y="902589"/>
                </a:lnTo>
                <a:lnTo>
                  <a:pt x="6115558" y="721245"/>
                </a:lnTo>
                <a:close/>
              </a:path>
              <a:path w="6115684" h="3980179">
                <a:moveTo>
                  <a:pt x="6115558" y="541096"/>
                </a:moveTo>
                <a:lnTo>
                  <a:pt x="0" y="541096"/>
                </a:lnTo>
                <a:lnTo>
                  <a:pt x="0" y="721233"/>
                </a:lnTo>
                <a:lnTo>
                  <a:pt x="6115558" y="721233"/>
                </a:lnTo>
                <a:lnTo>
                  <a:pt x="6115558" y="541096"/>
                </a:lnTo>
                <a:close/>
              </a:path>
              <a:path w="6115684" h="3980179">
                <a:moveTo>
                  <a:pt x="6115558" y="178320"/>
                </a:moveTo>
                <a:lnTo>
                  <a:pt x="0" y="178320"/>
                </a:lnTo>
                <a:lnTo>
                  <a:pt x="0" y="359664"/>
                </a:lnTo>
                <a:lnTo>
                  <a:pt x="0" y="541020"/>
                </a:lnTo>
                <a:lnTo>
                  <a:pt x="6115558" y="541020"/>
                </a:lnTo>
                <a:lnTo>
                  <a:pt x="6115558" y="359664"/>
                </a:lnTo>
                <a:lnTo>
                  <a:pt x="6115558" y="178320"/>
                </a:lnTo>
                <a:close/>
              </a:path>
              <a:path w="6115684" h="3980179">
                <a:moveTo>
                  <a:pt x="6115558" y="0"/>
                </a:moveTo>
                <a:lnTo>
                  <a:pt x="0" y="0"/>
                </a:lnTo>
                <a:lnTo>
                  <a:pt x="0" y="178308"/>
                </a:lnTo>
                <a:lnTo>
                  <a:pt x="6115558" y="178308"/>
                </a:lnTo>
                <a:lnTo>
                  <a:pt x="6115558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9896" y="714063"/>
            <a:ext cx="4848225" cy="5852795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1640205">
              <a:lnSpc>
                <a:spcPct val="100000"/>
              </a:lnSpc>
              <a:spcBef>
                <a:spcPts val="1420"/>
              </a:spcBef>
            </a:pPr>
            <a:r>
              <a:rPr dirty="0" u="heavy" sz="22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SQL</a:t>
            </a:r>
            <a:r>
              <a:rPr dirty="0" u="heavy" sz="2200" spc="-8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IMPLEMENTATION</a:t>
            </a:r>
            <a:endParaRPr sz="220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  <a:spcBef>
                <a:spcPts val="1080"/>
              </a:spcBef>
            </a:pPr>
            <a:r>
              <a:rPr dirty="0" sz="1800" spc="-5" i="1">
                <a:latin typeface="Calibri"/>
                <a:cs typeface="Calibri"/>
              </a:rPr>
              <a:t>The</a:t>
            </a:r>
            <a:r>
              <a:rPr dirty="0" sz="1800" spc="-1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implementation</a:t>
            </a:r>
            <a:r>
              <a:rPr dirty="0" sz="1800" i="1">
                <a:latin typeface="Calibri"/>
                <a:cs typeface="Calibri"/>
              </a:rPr>
              <a:t> on</a:t>
            </a:r>
            <a:r>
              <a:rPr dirty="0" sz="1800" spc="-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SQL</a:t>
            </a:r>
            <a:r>
              <a:rPr dirty="0" sz="1800" spc="-5" i="1">
                <a:latin typeface="Calibri"/>
                <a:cs typeface="Calibri"/>
              </a:rPr>
              <a:t> Server</a:t>
            </a:r>
            <a:r>
              <a:rPr dirty="0" sz="1800" spc="-1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is</a:t>
            </a:r>
            <a:r>
              <a:rPr dirty="0" sz="1800" spc="-2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given</a:t>
            </a:r>
            <a:r>
              <a:rPr dirty="0" sz="180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below</a:t>
            </a:r>
            <a:r>
              <a:rPr dirty="0" sz="1800" spc="-1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:-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 Black"/>
                <a:cs typeface="Arial Black"/>
              </a:rPr>
              <a:t>--</a:t>
            </a:r>
            <a:r>
              <a:rPr dirty="0" sz="1400" spc="-5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Creation</a:t>
            </a:r>
            <a:r>
              <a:rPr dirty="0" sz="1400" spc="-5">
                <a:latin typeface="Arial Black"/>
                <a:cs typeface="Arial Black"/>
              </a:rPr>
              <a:t> </a:t>
            </a:r>
            <a:r>
              <a:rPr dirty="0" sz="1400" spc="-10">
                <a:latin typeface="Arial Black"/>
                <a:cs typeface="Arial Black"/>
              </a:rPr>
              <a:t>of</a:t>
            </a:r>
            <a:r>
              <a:rPr dirty="0" sz="1400" spc="-5">
                <a:latin typeface="Arial Black"/>
                <a:cs typeface="Arial Black"/>
              </a:rPr>
              <a:t> 'BB_Manager'</a:t>
            </a:r>
            <a:r>
              <a:rPr dirty="0" sz="1400" spc="-10">
                <a:latin typeface="Arial Black"/>
                <a:cs typeface="Arial Black"/>
              </a:rPr>
              <a:t> </a:t>
            </a:r>
            <a:r>
              <a:rPr dirty="0" sz="1400" spc="-5">
                <a:latin typeface="Arial Black"/>
                <a:cs typeface="Arial Black"/>
              </a:rPr>
              <a:t>table</a:t>
            </a:r>
            <a:endParaRPr sz="1400">
              <a:latin typeface="Arial Black"/>
              <a:cs typeface="Arial Black"/>
            </a:endParaRPr>
          </a:p>
          <a:p>
            <a:pPr marL="12700" marR="2060575">
              <a:lnSpc>
                <a:spcPts val="1430"/>
              </a:lnSpc>
              <a:spcBef>
                <a:spcPts val="1730"/>
              </a:spcBef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Creation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of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'BB_Manager'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 </a:t>
            </a:r>
            <a:r>
              <a:rPr dirty="0" sz="1200" spc="-64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CREATE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TABLE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BB_Manager</a:t>
            </a:r>
            <a:r>
              <a:rPr dirty="0" sz="1200" spc="-1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ts val="137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M_id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PRIMARY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47980" marR="2145030">
              <a:lnSpc>
                <a:spcPts val="1430"/>
              </a:lnSpc>
              <a:spcBef>
                <a:spcPts val="45"/>
              </a:spcBef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mName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m_phNo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bigint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38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ts val="1435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Value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insertion</a:t>
            </a:r>
            <a:endParaRPr sz="1200">
              <a:latin typeface="Consolas"/>
              <a:cs typeface="Consolas"/>
            </a:endParaRPr>
          </a:p>
          <a:p>
            <a:pPr marL="12700" marR="2312670">
              <a:lnSpc>
                <a:spcPts val="1430"/>
              </a:lnSpc>
              <a:spcBef>
                <a:spcPts val="50"/>
              </a:spcBef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INSERT into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BB_Manager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VALUES </a:t>
            </a:r>
            <a:r>
              <a:rPr dirty="0" sz="1200" spc="-64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'Vatsalya'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9693959671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37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102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'Vicky'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9693959672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'Light'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9693959673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104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'Eren'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9693959674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105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'Mikasa'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9693959675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106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'Goku'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9693959676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107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'Itachi'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9693959677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108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'Naruto'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9693959678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109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'Luffy'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9693959679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5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110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'Levi'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9693959680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ts val="1435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Display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5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select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from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BB_Manager;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850899"/>
            <a:ext cx="3797300" cy="50667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800" y="6551929"/>
            <a:ext cx="2946273" cy="358114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4308" y="1510549"/>
            <a:ext cx="6115685" cy="5246370"/>
          </a:xfrm>
          <a:custGeom>
            <a:avLst/>
            <a:gdLst/>
            <a:ahLst/>
            <a:cxnLst/>
            <a:rect l="l" t="t" r="r" b="b"/>
            <a:pathLst>
              <a:path w="6115684" h="5246370">
                <a:moveTo>
                  <a:pt x="6115558" y="5064887"/>
                </a:moveTo>
                <a:lnTo>
                  <a:pt x="0" y="5064887"/>
                </a:lnTo>
                <a:lnTo>
                  <a:pt x="0" y="5246230"/>
                </a:lnTo>
                <a:lnTo>
                  <a:pt x="6115558" y="5246230"/>
                </a:lnTo>
                <a:lnTo>
                  <a:pt x="6115558" y="5064887"/>
                </a:lnTo>
                <a:close/>
              </a:path>
              <a:path w="6115684" h="5246370">
                <a:moveTo>
                  <a:pt x="6115558" y="4703699"/>
                </a:moveTo>
                <a:lnTo>
                  <a:pt x="0" y="4703699"/>
                </a:lnTo>
                <a:lnTo>
                  <a:pt x="0" y="4885042"/>
                </a:lnTo>
                <a:lnTo>
                  <a:pt x="0" y="5064874"/>
                </a:lnTo>
                <a:lnTo>
                  <a:pt x="6115558" y="5064874"/>
                </a:lnTo>
                <a:lnTo>
                  <a:pt x="6115558" y="4885042"/>
                </a:lnTo>
                <a:lnTo>
                  <a:pt x="6115558" y="4703699"/>
                </a:lnTo>
                <a:close/>
              </a:path>
              <a:path w="6115684" h="5246370">
                <a:moveTo>
                  <a:pt x="6115558" y="4340987"/>
                </a:moveTo>
                <a:lnTo>
                  <a:pt x="0" y="4340987"/>
                </a:lnTo>
                <a:lnTo>
                  <a:pt x="0" y="4522330"/>
                </a:lnTo>
                <a:lnTo>
                  <a:pt x="0" y="4703686"/>
                </a:lnTo>
                <a:lnTo>
                  <a:pt x="6115558" y="4703686"/>
                </a:lnTo>
                <a:lnTo>
                  <a:pt x="6115558" y="4522330"/>
                </a:lnTo>
                <a:lnTo>
                  <a:pt x="6115558" y="4340987"/>
                </a:lnTo>
                <a:close/>
              </a:path>
              <a:path w="6115684" h="5246370">
                <a:moveTo>
                  <a:pt x="6115558" y="3979799"/>
                </a:moveTo>
                <a:lnTo>
                  <a:pt x="0" y="3979799"/>
                </a:lnTo>
                <a:lnTo>
                  <a:pt x="0" y="4161142"/>
                </a:lnTo>
                <a:lnTo>
                  <a:pt x="0" y="4340974"/>
                </a:lnTo>
                <a:lnTo>
                  <a:pt x="6115558" y="4340974"/>
                </a:lnTo>
                <a:lnTo>
                  <a:pt x="6115558" y="4161142"/>
                </a:lnTo>
                <a:lnTo>
                  <a:pt x="6115558" y="3979799"/>
                </a:lnTo>
                <a:close/>
              </a:path>
              <a:path w="6115684" h="5246370">
                <a:moveTo>
                  <a:pt x="6115558" y="2892933"/>
                </a:moveTo>
                <a:lnTo>
                  <a:pt x="0" y="2892933"/>
                </a:lnTo>
                <a:lnTo>
                  <a:pt x="0" y="3074276"/>
                </a:lnTo>
                <a:lnTo>
                  <a:pt x="0" y="3255632"/>
                </a:lnTo>
                <a:lnTo>
                  <a:pt x="0" y="3979786"/>
                </a:lnTo>
                <a:lnTo>
                  <a:pt x="6115558" y="3979786"/>
                </a:lnTo>
                <a:lnTo>
                  <a:pt x="6115558" y="3074276"/>
                </a:lnTo>
                <a:lnTo>
                  <a:pt x="6115558" y="2892933"/>
                </a:lnTo>
                <a:close/>
              </a:path>
              <a:path w="6115684" h="5246370">
                <a:moveTo>
                  <a:pt x="6115558" y="1989201"/>
                </a:moveTo>
                <a:lnTo>
                  <a:pt x="0" y="1989201"/>
                </a:lnTo>
                <a:lnTo>
                  <a:pt x="0" y="2169020"/>
                </a:lnTo>
                <a:lnTo>
                  <a:pt x="0" y="2350376"/>
                </a:lnTo>
                <a:lnTo>
                  <a:pt x="0" y="2531732"/>
                </a:lnTo>
                <a:lnTo>
                  <a:pt x="0" y="2713088"/>
                </a:lnTo>
                <a:lnTo>
                  <a:pt x="0" y="2892920"/>
                </a:lnTo>
                <a:lnTo>
                  <a:pt x="6115558" y="2892920"/>
                </a:lnTo>
                <a:lnTo>
                  <a:pt x="6115558" y="2713088"/>
                </a:lnTo>
                <a:lnTo>
                  <a:pt x="6115558" y="2531732"/>
                </a:lnTo>
                <a:lnTo>
                  <a:pt x="6115558" y="2350376"/>
                </a:lnTo>
                <a:lnTo>
                  <a:pt x="6115558" y="2169020"/>
                </a:lnTo>
                <a:lnTo>
                  <a:pt x="6115558" y="1989201"/>
                </a:lnTo>
                <a:close/>
              </a:path>
              <a:path w="6115684" h="5246370">
                <a:moveTo>
                  <a:pt x="6115558" y="1626171"/>
                </a:moveTo>
                <a:lnTo>
                  <a:pt x="0" y="1626171"/>
                </a:lnTo>
                <a:lnTo>
                  <a:pt x="0" y="1807832"/>
                </a:lnTo>
                <a:lnTo>
                  <a:pt x="0" y="1989188"/>
                </a:lnTo>
                <a:lnTo>
                  <a:pt x="6115558" y="1989188"/>
                </a:lnTo>
                <a:lnTo>
                  <a:pt x="6115558" y="1807832"/>
                </a:lnTo>
                <a:lnTo>
                  <a:pt x="6115558" y="1626171"/>
                </a:lnTo>
                <a:close/>
              </a:path>
              <a:path w="6115684" h="5246370">
                <a:moveTo>
                  <a:pt x="6115558" y="1444752"/>
                </a:moveTo>
                <a:lnTo>
                  <a:pt x="0" y="1444752"/>
                </a:lnTo>
                <a:lnTo>
                  <a:pt x="0" y="1626095"/>
                </a:lnTo>
                <a:lnTo>
                  <a:pt x="6115558" y="1626095"/>
                </a:lnTo>
                <a:lnTo>
                  <a:pt x="6115558" y="1444752"/>
                </a:lnTo>
                <a:close/>
              </a:path>
              <a:path w="6115684" h="5246370">
                <a:moveTo>
                  <a:pt x="6115558" y="720852"/>
                </a:moveTo>
                <a:lnTo>
                  <a:pt x="0" y="720852"/>
                </a:lnTo>
                <a:lnTo>
                  <a:pt x="0" y="902195"/>
                </a:lnTo>
                <a:lnTo>
                  <a:pt x="0" y="1083551"/>
                </a:lnTo>
                <a:lnTo>
                  <a:pt x="0" y="1264907"/>
                </a:lnTo>
                <a:lnTo>
                  <a:pt x="0" y="1444739"/>
                </a:lnTo>
                <a:lnTo>
                  <a:pt x="6115558" y="1444739"/>
                </a:lnTo>
                <a:lnTo>
                  <a:pt x="6115558" y="1264907"/>
                </a:lnTo>
                <a:lnTo>
                  <a:pt x="6115558" y="1083551"/>
                </a:lnTo>
                <a:lnTo>
                  <a:pt x="6115558" y="902195"/>
                </a:lnTo>
                <a:lnTo>
                  <a:pt x="6115558" y="720852"/>
                </a:lnTo>
                <a:close/>
              </a:path>
              <a:path w="6115684" h="5246370">
                <a:moveTo>
                  <a:pt x="6115558" y="0"/>
                </a:moveTo>
                <a:lnTo>
                  <a:pt x="0" y="0"/>
                </a:lnTo>
                <a:lnTo>
                  <a:pt x="0" y="178295"/>
                </a:lnTo>
                <a:lnTo>
                  <a:pt x="0" y="359651"/>
                </a:lnTo>
                <a:lnTo>
                  <a:pt x="0" y="541007"/>
                </a:lnTo>
                <a:lnTo>
                  <a:pt x="0" y="720839"/>
                </a:lnTo>
                <a:lnTo>
                  <a:pt x="6115558" y="720839"/>
                </a:lnTo>
                <a:lnTo>
                  <a:pt x="6115558" y="541007"/>
                </a:lnTo>
                <a:lnTo>
                  <a:pt x="6115558" y="359651"/>
                </a:lnTo>
                <a:lnTo>
                  <a:pt x="6115558" y="178295"/>
                </a:lnTo>
                <a:lnTo>
                  <a:pt x="6115558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9896" y="1002537"/>
            <a:ext cx="5139055" cy="575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Black"/>
                <a:cs typeface="Arial Black"/>
              </a:rPr>
              <a:t>--</a:t>
            </a:r>
            <a:r>
              <a:rPr dirty="0" sz="1400" spc="-10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Creation</a:t>
            </a:r>
            <a:r>
              <a:rPr dirty="0" sz="1400" spc="-5">
                <a:latin typeface="Arial Black"/>
                <a:cs typeface="Arial Black"/>
              </a:rPr>
              <a:t> </a:t>
            </a:r>
            <a:r>
              <a:rPr dirty="0" sz="1400" spc="-10">
                <a:latin typeface="Arial Black"/>
                <a:cs typeface="Arial Black"/>
              </a:rPr>
              <a:t>of</a:t>
            </a:r>
            <a:r>
              <a:rPr dirty="0" sz="1400" spc="-5">
                <a:latin typeface="Arial Black"/>
                <a:cs typeface="Arial Black"/>
              </a:rPr>
              <a:t> 'Blood_Donor'</a:t>
            </a:r>
            <a:r>
              <a:rPr dirty="0" sz="1400">
                <a:latin typeface="Arial Black"/>
                <a:cs typeface="Arial Black"/>
              </a:rPr>
              <a:t> </a:t>
            </a:r>
            <a:r>
              <a:rPr dirty="0" sz="1400" spc="-5">
                <a:latin typeface="Arial Black"/>
                <a:cs typeface="Arial Black"/>
              </a:rPr>
              <a:t>table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00">
              <a:latin typeface="Arial Black"/>
              <a:cs typeface="Arial Black"/>
            </a:endParaRPr>
          </a:p>
          <a:p>
            <a:pPr marL="12700" marR="2267585">
              <a:lnSpc>
                <a:spcPts val="1430"/>
              </a:lnSpc>
              <a:spcBef>
                <a:spcPts val="5"/>
              </a:spcBef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Creation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of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'Blood_Donor'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 </a:t>
            </a:r>
            <a:r>
              <a:rPr dirty="0" sz="1200" spc="-64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CREATE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TABLE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Blood_Donor</a:t>
            </a:r>
            <a:r>
              <a:rPr dirty="0" sz="1200" spc="-1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ts val="137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bd_ID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PRIMARY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47980" marR="2268220">
              <a:lnSpc>
                <a:spcPts val="1430"/>
              </a:lnSpc>
              <a:spcBef>
                <a:spcPts val="40"/>
              </a:spcBef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bd_name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bd_age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ts val="1375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bd_sex</a:t>
            </a:r>
            <a:r>
              <a:rPr dirty="0" sz="1200" spc="-10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47980" marR="2938780">
              <a:lnSpc>
                <a:spcPct val="99000"/>
              </a:lnSpc>
              <a:spcBef>
                <a:spcPts val="10"/>
              </a:spcBef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bd_Bgroup</a:t>
            </a:r>
            <a:r>
              <a:rPr dirty="0" sz="1200" spc="-10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bd_reg_date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date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200" spc="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reco_ID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 NOT 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City_ID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47980" marR="5080">
              <a:lnSpc>
                <a:spcPts val="1420"/>
              </a:lnSpc>
              <a:spcBef>
                <a:spcPts val="55"/>
              </a:spcBef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FOREIGN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(reco_ID)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REFERENCES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Recording_Staff(reco_ID),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FOREIGN</a:t>
            </a:r>
            <a:r>
              <a:rPr dirty="0" sz="1200" spc="-5">
                <a:solidFill>
                  <a:srgbClr val="559CD5"/>
                </a:solidFill>
                <a:latin typeface="Consolas"/>
                <a:cs typeface="Consolas"/>
              </a:rPr>
              <a:t> KEY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(City_ID)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REFERENCES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City(City_ID)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38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Value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insertion</a:t>
            </a:r>
            <a:endParaRPr sz="1200">
              <a:latin typeface="Consolas"/>
              <a:cs typeface="Consolas"/>
            </a:endParaRPr>
          </a:p>
          <a:p>
            <a:pPr marL="12700" marR="507365">
              <a:lnSpc>
                <a:spcPts val="1430"/>
              </a:lnSpc>
              <a:spcBef>
                <a:spcPts val="45"/>
              </a:spcBef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INSERT into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Blood_Donor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VALUES </a:t>
            </a:r>
            <a:r>
              <a:rPr dirty="0" sz="1200" spc="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150011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'Steven'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'M'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'O+'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'2015-07-19'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101412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1100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375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150012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'Tony'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35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'M'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'2015-12-24'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101412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1100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150013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'Bruce'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'M'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'AB+'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'2015-08-28'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101212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1200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150014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'Natasha'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29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'M'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'B+'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'2015-12-17'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101212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1300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150015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'Hermoine'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42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'M'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'A+'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'2016-11-22'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101212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1300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150016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'Harry'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44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'F'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'AB-'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'2016-02-06'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101212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1200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150017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'Sherlock'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33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'M'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'B-'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'2016-10-15'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101312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1400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150018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'Logan'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31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'F'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'O+'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'2016-01-04'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101312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1200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150019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'Peter'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24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'F'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'AB+'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'2016-09-10'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101312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1500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5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150020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'Odinson'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29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'M'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'O-'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'2016-12-17'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101212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1200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ts val="1435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Display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5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select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from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Blood_Donor;</a:t>
            </a:r>
            <a:endParaRPr sz="1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7272019"/>
            <a:ext cx="4927600" cy="253949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850899"/>
            <a:ext cx="6195695" cy="694613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346" y="879093"/>
            <a:ext cx="48152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BLOOD</a:t>
            </a:r>
            <a:r>
              <a:rPr dirty="0" spc="-40"/>
              <a:t> </a:t>
            </a:r>
            <a:r>
              <a:rPr dirty="0"/>
              <a:t>BANK</a:t>
            </a:r>
            <a:r>
              <a:rPr dirty="0" spc="-40"/>
              <a:t> </a:t>
            </a:r>
            <a:r>
              <a:rPr dirty="0" spc="-5"/>
              <a:t>MANAGEMENT</a:t>
            </a:r>
            <a:r>
              <a:rPr dirty="0" spc="-20"/>
              <a:t> </a:t>
            </a:r>
            <a:r>
              <a:rPr dirty="0" spc="-5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04" y="1543558"/>
            <a:ext cx="5765165" cy="1886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ABSTRACT</a:t>
            </a:r>
            <a:endParaRPr sz="1600">
              <a:latin typeface="Calibri"/>
              <a:cs typeface="Calibri"/>
            </a:endParaRPr>
          </a:p>
          <a:p>
            <a:pPr algn="just" marL="12700" marR="7620">
              <a:lnSpc>
                <a:spcPct val="109700"/>
              </a:lnSpc>
              <a:spcBef>
                <a:spcPts val="885"/>
              </a:spcBef>
            </a:pPr>
            <a:r>
              <a:rPr dirty="0" sz="1200">
                <a:latin typeface="Calibri"/>
                <a:cs typeface="Calibri"/>
              </a:rPr>
              <a:t>This </a:t>
            </a:r>
            <a:r>
              <a:rPr dirty="0" sz="1200" spc="-5">
                <a:latin typeface="Calibri"/>
                <a:cs typeface="Calibri"/>
              </a:rPr>
              <a:t>project </a:t>
            </a:r>
            <a:r>
              <a:rPr dirty="0" sz="1200">
                <a:latin typeface="Calibri"/>
                <a:cs typeface="Calibri"/>
              </a:rPr>
              <a:t>aims to </a:t>
            </a:r>
            <a:r>
              <a:rPr dirty="0" sz="1200" spc="-5">
                <a:latin typeface="Calibri"/>
                <a:cs typeface="Calibri"/>
              </a:rPr>
              <a:t>develop </a:t>
            </a:r>
            <a:r>
              <a:rPr dirty="0" sz="1200">
                <a:latin typeface="Calibri"/>
                <a:cs typeface="Calibri"/>
              </a:rPr>
              <a:t>a Blood Bank </a:t>
            </a:r>
            <a:r>
              <a:rPr dirty="0" sz="1200" spc="-5">
                <a:latin typeface="Calibri"/>
                <a:cs typeface="Calibri"/>
              </a:rPr>
              <a:t>Management System. </a:t>
            </a:r>
            <a:r>
              <a:rPr dirty="0" sz="1200">
                <a:latin typeface="Calibri"/>
                <a:cs typeface="Calibri"/>
              </a:rPr>
              <a:t>A Blood Bank </a:t>
            </a:r>
            <a:r>
              <a:rPr dirty="0" sz="1200" spc="-5">
                <a:latin typeface="Calibri"/>
                <a:cs typeface="Calibri"/>
              </a:rPr>
              <a:t>Management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System can be used </a:t>
            </a:r>
            <a:r>
              <a:rPr dirty="0" sz="1200">
                <a:latin typeface="Calibri"/>
                <a:cs typeface="Calibri"/>
              </a:rPr>
              <a:t>in </a:t>
            </a:r>
            <a:r>
              <a:rPr dirty="0" sz="1200" spc="-5">
                <a:latin typeface="Calibri"/>
                <a:cs typeface="Calibri"/>
              </a:rPr>
              <a:t>any clinic, hospital, labs or </a:t>
            </a:r>
            <a:r>
              <a:rPr dirty="0" sz="1200">
                <a:latin typeface="Calibri"/>
                <a:cs typeface="Calibri"/>
              </a:rPr>
              <a:t>any </a:t>
            </a:r>
            <a:r>
              <a:rPr dirty="0" sz="1200" spc="-5">
                <a:latin typeface="Calibri"/>
                <a:cs typeface="Calibri"/>
              </a:rPr>
              <a:t>emergency situation which requires </a:t>
            </a:r>
            <a:r>
              <a:rPr dirty="0" sz="1200">
                <a:latin typeface="Calibri"/>
                <a:cs typeface="Calibri"/>
              </a:rPr>
              <a:t> blood </a:t>
            </a:r>
            <a:r>
              <a:rPr dirty="0" sz="1200" spc="-5">
                <a:latin typeface="Calibri"/>
                <a:cs typeface="Calibri"/>
              </a:rPr>
              <a:t>units for survival. Our system can </a:t>
            </a:r>
            <a:r>
              <a:rPr dirty="0" sz="1200">
                <a:latin typeface="Calibri"/>
                <a:cs typeface="Calibri"/>
              </a:rPr>
              <a:t>be </a:t>
            </a:r>
            <a:r>
              <a:rPr dirty="0" sz="1200" spc="-5">
                <a:latin typeface="Calibri"/>
                <a:cs typeface="Calibri"/>
              </a:rPr>
              <a:t>used </a:t>
            </a:r>
            <a:r>
              <a:rPr dirty="0" sz="1200">
                <a:latin typeface="Calibri"/>
                <a:cs typeface="Calibri"/>
              </a:rPr>
              <a:t>to </a:t>
            </a:r>
            <a:r>
              <a:rPr dirty="0" sz="1200" spc="-5">
                <a:latin typeface="Calibri"/>
                <a:cs typeface="Calibri"/>
              </a:rPr>
              <a:t>find required </a:t>
            </a:r>
            <a:r>
              <a:rPr dirty="0" sz="1200">
                <a:latin typeface="Calibri"/>
                <a:cs typeface="Calibri"/>
              </a:rPr>
              <a:t>type </a:t>
            </a:r>
            <a:r>
              <a:rPr dirty="0" sz="1200" spc="-5">
                <a:latin typeface="Calibri"/>
                <a:cs typeface="Calibri"/>
              </a:rPr>
              <a:t>of </a:t>
            </a:r>
            <a:r>
              <a:rPr dirty="0" sz="1200">
                <a:latin typeface="Calibri"/>
                <a:cs typeface="Calibri"/>
              </a:rPr>
              <a:t>blood in </a:t>
            </a:r>
            <a:r>
              <a:rPr dirty="0" sz="1200" spc="-5">
                <a:latin typeface="Calibri"/>
                <a:cs typeface="Calibri"/>
              </a:rPr>
              <a:t>emergency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situations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from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either blood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bank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even blood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donors.</a:t>
            </a:r>
            <a:endParaRPr sz="1200">
              <a:latin typeface="Calibri"/>
              <a:cs typeface="Calibri"/>
            </a:endParaRPr>
          </a:p>
          <a:p>
            <a:pPr algn="just" marL="12700" marR="5080">
              <a:lnSpc>
                <a:spcPct val="109700"/>
              </a:lnSpc>
              <a:spcBef>
                <a:spcPts val="795"/>
              </a:spcBef>
            </a:pPr>
            <a:r>
              <a:rPr dirty="0" sz="1200" spc="-10">
                <a:latin typeface="Calibri"/>
                <a:cs typeface="Calibri"/>
              </a:rPr>
              <a:t>Current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system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uses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grapevine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communication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finding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blood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cases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emergency,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may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it be by a </a:t>
            </a:r>
            <a:r>
              <a:rPr dirty="0" sz="1200" spc="-5">
                <a:latin typeface="Calibri"/>
                <a:cs typeface="Calibri"/>
              </a:rPr>
              <a:t>donor or blood bank. </a:t>
            </a: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intentions of proposing such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system </a:t>
            </a:r>
            <a:r>
              <a:rPr dirty="0" sz="1200">
                <a:latin typeface="Calibri"/>
                <a:cs typeface="Calibri"/>
              </a:rPr>
              <a:t>are to </a:t>
            </a:r>
            <a:r>
              <a:rPr dirty="0" sz="1200" spc="-5">
                <a:latin typeface="Calibri"/>
                <a:cs typeface="Calibri"/>
              </a:rPr>
              <a:t>abolish the </a:t>
            </a:r>
            <a:r>
              <a:rPr dirty="0" sz="1200">
                <a:latin typeface="Calibri"/>
                <a:cs typeface="Calibri"/>
              </a:rPr>
              <a:t> panic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caused during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 </a:t>
            </a:r>
            <a:r>
              <a:rPr dirty="0" sz="1200" spc="-5">
                <a:latin typeface="Calibri"/>
                <a:cs typeface="Calibri"/>
              </a:rPr>
              <a:t>emergency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due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unavailability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 blood.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INTRODUCTION</a:t>
            </a:r>
          </a:p>
          <a:p>
            <a:pPr algn="just" marL="12700" marR="12700">
              <a:lnSpc>
                <a:spcPct val="101899"/>
              </a:lnSpc>
              <a:spcBef>
                <a:spcPts val="969"/>
              </a:spcBef>
            </a:pPr>
            <a:r>
              <a:rPr dirty="0" u="none" sz="1200" b="0">
                <a:latin typeface="Calibri"/>
                <a:cs typeface="Calibri"/>
              </a:rPr>
              <a:t>Blood </a:t>
            </a:r>
            <a:r>
              <a:rPr dirty="0" u="none" sz="1200" spc="-5" b="0">
                <a:latin typeface="Calibri"/>
                <a:cs typeface="Calibri"/>
              </a:rPr>
              <a:t>banks collect, store </a:t>
            </a:r>
            <a:r>
              <a:rPr dirty="0" u="none" sz="1200" b="0">
                <a:latin typeface="Calibri"/>
                <a:cs typeface="Calibri"/>
              </a:rPr>
              <a:t>and </a:t>
            </a:r>
            <a:r>
              <a:rPr dirty="0" u="none" sz="1200" spc="-5" b="0">
                <a:latin typeface="Calibri"/>
                <a:cs typeface="Calibri"/>
              </a:rPr>
              <a:t>provide collected </a:t>
            </a:r>
            <a:r>
              <a:rPr dirty="0" u="none" sz="1200" b="0">
                <a:latin typeface="Calibri"/>
                <a:cs typeface="Calibri"/>
              </a:rPr>
              <a:t>blood to the </a:t>
            </a:r>
            <a:r>
              <a:rPr dirty="0" u="none" sz="1200" spc="-5" b="0">
                <a:latin typeface="Calibri"/>
                <a:cs typeface="Calibri"/>
              </a:rPr>
              <a:t>patients </a:t>
            </a:r>
            <a:r>
              <a:rPr dirty="0" u="none" sz="1200" b="0">
                <a:latin typeface="Calibri"/>
                <a:cs typeface="Calibri"/>
              </a:rPr>
              <a:t>who </a:t>
            </a:r>
            <a:r>
              <a:rPr dirty="0" u="none" sz="1200" spc="-5" b="0">
                <a:latin typeface="Calibri"/>
                <a:cs typeface="Calibri"/>
              </a:rPr>
              <a:t>are </a:t>
            </a:r>
            <a:r>
              <a:rPr dirty="0" u="none" sz="1200" b="0">
                <a:latin typeface="Calibri"/>
                <a:cs typeface="Calibri"/>
              </a:rPr>
              <a:t>in </a:t>
            </a:r>
            <a:r>
              <a:rPr dirty="0" u="none" sz="1200" spc="-5" b="0">
                <a:latin typeface="Calibri"/>
                <a:cs typeface="Calibri"/>
              </a:rPr>
              <a:t>need of </a:t>
            </a:r>
            <a:r>
              <a:rPr dirty="0" u="none" sz="1200" b="0">
                <a:latin typeface="Calibri"/>
                <a:cs typeface="Calibri"/>
              </a:rPr>
              <a:t> blood. </a:t>
            </a:r>
            <a:r>
              <a:rPr dirty="0" u="none" sz="1200" spc="-5" b="0">
                <a:latin typeface="Calibri"/>
                <a:cs typeface="Calibri"/>
              </a:rPr>
              <a:t>The people who donate blood are called donors. The banks then </a:t>
            </a:r>
            <a:r>
              <a:rPr dirty="0" u="none" sz="1200" b="0">
                <a:latin typeface="Calibri"/>
                <a:cs typeface="Calibri"/>
              </a:rPr>
              <a:t>group </a:t>
            </a:r>
            <a:r>
              <a:rPr dirty="0" u="none" sz="1200" spc="-5" b="0">
                <a:latin typeface="Calibri"/>
                <a:cs typeface="Calibri"/>
              </a:rPr>
              <a:t>the blood </a:t>
            </a:r>
            <a:r>
              <a:rPr dirty="0" u="none" sz="1200" b="0">
                <a:latin typeface="Calibri"/>
                <a:cs typeface="Calibri"/>
              </a:rPr>
              <a:t> which </a:t>
            </a:r>
            <a:r>
              <a:rPr dirty="0" u="none" sz="1200" spc="-5" b="0">
                <a:latin typeface="Calibri"/>
                <a:cs typeface="Calibri"/>
              </a:rPr>
              <a:t>they receive according </a:t>
            </a:r>
            <a:r>
              <a:rPr dirty="0" u="none" sz="1200" b="0">
                <a:latin typeface="Calibri"/>
                <a:cs typeface="Calibri"/>
              </a:rPr>
              <a:t>to </a:t>
            </a:r>
            <a:r>
              <a:rPr dirty="0" u="none" sz="1200" spc="-5" b="0">
                <a:latin typeface="Calibri"/>
                <a:cs typeface="Calibri"/>
              </a:rPr>
              <a:t>the blood groups. </a:t>
            </a:r>
            <a:r>
              <a:rPr dirty="0" u="none" sz="1200" b="0">
                <a:latin typeface="Calibri"/>
                <a:cs typeface="Calibri"/>
              </a:rPr>
              <a:t>They </a:t>
            </a:r>
            <a:r>
              <a:rPr dirty="0" u="none" sz="1200" spc="-5" b="0">
                <a:latin typeface="Calibri"/>
                <a:cs typeface="Calibri"/>
              </a:rPr>
              <a:t>also make sure that </a:t>
            </a:r>
            <a:r>
              <a:rPr dirty="0" u="none" sz="1200" b="0">
                <a:latin typeface="Calibri"/>
                <a:cs typeface="Calibri"/>
              </a:rPr>
              <a:t>the </a:t>
            </a:r>
            <a:r>
              <a:rPr dirty="0" u="none" sz="1200" spc="-5" b="0">
                <a:latin typeface="Calibri"/>
                <a:cs typeface="Calibri"/>
              </a:rPr>
              <a:t>blood </a:t>
            </a:r>
            <a:r>
              <a:rPr dirty="0" u="none" sz="1200" b="0">
                <a:latin typeface="Calibri"/>
                <a:cs typeface="Calibri"/>
              </a:rPr>
              <a:t>is </a:t>
            </a:r>
            <a:r>
              <a:rPr dirty="0" u="none" sz="1200" spc="-10" b="0">
                <a:latin typeface="Calibri"/>
                <a:cs typeface="Calibri"/>
              </a:rPr>
              <a:t>not </a:t>
            </a:r>
            <a:r>
              <a:rPr dirty="0" u="none" sz="1200" spc="-5" b="0">
                <a:latin typeface="Calibri"/>
                <a:cs typeface="Calibri"/>
              </a:rPr>
              <a:t> contaminated. </a:t>
            </a:r>
            <a:r>
              <a:rPr dirty="0" u="none" sz="1200" b="0">
                <a:latin typeface="Calibri"/>
                <a:cs typeface="Calibri"/>
              </a:rPr>
              <a:t>The </a:t>
            </a:r>
            <a:r>
              <a:rPr dirty="0" u="none" sz="1200" spc="-5" b="0">
                <a:latin typeface="Calibri"/>
                <a:cs typeface="Calibri"/>
              </a:rPr>
              <a:t>main </a:t>
            </a:r>
            <a:r>
              <a:rPr dirty="0" u="none" sz="1200" b="0">
                <a:latin typeface="Calibri"/>
                <a:cs typeface="Calibri"/>
              </a:rPr>
              <a:t>mission </a:t>
            </a:r>
            <a:r>
              <a:rPr dirty="0" u="none" sz="1200" spc="-5" b="0">
                <a:latin typeface="Calibri"/>
                <a:cs typeface="Calibri"/>
              </a:rPr>
              <a:t>of the blood bank </a:t>
            </a:r>
            <a:r>
              <a:rPr dirty="0" u="none" sz="1200" b="0">
                <a:latin typeface="Calibri"/>
                <a:cs typeface="Calibri"/>
              </a:rPr>
              <a:t>is to </a:t>
            </a:r>
            <a:r>
              <a:rPr dirty="0" u="none" sz="1200" spc="-5" b="0">
                <a:latin typeface="Calibri"/>
                <a:cs typeface="Calibri"/>
              </a:rPr>
              <a:t>provide the blood </a:t>
            </a:r>
            <a:r>
              <a:rPr dirty="0" u="none" sz="1200" b="0">
                <a:latin typeface="Calibri"/>
                <a:cs typeface="Calibri"/>
              </a:rPr>
              <a:t>to </a:t>
            </a:r>
            <a:r>
              <a:rPr dirty="0" u="none" sz="1200" spc="-5" b="0">
                <a:latin typeface="Calibri"/>
                <a:cs typeface="Calibri"/>
              </a:rPr>
              <a:t>the hospitals </a:t>
            </a:r>
            <a:r>
              <a:rPr dirty="0" u="none" sz="1200" b="0">
                <a:latin typeface="Calibri"/>
                <a:cs typeface="Calibri"/>
              </a:rPr>
              <a:t> and </a:t>
            </a:r>
            <a:r>
              <a:rPr dirty="0" u="none" sz="1200" spc="-5" b="0">
                <a:latin typeface="Calibri"/>
                <a:cs typeface="Calibri"/>
              </a:rPr>
              <a:t>health care systems </a:t>
            </a:r>
            <a:r>
              <a:rPr dirty="0" u="none" sz="1200" b="0">
                <a:latin typeface="Calibri"/>
                <a:cs typeface="Calibri"/>
              </a:rPr>
              <a:t>which </a:t>
            </a:r>
            <a:r>
              <a:rPr dirty="0" u="none" sz="1200" spc="-5" b="0">
                <a:latin typeface="Calibri"/>
                <a:cs typeface="Calibri"/>
              </a:rPr>
              <a:t>saves the patient’s </a:t>
            </a:r>
            <a:r>
              <a:rPr dirty="0" u="none" sz="1200" b="0">
                <a:latin typeface="Calibri"/>
                <a:cs typeface="Calibri"/>
              </a:rPr>
              <a:t>life. </a:t>
            </a:r>
            <a:r>
              <a:rPr dirty="0" u="none" sz="1200" spc="-5" b="0">
                <a:latin typeface="Calibri"/>
                <a:cs typeface="Calibri"/>
              </a:rPr>
              <a:t>No hospital can maintain the health </a:t>
            </a:r>
            <a:r>
              <a:rPr dirty="0" u="none" sz="120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care</a:t>
            </a:r>
            <a:r>
              <a:rPr dirty="0" u="none" sz="120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system</a:t>
            </a:r>
            <a:r>
              <a:rPr dirty="0" u="none" sz="120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without </a:t>
            </a:r>
            <a:r>
              <a:rPr dirty="0" u="none" sz="1200" spc="-10" b="0">
                <a:latin typeface="Calibri"/>
                <a:cs typeface="Calibri"/>
              </a:rPr>
              <a:t>pure</a:t>
            </a:r>
            <a:r>
              <a:rPr dirty="0" u="none" sz="1200" spc="1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and</a:t>
            </a:r>
            <a:r>
              <a:rPr dirty="0" u="none" sz="1200" spc="-5" b="0">
                <a:latin typeface="Calibri"/>
                <a:cs typeface="Calibri"/>
              </a:rPr>
              <a:t> adequate</a:t>
            </a:r>
            <a:r>
              <a:rPr dirty="0" u="none" sz="1200" b="0">
                <a:latin typeface="Calibri"/>
                <a:cs typeface="Calibri"/>
              </a:rPr>
              <a:t> blood.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alibri"/>
              <a:cs typeface="Calibri"/>
            </a:endParaRPr>
          </a:p>
          <a:p>
            <a:pPr algn="just" marL="12700" marR="9525">
              <a:lnSpc>
                <a:spcPct val="101899"/>
              </a:lnSpc>
            </a:pPr>
            <a:r>
              <a:rPr dirty="0" u="none" sz="1200" b="0">
                <a:latin typeface="Calibri"/>
                <a:cs typeface="Calibri"/>
              </a:rPr>
              <a:t>The </a:t>
            </a:r>
            <a:r>
              <a:rPr dirty="0" u="none" sz="1200" spc="-5" b="0">
                <a:latin typeface="Calibri"/>
                <a:cs typeface="Calibri"/>
              </a:rPr>
              <a:t>major concern each blood bank </a:t>
            </a:r>
            <a:r>
              <a:rPr dirty="0" u="none" sz="1200" b="0">
                <a:latin typeface="Calibri"/>
                <a:cs typeface="Calibri"/>
              </a:rPr>
              <a:t>has is to </a:t>
            </a:r>
            <a:r>
              <a:rPr dirty="0" u="none" sz="1200" spc="-5" b="0">
                <a:latin typeface="Calibri"/>
                <a:cs typeface="Calibri"/>
              </a:rPr>
              <a:t>monitor the quality of the </a:t>
            </a:r>
            <a:r>
              <a:rPr dirty="0" u="none" sz="1200" b="0">
                <a:latin typeface="Calibri"/>
                <a:cs typeface="Calibri"/>
              </a:rPr>
              <a:t>blood </a:t>
            </a:r>
            <a:r>
              <a:rPr dirty="0" u="none" sz="1200" spc="-5" b="0">
                <a:latin typeface="Calibri"/>
                <a:cs typeface="Calibri"/>
              </a:rPr>
              <a:t>and monitor </a:t>
            </a:r>
            <a:r>
              <a:rPr dirty="0" u="none" sz="1200" b="0">
                <a:latin typeface="Calibri"/>
                <a:cs typeface="Calibri"/>
              </a:rPr>
              <a:t> the </a:t>
            </a:r>
            <a:r>
              <a:rPr dirty="0" u="none" sz="1200" spc="-5" b="0">
                <a:latin typeface="Calibri"/>
                <a:cs typeface="Calibri"/>
              </a:rPr>
              <a:t>people who donates </a:t>
            </a:r>
            <a:r>
              <a:rPr dirty="0" u="none" sz="1200" b="0">
                <a:latin typeface="Calibri"/>
                <a:cs typeface="Calibri"/>
              </a:rPr>
              <a:t>the </a:t>
            </a:r>
            <a:r>
              <a:rPr dirty="0" u="none" sz="1200" spc="-5" b="0">
                <a:latin typeface="Calibri"/>
                <a:cs typeface="Calibri"/>
              </a:rPr>
              <a:t>blood, that </a:t>
            </a:r>
            <a:r>
              <a:rPr dirty="0" u="none" sz="1200" b="0">
                <a:latin typeface="Calibri"/>
                <a:cs typeface="Calibri"/>
              </a:rPr>
              <a:t>is </a:t>
            </a:r>
            <a:r>
              <a:rPr dirty="0" u="none" sz="1200" spc="-10" b="0">
                <a:latin typeface="Calibri"/>
                <a:cs typeface="Calibri"/>
              </a:rPr>
              <a:t>‘donors’. </a:t>
            </a:r>
            <a:r>
              <a:rPr dirty="0" u="none" sz="1200" spc="-5" b="0">
                <a:latin typeface="Calibri"/>
                <a:cs typeface="Calibri"/>
              </a:rPr>
              <a:t>But this </a:t>
            </a:r>
            <a:r>
              <a:rPr dirty="0" u="none" sz="1200" b="0">
                <a:latin typeface="Calibri"/>
                <a:cs typeface="Calibri"/>
              </a:rPr>
              <a:t>a </a:t>
            </a:r>
            <a:r>
              <a:rPr dirty="0" u="none" sz="1200" spc="-5" b="0">
                <a:latin typeface="Calibri"/>
                <a:cs typeface="Calibri"/>
              </a:rPr>
              <a:t>tough job. The existing system </a:t>
            </a:r>
            <a:r>
              <a:rPr dirty="0" u="none" sz="1200" b="0">
                <a:latin typeface="Calibri"/>
                <a:cs typeface="Calibri"/>
              </a:rPr>
              <a:t> will </a:t>
            </a:r>
            <a:r>
              <a:rPr dirty="0" u="none" sz="1200" spc="-5" b="0">
                <a:latin typeface="Calibri"/>
                <a:cs typeface="Calibri"/>
              </a:rPr>
              <a:t>not satisfy </a:t>
            </a:r>
            <a:r>
              <a:rPr dirty="0" u="none" sz="1200" b="0">
                <a:latin typeface="Calibri"/>
                <a:cs typeface="Calibri"/>
              </a:rPr>
              <a:t>the need </a:t>
            </a:r>
            <a:r>
              <a:rPr dirty="0" u="none" sz="1200" spc="-5" b="0">
                <a:latin typeface="Calibri"/>
                <a:cs typeface="Calibri"/>
              </a:rPr>
              <a:t>of maintaining quality blood and keep </a:t>
            </a:r>
            <a:r>
              <a:rPr dirty="0" u="none" sz="1200" b="0">
                <a:latin typeface="Calibri"/>
                <a:cs typeface="Calibri"/>
              </a:rPr>
              <a:t>track </a:t>
            </a:r>
            <a:r>
              <a:rPr dirty="0" u="none" sz="1200" spc="-5" b="0">
                <a:latin typeface="Calibri"/>
                <a:cs typeface="Calibri"/>
              </a:rPr>
              <a:t>of donors. To overcome </a:t>
            </a:r>
            <a:r>
              <a:rPr dirty="0" u="none" sz="1200" b="0">
                <a:latin typeface="Calibri"/>
                <a:cs typeface="Calibri"/>
              </a:rPr>
              <a:t> all</a:t>
            </a:r>
            <a:r>
              <a:rPr dirty="0" u="none" sz="1200" spc="5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these</a:t>
            </a:r>
            <a:r>
              <a:rPr dirty="0" u="none" sz="120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limitations,</a:t>
            </a:r>
            <a:r>
              <a:rPr dirty="0" u="none" sz="120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we</a:t>
            </a:r>
            <a:r>
              <a:rPr dirty="0" u="none" sz="120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introduced</a:t>
            </a:r>
            <a:r>
              <a:rPr dirty="0" u="none" sz="1200" b="0">
                <a:latin typeface="Calibri"/>
                <a:cs typeface="Calibri"/>
              </a:rPr>
              <a:t> a</a:t>
            </a:r>
            <a:r>
              <a:rPr dirty="0" u="none" sz="1200" spc="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new</a:t>
            </a:r>
            <a:r>
              <a:rPr dirty="0" u="none" sz="1200" spc="5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system</a:t>
            </a:r>
            <a:r>
              <a:rPr dirty="0" u="none" sz="120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called</a:t>
            </a:r>
            <a:r>
              <a:rPr dirty="0" u="none" sz="120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‘Blood</a:t>
            </a:r>
            <a:r>
              <a:rPr dirty="0" u="none" sz="120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Donation</a:t>
            </a:r>
            <a:r>
              <a:rPr dirty="0" u="none" sz="120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Management </a:t>
            </a:r>
            <a:r>
              <a:rPr dirty="0" u="none" sz="1200" spc="-26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System’.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alibri"/>
              <a:cs typeface="Calibri"/>
            </a:endParaRPr>
          </a:p>
          <a:p>
            <a:pPr algn="just" marL="12700" marR="13335">
              <a:lnSpc>
                <a:spcPct val="101699"/>
              </a:lnSpc>
              <a:spcBef>
                <a:spcPts val="5"/>
              </a:spcBef>
            </a:pPr>
            <a:r>
              <a:rPr dirty="0" u="none" sz="1200" b="0">
                <a:latin typeface="Calibri"/>
                <a:cs typeface="Calibri"/>
              </a:rPr>
              <a:t>The ‘Blood Bank </a:t>
            </a:r>
            <a:r>
              <a:rPr dirty="0" u="none" sz="1200" spc="-5" b="0">
                <a:latin typeface="Calibri"/>
                <a:cs typeface="Calibri"/>
              </a:rPr>
              <a:t>Management System’ allows us </a:t>
            </a:r>
            <a:r>
              <a:rPr dirty="0" u="none" sz="1200" b="0">
                <a:latin typeface="Calibri"/>
                <a:cs typeface="Calibri"/>
              </a:rPr>
              <a:t>to </a:t>
            </a:r>
            <a:r>
              <a:rPr dirty="0" u="none" sz="1200" spc="-5" b="0">
                <a:latin typeface="Calibri"/>
                <a:cs typeface="Calibri"/>
              </a:rPr>
              <a:t>keep </a:t>
            </a:r>
            <a:r>
              <a:rPr dirty="0" u="none" sz="1200" b="0">
                <a:latin typeface="Calibri"/>
                <a:cs typeface="Calibri"/>
              </a:rPr>
              <a:t>track </a:t>
            </a:r>
            <a:r>
              <a:rPr dirty="0" u="none" sz="1200" spc="-5" b="0">
                <a:latin typeface="Calibri"/>
                <a:cs typeface="Calibri"/>
              </a:rPr>
              <a:t>of quality of blood and also </a:t>
            </a:r>
            <a:r>
              <a:rPr dirty="0" u="none" sz="120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keeps </a:t>
            </a:r>
            <a:r>
              <a:rPr dirty="0" u="none" sz="1200" b="0">
                <a:latin typeface="Calibri"/>
                <a:cs typeface="Calibri"/>
              </a:rPr>
              <a:t>track </a:t>
            </a:r>
            <a:r>
              <a:rPr dirty="0" u="none" sz="1200" spc="-5" b="0">
                <a:latin typeface="Calibri"/>
                <a:cs typeface="Calibri"/>
              </a:rPr>
              <a:t>of available </a:t>
            </a:r>
            <a:r>
              <a:rPr dirty="0" u="none" sz="1200" b="0">
                <a:latin typeface="Calibri"/>
                <a:cs typeface="Calibri"/>
              </a:rPr>
              <a:t>blood </a:t>
            </a:r>
            <a:r>
              <a:rPr dirty="0" u="none" sz="1200" spc="-5" b="0">
                <a:latin typeface="Calibri"/>
                <a:cs typeface="Calibri"/>
              </a:rPr>
              <a:t>when requested </a:t>
            </a:r>
            <a:r>
              <a:rPr dirty="0" u="none" sz="1200" b="0">
                <a:latin typeface="Calibri"/>
                <a:cs typeface="Calibri"/>
              </a:rPr>
              <a:t>by the </a:t>
            </a:r>
            <a:r>
              <a:rPr dirty="0" u="none" sz="1200" spc="-5" b="0">
                <a:latin typeface="Calibri"/>
                <a:cs typeface="Calibri"/>
              </a:rPr>
              <a:t>acceptor. The existing systems are </a:t>
            </a:r>
            <a:r>
              <a:rPr dirty="0" u="none" sz="120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Manual systems which are time consuming and not so effective. ‘Blood </a:t>
            </a:r>
            <a:r>
              <a:rPr dirty="0" u="none" sz="1200" b="0">
                <a:latin typeface="Calibri"/>
                <a:cs typeface="Calibri"/>
              </a:rPr>
              <a:t>Bank </a:t>
            </a:r>
            <a:r>
              <a:rPr dirty="0" u="none" sz="1200" spc="-5" b="0">
                <a:latin typeface="Calibri"/>
                <a:cs typeface="Calibri"/>
              </a:rPr>
              <a:t>Management </a:t>
            </a:r>
            <a:r>
              <a:rPr dirty="0" u="none" sz="120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system’ automates the distribution of blood. This database consists of thousands of </a:t>
            </a:r>
            <a:r>
              <a:rPr dirty="0" u="none" sz="1200" spc="-10" b="0">
                <a:latin typeface="Calibri"/>
                <a:cs typeface="Calibri"/>
              </a:rPr>
              <a:t>records </a:t>
            </a:r>
            <a:r>
              <a:rPr dirty="0" u="none" sz="1200" spc="-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of</a:t>
            </a:r>
            <a:r>
              <a:rPr dirty="0" u="none" sz="1200" spc="5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each blood bank.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libri"/>
              <a:cs typeface="Calibri"/>
            </a:endParaRPr>
          </a:p>
          <a:p>
            <a:pPr algn="just" marL="12700" marR="5080">
              <a:lnSpc>
                <a:spcPct val="101899"/>
              </a:lnSpc>
            </a:pPr>
            <a:r>
              <a:rPr dirty="0" u="none" sz="1200" spc="-5" b="0">
                <a:latin typeface="Calibri"/>
                <a:cs typeface="Calibri"/>
              </a:rPr>
              <a:t>By using </a:t>
            </a:r>
            <a:r>
              <a:rPr dirty="0" u="none" sz="1200" b="0">
                <a:latin typeface="Calibri"/>
                <a:cs typeface="Calibri"/>
              </a:rPr>
              <a:t>this </a:t>
            </a:r>
            <a:r>
              <a:rPr dirty="0" u="none" sz="1200" spc="-5" b="0">
                <a:latin typeface="Calibri"/>
                <a:cs typeface="Calibri"/>
              </a:rPr>
              <a:t>system searching the available blood </a:t>
            </a:r>
            <a:r>
              <a:rPr dirty="0" u="none" sz="1200" b="0">
                <a:latin typeface="Calibri"/>
                <a:cs typeface="Calibri"/>
              </a:rPr>
              <a:t>becomes </a:t>
            </a:r>
            <a:r>
              <a:rPr dirty="0" u="none" sz="1200" spc="-5" b="0">
                <a:latin typeface="Calibri"/>
                <a:cs typeface="Calibri"/>
              </a:rPr>
              <a:t>easy and saves lot of </a:t>
            </a:r>
            <a:r>
              <a:rPr dirty="0" u="none" sz="1200" b="0">
                <a:latin typeface="Calibri"/>
                <a:cs typeface="Calibri"/>
              </a:rPr>
              <a:t>time </a:t>
            </a:r>
            <a:r>
              <a:rPr dirty="0" u="none" sz="1200" spc="-5" b="0">
                <a:latin typeface="Calibri"/>
                <a:cs typeface="Calibri"/>
              </a:rPr>
              <a:t>than </a:t>
            </a:r>
            <a:r>
              <a:rPr dirty="0" u="none" sz="1200" b="0">
                <a:latin typeface="Calibri"/>
                <a:cs typeface="Calibri"/>
              </a:rPr>
              <a:t> the </a:t>
            </a:r>
            <a:r>
              <a:rPr dirty="0" u="none" sz="1200" spc="-5" b="0">
                <a:latin typeface="Calibri"/>
                <a:cs typeface="Calibri"/>
              </a:rPr>
              <a:t>manual system. </a:t>
            </a:r>
            <a:r>
              <a:rPr dirty="0" u="none" sz="1200" b="0">
                <a:latin typeface="Calibri"/>
                <a:cs typeface="Calibri"/>
              </a:rPr>
              <a:t>It </a:t>
            </a:r>
            <a:r>
              <a:rPr dirty="0" u="none" sz="1200" spc="-5" b="0">
                <a:latin typeface="Calibri"/>
                <a:cs typeface="Calibri"/>
              </a:rPr>
              <a:t>will hoard, operate, recover and analyze information concerned with </a:t>
            </a:r>
            <a:r>
              <a:rPr dirty="0" u="none" sz="1200" b="0">
                <a:latin typeface="Calibri"/>
                <a:cs typeface="Calibri"/>
              </a:rPr>
              <a:t> the </a:t>
            </a:r>
            <a:r>
              <a:rPr dirty="0" u="none" sz="1200" spc="-5" b="0">
                <a:latin typeface="Calibri"/>
                <a:cs typeface="Calibri"/>
              </a:rPr>
              <a:t>administrative </a:t>
            </a:r>
            <a:r>
              <a:rPr dirty="0" u="none" sz="1200" b="0">
                <a:latin typeface="Calibri"/>
                <a:cs typeface="Calibri"/>
              </a:rPr>
              <a:t>and </a:t>
            </a:r>
            <a:r>
              <a:rPr dirty="0" u="none" sz="1200" spc="-5" b="0">
                <a:latin typeface="Calibri"/>
                <a:cs typeface="Calibri"/>
              </a:rPr>
              <a:t>inventory management within </a:t>
            </a:r>
            <a:r>
              <a:rPr dirty="0" u="none" sz="1200" b="0">
                <a:latin typeface="Calibri"/>
                <a:cs typeface="Calibri"/>
              </a:rPr>
              <a:t>a </a:t>
            </a:r>
            <a:r>
              <a:rPr dirty="0" u="none" sz="1200" spc="-5" b="0">
                <a:latin typeface="Calibri"/>
                <a:cs typeface="Calibri"/>
              </a:rPr>
              <a:t>blood bank. </a:t>
            </a:r>
            <a:r>
              <a:rPr dirty="0" u="none" sz="1200" b="0">
                <a:latin typeface="Calibri"/>
                <a:cs typeface="Calibri"/>
              </a:rPr>
              <a:t>This </a:t>
            </a:r>
            <a:r>
              <a:rPr dirty="0" u="none" sz="1200" spc="-5" b="0">
                <a:latin typeface="Calibri"/>
                <a:cs typeface="Calibri"/>
              </a:rPr>
              <a:t>system </a:t>
            </a:r>
            <a:r>
              <a:rPr dirty="0" u="none" sz="1200" b="0">
                <a:latin typeface="Calibri"/>
                <a:cs typeface="Calibri"/>
              </a:rPr>
              <a:t>is </a:t>
            </a:r>
            <a:r>
              <a:rPr dirty="0" u="none" sz="1200" spc="-5" b="0">
                <a:latin typeface="Calibri"/>
                <a:cs typeface="Calibri"/>
              </a:rPr>
              <a:t>developed </a:t>
            </a:r>
            <a:r>
              <a:rPr dirty="0" u="none" sz="1200" spc="-26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in</a:t>
            </a:r>
            <a:r>
              <a:rPr dirty="0" u="none" sz="1200" spc="-3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a</a:t>
            </a:r>
            <a:r>
              <a:rPr dirty="0" u="none" sz="1200" spc="-4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manner</a:t>
            </a:r>
            <a:r>
              <a:rPr dirty="0" u="none" sz="1200" spc="-5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that</a:t>
            </a:r>
            <a:r>
              <a:rPr dirty="0" u="none" sz="1200" spc="-20" b="0">
                <a:latin typeface="Calibri"/>
                <a:cs typeface="Calibri"/>
              </a:rPr>
              <a:t> </a:t>
            </a:r>
            <a:r>
              <a:rPr dirty="0" u="none" sz="1200" spc="-10" b="0">
                <a:latin typeface="Calibri"/>
                <a:cs typeface="Calibri"/>
              </a:rPr>
              <a:t>it</a:t>
            </a:r>
            <a:r>
              <a:rPr dirty="0" u="none" sz="1200" spc="-2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is</a:t>
            </a:r>
            <a:r>
              <a:rPr dirty="0" u="none" sz="1200" spc="-4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manageable,</a:t>
            </a:r>
            <a:r>
              <a:rPr dirty="0" u="none" sz="1200" spc="-45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time</a:t>
            </a:r>
            <a:r>
              <a:rPr dirty="0" u="none" sz="1200" spc="-3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effective,</a:t>
            </a:r>
            <a:r>
              <a:rPr dirty="0" u="none" sz="1200" spc="-35" b="0">
                <a:latin typeface="Calibri"/>
                <a:cs typeface="Calibri"/>
              </a:rPr>
              <a:t> </a:t>
            </a:r>
            <a:r>
              <a:rPr dirty="0" u="none" sz="1200" spc="-10" b="0">
                <a:latin typeface="Calibri"/>
                <a:cs typeface="Calibri"/>
              </a:rPr>
              <a:t>cost</a:t>
            </a:r>
            <a:r>
              <a:rPr dirty="0" u="none" sz="1200" spc="-2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effective,</a:t>
            </a:r>
            <a:r>
              <a:rPr dirty="0" u="none" sz="1200" spc="-35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flexible</a:t>
            </a:r>
            <a:r>
              <a:rPr dirty="0" u="none" sz="1200" spc="-35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and</a:t>
            </a:r>
            <a:r>
              <a:rPr dirty="0" u="none" sz="1200" spc="-5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much</a:t>
            </a:r>
            <a:r>
              <a:rPr dirty="0" u="none" sz="1200" spc="-35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man</a:t>
            </a:r>
            <a:r>
              <a:rPr dirty="0" u="none" sz="1200" spc="-3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power </a:t>
            </a:r>
            <a:r>
              <a:rPr dirty="0" u="none" sz="1200" spc="-26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is</a:t>
            </a:r>
            <a:r>
              <a:rPr dirty="0" u="none" sz="1200" spc="-5" b="0">
                <a:latin typeface="Calibri"/>
                <a:cs typeface="Calibri"/>
              </a:rPr>
              <a:t> not</a:t>
            </a:r>
            <a:r>
              <a:rPr dirty="0" u="none" sz="1200" spc="1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required.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9896" y="856233"/>
            <a:ext cx="35058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Black"/>
                <a:cs typeface="Arial Black"/>
              </a:rPr>
              <a:t>--</a:t>
            </a:r>
            <a:r>
              <a:rPr dirty="0" sz="1400" spc="-5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Creation </a:t>
            </a:r>
            <a:r>
              <a:rPr dirty="0" sz="1400" spc="-10">
                <a:latin typeface="Arial Black"/>
                <a:cs typeface="Arial Black"/>
              </a:rPr>
              <a:t>of</a:t>
            </a:r>
            <a:r>
              <a:rPr dirty="0" sz="1400">
                <a:latin typeface="Arial Black"/>
                <a:cs typeface="Arial Black"/>
              </a:rPr>
              <a:t> </a:t>
            </a:r>
            <a:r>
              <a:rPr dirty="0" sz="1400" spc="-5">
                <a:latin typeface="Arial Black"/>
                <a:cs typeface="Arial Black"/>
              </a:rPr>
              <a:t>'BloodSpecimen'</a:t>
            </a:r>
            <a:r>
              <a:rPr dirty="0" sz="1400" spc="-15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table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308" y="1275841"/>
            <a:ext cx="6115685" cy="5607685"/>
          </a:xfrm>
          <a:prstGeom prst="rect">
            <a:avLst/>
          </a:prstGeom>
          <a:solidFill>
            <a:srgbClr val="1E1E1E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325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Creation</a:t>
            </a:r>
            <a:r>
              <a:rPr dirty="0" sz="1200" spc="-2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of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'BloodSpecimen'</a:t>
            </a:r>
            <a:r>
              <a:rPr dirty="0" sz="1200" spc="-2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353060" marR="3322954" indent="-335280">
              <a:lnSpc>
                <a:spcPct val="98900"/>
              </a:lnSpc>
              <a:spcBef>
                <a:spcPts val="10"/>
              </a:spcBef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CREATE TABLE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BloodSpecimen ( </a:t>
            </a:r>
            <a:r>
              <a:rPr dirty="0" sz="1200" spc="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specimen_number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3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b_group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status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53060" marR="3909695">
              <a:lnSpc>
                <a:spcPts val="1430"/>
              </a:lnSpc>
              <a:spcBef>
                <a:spcPts val="40"/>
              </a:spcBef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dfind_ID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3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M_id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53060" marR="1898014">
              <a:lnSpc>
                <a:spcPts val="1420"/>
              </a:lnSpc>
              <a:spcBef>
                <a:spcPts val="5"/>
              </a:spcBef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primary</a:t>
            </a:r>
            <a:r>
              <a:rPr dirty="0" sz="1200" spc="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 spc="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(specimen_number,</a:t>
            </a:r>
            <a:r>
              <a:rPr dirty="0" sz="1200" spc="1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b_group), </a:t>
            </a:r>
            <a:r>
              <a:rPr dirty="0" sz="1200" spc="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FOREIGN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(M_id)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REFERENCES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BB_Manager(M_id),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375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FOREIGN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(dfind_ID)</a:t>
            </a:r>
            <a:r>
              <a:rPr dirty="0" sz="1200" spc="-1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REFERENCES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DiseaseFinder(dfind_ID)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35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Consolas"/>
              <a:cs typeface="Consolas"/>
            </a:endParaRPr>
          </a:p>
          <a:p>
            <a:pPr marL="17780" marR="3994150">
              <a:lnSpc>
                <a:spcPts val="1430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65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Value</a:t>
            </a:r>
            <a:r>
              <a:rPr dirty="0" sz="1200" spc="66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insertion </a:t>
            </a:r>
            <a:r>
              <a:rPr dirty="0" sz="1200" spc="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INSERT</a:t>
            </a:r>
            <a:r>
              <a:rPr dirty="0" sz="1200" spc="-5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into</a:t>
            </a:r>
            <a:r>
              <a:rPr dirty="0" sz="1200" spc="-5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BloodSpecimen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375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VALUES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1001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'B+'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'O+'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12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102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'AB+'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102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1004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'O-'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14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1006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104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1007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'AB-'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15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104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1008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'AB-'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105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1009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'B+'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105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'O+'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12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105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'O+'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'O-'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14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102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'B-'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14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102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5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1014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'AB+'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15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 marL="17780">
              <a:lnSpc>
                <a:spcPts val="1435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Display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35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Select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from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BloodSpecimen;</a:t>
            </a:r>
            <a:endParaRPr sz="1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7223696"/>
            <a:ext cx="3632200" cy="309854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850899"/>
            <a:ext cx="5790692" cy="739089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9896" y="1089406"/>
            <a:ext cx="23774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Black"/>
                <a:cs typeface="Arial Black"/>
              </a:rPr>
              <a:t>--</a:t>
            </a:r>
            <a:r>
              <a:rPr dirty="0" sz="1400" spc="-15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Creation</a:t>
            </a:r>
            <a:r>
              <a:rPr dirty="0" sz="1400" spc="-10">
                <a:latin typeface="Arial Black"/>
                <a:cs typeface="Arial Black"/>
              </a:rPr>
              <a:t> of </a:t>
            </a:r>
            <a:r>
              <a:rPr dirty="0" sz="1400" spc="-5">
                <a:latin typeface="Arial Black"/>
                <a:cs typeface="Arial Black"/>
              </a:rPr>
              <a:t>'City' table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308" y="1490725"/>
            <a:ext cx="6115685" cy="3798570"/>
          </a:xfrm>
          <a:prstGeom prst="rect">
            <a:avLst/>
          </a:prstGeom>
          <a:solidFill>
            <a:srgbClr val="1E1E1E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340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Creation</a:t>
            </a:r>
            <a:r>
              <a:rPr dirty="0" sz="1200" spc="-2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of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'City'</a:t>
            </a:r>
            <a:r>
              <a:rPr dirty="0" sz="1200" spc="-2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20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CREATE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TABLE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City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City_ID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PRIMARY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City_name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35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nsolas"/>
              <a:cs typeface="Consolas"/>
            </a:endParaRPr>
          </a:p>
          <a:p>
            <a:pPr marL="17780" marR="4580255">
              <a:lnSpc>
                <a:spcPts val="1430"/>
              </a:lnSpc>
              <a:spcBef>
                <a:spcPts val="5"/>
              </a:spcBef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5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Value</a:t>
            </a:r>
            <a:r>
              <a:rPr dirty="0" sz="1200" spc="-5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insertion </a:t>
            </a:r>
            <a:r>
              <a:rPr dirty="0" sz="1200" spc="-64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INSERT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into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City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375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VALUES</a:t>
            </a:r>
            <a:r>
              <a:rPr dirty="0" sz="1200" spc="-4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1100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'Asgard'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5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1200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'Paradis'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1300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'Marley'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1400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'Wakanda'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1500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'Valhalla'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1600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'Madripoor'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1700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'Hogwarts'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1800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'Sokovia'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1900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'Kamar-Taj'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5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2000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'Gotham'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nsolas"/>
              <a:cs typeface="Consolas"/>
            </a:endParaRPr>
          </a:p>
          <a:p>
            <a:pPr marL="17780" marR="4497070">
              <a:lnSpc>
                <a:spcPts val="1430"/>
              </a:lnSpc>
              <a:spcBef>
                <a:spcPts val="5"/>
              </a:spcBef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 Display table </a:t>
            </a:r>
            <a:r>
              <a:rPr dirty="0" sz="1200" spc="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select</a:t>
            </a:r>
            <a:r>
              <a:rPr dirty="0" sz="1200" spc="-3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from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City;</a:t>
            </a:r>
            <a:endParaRPr sz="1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7197661"/>
            <a:ext cx="1587500" cy="2489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21482" y="5629655"/>
            <a:ext cx="3162299" cy="406298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9896" y="856233"/>
            <a:ext cx="33756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Black"/>
                <a:cs typeface="Arial Black"/>
              </a:rPr>
              <a:t>--</a:t>
            </a:r>
            <a:r>
              <a:rPr dirty="0" sz="1400" spc="-5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Creation </a:t>
            </a:r>
            <a:r>
              <a:rPr dirty="0" sz="1400" spc="-10">
                <a:latin typeface="Arial Black"/>
                <a:cs typeface="Arial Black"/>
              </a:rPr>
              <a:t>of</a:t>
            </a:r>
            <a:r>
              <a:rPr dirty="0" sz="1400" spc="-5">
                <a:latin typeface="Arial Black"/>
                <a:cs typeface="Arial Black"/>
              </a:rPr>
              <a:t> 'DiseaseFinder'</a:t>
            </a:r>
            <a:r>
              <a:rPr dirty="0" sz="1400" spc="5">
                <a:latin typeface="Arial Black"/>
                <a:cs typeface="Arial Black"/>
              </a:rPr>
              <a:t> </a:t>
            </a:r>
            <a:r>
              <a:rPr dirty="0" sz="1400" spc="-5">
                <a:latin typeface="Arial Black"/>
                <a:cs typeface="Arial Black"/>
              </a:rPr>
              <a:t>table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308" y="1251457"/>
            <a:ext cx="6115685" cy="3978275"/>
          </a:xfrm>
          <a:prstGeom prst="rect">
            <a:avLst/>
          </a:prstGeom>
          <a:solidFill>
            <a:srgbClr val="1E1E1E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325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Creation</a:t>
            </a:r>
            <a:r>
              <a:rPr dirty="0" sz="1200" spc="-2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of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'DiseaseFinder'</a:t>
            </a:r>
            <a:r>
              <a:rPr dirty="0" sz="1200" spc="-2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30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CREATE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TABLE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DiseaseFinder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endParaRPr sz="1200">
              <a:latin typeface="Consolas"/>
              <a:cs typeface="Consolas"/>
            </a:endParaRPr>
          </a:p>
          <a:p>
            <a:pPr marL="353060" marR="2903855">
              <a:lnSpc>
                <a:spcPct val="98800"/>
              </a:lnSpc>
              <a:spcBef>
                <a:spcPts val="10"/>
              </a:spcBef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dfind_ID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PRIMARY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dfind_name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 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dfind_PhNo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bigint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3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17780">
              <a:lnSpc>
                <a:spcPts val="1430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Value</a:t>
            </a:r>
            <a:r>
              <a:rPr dirty="0" sz="1200" spc="-4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insertion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20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INSERT</a:t>
            </a:r>
            <a:r>
              <a:rPr dirty="0" sz="1200" spc="-4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into</a:t>
            </a:r>
            <a:r>
              <a:rPr dirty="0" sz="1200" spc="-4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DiseaseFinder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30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VALUES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'Indiana'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9693959681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'Stephen'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9693959682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'Christine'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9693959683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14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'Gwen'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9693959672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'Viktor'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9693959679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16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'Skywalker'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9693959684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17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'Julius'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9693959685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18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'Kratos'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9693959686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19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'Brutus'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9693959687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5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'Murdock'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9693959688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 marL="17780">
              <a:lnSpc>
                <a:spcPts val="1435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Display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35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select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from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DiseaseFinder;</a:t>
            </a:r>
            <a:endParaRPr sz="120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4800" y="304799"/>
            <a:ext cx="6955790" cy="10091420"/>
            <a:chOff x="304800" y="304799"/>
            <a:chExt cx="6955790" cy="100914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800" y="7856181"/>
              <a:ext cx="2565400" cy="2540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2410" y="5570181"/>
              <a:ext cx="3314700" cy="48259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304799"/>
              <a:ext cx="6955790" cy="10086340"/>
            </a:xfrm>
            <a:custGeom>
              <a:avLst/>
              <a:gdLst/>
              <a:ahLst/>
              <a:cxnLst/>
              <a:rect l="l" t="t" r="r" b="b"/>
              <a:pathLst>
                <a:path w="6955790" h="10086340">
                  <a:moveTo>
                    <a:pt x="6955523" y="0"/>
                  </a:moveTo>
                  <a:lnTo>
                    <a:pt x="6949440" y="0"/>
                  </a:lnTo>
                  <a:lnTo>
                    <a:pt x="6949440" y="6096"/>
                  </a:lnTo>
                  <a:lnTo>
                    <a:pt x="6949440" y="10079736"/>
                  </a:lnTo>
                  <a:lnTo>
                    <a:pt x="6096" y="10079736"/>
                  </a:lnTo>
                  <a:lnTo>
                    <a:pt x="6096" y="6096"/>
                  </a:lnTo>
                  <a:lnTo>
                    <a:pt x="6949440" y="6096"/>
                  </a:lnTo>
                  <a:lnTo>
                    <a:pt x="6949440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10079736"/>
                  </a:lnTo>
                  <a:lnTo>
                    <a:pt x="0" y="10085832"/>
                  </a:lnTo>
                  <a:lnTo>
                    <a:pt x="6096" y="10085832"/>
                  </a:lnTo>
                  <a:lnTo>
                    <a:pt x="6949440" y="10085832"/>
                  </a:lnTo>
                  <a:lnTo>
                    <a:pt x="6955523" y="10085832"/>
                  </a:lnTo>
                  <a:lnTo>
                    <a:pt x="6955523" y="10079736"/>
                  </a:lnTo>
                  <a:lnTo>
                    <a:pt x="6955523" y="6096"/>
                  </a:lnTo>
                  <a:lnTo>
                    <a:pt x="69555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9896" y="1089406"/>
            <a:ext cx="347535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Black"/>
                <a:cs typeface="Arial Black"/>
              </a:rPr>
              <a:t>--</a:t>
            </a:r>
            <a:r>
              <a:rPr dirty="0" sz="1400" spc="-5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Creation </a:t>
            </a:r>
            <a:r>
              <a:rPr dirty="0" sz="1400" spc="-10">
                <a:latin typeface="Arial Black"/>
                <a:cs typeface="Arial Black"/>
              </a:rPr>
              <a:t>of</a:t>
            </a:r>
            <a:r>
              <a:rPr dirty="0" sz="1400" spc="-5">
                <a:latin typeface="Arial Black"/>
                <a:cs typeface="Arial Black"/>
              </a:rPr>
              <a:t> 'Hospital_Info_1'</a:t>
            </a:r>
            <a:r>
              <a:rPr dirty="0" sz="1400" spc="-10">
                <a:latin typeface="Arial Black"/>
                <a:cs typeface="Arial Black"/>
              </a:rPr>
              <a:t> </a:t>
            </a:r>
            <a:r>
              <a:rPr dirty="0" sz="1400" spc="-5">
                <a:latin typeface="Arial Black"/>
                <a:cs typeface="Arial Black"/>
              </a:rPr>
              <a:t>table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308" y="1501393"/>
            <a:ext cx="6115685" cy="4702175"/>
          </a:xfrm>
          <a:prstGeom prst="rect">
            <a:avLst/>
          </a:prstGeom>
          <a:solidFill>
            <a:srgbClr val="1E1E1E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325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Creation</a:t>
            </a:r>
            <a:r>
              <a:rPr dirty="0" sz="1200" spc="-2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of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'Hospital_Info_1'</a:t>
            </a:r>
            <a:r>
              <a:rPr dirty="0" sz="1200" spc="-2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353060" marR="3574415" indent="-335280">
              <a:lnSpc>
                <a:spcPts val="1430"/>
              </a:lnSpc>
              <a:spcBef>
                <a:spcPts val="50"/>
              </a:spcBef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CREATE</a:t>
            </a:r>
            <a:r>
              <a:rPr dirty="0" sz="1200" spc="-3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TABLE</a:t>
            </a:r>
            <a:r>
              <a:rPr dirty="0" sz="1200" spc="-3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Hospital_Info_1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hosp_ID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53060" marR="3071495">
              <a:lnSpc>
                <a:spcPts val="1420"/>
              </a:lnSpc>
              <a:spcBef>
                <a:spcPts val="5"/>
              </a:spcBef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hosp_name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City_ID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375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M_id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primary</a:t>
            </a:r>
            <a:r>
              <a:rPr dirty="0" sz="1200" spc="-6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(hosp_ID),</a:t>
            </a:r>
            <a:endParaRPr sz="1200">
              <a:latin typeface="Consolas"/>
              <a:cs typeface="Consolas"/>
            </a:endParaRPr>
          </a:p>
          <a:p>
            <a:pPr marL="353060" marR="1898014">
              <a:lnSpc>
                <a:spcPts val="1420"/>
              </a:lnSpc>
              <a:spcBef>
                <a:spcPts val="55"/>
              </a:spcBef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FOREIGN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(M_id)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REFERENCES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BB_Manager(M_id),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FOREIGN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(City_ID)</a:t>
            </a:r>
            <a:r>
              <a:rPr dirty="0" sz="1200" spc="-1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REFERENCES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City(City_ID)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385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17780">
              <a:lnSpc>
                <a:spcPts val="1430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Value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insertion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20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INSERT</a:t>
            </a:r>
            <a:r>
              <a:rPr dirty="0" sz="1200" spc="-4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into</a:t>
            </a:r>
            <a:r>
              <a:rPr dirty="0" sz="1200" spc="-4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Hospital_Info_1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30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VALUES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'Springfield'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1100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'Hampshire'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1200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'Winterfell'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1300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'Riverrun'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1400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104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'Hogsmeade'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1800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6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'Greenoaks'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1300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106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7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'Forestpark'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1300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102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5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8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'Parkland'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1200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106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9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'Pinecreek'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1500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109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5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'Alphaville'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1700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105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 marL="17780">
              <a:lnSpc>
                <a:spcPts val="1435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Display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35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select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from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Hospital_Info_1;</a:t>
            </a:r>
            <a:endParaRPr sz="1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6544055"/>
            <a:ext cx="2692400" cy="266687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850899"/>
            <a:ext cx="5702046" cy="70789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9896" y="943101"/>
            <a:ext cx="347535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Black"/>
                <a:cs typeface="Arial Black"/>
              </a:rPr>
              <a:t>--</a:t>
            </a:r>
            <a:r>
              <a:rPr dirty="0" sz="1400" spc="-5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Creation </a:t>
            </a:r>
            <a:r>
              <a:rPr dirty="0" sz="1400" spc="-10">
                <a:latin typeface="Arial Black"/>
                <a:cs typeface="Arial Black"/>
              </a:rPr>
              <a:t>of</a:t>
            </a:r>
            <a:r>
              <a:rPr dirty="0" sz="1400" spc="-5">
                <a:latin typeface="Arial Black"/>
                <a:cs typeface="Arial Black"/>
              </a:rPr>
              <a:t> 'Hospital_Info_2'</a:t>
            </a:r>
            <a:r>
              <a:rPr dirty="0" sz="1400" spc="-10">
                <a:latin typeface="Arial Black"/>
                <a:cs typeface="Arial Black"/>
              </a:rPr>
              <a:t> </a:t>
            </a:r>
            <a:r>
              <a:rPr dirty="0" sz="1400" spc="-5">
                <a:latin typeface="Arial Black"/>
                <a:cs typeface="Arial Black"/>
              </a:rPr>
              <a:t>table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308" y="1501393"/>
            <a:ext cx="6115685" cy="6513195"/>
          </a:xfrm>
          <a:prstGeom prst="rect">
            <a:avLst/>
          </a:prstGeom>
          <a:solidFill>
            <a:srgbClr val="1E1E1E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340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Creation</a:t>
            </a:r>
            <a:r>
              <a:rPr dirty="0" sz="1200" spc="-2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of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'Hospital_Info_2'</a:t>
            </a:r>
            <a:r>
              <a:rPr dirty="0" sz="1200" spc="-2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353060" marR="3574415" indent="-335280">
              <a:lnSpc>
                <a:spcPts val="1420"/>
              </a:lnSpc>
              <a:spcBef>
                <a:spcPts val="55"/>
              </a:spcBef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CREATE</a:t>
            </a:r>
            <a:r>
              <a:rPr dirty="0" sz="1200" spc="-3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TABLE</a:t>
            </a:r>
            <a:r>
              <a:rPr dirty="0" sz="1200" spc="-3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Hospital_Info_2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hosp_ID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375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hosp_name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53060" marR="3322954">
              <a:lnSpc>
                <a:spcPts val="1430"/>
              </a:lnSpc>
              <a:spcBef>
                <a:spcPts val="50"/>
              </a:spcBef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hosp_needed_Bgrp</a:t>
            </a:r>
            <a:r>
              <a:rPr dirty="0" sz="1200" spc="-10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hosp_needed_qnty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360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primary</a:t>
            </a:r>
            <a:r>
              <a:rPr dirty="0" sz="1200" spc="-4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(hosp_ID,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hosp_needed_Bgrp)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35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nsolas"/>
              <a:cs typeface="Consolas"/>
            </a:endParaRPr>
          </a:p>
          <a:p>
            <a:pPr marL="17780">
              <a:lnSpc>
                <a:spcPts val="1430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Value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insertion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20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INSERT</a:t>
            </a:r>
            <a:r>
              <a:rPr dirty="0" sz="1200" spc="-4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into</a:t>
            </a:r>
            <a:r>
              <a:rPr dirty="0" sz="1200" spc="-4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Hospital_Info_2</a:t>
            </a:r>
            <a:endParaRPr sz="1200">
              <a:latin typeface="Consolas"/>
              <a:cs typeface="Consolas"/>
            </a:endParaRPr>
          </a:p>
          <a:p>
            <a:pPr algn="ctr" marR="3053080">
              <a:lnSpc>
                <a:spcPts val="1430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VALUES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'Springfield'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20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algn="ctr" marR="305308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'Springfield'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'Springfield'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'AB+'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40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'Springfield'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'AB-'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'Springfield'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'B-'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20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'Hampshire'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40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'Hampshire'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'AB+'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20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'Hampshire'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'Hampshire'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'B-'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30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'Hampshire'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'B+'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5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'Hampshire'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'AB-'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'Winterfell'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'Winterfell'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'AB+'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'Winterfell'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'Winterfell'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'B-'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20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'Winterfell'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'B+'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'Winterfell'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'AB-'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'Riverrun'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'Riverrun'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40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7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'Forestpark'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'B-'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40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8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'Parkland'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'B+'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5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9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'Pinecreek'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'AB-'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20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 marL="17780">
              <a:lnSpc>
                <a:spcPts val="1435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Display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35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select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from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Hospital_Info_2;</a:t>
            </a:r>
            <a:endParaRPr sz="1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8354567"/>
            <a:ext cx="3340100" cy="184124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1116329"/>
            <a:ext cx="4800346" cy="762190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850899"/>
            <a:ext cx="5791073" cy="668781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4308" y="1275854"/>
            <a:ext cx="6115685" cy="5969000"/>
          </a:xfrm>
          <a:custGeom>
            <a:avLst/>
            <a:gdLst/>
            <a:ahLst/>
            <a:cxnLst/>
            <a:rect l="l" t="t" r="r" b="b"/>
            <a:pathLst>
              <a:path w="6115684" h="5969000">
                <a:moveTo>
                  <a:pt x="6115558" y="5607431"/>
                </a:moveTo>
                <a:lnTo>
                  <a:pt x="0" y="5607431"/>
                </a:lnTo>
                <a:lnTo>
                  <a:pt x="0" y="5788774"/>
                </a:lnTo>
                <a:lnTo>
                  <a:pt x="0" y="5968606"/>
                </a:lnTo>
                <a:lnTo>
                  <a:pt x="6115558" y="5968606"/>
                </a:lnTo>
                <a:lnTo>
                  <a:pt x="6115558" y="5788774"/>
                </a:lnTo>
                <a:lnTo>
                  <a:pt x="6115558" y="5607431"/>
                </a:lnTo>
                <a:close/>
              </a:path>
              <a:path w="6115684" h="5969000">
                <a:moveTo>
                  <a:pt x="6115558" y="5244719"/>
                </a:moveTo>
                <a:lnTo>
                  <a:pt x="0" y="5244719"/>
                </a:lnTo>
                <a:lnTo>
                  <a:pt x="0" y="5426062"/>
                </a:lnTo>
                <a:lnTo>
                  <a:pt x="0" y="5607418"/>
                </a:lnTo>
                <a:lnTo>
                  <a:pt x="6115558" y="5607418"/>
                </a:lnTo>
                <a:lnTo>
                  <a:pt x="6115558" y="5426062"/>
                </a:lnTo>
                <a:lnTo>
                  <a:pt x="6115558" y="5244719"/>
                </a:lnTo>
                <a:close/>
              </a:path>
              <a:path w="6115684" h="5969000">
                <a:moveTo>
                  <a:pt x="6115558" y="4883531"/>
                </a:moveTo>
                <a:lnTo>
                  <a:pt x="0" y="4883531"/>
                </a:lnTo>
                <a:lnTo>
                  <a:pt x="0" y="5064874"/>
                </a:lnTo>
                <a:lnTo>
                  <a:pt x="0" y="5244706"/>
                </a:lnTo>
                <a:lnTo>
                  <a:pt x="6115558" y="5244706"/>
                </a:lnTo>
                <a:lnTo>
                  <a:pt x="6115558" y="5064874"/>
                </a:lnTo>
                <a:lnTo>
                  <a:pt x="6115558" y="4883531"/>
                </a:lnTo>
                <a:close/>
              </a:path>
              <a:path w="6115684" h="5969000">
                <a:moveTo>
                  <a:pt x="6115558" y="4520819"/>
                </a:moveTo>
                <a:lnTo>
                  <a:pt x="0" y="4520819"/>
                </a:lnTo>
                <a:lnTo>
                  <a:pt x="0" y="4702162"/>
                </a:lnTo>
                <a:lnTo>
                  <a:pt x="0" y="4883518"/>
                </a:lnTo>
                <a:lnTo>
                  <a:pt x="6115558" y="4883518"/>
                </a:lnTo>
                <a:lnTo>
                  <a:pt x="6115558" y="4702162"/>
                </a:lnTo>
                <a:lnTo>
                  <a:pt x="6115558" y="4520819"/>
                </a:lnTo>
                <a:close/>
              </a:path>
              <a:path w="6115684" h="5969000">
                <a:moveTo>
                  <a:pt x="6115558" y="4159631"/>
                </a:moveTo>
                <a:lnTo>
                  <a:pt x="0" y="4159631"/>
                </a:lnTo>
                <a:lnTo>
                  <a:pt x="0" y="4340974"/>
                </a:lnTo>
                <a:lnTo>
                  <a:pt x="0" y="4520806"/>
                </a:lnTo>
                <a:lnTo>
                  <a:pt x="6115558" y="4520806"/>
                </a:lnTo>
                <a:lnTo>
                  <a:pt x="6115558" y="4340974"/>
                </a:lnTo>
                <a:lnTo>
                  <a:pt x="6115558" y="4159631"/>
                </a:lnTo>
                <a:close/>
              </a:path>
              <a:path w="6115684" h="5969000">
                <a:moveTo>
                  <a:pt x="6115558" y="3254121"/>
                </a:moveTo>
                <a:lnTo>
                  <a:pt x="0" y="3254121"/>
                </a:lnTo>
                <a:lnTo>
                  <a:pt x="0" y="3435464"/>
                </a:lnTo>
                <a:lnTo>
                  <a:pt x="0" y="3616820"/>
                </a:lnTo>
                <a:lnTo>
                  <a:pt x="0" y="3796652"/>
                </a:lnTo>
                <a:lnTo>
                  <a:pt x="0" y="3977957"/>
                </a:lnTo>
                <a:lnTo>
                  <a:pt x="0" y="4159618"/>
                </a:lnTo>
                <a:lnTo>
                  <a:pt x="6115558" y="4159618"/>
                </a:lnTo>
                <a:lnTo>
                  <a:pt x="6115558" y="3435464"/>
                </a:lnTo>
                <a:lnTo>
                  <a:pt x="6115558" y="3254121"/>
                </a:lnTo>
                <a:close/>
              </a:path>
              <a:path w="6115684" h="5969000">
                <a:moveTo>
                  <a:pt x="6115558" y="2711577"/>
                </a:moveTo>
                <a:lnTo>
                  <a:pt x="0" y="2711577"/>
                </a:lnTo>
                <a:lnTo>
                  <a:pt x="0" y="2892933"/>
                </a:lnTo>
                <a:lnTo>
                  <a:pt x="0" y="3072752"/>
                </a:lnTo>
                <a:lnTo>
                  <a:pt x="0" y="3254108"/>
                </a:lnTo>
                <a:lnTo>
                  <a:pt x="6115558" y="3254108"/>
                </a:lnTo>
                <a:lnTo>
                  <a:pt x="6115558" y="3072752"/>
                </a:lnTo>
                <a:lnTo>
                  <a:pt x="6115558" y="2892933"/>
                </a:lnTo>
                <a:lnTo>
                  <a:pt x="6115558" y="2711577"/>
                </a:lnTo>
                <a:close/>
              </a:path>
              <a:path w="6115684" h="5969000">
                <a:moveTo>
                  <a:pt x="6115558" y="1987677"/>
                </a:moveTo>
                <a:lnTo>
                  <a:pt x="0" y="1987677"/>
                </a:lnTo>
                <a:lnTo>
                  <a:pt x="0" y="2169020"/>
                </a:lnTo>
                <a:lnTo>
                  <a:pt x="0" y="2348852"/>
                </a:lnTo>
                <a:lnTo>
                  <a:pt x="0" y="2530208"/>
                </a:lnTo>
                <a:lnTo>
                  <a:pt x="0" y="2711564"/>
                </a:lnTo>
                <a:lnTo>
                  <a:pt x="6115558" y="2711564"/>
                </a:lnTo>
                <a:lnTo>
                  <a:pt x="6115558" y="2530208"/>
                </a:lnTo>
                <a:lnTo>
                  <a:pt x="6115558" y="2348852"/>
                </a:lnTo>
                <a:lnTo>
                  <a:pt x="6115558" y="2169020"/>
                </a:lnTo>
                <a:lnTo>
                  <a:pt x="6115558" y="1987677"/>
                </a:lnTo>
                <a:close/>
              </a:path>
              <a:path w="6115684" h="5969000">
                <a:moveTo>
                  <a:pt x="6115558" y="1806003"/>
                </a:moveTo>
                <a:lnTo>
                  <a:pt x="0" y="1806003"/>
                </a:lnTo>
                <a:lnTo>
                  <a:pt x="0" y="1987664"/>
                </a:lnTo>
                <a:lnTo>
                  <a:pt x="6115558" y="1987664"/>
                </a:lnTo>
                <a:lnTo>
                  <a:pt x="6115558" y="1806003"/>
                </a:lnTo>
                <a:close/>
              </a:path>
              <a:path w="6115684" h="5969000">
                <a:moveTo>
                  <a:pt x="6115558" y="1444752"/>
                </a:moveTo>
                <a:lnTo>
                  <a:pt x="0" y="1444752"/>
                </a:lnTo>
                <a:lnTo>
                  <a:pt x="0" y="1624571"/>
                </a:lnTo>
                <a:lnTo>
                  <a:pt x="0" y="1805927"/>
                </a:lnTo>
                <a:lnTo>
                  <a:pt x="6115558" y="1805927"/>
                </a:lnTo>
                <a:lnTo>
                  <a:pt x="6115558" y="1624571"/>
                </a:lnTo>
                <a:lnTo>
                  <a:pt x="6115558" y="1444752"/>
                </a:lnTo>
                <a:close/>
              </a:path>
              <a:path w="6115684" h="5969000">
                <a:moveTo>
                  <a:pt x="6115558" y="720852"/>
                </a:moveTo>
                <a:lnTo>
                  <a:pt x="0" y="720852"/>
                </a:lnTo>
                <a:lnTo>
                  <a:pt x="0" y="900671"/>
                </a:lnTo>
                <a:lnTo>
                  <a:pt x="0" y="1082027"/>
                </a:lnTo>
                <a:lnTo>
                  <a:pt x="0" y="1263383"/>
                </a:lnTo>
                <a:lnTo>
                  <a:pt x="0" y="1444739"/>
                </a:lnTo>
                <a:lnTo>
                  <a:pt x="6115558" y="1444739"/>
                </a:lnTo>
                <a:lnTo>
                  <a:pt x="6115558" y="1263383"/>
                </a:lnTo>
                <a:lnTo>
                  <a:pt x="6115558" y="1082027"/>
                </a:lnTo>
                <a:lnTo>
                  <a:pt x="6115558" y="900671"/>
                </a:lnTo>
                <a:lnTo>
                  <a:pt x="6115558" y="720852"/>
                </a:lnTo>
                <a:close/>
              </a:path>
              <a:path w="6115684" h="5969000">
                <a:moveTo>
                  <a:pt x="6115558" y="0"/>
                </a:moveTo>
                <a:lnTo>
                  <a:pt x="0" y="0"/>
                </a:lnTo>
                <a:lnTo>
                  <a:pt x="0" y="176771"/>
                </a:lnTo>
                <a:lnTo>
                  <a:pt x="0" y="358127"/>
                </a:lnTo>
                <a:lnTo>
                  <a:pt x="0" y="539483"/>
                </a:lnTo>
                <a:lnTo>
                  <a:pt x="0" y="720839"/>
                </a:lnTo>
                <a:lnTo>
                  <a:pt x="6115558" y="720839"/>
                </a:lnTo>
                <a:lnTo>
                  <a:pt x="6115558" y="539483"/>
                </a:lnTo>
                <a:lnTo>
                  <a:pt x="6115558" y="358127"/>
                </a:lnTo>
                <a:lnTo>
                  <a:pt x="6115558" y="176771"/>
                </a:lnTo>
                <a:lnTo>
                  <a:pt x="6115558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9896" y="856233"/>
            <a:ext cx="5474970" cy="6393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Black"/>
                <a:cs typeface="Arial Black"/>
              </a:rPr>
              <a:t>--</a:t>
            </a:r>
            <a:r>
              <a:rPr dirty="0" sz="1400" spc="-5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Creation</a:t>
            </a:r>
            <a:r>
              <a:rPr dirty="0" sz="1400" spc="-5">
                <a:latin typeface="Arial Black"/>
                <a:cs typeface="Arial Black"/>
              </a:rPr>
              <a:t> </a:t>
            </a:r>
            <a:r>
              <a:rPr dirty="0" sz="1400" spc="-10">
                <a:latin typeface="Arial Black"/>
                <a:cs typeface="Arial Black"/>
              </a:rPr>
              <a:t>of</a:t>
            </a:r>
            <a:r>
              <a:rPr dirty="0" sz="1400" spc="-5">
                <a:latin typeface="Arial Black"/>
                <a:cs typeface="Arial Black"/>
              </a:rPr>
              <a:t> 'Recipient'</a:t>
            </a:r>
            <a:r>
              <a:rPr dirty="0" sz="1400">
                <a:latin typeface="Arial Black"/>
                <a:cs typeface="Arial Black"/>
              </a:rPr>
              <a:t> </a:t>
            </a:r>
            <a:r>
              <a:rPr dirty="0" sz="1400" spc="-5">
                <a:latin typeface="Arial Black"/>
                <a:cs typeface="Arial Black"/>
              </a:rPr>
              <a:t>table</a:t>
            </a:r>
            <a:endParaRPr sz="1400">
              <a:latin typeface="Arial Black"/>
              <a:cs typeface="Arial Black"/>
            </a:endParaRPr>
          </a:p>
          <a:p>
            <a:pPr marL="12700" marR="2771140">
              <a:lnSpc>
                <a:spcPts val="1430"/>
              </a:lnSpc>
              <a:spcBef>
                <a:spcPts val="1470"/>
              </a:spcBef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Creation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of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'Recipient'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 </a:t>
            </a:r>
            <a:r>
              <a:rPr dirty="0" sz="1200" spc="-64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CREATE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TABLE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Recipient</a:t>
            </a:r>
            <a:r>
              <a:rPr dirty="0" sz="1200" spc="-1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ts val="1375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reci_ID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PRIMARY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47980" marR="2435860">
              <a:lnSpc>
                <a:spcPts val="1420"/>
              </a:lnSpc>
              <a:spcBef>
                <a:spcPts val="60"/>
              </a:spcBef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reci_name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reci_age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ts val="1375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reci_Brgp</a:t>
            </a:r>
            <a:r>
              <a:rPr dirty="0" sz="1200" spc="-7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47980" marR="3358515">
              <a:lnSpc>
                <a:spcPct val="98900"/>
              </a:lnSpc>
              <a:spcBef>
                <a:spcPts val="10"/>
              </a:spcBef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reci_Bqnty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float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200" spc="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reco_ID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3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City_ID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3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M_id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47980" marR="1262380">
              <a:lnSpc>
                <a:spcPts val="1430"/>
              </a:lnSpc>
              <a:spcBef>
                <a:spcPts val="45"/>
              </a:spcBef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FOREIGN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(M_id)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REFERENCES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BB_Manager(M_id),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FOREIGN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(City_ID)</a:t>
            </a:r>
            <a:r>
              <a:rPr dirty="0" sz="1200" spc="-1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REFERENCES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City(City_ID)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36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Alter</a:t>
            </a:r>
            <a:r>
              <a:rPr dirty="0" sz="1200" spc="-5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table</a:t>
            </a:r>
            <a:r>
              <a:rPr dirty="0" sz="1200" spc="-5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Recipient</a:t>
            </a:r>
            <a:endParaRPr sz="1200">
              <a:latin typeface="Consolas"/>
              <a:cs typeface="Consolas"/>
            </a:endParaRPr>
          </a:p>
          <a:p>
            <a:pPr marL="12700" marR="3274695">
              <a:lnSpc>
                <a:spcPts val="1430"/>
              </a:lnSpc>
              <a:spcBef>
                <a:spcPts val="50"/>
              </a:spcBef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ADD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reci_sex</a:t>
            </a:r>
            <a:r>
              <a:rPr dirty="0" sz="1200" spc="-5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Alter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table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Recipient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37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ADD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reci_reg_date</a:t>
            </a:r>
            <a:r>
              <a:rPr dirty="0" sz="1200" spc="-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date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ts val="1435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Value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insertion</a:t>
            </a:r>
            <a:endParaRPr sz="1200">
              <a:latin typeface="Consolas"/>
              <a:cs typeface="Consolas"/>
            </a:endParaRPr>
          </a:p>
          <a:p>
            <a:pPr marL="12700" marR="172720">
              <a:lnSpc>
                <a:spcPts val="1420"/>
              </a:lnSpc>
              <a:spcBef>
                <a:spcPts val="60"/>
              </a:spcBef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INSERT into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Recipient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VALUES </a:t>
            </a:r>
            <a:r>
              <a:rPr dirty="0" sz="1200" spc="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10001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'Indiana'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'B+'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101212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1100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'F'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'2015-12-17'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375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10002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'Bruce'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60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'A+'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101312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1100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'M'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'2015-12-16'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10003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'Goku'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35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'AB+'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101312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1200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'M'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'2015-10-17'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10004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'Stephen'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66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'B+'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101212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1300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104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'M'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'2016-11-17'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10005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'Itachi'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53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'B-'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101412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1400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'M'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'2015-04-17'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10006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'Erwin'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45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'O+'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101512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1500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'M'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'2015-12-17'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10007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'Natasha'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'AB-'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101212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1500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'M'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'2015-05-17'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10008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'Julius'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'B+'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101412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1300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'F'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'2015-12-14'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10009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'Hemsworth'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30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'A+'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101312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1100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104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'M'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'2015-02-16'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5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10010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'Langford'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'AB+'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101212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1200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107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'F'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'2016-10-17'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Display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select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from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Recipient;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4308" y="7244536"/>
            <a:ext cx="6115685" cy="182245"/>
          </a:xfrm>
          <a:custGeom>
            <a:avLst/>
            <a:gdLst/>
            <a:ahLst/>
            <a:cxnLst/>
            <a:rect l="l" t="t" r="r" b="b"/>
            <a:pathLst>
              <a:path w="6115684" h="182245">
                <a:moveTo>
                  <a:pt x="6115558" y="0"/>
                </a:moveTo>
                <a:lnTo>
                  <a:pt x="0" y="0"/>
                </a:lnTo>
                <a:lnTo>
                  <a:pt x="0" y="181660"/>
                </a:lnTo>
                <a:lnTo>
                  <a:pt x="6115558" y="181660"/>
                </a:lnTo>
                <a:lnTo>
                  <a:pt x="6115558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304800" y="304799"/>
            <a:ext cx="6955790" cy="10116185"/>
            <a:chOff x="304800" y="304799"/>
            <a:chExt cx="6955790" cy="1011618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800" y="7766367"/>
              <a:ext cx="6070600" cy="26543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304799"/>
              <a:ext cx="6955790" cy="10086340"/>
            </a:xfrm>
            <a:custGeom>
              <a:avLst/>
              <a:gdLst/>
              <a:ahLst/>
              <a:cxnLst/>
              <a:rect l="l" t="t" r="r" b="b"/>
              <a:pathLst>
                <a:path w="6955790" h="10086340">
                  <a:moveTo>
                    <a:pt x="6955523" y="0"/>
                  </a:moveTo>
                  <a:lnTo>
                    <a:pt x="6949440" y="0"/>
                  </a:lnTo>
                  <a:lnTo>
                    <a:pt x="6949440" y="6096"/>
                  </a:lnTo>
                  <a:lnTo>
                    <a:pt x="6949440" y="10079736"/>
                  </a:lnTo>
                  <a:lnTo>
                    <a:pt x="6096" y="10079736"/>
                  </a:lnTo>
                  <a:lnTo>
                    <a:pt x="6096" y="6096"/>
                  </a:lnTo>
                  <a:lnTo>
                    <a:pt x="6949440" y="6096"/>
                  </a:lnTo>
                  <a:lnTo>
                    <a:pt x="6949440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10079736"/>
                  </a:lnTo>
                  <a:lnTo>
                    <a:pt x="0" y="10085832"/>
                  </a:lnTo>
                  <a:lnTo>
                    <a:pt x="6096" y="10085832"/>
                  </a:lnTo>
                  <a:lnTo>
                    <a:pt x="6949440" y="10085832"/>
                  </a:lnTo>
                  <a:lnTo>
                    <a:pt x="6955523" y="10085832"/>
                  </a:lnTo>
                  <a:lnTo>
                    <a:pt x="6955523" y="10079736"/>
                  </a:lnTo>
                  <a:lnTo>
                    <a:pt x="6955523" y="6096"/>
                  </a:lnTo>
                  <a:lnTo>
                    <a:pt x="69555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34085" y="1798954"/>
            <a:ext cx="5922645" cy="7396480"/>
            <a:chOff x="934085" y="1798954"/>
            <a:chExt cx="5922645" cy="7396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085" y="1798954"/>
              <a:ext cx="5922645" cy="73964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0" y="1894204"/>
              <a:ext cx="5661659" cy="713359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7900" y="1805177"/>
              <a:ext cx="5838825" cy="7311390"/>
            </a:xfrm>
            <a:custGeom>
              <a:avLst/>
              <a:gdLst/>
              <a:ahLst/>
              <a:cxnLst/>
              <a:rect l="l" t="t" r="r" b="b"/>
              <a:pathLst>
                <a:path w="5838825" h="7311390">
                  <a:moveTo>
                    <a:pt x="5767705" y="89027"/>
                  </a:moveTo>
                  <a:lnTo>
                    <a:pt x="5749925" y="89027"/>
                  </a:lnTo>
                  <a:lnTo>
                    <a:pt x="5749925" y="7221982"/>
                  </a:lnTo>
                  <a:lnTo>
                    <a:pt x="5767705" y="7221982"/>
                  </a:lnTo>
                  <a:lnTo>
                    <a:pt x="5767705" y="89027"/>
                  </a:lnTo>
                  <a:close/>
                </a:path>
                <a:path w="5838825" h="7311390">
                  <a:moveTo>
                    <a:pt x="5767705" y="71120"/>
                  </a:moveTo>
                  <a:lnTo>
                    <a:pt x="71120" y="71120"/>
                  </a:lnTo>
                  <a:lnTo>
                    <a:pt x="71120" y="88900"/>
                  </a:lnTo>
                  <a:lnTo>
                    <a:pt x="71120" y="7222490"/>
                  </a:lnTo>
                  <a:lnTo>
                    <a:pt x="71120" y="7240270"/>
                  </a:lnTo>
                  <a:lnTo>
                    <a:pt x="5767705" y="7240270"/>
                  </a:lnTo>
                  <a:lnTo>
                    <a:pt x="5767705" y="7222490"/>
                  </a:lnTo>
                  <a:lnTo>
                    <a:pt x="88900" y="7222490"/>
                  </a:lnTo>
                  <a:lnTo>
                    <a:pt x="88900" y="88900"/>
                  </a:lnTo>
                  <a:lnTo>
                    <a:pt x="5767705" y="88900"/>
                  </a:lnTo>
                  <a:lnTo>
                    <a:pt x="5767705" y="71120"/>
                  </a:lnTo>
                  <a:close/>
                </a:path>
                <a:path w="5838825" h="7311390">
                  <a:moveTo>
                    <a:pt x="5838825" y="53467"/>
                  </a:moveTo>
                  <a:lnTo>
                    <a:pt x="5785485" y="53467"/>
                  </a:lnTo>
                  <a:lnTo>
                    <a:pt x="5785485" y="7257542"/>
                  </a:lnTo>
                  <a:lnTo>
                    <a:pt x="5838825" y="7257542"/>
                  </a:lnTo>
                  <a:lnTo>
                    <a:pt x="5838825" y="53467"/>
                  </a:lnTo>
                  <a:close/>
                </a:path>
                <a:path w="5838825" h="7311390">
                  <a:moveTo>
                    <a:pt x="5838825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7258050"/>
                  </a:lnTo>
                  <a:lnTo>
                    <a:pt x="0" y="7311390"/>
                  </a:lnTo>
                  <a:lnTo>
                    <a:pt x="5838825" y="7311390"/>
                  </a:lnTo>
                  <a:lnTo>
                    <a:pt x="5838825" y="7258050"/>
                  </a:lnTo>
                  <a:lnTo>
                    <a:pt x="53340" y="7258050"/>
                  </a:lnTo>
                  <a:lnTo>
                    <a:pt x="53340" y="53340"/>
                  </a:lnTo>
                  <a:lnTo>
                    <a:pt x="5838825" y="53340"/>
                  </a:lnTo>
                  <a:lnTo>
                    <a:pt x="5838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077082" y="882141"/>
            <a:ext cx="14147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ER</a:t>
            </a:r>
            <a:r>
              <a:rPr dirty="0" u="heavy" sz="2000" spc="-8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DIAGRAM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850899"/>
            <a:ext cx="3975100" cy="4063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800" y="5339079"/>
            <a:ext cx="5219700" cy="28067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9896" y="856233"/>
            <a:ext cx="35344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Black"/>
                <a:cs typeface="Arial Black"/>
              </a:rPr>
              <a:t>--</a:t>
            </a:r>
            <a:r>
              <a:rPr dirty="0" sz="1400" spc="-5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Creation</a:t>
            </a:r>
            <a:r>
              <a:rPr dirty="0" sz="1400" spc="-5">
                <a:latin typeface="Arial Black"/>
                <a:cs typeface="Arial Black"/>
              </a:rPr>
              <a:t> </a:t>
            </a:r>
            <a:r>
              <a:rPr dirty="0" sz="1400" spc="-10">
                <a:latin typeface="Arial Black"/>
                <a:cs typeface="Arial Black"/>
              </a:rPr>
              <a:t>of</a:t>
            </a:r>
            <a:r>
              <a:rPr dirty="0" sz="1400" spc="-5">
                <a:latin typeface="Arial Black"/>
                <a:cs typeface="Arial Black"/>
              </a:rPr>
              <a:t> 'Recording_Staff'</a:t>
            </a:r>
            <a:r>
              <a:rPr dirty="0" sz="1400" spc="-15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table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308" y="1275841"/>
            <a:ext cx="6115685" cy="3978275"/>
          </a:xfrm>
          <a:prstGeom prst="rect">
            <a:avLst/>
          </a:prstGeom>
          <a:solidFill>
            <a:srgbClr val="1E1E1E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325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Creation</a:t>
            </a:r>
            <a:r>
              <a:rPr dirty="0" sz="1200" spc="-2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of</a:t>
            </a:r>
            <a:r>
              <a:rPr dirty="0" sz="1200" spc="-3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'Recording_Staff'</a:t>
            </a:r>
            <a:r>
              <a:rPr dirty="0" sz="1200" spc="-2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353060" marR="2987675" indent="-335280">
              <a:lnSpc>
                <a:spcPts val="1430"/>
              </a:lnSpc>
              <a:spcBef>
                <a:spcPts val="50"/>
              </a:spcBef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CREATE</a:t>
            </a:r>
            <a:r>
              <a:rPr dirty="0" sz="1200" spc="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TABLE</a:t>
            </a:r>
            <a:r>
              <a:rPr dirty="0" sz="1200" spc="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Recording_Staff</a:t>
            </a:r>
            <a:r>
              <a:rPr dirty="0" sz="1200" spc="1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 </a:t>
            </a:r>
            <a:r>
              <a:rPr dirty="0" sz="1200" spc="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reco_ID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PRIMARY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53060" marR="3071495">
              <a:lnSpc>
                <a:spcPts val="142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reco_Name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reco_phNo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bigint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38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17780">
              <a:lnSpc>
                <a:spcPts val="1430"/>
              </a:lnSpc>
              <a:spcBef>
                <a:spcPts val="5"/>
              </a:spcBef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Value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insertion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20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INSERT</a:t>
            </a:r>
            <a:r>
              <a:rPr dirty="0" sz="1200" spc="-4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into</a:t>
            </a:r>
            <a:r>
              <a:rPr dirty="0" sz="1200" spc="-4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Recording_Staff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30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VALUES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101012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'Tanjiro'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4044846553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101112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'Zenitsu'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4045856553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101212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'Inosuke'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4045806553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101312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'Mitsuri'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4045806553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101412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'Nezuko'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4045806553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101512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'Muzan'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4045806553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101612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'Akaza'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4045806553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101712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'Tengen'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4045816553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101812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'Rengoku'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4045826553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5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101912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'Kokushibo'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4045836553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onsolas"/>
              <a:cs typeface="Consolas"/>
            </a:endParaRPr>
          </a:p>
          <a:p>
            <a:pPr marL="17780">
              <a:lnSpc>
                <a:spcPts val="1435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Display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35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select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from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Recording_Staff;</a:t>
            </a:r>
            <a:endParaRPr sz="120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2800" y="5519038"/>
            <a:ext cx="5651500" cy="4483100"/>
            <a:chOff x="812800" y="5519038"/>
            <a:chExt cx="5651500" cy="44831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800" y="5519038"/>
              <a:ext cx="3276600" cy="448297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9400" y="7582788"/>
              <a:ext cx="2374900" cy="2413000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2807" y="1144269"/>
            <a:ext cx="27813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SAMPLE</a:t>
            </a:r>
            <a:r>
              <a:rPr dirty="0" spc="-50"/>
              <a:t> </a:t>
            </a:r>
            <a:r>
              <a:rPr dirty="0"/>
              <a:t>SQL</a:t>
            </a:r>
            <a:r>
              <a:rPr dirty="0" spc="-50"/>
              <a:t> </a:t>
            </a:r>
            <a:r>
              <a:rPr dirty="0" spc="-5"/>
              <a:t>QUERIES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1920" y="2122677"/>
            <a:ext cx="5546725" cy="73533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241300" marR="5080" indent="-228600">
              <a:lnSpc>
                <a:spcPts val="1839"/>
              </a:lnSpc>
              <a:spcBef>
                <a:spcPts val="225"/>
              </a:spcBef>
            </a:pPr>
            <a:r>
              <a:rPr dirty="0" sz="1600" spc="-15" b="1">
                <a:latin typeface="Arial"/>
                <a:cs typeface="Arial"/>
              </a:rPr>
              <a:t>1.</a:t>
            </a:r>
            <a:r>
              <a:rPr dirty="0" sz="1600" spc="4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Create a </a:t>
            </a:r>
            <a:r>
              <a:rPr dirty="0" sz="1600" b="1">
                <a:latin typeface="Arial"/>
                <a:cs typeface="Arial"/>
              </a:rPr>
              <a:t>View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of</a:t>
            </a:r>
            <a:r>
              <a:rPr dirty="0" sz="1600" spc="-5" b="1">
                <a:latin typeface="Arial"/>
                <a:cs typeface="Arial"/>
              </a:rPr>
              <a:t> recipients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and</a:t>
            </a:r>
            <a:r>
              <a:rPr dirty="0" sz="1600" spc="3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donors’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names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having 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the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same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blood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group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registered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on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the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same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date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and </a:t>
            </a:r>
            <a:r>
              <a:rPr dirty="0" sz="1600" spc="-43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the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name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of</a:t>
            </a:r>
            <a:r>
              <a:rPr dirty="0" sz="1600" spc="-5" b="1">
                <a:latin typeface="Arial"/>
                <a:cs typeface="Arial"/>
              </a:rPr>
              <a:t> recording staff name.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985128"/>
            <a:ext cx="7575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920" y="8027669"/>
            <a:ext cx="5238115" cy="502284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241300" marR="5080" indent="-228600">
              <a:lnSpc>
                <a:spcPts val="1839"/>
              </a:lnSpc>
              <a:spcBef>
                <a:spcPts val="225"/>
              </a:spcBef>
            </a:pPr>
            <a:r>
              <a:rPr dirty="0" sz="1600" spc="-15" b="1">
                <a:latin typeface="Arial"/>
                <a:cs typeface="Arial"/>
              </a:rPr>
              <a:t>2. </a:t>
            </a:r>
            <a:r>
              <a:rPr dirty="0" sz="1600" spc="-5" b="1">
                <a:latin typeface="Arial"/>
                <a:cs typeface="Arial"/>
              </a:rPr>
              <a:t>Show </a:t>
            </a:r>
            <a:r>
              <a:rPr dirty="0" sz="1600" spc="-10" b="1">
                <a:latin typeface="Arial"/>
                <a:cs typeface="Arial"/>
              </a:rPr>
              <a:t>the </a:t>
            </a:r>
            <a:r>
              <a:rPr dirty="0" sz="1600" spc="-5" b="1">
                <a:latin typeface="Arial"/>
                <a:cs typeface="Arial"/>
              </a:rPr>
              <a:t>blood specimen </a:t>
            </a:r>
            <a:r>
              <a:rPr dirty="0" sz="1600" b="1">
                <a:latin typeface="Arial"/>
                <a:cs typeface="Arial"/>
              </a:rPr>
              <a:t>verified by </a:t>
            </a:r>
            <a:r>
              <a:rPr dirty="0" sz="1600" spc="-5" b="1">
                <a:latin typeface="Arial"/>
                <a:cs typeface="Arial"/>
              </a:rPr>
              <a:t>disease finder </a:t>
            </a:r>
            <a:r>
              <a:rPr dirty="0" sz="1600" spc="-43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Gwen </a:t>
            </a:r>
            <a:r>
              <a:rPr dirty="0" sz="1600" spc="-5" b="1">
                <a:latin typeface="Arial"/>
                <a:cs typeface="Arial"/>
              </a:rPr>
              <a:t>which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are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pure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(status=1).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3081781"/>
            <a:ext cx="5994400" cy="2692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800" y="6392671"/>
            <a:ext cx="2894965" cy="103505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04800" y="304799"/>
            <a:ext cx="7130415" cy="10086340"/>
            <a:chOff x="304800" y="304799"/>
            <a:chExt cx="7130415" cy="1008634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00" y="8752331"/>
              <a:ext cx="6622415" cy="76183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4800" y="304799"/>
              <a:ext cx="6955790" cy="10086340"/>
            </a:xfrm>
            <a:custGeom>
              <a:avLst/>
              <a:gdLst/>
              <a:ahLst/>
              <a:cxnLst/>
              <a:rect l="l" t="t" r="r" b="b"/>
              <a:pathLst>
                <a:path w="6955790" h="10086340">
                  <a:moveTo>
                    <a:pt x="6955523" y="0"/>
                  </a:moveTo>
                  <a:lnTo>
                    <a:pt x="6949440" y="0"/>
                  </a:lnTo>
                  <a:lnTo>
                    <a:pt x="6949440" y="6096"/>
                  </a:lnTo>
                  <a:lnTo>
                    <a:pt x="6949440" y="10079736"/>
                  </a:lnTo>
                  <a:lnTo>
                    <a:pt x="6096" y="10079736"/>
                  </a:lnTo>
                  <a:lnTo>
                    <a:pt x="6096" y="6096"/>
                  </a:lnTo>
                  <a:lnTo>
                    <a:pt x="6949440" y="6096"/>
                  </a:lnTo>
                  <a:lnTo>
                    <a:pt x="6949440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10079736"/>
                  </a:lnTo>
                  <a:lnTo>
                    <a:pt x="0" y="10085832"/>
                  </a:lnTo>
                  <a:lnTo>
                    <a:pt x="6096" y="10085832"/>
                  </a:lnTo>
                  <a:lnTo>
                    <a:pt x="6949440" y="10085832"/>
                  </a:lnTo>
                  <a:lnTo>
                    <a:pt x="6955523" y="10085832"/>
                  </a:lnTo>
                  <a:lnTo>
                    <a:pt x="6955523" y="10079736"/>
                  </a:lnTo>
                  <a:lnTo>
                    <a:pt x="6955523" y="6096"/>
                  </a:lnTo>
                  <a:lnTo>
                    <a:pt x="69555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82141"/>
            <a:ext cx="7575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920" y="2848101"/>
            <a:ext cx="5667375" cy="9702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just" marL="241300" marR="5080" indent="-228600">
              <a:lnSpc>
                <a:spcPct val="95900"/>
              </a:lnSpc>
              <a:spcBef>
                <a:spcPts val="175"/>
              </a:spcBef>
            </a:pPr>
            <a:r>
              <a:rPr dirty="0" sz="1600" spc="-15" b="1">
                <a:latin typeface="Arial"/>
                <a:cs typeface="Arial"/>
              </a:rPr>
              <a:t>3. </a:t>
            </a:r>
            <a:r>
              <a:rPr dirty="0" sz="1600" spc="-5" b="1">
                <a:latin typeface="Arial"/>
                <a:cs typeface="Arial"/>
              </a:rPr>
              <a:t>Show the pure blood specimen handled by BB_Manager </a:t>
            </a:r>
            <a:r>
              <a:rPr dirty="0" sz="1600" spc="-43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who also handles a recipient needing the same blood 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group along with the details of the BB_Manager and 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Recipient.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355716"/>
            <a:ext cx="7575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920" y="7070216"/>
            <a:ext cx="5670550" cy="73723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algn="just" marL="241300" marR="5080" indent="-228600">
              <a:lnSpc>
                <a:spcPct val="96000"/>
              </a:lnSpc>
              <a:spcBef>
                <a:spcPts val="170"/>
              </a:spcBef>
            </a:pPr>
            <a:r>
              <a:rPr dirty="0" sz="1600" spc="-15" b="1">
                <a:latin typeface="Arial"/>
                <a:cs typeface="Arial"/>
              </a:rPr>
              <a:t>4. </a:t>
            </a:r>
            <a:r>
              <a:rPr dirty="0" sz="1600" spc="-65" b="1">
                <a:latin typeface="Arial"/>
                <a:cs typeface="Arial"/>
              </a:rPr>
              <a:t>Show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 spc="-55" b="1">
                <a:latin typeface="Arial"/>
                <a:cs typeface="Arial"/>
              </a:rPr>
              <a:t>the donors </a:t>
            </a:r>
            <a:r>
              <a:rPr dirty="0" sz="1600" spc="-50" b="1">
                <a:latin typeface="Arial"/>
                <a:cs typeface="Arial"/>
              </a:rPr>
              <a:t>having </a:t>
            </a:r>
            <a:r>
              <a:rPr dirty="0" sz="1600" spc="-55" b="1">
                <a:latin typeface="Arial"/>
                <a:cs typeface="Arial"/>
              </a:rPr>
              <a:t>the </a:t>
            </a:r>
            <a:r>
              <a:rPr dirty="0" sz="1600" spc="-60" b="1">
                <a:latin typeface="Arial"/>
                <a:cs typeface="Arial"/>
              </a:rPr>
              <a:t>same</a:t>
            </a:r>
            <a:r>
              <a:rPr dirty="0" sz="1600" spc="320" b="1">
                <a:latin typeface="Arial"/>
                <a:cs typeface="Arial"/>
              </a:rPr>
              <a:t> </a:t>
            </a:r>
            <a:r>
              <a:rPr dirty="0" sz="1600" spc="-55" b="1">
                <a:latin typeface="Arial"/>
                <a:cs typeface="Arial"/>
              </a:rPr>
              <a:t>blood groups </a:t>
            </a:r>
            <a:r>
              <a:rPr dirty="0" sz="1600" spc="-45" b="1">
                <a:latin typeface="Arial"/>
                <a:cs typeface="Arial"/>
              </a:rPr>
              <a:t>required 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by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the</a:t>
            </a:r>
            <a:r>
              <a:rPr dirty="0" sz="1600" spc="-5" b="1">
                <a:latin typeface="Arial"/>
                <a:cs typeface="Arial"/>
              </a:rPr>
              <a:t> recipient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staying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in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the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same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city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along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with </a:t>
            </a:r>
            <a:r>
              <a:rPr dirty="0" sz="1600" spc="-43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recipient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details.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1291589"/>
            <a:ext cx="2590673" cy="11760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800" y="4040961"/>
            <a:ext cx="6150152" cy="11048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2800" y="5850673"/>
            <a:ext cx="3806190" cy="102866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223" y="8079696"/>
            <a:ext cx="5683246" cy="890312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033017"/>
            <a:ext cx="7575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920" y="3720210"/>
            <a:ext cx="5646420" cy="50355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241300" marR="5080" indent="-228600">
              <a:lnSpc>
                <a:spcPts val="1850"/>
              </a:lnSpc>
              <a:spcBef>
                <a:spcPts val="215"/>
              </a:spcBef>
            </a:pPr>
            <a:r>
              <a:rPr dirty="0" sz="1600" spc="-15" b="1">
                <a:latin typeface="Arial"/>
                <a:cs typeface="Arial"/>
              </a:rPr>
              <a:t>5.</a:t>
            </a:r>
            <a:r>
              <a:rPr dirty="0" sz="1600" spc="4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Display</a:t>
            </a:r>
            <a:r>
              <a:rPr dirty="0" sz="1600" spc="27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the</a:t>
            </a:r>
            <a:r>
              <a:rPr dirty="0" sz="1600" spc="25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information</a:t>
            </a:r>
            <a:r>
              <a:rPr dirty="0" sz="1600" spc="27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of</a:t>
            </a:r>
            <a:r>
              <a:rPr dirty="0" sz="1600" spc="24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Hospital_Info_1</a:t>
            </a:r>
            <a:r>
              <a:rPr dirty="0" sz="1600" spc="26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handled</a:t>
            </a:r>
            <a:r>
              <a:rPr dirty="0" sz="1600" spc="26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by </a:t>
            </a:r>
            <a:r>
              <a:rPr dirty="0" sz="1600" spc="-43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BB_Manager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whose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ID is</a:t>
            </a:r>
            <a:r>
              <a:rPr dirty="0" sz="1600" b="1">
                <a:latin typeface="Arial"/>
                <a:cs typeface="Arial"/>
              </a:rPr>
              <a:t> 103: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599556"/>
            <a:ext cx="7575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t: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1529079"/>
            <a:ext cx="3314573" cy="18326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6393" y="4477771"/>
            <a:ext cx="5913401" cy="90588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2800" y="6007226"/>
            <a:ext cx="3370579" cy="143446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1112265"/>
            <a:ext cx="17145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04" y="1793493"/>
            <a:ext cx="5766435" cy="349504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6985">
              <a:lnSpc>
                <a:spcPct val="101400"/>
              </a:lnSpc>
              <a:spcBef>
                <a:spcPts val="80"/>
              </a:spcBef>
            </a:pPr>
            <a:r>
              <a:rPr dirty="0" sz="1400">
                <a:latin typeface="Calibri"/>
                <a:cs typeface="Calibri"/>
              </a:rPr>
              <a:t>Prior to </a:t>
            </a:r>
            <a:r>
              <a:rPr dirty="0" sz="1400" spc="-5">
                <a:latin typeface="Calibri"/>
                <a:cs typeface="Calibri"/>
              </a:rPr>
              <a:t>this project, </a:t>
            </a:r>
            <a:r>
              <a:rPr dirty="0" sz="1400">
                <a:latin typeface="Calibri"/>
                <a:cs typeface="Calibri"/>
              </a:rPr>
              <a:t>a general </a:t>
            </a:r>
            <a:r>
              <a:rPr dirty="0" sz="1400" spc="-5">
                <a:latin typeface="Calibri"/>
                <a:cs typeface="Calibri"/>
              </a:rPr>
              <a:t>study of blood </a:t>
            </a:r>
            <a:r>
              <a:rPr dirty="0" sz="1400">
                <a:latin typeface="Calibri"/>
                <a:cs typeface="Calibri"/>
              </a:rPr>
              <a:t>bank </a:t>
            </a:r>
            <a:r>
              <a:rPr dirty="0" sz="1400" spc="-5">
                <a:latin typeface="Calibri"/>
                <a:cs typeface="Calibri"/>
              </a:rPr>
              <a:t>management system was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conducted from </a:t>
            </a:r>
            <a:r>
              <a:rPr dirty="0" sz="1400">
                <a:latin typeface="Calibri"/>
                <a:cs typeface="Calibri"/>
              </a:rPr>
              <a:t>recent researches </a:t>
            </a:r>
            <a:r>
              <a:rPr dirty="0" sz="1400" spc="-5">
                <a:latin typeface="Calibri"/>
                <a:cs typeface="Calibri"/>
              </a:rPr>
              <a:t>of various authors and facts</a:t>
            </a:r>
            <a:r>
              <a:rPr dirty="0" sz="1400" spc="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were </a:t>
            </a:r>
            <a:r>
              <a:rPr dirty="0" sz="1400" spc="-5">
                <a:latin typeface="Calibri"/>
                <a:cs typeface="Calibri"/>
              </a:rPr>
              <a:t>gathered </a:t>
            </a:r>
            <a:r>
              <a:rPr dirty="0" sz="1400">
                <a:latin typeface="Calibri"/>
                <a:cs typeface="Calibri"/>
              </a:rPr>
              <a:t> in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which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helped</a:t>
            </a:r>
            <a:r>
              <a:rPr dirty="0" sz="1400">
                <a:latin typeface="Calibri"/>
                <a:cs typeface="Calibri"/>
              </a:rPr>
              <a:t> to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uncover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misfits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that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facing.</a:t>
            </a:r>
            <a:endParaRPr sz="14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latin typeface="Calibri"/>
                <a:cs typeface="Calibri"/>
              </a:rPr>
              <a:t>After</a:t>
            </a:r>
            <a:r>
              <a:rPr dirty="0" sz="1400" spc="114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proper</a:t>
            </a:r>
            <a:r>
              <a:rPr dirty="0" sz="1400" spc="1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analyzation</a:t>
            </a:r>
            <a:r>
              <a:rPr dirty="0" sz="1400" spc="1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114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these</a:t>
            </a:r>
            <a:r>
              <a:rPr dirty="0" sz="1400" spc="9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problems,</a:t>
            </a:r>
            <a:r>
              <a:rPr dirty="0" sz="1400" spc="1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solution</a:t>
            </a:r>
            <a:r>
              <a:rPr dirty="0" sz="1400" spc="114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was</a:t>
            </a:r>
            <a:r>
              <a:rPr dirty="0" sz="1400" spc="1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then</a:t>
            </a:r>
            <a:r>
              <a:rPr dirty="0" sz="1400" spc="9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developed</a:t>
            </a:r>
            <a:r>
              <a:rPr dirty="0" sz="1400" spc="114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in</a:t>
            </a:r>
            <a:endParaRPr sz="1400">
              <a:latin typeface="Calibri"/>
              <a:cs typeface="Calibri"/>
            </a:endParaRPr>
          </a:p>
          <a:p>
            <a:pPr algn="just" marL="12700" marR="6350">
              <a:lnSpc>
                <a:spcPct val="101699"/>
              </a:lnSpc>
              <a:spcBef>
                <a:spcPts val="5"/>
              </a:spcBef>
            </a:pPr>
            <a:r>
              <a:rPr dirty="0" sz="1400" spc="-5">
                <a:latin typeface="Calibri"/>
                <a:cs typeface="Calibri"/>
              </a:rPr>
              <a:t>order </a:t>
            </a:r>
            <a:r>
              <a:rPr dirty="0" sz="140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meet </a:t>
            </a:r>
            <a:r>
              <a:rPr dirty="0" sz="1400">
                <a:latin typeface="Calibri"/>
                <a:cs typeface="Calibri"/>
              </a:rPr>
              <a:t>up the needs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>
                <a:latin typeface="Calibri"/>
                <a:cs typeface="Calibri"/>
              </a:rPr>
              <a:t>a more </a:t>
            </a:r>
            <a:r>
              <a:rPr dirty="0" sz="1400" spc="-5">
                <a:latin typeface="Calibri"/>
                <a:cs typeface="Calibri"/>
              </a:rPr>
              <a:t>advanced system. </a:t>
            </a:r>
            <a:r>
              <a:rPr dirty="0" sz="1400">
                <a:latin typeface="Calibri"/>
                <a:cs typeface="Calibri"/>
              </a:rPr>
              <a:t>This system is </a:t>
            </a:r>
            <a:r>
              <a:rPr dirty="0" sz="1400" spc="-5">
                <a:latin typeface="Calibri"/>
                <a:cs typeface="Calibri"/>
              </a:rPr>
              <a:t>known </a:t>
            </a:r>
            <a:r>
              <a:rPr dirty="0" sz="1400">
                <a:latin typeface="Calibri"/>
                <a:cs typeface="Calibri"/>
              </a:rPr>
              <a:t> as the </a:t>
            </a:r>
            <a:r>
              <a:rPr dirty="0" sz="1400" spc="-5">
                <a:latin typeface="Calibri"/>
                <a:cs typeface="Calibri"/>
              </a:rPr>
              <a:t>centralized </a:t>
            </a:r>
            <a:r>
              <a:rPr dirty="0" sz="1400">
                <a:latin typeface="Calibri"/>
                <a:cs typeface="Calibri"/>
              </a:rPr>
              <a:t>blood bank </a:t>
            </a:r>
            <a:r>
              <a:rPr dirty="0" sz="1400" spc="-5">
                <a:latin typeface="Calibri"/>
                <a:cs typeface="Calibri"/>
              </a:rPr>
              <a:t>repository which </a:t>
            </a:r>
            <a:r>
              <a:rPr dirty="0" sz="1400">
                <a:latin typeface="Calibri"/>
                <a:cs typeface="Calibri"/>
              </a:rPr>
              <a:t>helped in </a:t>
            </a:r>
            <a:r>
              <a:rPr dirty="0" sz="1400" spc="-5">
                <a:latin typeface="Calibri"/>
                <a:cs typeface="Calibri"/>
              </a:rPr>
              <a:t>eliminating </a:t>
            </a:r>
            <a:r>
              <a:rPr dirty="0" sz="1400">
                <a:latin typeface="Calibri"/>
                <a:cs typeface="Calibri"/>
              </a:rPr>
              <a:t>all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problems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that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previous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systems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were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facing.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this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system,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banks/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Centers, </a:t>
            </a:r>
            <a:r>
              <a:rPr dirty="0" sz="1400" spc="-5">
                <a:latin typeface="Calibri"/>
                <a:cs typeface="Calibri"/>
              </a:rPr>
              <a:t>Hospitals, Patients </a:t>
            </a:r>
            <a:r>
              <a:rPr dirty="0" sz="1400" spc="-10">
                <a:latin typeface="Calibri"/>
                <a:cs typeface="Calibri"/>
              </a:rPr>
              <a:t>and </a:t>
            </a:r>
            <a:r>
              <a:rPr dirty="0" sz="1400" spc="-5">
                <a:latin typeface="Calibri"/>
                <a:cs typeface="Calibri"/>
              </a:rPr>
              <a:t>Blood donors will </a:t>
            </a:r>
            <a:r>
              <a:rPr dirty="0" sz="1400">
                <a:latin typeface="Calibri"/>
                <a:cs typeface="Calibri"/>
              </a:rPr>
              <a:t>be </a:t>
            </a:r>
            <a:r>
              <a:rPr dirty="0" sz="1400" spc="-5">
                <a:latin typeface="Calibri"/>
                <a:cs typeface="Calibri"/>
              </a:rPr>
              <a:t>brought together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enjoy </a:t>
            </a:r>
            <a:r>
              <a:rPr dirty="0" sz="1400">
                <a:latin typeface="Calibri"/>
                <a:cs typeface="Calibri"/>
              </a:rPr>
              <a:t> a large number </a:t>
            </a:r>
            <a:r>
              <a:rPr dirty="0" sz="1400" spc="-5">
                <a:latin typeface="Calibri"/>
                <a:cs typeface="Calibri"/>
              </a:rPr>
              <a:t>of functionalities </a:t>
            </a:r>
            <a:r>
              <a:rPr dirty="0" sz="1400" spc="-10">
                <a:latin typeface="Calibri"/>
                <a:cs typeface="Calibri"/>
              </a:rPr>
              <a:t>and </a:t>
            </a:r>
            <a:r>
              <a:rPr dirty="0" sz="1400">
                <a:latin typeface="Calibri"/>
                <a:cs typeface="Calibri"/>
              </a:rPr>
              <a:t>access a </a:t>
            </a:r>
            <a:r>
              <a:rPr dirty="0" sz="1400" spc="-5">
                <a:latin typeface="Calibri"/>
                <a:cs typeface="Calibri"/>
              </a:rPr>
              <a:t>vast amount of information,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thereby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making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donation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reception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lot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easier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faster.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101800"/>
              </a:lnSpc>
            </a:pPr>
            <a:r>
              <a:rPr dirty="0" sz="1400">
                <a:latin typeface="Calibri"/>
                <a:cs typeface="Calibri"/>
              </a:rPr>
              <a:t>Before </a:t>
            </a:r>
            <a:r>
              <a:rPr dirty="0" sz="1400" spc="-5">
                <a:latin typeface="Calibri"/>
                <a:cs typeface="Calibri"/>
              </a:rPr>
              <a:t>implementing</a:t>
            </a:r>
            <a:r>
              <a:rPr dirty="0" sz="1400">
                <a:latin typeface="Calibri"/>
                <a:cs typeface="Calibri"/>
              </a:rPr>
              <a:t> the database, 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design phase,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we</a:t>
            </a:r>
            <a:r>
              <a:rPr dirty="0" sz="1400">
                <a:latin typeface="Calibri"/>
                <a:cs typeface="Calibri"/>
              </a:rPr>
              <a:t> have </a:t>
            </a:r>
            <a:r>
              <a:rPr dirty="0" sz="1400" spc="-5">
                <a:latin typeface="Calibri"/>
                <a:cs typeface="Calibri"/>
              </a:rPr>
              <a:t>explored </a:t>
            </a:r>
            <a:r>
              <a:rPr dirty="0" sz="1400">
                <a:latin typeface="Calibri"/>
                <a:cs typeface="Calibri"/>
              </a:rPr>
              <a:t> various </a:t>
            </a:r>
            <a:r>
              <a:rPr dirty="0" sz="1400" spc="-5">
                <a:latin typeface="Calibri"/>
                <a:cs typeface="Calibri"/>
              </a:rPr>
              <a:t>features, operations of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5">
                <a:latin typeface="Calibri"/>
                <a:cs typeface="Calibri"/>
              </a:rPr>
              <a:t>blood </a:t>
            </a:r>
            <a:r>
              <a:rPr dirty="0" sz="1400">
                <a:latin typeface="Calibri"/>
                <a:cs typeface="Calibri"/>
              </a:rPr>
              <a:t>bank to </a:t>
            </a:r>
            <a:r>
              <a:rPr dirty="0" sz="1400" spc="-5">
                <a:latin typeface="Calibri"/>
                <a:cs typeface="Calibri"/>
              </a:rPr>
              <a:t>figure </a:t>
            </a:r>
            <a:r>
              <a:rPr dirty="0" sz="1400" spc="10">
                <a:latin typeface="Calibri"/>
                <a:cs typeface="Calibri"/>
              </a:rPr>
              <a:t>out </a:t>
            </a:r>
            <a:r>
              <a:rPr dirty="0" sz="1400" spc="-5">
                <a:latin typeface="Calibri"/>
                <a:cs typeface="Calibri"/>
              </a:rPr>
              <a:t>required entities,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attributes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relationship</a:t>
            </a:r>
            <a:r>
              <a:rPr dirty="0" sz="1400">
                <a:latin typeface="Calibri"/>
                <a:cs typeface="Calibri"/>
              </a:rPr>
              <a:t> among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entities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make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efficient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Entity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Relationship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Diagram</a:t>
            </a:r>
            <a:r>
              <a:rPr dirty="0" sz="1400">
                <a:latin typeface="Calibri"/>
                <a:cs typeface="Calibri"/>
              </a:rPr>
              <a:t> (ERD).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After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analyzing</a:t>
            </a:r>
            <a:r>
              <a:rPr dirty="0" sz="1400">
                <a:latin typeface="Calibri"/>
                <a:cs typeface="Calibri"/>
              </a:rPr>
              <a:t> all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requirements,</a:t>
            </a:r>
            <a:r>
              <a:rPr dirty="0" sz="1400" spc="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3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have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created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85189"/>
            <a:ext cx="5765165" cy="154241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12700" marR="5080">
              <a:lnSpc>
                <a:spcPct val="102099"/>
              </a:lnSpc>
              <a:spcBef>
                <a:spcPts val="65"/>
              </a:spcBef>
            </a:pPr>
            <a:r>
              <a:rPr dirty="0" sz="1400">
                <a:latin typeface="Calibri"/>
                <a:cs typeface="Calibri"/>
              </a:rPr>
              <a:t>our </a:t>
            </a:r>
            <a:r>
              <a:rPr dirty="0" sz="1400" spc="-5">
                <a:latin typeface="Calibri"/>
                <a:cs typeface="Calibri"/>
              </a:rPr>
              <a:t>ERD </a:t>
            </a:r>
            <a:r>
              <a:rPr dirty="0" sz="1400" spc="-10">
                <a:latin typeface="Calibri"/>
                <a:cs typeface="Calibri"/>
              </a:rPr>
              <a:t>and </a:t>
            </a:r>
            <a:r>
              <a:rPr dirty="0" sz="1400" spc="-5">
                <a:latin typeface="Calibri"/>
                <a:cs typeface="Calibri"/>
              </a:rPr>
              <a:t>then converted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ERD </a:t>
            </a:r>
            <a:r>
              <a:rPr dirty="0" sz="140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relational </a:t>
            </a:r>
            <a:r>
              <a:rPr dirty="0" sz="1400">
                <a:latin typeface="Calibri"/>
                <a:cs typeface="Calibri"/>
              </a:rPr>
              <a:t>model </a:t>
            </a:r>
            <a:r>
              <a:rPr dirty="0" sz="1400" spc="-5">
                <a:latin typeface="Calibri"/>
                <a:cs typeface="Calibri"/>
              </a:rPr>
              <a:t>and normalized the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tables.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101699"/>
              </a:lnSpc>
            </a:pPr>
            <a:r>
              <a:rPr dirty="0" sz="1400">
                <a:latin typeface="Calibri"/>
                <a:cs typeface="Calibri"/>
              </a:rPr>
              <a:t>Using SQL </a:t>
            </a:r>
            <a:r>
              <a:rPr dirty="0" sz="1400" spc="-5">
                <a:latin typeface="Calibri"/>
                <a:cs typeface="Calibri"/>
              </a:rPr>
              <a:t>Server, </a:t>
            </a:r>
            <a:r>
              <a:rPr dirty="0" sz="1400">
                <a:latin typeface="Calibri"/>
                <a:cs typeface="Calibri"/>
              </a:rPr>
              <a:t>I </a:t>
            </a:r>
            <a:r>
              <a:rPr dirty="0" sz="1400" spc="-5">
                <a:latin typeface="Calibri"/>
                <a:cs typeface="Calibri"/>
              </a:rPr>
              <a:t>have created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tables </a:t>
            </a:r>
            <a:r>
              <a:rPr dirty="0" sz="1400">
                <a:latin typeface="Calibri"/>
                <a:cs typeface="Calibri"/>
              </a:rPr>
              <a:t>for my database </a:t>
            </a:r>
            <a:r>
              <a:rPr dirty="0" sz="1400" spc="-10">
                <a:latin typeface="Calibri"/>
                <a:cs typeface="Calibri"/>
              </a:rPr>
              <a:t>and </a:t>
            </a:r>
            <a:r>
              <a:rPr dirty="0" sz="1400" spc="-5">
                <a:latin typeface="Calibri"/>
                <a:cs typeface="Calibri"/>
              </a:rPr>
              <a:t>inserted some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sample </a:t>
            </a:r>
            <a:r>
              <a:rPr dirty="0" sz="1400">
                <a:latin typeface="Calibri"/>
                <a:cs typeface="Calibri"/>
              </a:rPr>
              <a:t>values in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tables. Finally, I </a:t>
            </a:r>
            <a:r>
              <a:rPr dirty="0" sz="1400" spc="-5">
                <a:latin typeface="Calibri"/>
                <a:cs typeface="Calibri"/>
              </a:rPr>
              <a:t>have </a:t>
            </a:r>
            <a:r>
              <a:rPr dirty="0" sz="1400">
                <a:latin typeface="Calibri"/>
                <a:cs typeface="Calibri"/>
              </a:rPr>
              <a:t>executed </a:t>
            </a:r>
            <a:r>
              <a:rPr dirty="0" sz="1400" spc="-5">
                <a:latin typeface="Calibri"/>
                <a:cs typeface="Calibri"/>
              </a:rPr>
              <a:t>sample </a:t>
            </a:r>
            <a:r>
              <a:rPr dirty="0" sz="1400">
                <a:latin typeface="Calibri"/>
                <a:cs typeface="Calibri"/>
              </a:rPr>
              <a:t>queries </a:t>
            </a:r>
            <a:r>
              <a:rPr dirty="0" sz="1400" spc="-5">
                <a:latin typeface="Calibri"/>
                <a:cs typeface="Calibri"/>
              </a:rPr>
              <a:t>on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database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check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its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performance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retrieve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useful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information accurately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speedily.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293621"/>
            <a:ext cx="5732780" cy="785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INFORMATION</a:t>
            </a:r>
            <a:r>
              <a:rPr dirty="0" u="heavy" sz="20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dirty="0" u="heavy" sz="20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ENTITIES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Calibri"/>
              <a:cs typeface="Calibri"/>
            </a:endParaRPr>
          </a:p>
          <a:p>
            <a:pPr marL="12700" marR="521970">
              <a:lnSpc>
                <a:spcPct val="101899"/>
              </a:lnSpc>
            </a:pPr>
            <a:r>
              <a:rPr dirty="0" sz="1600" spc="-5">
                <a:latin typeface="Calibri"/>
                <a:cs typeface="Calibri"/>
              </a:rPr>
              <a:t>In total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we have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eight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entities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 information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>
                <a:latin typeface="Calibri"/>
                <a:cs typeface="Calibri"/>
              </a:rPr>
              <a:t> each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entity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is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mentioned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below: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-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marL="469265" indent="-230504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1600" spc="-5" b="1">
                <a:latin typeface="Calibri"/>
                <a:cs typeface="Calibri"/>
              </a:rPr>
              <a:t>Blood_Donor:</a:t>
            </a:r>
            <a:endParaRPr sz="1600">
              <a:latin typeface="Calibri"/>
              <a:cs typeface="Calibri"/>
            </a:endParaRPr>
          </a:p>
          <a:p>
            <a:pPr marL="469265" marR="403225">
              <a:lnSpc>
                <a:spcPts val="1960"/>
              </a:lnSpc>
              <a:spcBef>
                <a:spcPts val="70"/>
              </a:spcBef>
            </a:pPr>
            <a:r>
              <a:rPr dirty="0" sz="1600" spc="-5" i="1">
                <a:latin typeface="Calibri"/>
                <a:cs typeface="Calibri"/>
              </a:rPr>
              <a:t>(Attributes – </a:t>
            </a:r>
            <a:r>
              <a:rPr dirty="0" sz="1600" spc="-10" i="1">
                <a:latin typeface="Calibri"/>
                <a:cs typeface="Calibri"/>
              </a:rPr>
              <a:t>bd_ID, bd_name, </a:t>
            </a:r>
            <a:r>
              <a:rPr dirty="0" sz="1600" spc="-5" i="1">
                <a:latin typeface="Calibri"/>
                <a:cs typeface="Calibri"/>
              </a:rPr>
              <a:t>bd_sex, bd_age, bd_Bgroup, </a:t>
            </a:r>
            <a:r>
              <a:rPr dirty="0" sz="1600" spc="-35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bd_reg_date,</a:t>
            </a:r>
            <a:r>
              <a:rPr dirty="0" sz="160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bd_phNo)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Calibri"/>
              <a:cs typeface="Calibri"/>
            </a:endParaRPr>
          </a:p>
          <a:p>
            <a:pPr marL="12700" marR="93345">
              <a:lnSpc>
                <a:spcPct val="101699"/>
              </a:lnSpc>
            </a:pP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donor </a:t>
            </a:r>
            <a:r>
              <a:rPr dirty="0" sz="140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person </a:t>
            </a:r>
            <a:r>
              <a:rPr dirty="0" sz="1400" spc="-5">
                <a:latin typeface="Calibri"/>
                <a:cs typeface="Calibri"/>
              </a:rPr>
              <a:t>who donates </a:t>
            </a:r>
            <a:r>
              <a:rPr dirty="0" sz="1400">
                <a:latin typeface="Calibri"/>
                <a:cs typeface="Calibri"/>
              </a:rPr>
              <a:t>blood, </a:t>
            </a:r>
            <a:r>
              <a:rPr dirty="0" sz="1400" spc="-5">
                <a:latin typeface="Calibri"/>
                <a:cs typeface="Calibri"/>
              </a:rPr>
              <a:t>on donation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5">
                <a:latin typeface="Calibri"/>
                <a:cs typeface="Calibri"/>
              </a:rPr>
              <a:t>donor </a:t>
            </a:r>
            <a:r>
              <a:rPr dirty="0" sz="1400">
                <a:latin typeface="Calibri"/>
                <a:cs typeface="Calibri"/>
              </a:rPr>
              <a:t>id </a:t>
            </a:r>
            <a:r>
              <a:rPr dirty="0" sz="1400" spc="-5">
                <a:latin typeface="Calibri"/>
                <a:cs typeface="Calibri"/>
              </a:rPr>
              <a:t>(bd_ID)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generated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primary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key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identify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donor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information.</a:t>
            </a:r>
            <a:r>
              <a:rPr dirty="0" sz="1400">
                <a:latin typeface="Calibri"/>
                <a:cs typeface="Calibri"/>
              </a:rPr>
              <a:t> Other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than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that </a:t>
            </a:r>
            <a:r>
              <a:rPr dirty="0" sz="1400">
                <a:latin typeface="Calibri"/>
                <a:cs typeface="Calibri"/>
              </a:rPr>
              <a:t>name, </a:t>
            </a:r>
            <a:r>
              <a:rPr dirty="0" sz="1400" spc="-5">
                <a:latin typeface="Calibri"/>
                <a:cs typeface="Calibri"/>
              </a:rPr>
              <a:t>age, sex,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group,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phone number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registration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dates </a:t>
            </a:r>
            <a:r>
              <a:rPr dirty="0" sz="1400">
                <a:latin typeface="Calibri"/>
                <a:cs typeface="Calibri"/>
              </a:rPr>
              <a:t> will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stored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database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under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Blood_Donor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entity.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Calibri"/>
              <a:cs typeface="Calibri"/>
            </a:endParaRPr>
          </a:p>
          <a:p>
            <a:pPr marL="469265" indent="-230504">
              <a:lnSpc>
                <a:spcPts val="1914"/>
              </a:lnSpc>
              <a:buAutoNum type="arabicPeriod" startAt="2"/>
              <a:tabLst>
                <a:tab pos="469900" algn="l"/>
              </a:tabLst>
            </a:pPr>
            <a:r>
              <a:rPr dirty="0" sz="1600" spc="-5" b="1">
                <a:latin typeface="Calibri"/>
                <a:cs typeface="Calibri"/>
              </a:rPr>
              <a:t>Recipient:</a:t>
            </a:r>
            <a:endParaRPr sz="1600">
              <a:latin typeface="Calibri"/>
              <a:cs typeface="Calibri"/>
            </a:endParaRPr>
          </a:p>
          <a:p>
            <a:pPr marL="469265" marR="904875">
              <a:lnSpc>
                <a:spcPts val="1960"/>
              </a:lnSpc>
              <a:spcBef>
                <a:spcPts val="25"/>
              </a:spcBef>
            </a:pPr>
            <a:r>
              <a:rPr dirty="0" sz="1600" spc="-5" i="1">
                <a:latin typeface="Calibri"/>
                <a:cs typeface="Calibri"/>
              </a:rPr>
              <a:t>(Attributes</a:t>
            </a:r>
            <a:r>
              <a:rPr dirty="0" sz="1600" spc="1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–</a:t>
            </a:r>
            <a:r>
              <a:rPr dirty="0" sz="160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reci_ID,</a:t>
            </a:r>
            <a:r>
              <a:rPr dirty="0" sz="1600" spc="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reci_name,</a:t>
            </a:r>
            <a:r>
              <a:rPr dirty="0" sz="160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reci_age,</a:t>
            </a:r>
            <a:r>
              <a:rPr dirty="0" sz="160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reci_Bgrp, </a:t>
            </a:r>
            <a:r>
              <a:rPr dirty="0" sz="1600" spc="-34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reci_Bqnty</a:t>
            </a:r>
            <a:r>
              <a:rPr dirty="0" sz="160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,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reci_sex,</a:t>
            </a:r>
            <a:r>
              <a:rPr dirty="0" sz="1600" spc="-1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reci_reg_date,</a:t>
            </a:r>
            <a:r>
              <a:rPr dirty="0" sz="1600" spc="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reci_phNo)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</a:pP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Recipient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person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who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receives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from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bank,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when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 </a:t>
            </a:r>
            <a:r>
              <a:rPr dirty="0" sz="1400">
                <a:latin typeface="Calibri"/>
                <a:cs typeface="Calibri"/>
              </a:rPr>
              <a:t> is given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 a </a:t>
            </a:r>
            <a:r>
              <a:rPr dirty="0" sz="1400" spc="-5">
                <a:latin typeface="Calibri"/>
                <a:cs typeface="Calibri"/>
              </a:rPr>
              <a:t>recipient </a:t>
            </a:r>
            <a:r>
              <a:rPr dirty="0" sz="1400">
                <a:latin typeface="Calibri"/>
                <a:cs typeface="Calibri"/>
              </a:rPr>
              <a:t>a recipient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(reci_ID)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generated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primary </a:t>
            </a:r>
            <a:r>
              <a:rPr dirty="0" sz="1400">
                <a:latin typeface="Calibri"/>
                <a:cs typeface="Calibri"/>
              </a:rPr>
              <a:t> key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recipient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entity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identify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recipients</a:t>
            </a:r>
            <a:r>
              <a:rPr dirty="0" sz="1400">
                <a:latin typeface="Calibri"/>
                <a:cs typeface="Calibri"/>
              </a:rPr>
              <a:t> information. </a:t>
            </a:r>
            <a:r>
              <a:rPr dirty="0" sz="1400" spc="-5">
                <a:latin typeface="Calibri"/>
                <a:cs typeface="Calibri"/>
              </a:rPr>
              <a:t>Along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with </a:t>
            </a:r>
            <a:r>
              <a:rPr dirty="0" sz="1400">
                <a:latin typeface="Calibri"/>
                <a:cs typeface="Calibri"/>
              </a:rPr>
              <a:t> it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name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,age,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sex,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group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(needed),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quantity(needed)</a:t>
            </a:r>
            <a:r>
              <a:rPr dirty="0" sz="1400">
                <a:latin typeface="Calibri"/>
                <a:cs typeface="Calibri"/>
              </a:rPr>
              <a:t> ,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phone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number,</a:t>
            </a:r>
            <a:r>
              <a:rPr dirty="0" sz="1400" spc="-5">
                <a:latin typeface="Calibri"/>
                <a:cs typeface="Calibri"/>
              </a:rPr>
              <a:t> 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registration </a:t>
            </a:r>
            <a:r>
              <a:rPr dirty="0" sz="1400">
                <a:latin typeface="Calibri"/>
                <a:cs typeface="Calibri"/>
              </a:rPr>
              <a:t>dates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are</a:t>
            </a:r>
            <a:r>
              <a:rPr dirty="0" sz="1400" spc="-5">
                <a:latin typeface="Calibri"/>
                <a:cs typeface="Calibri"/>
              </a:rPr>
              <a:t> also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stored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data</a:t>
            </a:r>
            <a:r>
              <a:rPr dirty="0" sz="1400">
                <a:latin typeface="Calibri"/>
                <a:cs typeface="Calibri"/>
              </a:rPr>
              <a:t> base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under </a:t>
            </a:r>
            <a:r>
              <a:rPr dirty="0" sz="1400" spc="-5">
                <a:latin typeface="Calibri"/>
                <a:cs typeface="Calibri"/>
              </a:rPr>
              <a:t>recipient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entity.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marL="469265" indent="-230504">
              <a:lnSpc>
                <a:spcPct val="100000"/>
              </a:lnSpc>
              <a:buAutoNum type="arabicPeriod" startAt="3"/>
              <a:tabLst>
                <a:tab pos="469900" algn="l"/>
              </a:tabLst>
            </a:pPr>
            <a:r>
              <a:rPr dirty="0" sz="1600" spc="-5" b="1">
                <a:latin typeface="Calibri"/>
                <a:cs typeface="Calibri"/>
              </a:rPr>
              <a:t>BB_Manager:</a:t>
            </a:r>
            <a:endParaRPr sz="16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35"/>
              </a:spcBef>
            </a:pPr>
            <a:r>
              <a:rPr dirty="0" sz="1600" spc="-5" i="1">
                <a:latin typeface="Calibri"/>
                <a:cs typeface="Calibri"/>
              </a:rPr>
              <a:t>(Attributes</a:t>
            </a:r>
            <a:r>
              <a:rPr dirty="0" sz="1600" spc="-1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–</a:t>
            </a:r>
            <a:r>
              <a:rPr dirty="0" sz="1600" spc="-5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m_ID,</a:t>
            </a:r>
            <a:r>
              <a:rPr dirty="0" sz="1600" spc="-3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m_Name,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m_phNo)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12700" marR="164465">
              <a:lnSpc>
                <a:spcPct val="101800"/>
              </a:lnSpc>
            </a:pP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blood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bank manager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 the</a:t>
            </a:r>
            <a:r>
              <a:rPr dirty="0" sz="1400" spc="-5">
                <a:latin typeface="Calibri"/>
                <a:cs typeface="Calibri"/>
              </a:rPr>
              <a:t> person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takes</a:t>
            </a:r>
            <a:r>
              <a:rPr dirty="0" sz="1400">
                <a:latin typeface="Calibri"/>
                <a:cs typeface="Calibri"/>
              </a:rPr>
              <a:t> care</a:t>
            </a:r>
            <a:r>
              <a:rPr dirty="0" sz="1400" spc="-5">
                <a:latin typeface="Calibri"/>
                <a:cs typeface="Calibri"/>
              </a:rPr>
              <a:t> 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available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samples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blood bank,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he is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also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responsible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handling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blood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requests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from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recipients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hospitals.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manager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has</a:t>
            </a:r>
            <a:r>
              <a:rPr dirty="0" sz="1400">
                <a:latin typeface="Calibri"/>
                <a:cs typeface="Calibri"/>
              </a:rPr>
              <a:t> a </a:t>
            </a:r>
            <a:r>
              <a:rPr dirty="0" sz="1400" spc="-5">
                <a:latin typeface="Calibri"/>
                <a:cs typeface="Calibri"/>
              </a:rPr>
              <a:t>unique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identification </a:t>
            </a:r>
            <a:r>
              <a:rPr dirty="0" sz="1400">
                <a:latin typeface="Calibri"/>
                <a:cs typeface="Calibri"/>
              </a:rPr>
              <a:t> number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(m_ID)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used</a:t>
            </a:r>
            <a:r>
              <a:rPr dirty="0" sz="1400">
                <a:latin typeface="Calibri"/>
                <a:cs typeface="Calibri"/>
              </a:rPr>
              <a:t> 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primary</a:t>
            </a:r>
            <a:r>
              <a:rPr dirty="0" sz="1400">
                <a:latin typeface="Calibri"/>
                <a:cs typeface="Calibri"/>
              </a:rPr>
              <a:t> key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along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name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phone number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</a:t>
            </a:r>
            <a:r>
              <a:rPr dirty="0" sz="1400">
                <a:latin typeface="Calibri"/>
                <a:cs typeface="Calibri"/>
              </a:rPr>
              <a:t> bank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manager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will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stored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</a:t>
            </a:r>
            <a:r>
              <a:rPr dirty="0" sz="1400">
                <a:latin typeface="Calibri"/>
                <a:cs typeface="Calibri"/>
              </a:rPr>
              <a:t> data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base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under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BB_Manager</a:t>
            </a:r>
            <a:r>
              <a:rPr dirty="0" sz="1400">
                <a:latin typeface="Calibri"/>
                <a:cs typeface="Calibri"/>
              </a:rPr>
              <a:t> entity.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380489"/>
            <a:ext cx="5690870" cy="7685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 indent="-230504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469900" algn="l"/>
              </a:tabLst>
            </a:pPr>
            <a:r>
              <a:rPr dirty="0" sz="1600" spc="-5" b="1">
                <a:latin typeface="Calibri"/>
                <a:cs typeface="Calibri"/>
              </a:rPr>
              <a:t>Recording_Staff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35"/>
              </a:spcBef>
            </a:pPr>
            <a:r>
              <a:rPr dirty="0" sz="1600" spc="-5" i="1">
                <a:latin typeface="Calibri"/>
                <a:cs typeface="Calibri"/>
              </a:rPr>
              <a:t>(Attributes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–</a:t>
            </a:r>
            <a:r>
              <a:rPr dirty="0" sz="1600" spc="-3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reco_ID,</a:t>
            </a:r>
            <a:r>
              <a:rPr dirty="0" sz="1600" spc="-4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reco_Name,</a:t>
            </a:r>
            <a:r>
              <a:rPr dirty="0" sz="1600" spc="-2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reco_phNo)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Calibri"/>
              <a:cs typeface="Calibri"/>
            </a:endParaRPr>
          </a:p>
          <a:p>
            <a:pPr marL="12700" marR="192405">
              <a:lnSpc>
                <a:spcPct val="101400"/>
              </a:lnSpc>
            </a:pP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recording staff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person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registers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-5">
                <a:latin typeface="Calibri"/>
                <a:cs typeface="Calibri"/>
              </a:rPr>
              <a:t> blood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donor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recipients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-5">
                <a:latin typeface="Calibri"/>
                <a:cs typeface="Calibri"/>
              </a:rPr>
              <a:t> Recording_Staff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entity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reco_ID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which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primary</a:t>
            </a:r>
            <a:r>
              <a:rPr dirty="0" sz="1400">
                <a:latin typeface="Calibri"/>
                <a:cs typeface="Calibri"/>
              </a:rPr>
              <a:t> key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along</a:t>
            </a:r>
            <a:r>
              <a:rPr dirty="0" sz="1400" spc="-5">
                <a:latin typeface="Calibri"/>
                <a:cs typeface="Calibri"/>
              </a:rPr>
              <a:t> with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5">
                <a:latin typeface="Calibri"/>
                <a:cs typeface="Calibri"/>
              </a:rPr>
              <a:t>recorder’s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name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recorder’s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phone</a:t>
            </a:r>
            <a:r>
              <a:rPr dirty="0" sz="1400" spc="-5">
                <a:latin typeface="Calibri"/>
                <a:cs typeface="Calibri"/>
              </a:rPr>
              <a:t> number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will</a:t>
            </a:r>
            <a:r>
              <a:rPr dirty="0" sz="1400">
                <a:latin typeface="Calibri"/>
                <a:cs typeface="Calibri"/>
              </a:rPr>
              <a:t> also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</a:t>
            </a:r>
            <a:r>
              <a:rPr dirty="0" sz="1400" spc="-5">
                <a:latin typeface="Calibri"/>
                <a:cs typeface="Calibri"/>
              </a:rPr>
              <a:t> stored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400">
                <a:latin typeface="Calibri"/>
                <a:cs typeface="Calibri"/>
              </a:rPr>
              <a:t>base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under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Recording_Staff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entity.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Calibri"/>
              <a:cs typeface="Calibri"/>
            </a:endParaRPr>
          </a:p>
          <a:p>
            <a:pPr marL="469265" indent="-230504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469900" algn="l"/>
              </a:tabLst>
            </a:pPr>
            <a:r>
              <a:rPr dirty="0" sz="1600" spc="-5" b="1">
                <a:latin typeface="Calibri"/>
                <a:cs typeface="Calibri"/>
              </a:rPr>
              <a:t>BloodSpecimen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0"/>
              </a:spcBef>
            </a:pPr>
            <a:r>
              <a:rPr dirty="0" sz="1600" spc="-5" i="1">
                <a:latin typeface="Calibri"/>
                <a:cs typeface="Calibri"/>
              </a:rPr>
              <a:t>(Attributes</a:t>
            </a:r>
            <a:r>
              <a:rPr dirty="0" sz="1600" spc="-2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–</a:t>
            </a:r>
            <a:r>
              <a:rPr dirty="0" sz="1600" spc="-5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specimen_number,</a:t>
            </a:r>
            <a:r>
              <a:rPr dirty="0" sz="1600" spc="-1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b_group</a:t>
            </a:r>
            <a:r>
              <a:rPr dirty="0" sz="1600" spc="-4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,</a:t>
            </a:r>
            <a:r>
              <a:rPr dirty="0" sz="1600" spc="-4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status)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</a:pPr>
            <a:r>
              <a:rPr dirty="0" sz="1400">
                <a:latin typeface="Calibri"/>
                <a:cs typeface="Calibri"/>
              </a:rPr>
              <a:t>In data </a:t>
            </a:r>
            <a:r>
              <a:rPr dirty="0" sz="1400" spc="-5">
                <a:latin typeface="Calibri"/>
                <a:cs typeface="Calibri"/>
              </a:rPr>
              <a:t>base, </a:t>
            </a:r>
            <a:r>
              <a:rPr dirty="0" sz="1400">
                <a:latin typeface="Calibri"/>
                <a:cs typeface="Calibri"/>
              </a:rPr>
              <a:t>under </a:t>
            </a:r>
            <a:r>
              <a:rPr dirty="0" sz="1400" spc="-5">
                <a:latin typeface="Calibri"/>
                <a:cs typeface="Calibri"/>
              </a:rPr>
              <a:t>Blood Specimen </a:t>
            </a:r>
            <a:r>
              <a:rPr dirty="0" sz="1400">
                <a:latin typeface="Calibri"/>
                <a:cs typeface="Calibri"/>
              </a:rPr>
              <a:t>entity we will </a:t>
            </a:r>
            <a:r>
              <a:rPr dirty="0" sz="1400" spc="-5">
                <a:latin typeface="Calibri"/>
                <a:cs typeface="Calibri"/>
              </a:rPr>
              <a:t>store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information of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 samples which </a:t>
            </a:r>
            <a:r>
              <a:rPr dirty="0" sz="1400">
                <a:latin typeface="Calibri"/>
                <a:cs typeface="Calibri"/>
              </a:rPr>
              <a:t>are available </a:t>
            </a:r>
            <a:r>
              <a:rPr dirty="0" sz="1400" spc="-10">
                <a:latin typeface="Calibri"/>
                <a:cs typeface="Calibri"/>
              </a:rPr>
              <a:t>in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blood bank.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this entity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specimen_number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 b_group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together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will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 </a:t>
            </a:r>
            <a:r>
              <a:rPr dirty="0" sz="1400" spc="-5">
                <a:latin typeface="Calibri"/>
                <a:cs typeface="Calibri"/>
              </a:rPr>
              <a:t>primary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key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along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with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status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attribute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which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will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show</a:t>
            </a:r>
            <a:r>
              <a:rPr dirty="0" sz="1400">
                <a:latin typeface="Calibri"/>
                <a:cs typeface="Calibri"/>
              </a:rPr>
              <a:t> if</a:t>
            </a:r>
            <a:r>
              <a:rPr dirty="0" sz="1400" spc="-5">
                <a:latin typeface="Calibri"/>
                <a:cs typeface="Calibri"/>
              </a:rPr>
              <a:t> the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contaminated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on not.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00">
              <a:latin typeface="Calibri"/>
              <a:cs typeface="Calibri"/>
            </a:endParaRPr>
          </a:p>
          <a:p>
            <a:pPr marL="469265" indent="-230504">
              <a:lnSpc>
                <a:spcPct val="100000"/>
              </a:lnSpc>
              <a:buAutoNum type="arabicPeriod" startAt="6"/>
              <a:tabLst>
                <a:tab pos="469900" algn="l"/>
              </a:tabLst>
            </a:pPr>
            <a:r>
              <a:rPr dirty="0" sz="1600" spc="-5" b="1">
                <a:latin typeface="Calibri"/>
                <a:cs typeface="Calibri"/>
              </a:rPr>
              <a:t>DiseaseFinder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35"/>
              </a:spcBef>
            </a:pPr>
            <a:r>
              <a:rPr dirty="0" sz="1600" spc="-5" i="1">
                <a:latin typeface="Calibri"/>
                <a:cs typeface="Calibri"/>
              </a:rPr>
              <a:t>(Attributes</a:t>
            </a:r>
            <a:r>
              <a:rPr dirty="0" sz="1600" spc="-4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-</a:t>
            </a:r>
            <a:r>
              <a:rPr dirty="0" sz="1600" spc="-4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dfind_ID,</a:t>
            </a:r>
            <a:r>
              <a:rPr dirty="0" sz="1600" spc="-4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dfind_name,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dfind_PhNo)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2700" marR="114935">
              <a:lnSpc>
                <a:spcPct val="101800"/>
              </a:lnSpc>
            </a:pPr>
            <a:r>
              <a:rPr dirty="0" sz="1400">
                <a:latin typeface="Calibri"/>
                <a:cs typeface="Calibri"/>
              </a:rPr>
              <a:t>In data </a:t>
            </a:r>
            <a:r>
              <a:rPr dirty="0" sz="1400" spc="-5">
                <a:latin typeface="Calibri"/>
                <a:cs typeface="Calibri"/>
              </a:rPr>
              <a:t>base </a:t>
            </a:r>
            <a:r>
              <a:rPr dirty="0" sz="1400">
                <a:latin typeface="Calibri"/>
                <a:cs typeface="Calibri"/>
              </a:rPr>
              <a:t>, under </a:t>
            </a:r>
            <a:r>
              <a:rPr dirty="0" sz="1400" spc="-5">
                <a:latin typeface="Calibri"/>
                <a:cs typeface="Calibri"/>
              </a:rPr>
              <a:t>DiseaseFinder entity </a:t>
            </a:r>
            <a:r>
              <a:rPr dirty="0" sz="1400">
                <a:latin typeface="Calibri"/>
                <a:cs typeface="Calibri"/>
              </a:rPr>
              <a:t>we will </a:t>
            </a:r>
            <a:r>
              <a:rPr dirty="0" sz="1400" spc="-5">
                <a:latin typeface="Calibri"/>
                <a:cs typeface="Calibri"/>
              </a:rPr>
              <a:t>store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information of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doctor</a:t>
            </a:r>
            <a:r>
              <a:rPr dirty="0" sz="1400">
                <a:latin typeface="Calibri"/>
                <a:cs typeface="Calibri"/>
              </a:rPr>
              <a:t> who </a:t>
            </a:r>
            <a:r>
              <a:rPr dirty="0" sz="1400" spc="-5">
                <a:latin typeface="Calibri"/>
                <a:cs typeface="Calibri"/>
              </a:rPr>
              <a:t>checks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blood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for any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kind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contaminations.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-5">
                <a:latin typeface="Calibri"/>
                <a:cs typeface="Calibri"/>
              </a:rPr>
              <a:t> store </a:t>
            </a:r>
            <a:r>
              <a:rPr dirty="0" sz="1400">
                <a:latin typeface="Calibri"/>
                <a:cs typeface="Calibri"/>
              </a:rPr>
              <a:t>that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information, </a:t>
            </a:r>
            <a:r>
              <a:rPr dirty="0" sz="1400">
                <a:latin typeface="Calibri"/>
                <a:cs typeface="Calibri"/>
              </a:rPr>
              <a:t>we have unique </a:t>
            </a:r>
            <a:r>
              <a:rPr dirty="0" sz="1400" spc="-5">
                <a:latin typeface="Calibri"/>
                <a:cs typeface="Calibri"/>
              </a:rPr>
              <a:t>identification </a:t>
            </a:r>
            <a:r>
              <a:rPr dirty="0" sz="1400">
                <a:latin typeface="Calibri"/>
                <a:cs typeface="Calibri"/>
              </a:rPr>
              <a:t>number </a:t>
            </a:r>
            <a:r>
              <a:rPr dirty="0" sz="1400" spc="-5">
                <a:latin typeface="Calibri"/>
                <a:cs typeface="Calibri"/>
              </a:rPr>
              <a:t>(dfind_ID) </a:t>
            </a:r>
            <a:r>
              <a:rPr dirty="0" sz="1400" spc="-10">
                <a:latin typeface="Calibri"/>
                <a:cs typeface="Calibri"/>
              </a:rPr>
              <a:t>as </a:t>
            </a:r>
            <a:r>
              <a:rPr dirty="0" sz="1400" spc="-5">
                <a:latin typeface="Calibri"/>
                <a:cs typeface="Calibri"/>
              </a:rPr>
              <a:t>primary </a:t>
            </a:r>
            <a:r>
              <a:rPr dirty="0" sz="1400">
                <a:latin typeface="Calibri"/>
                <a:cs typeface="Calibri"/>
              </a:rPr>
              <a:t> key.Along </a:t>
            </a:r>
            <a:r>
              <a:rPr dirty="0" sz="1400" spc="-5">
                <a:latin typeface="Calibri"/>
                <a:cs typeface="Calibri"/>
              </a:rPr>
              <a:t>with name </a:t>
            </a:r>
            <a:r>
              <a:rPr dirty="0" sz="1400">
                <a:latin typeface="Calibri"/>
                <a:cs typeface="Calibri"/>
              </a:rPr>
              <a:t>and </a:t>
            </a:r>
            <a:r>
              <a:rPr dirty="0" sz="1400" spc="-5">
                <a:latin typeface="Calibri"/>
                <a:cs typeface="Calibri"/>
              </a:rPr>
              <a:t>phone </a:t>
            </a:r>
            <a:r>
              <a:rPr dirty="0" sz="1400">
                <a:latin typeface="Calibri"/>
                <a:cs typeface="Calibri"/>
              </a:rPr>
              <a:t>number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doctor will also </a:t>
            </a:r>
            <a:r>
              <a:rPr dirty="0" sz="1400">
                <a:latin typeface="Calibri"/>
                <a:cs typeface="Calibri"/>
              </a:rPr>
              <a:t>be </a:t>
            </a:r>
            <a:r>
              <a:rPr dirty="0" sz="1400" spc="-5">
                <a:latin typeface="Calibri"/>
                <a:cs typeface="Calibri"/>
              </a:rPr>
              <a:t>stored </a:t>
            </a:r>
            <a:r>
              <a:rPr dirty="0" sz="1400">
                <a:latin typeface="Calibri"/>
                <a:cs typeface="Calibri"/>
              </a:rPr>
              <a:t> under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same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entity.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Calibri"/>
              <a:cs typeface="Calibri"/>
            </a:endParaRPr>
          </a:p>
          <a:p>
            <a:pPr marL="469265" indent="-230504">
              <a:lnSpc>
                <a:spcPct val="100000"/>
              </a:lnSpc>
              <a:buAutoNum type="arabicPeriod" startAt="7"/>
              <a:tabLst>
                <a:tab pos="469900" algn="l"/>
              </a:tabLst>
            </a:pPr>
            <a:r>
              <a:rPr dirty="0" sz="1600" spc="-5" b="1">
                <a:latin typeface="Calibri"/>
                <a:cs typeface="Calibri"/>
              </a:rPr>
              <a:t>Hospital_Info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469265" marR="674370">
              <a:lnSpc>
                <a:spcPct val="101899"/>
              </a:lnSpc>
            </a:pPr>
            <a:r>
              <a:rPr dirty="0" sz="1600" spc="-5" i="1">
                <a:latin typeface="Calibri"/>
                <a:cs typeface="Calibri"/>
              </a:rPr>
              <a:t>(Attributes – hosp_ID, hosp_name, hosp_needed_Bgrp, </a:t>
            </a:r>
            <a:r>
              <a:rPr dirty="0" sz="1600" spc="-35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hosp_needed_Bqnty)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12700" marR="43180">
              <a:lnSpc>
                <a:spcPct val="101899"/>
              </a:lnSpc>
            </a:pP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data</a:t>
            </a:r>
            <a:r>
              <a:rPr dirty="0" sz="1400" spc="-5">
                <a:latin typeface="Calibri"/>
                <a:cs typeface="Calibri"/>
              </a:rPr>
              <a:t> base, under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Hospital_Info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entity</a:t>
            </a:r>
            <a:r>
              <a:rPr dirty="0" sz="1400">
                <a:latin typeface="Calibri"/>
                <a:cs typeface="Calibri"/>
              </a:rPr>
              <a:t> we will </a:t>
            </a:r>
            <a:r>
              <a:rPr dirty="0" sz="1400" spc="-5">
                <a:latin typeface="Calibri"/>
                <a:cs typeface="Calibri"/>
              </a:rPr>
              <a:t>store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information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hospitals.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this</a:t>
            </a:r>
            <a:r>
              <a:rPr dirty="0" sz="1400" spc="-5">
                <a:latin typeface="Calibri"/>
                <a:cs typeface="Calibri"/>
              </a:rPr>
              <a:t> hosp_ID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hosp_needed_Bgrp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together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makes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primary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key.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will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store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hospital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name and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quantity required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at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hospital.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80" y="1380489"/>
            <a:ext cx="5807075" cy="8333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 sz="1600" spc="-20" b="1">
                <a:latin typeface="Calibri"/>
                <a:cs typeface="Calibri"/>
              </a:rPr>
              <a:t>8.</a:t>
            </a:r>
            <a:r>
              <a:rPr dirty="0" sz="1600" spc="19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City:</a:t>
            </a:r>
            <a:endParaRPr sz="1600">
              <a:latin typeface="Calibri"/>
              <a:cs typeface="Calibri"/>
            </a:endParaRPr>
          </a:p>
          <a:p>
            <a:pPr marL="471170">
              <a:lnSpc>
                <a:spcPct val="100000"/>
              </a:lnSpc>
              <a:spcBef>
                <a:spcPts val="35"/>
              </a:spcBef>
            </a:pPr>
            <a:r>
              <a:rPr dirty="0" sz="1600" spc="-5" i="1">
                <a:latin typeface="Calibri"/>
                <a:cs typeface="Calibri"/>
              </a:rPr>
              <a:t>(Attributes-</a:t>
            </a:r>
            <a:r>
              <a:rPr dirty="0" sz="1600" spc="-5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city_ID,</a:t>
            </a:r>
            <a:r>
              <a:rPr dirty="0" sz="1600" spc="-5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city_name)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alibri"/>
              <a:cs typeface="Calibri"/>
            </a:endParaRPr>
          </a:p>
          <a:p>
            <a:pPr marL="13970" marR="163195">
              <a:lnSpc>
                <a:spcPct val="101699"/>
              </a:lnSpc>
            </a:pPr>
            <a:r>
              <a:rPr dirty="0" sz="1400">
                <a:latin typeface="Calibri"/>
                <a:cs typeface="Calibri"/>
              </a:rPr>
              <a:t>This </a:t>
            </a:r>
            <a:r>
              <a:rPr dirty="0" sz="1400" spc="-5">
                <a:latin typeface="Calibri"/>
                <a:cs typeface="Calibri"/>
              </a:rPr>
              <a:t>entity will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store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information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cities</a:t>
            </a:r>
            <a:r>
              <a:rPr dirty="0" sz="1400">
                <a:latin typeface="Calibri"/>
                <a:cs typeface="Calibri"/>
              </a:rPr>
              <a:t> where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donors,</a:t>
            </a:r>
            <a:r>
              <a:rPr dirty="0" sz="1400" spc="-5">
                <a:latin typeface="Calibri"/>
                <a:cs typeface="Calibri"/>
              </a:rPr>
              <a:t> recipients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hospitals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are</a:t>
            </a:r>
            <a:r>
              <a:rPr dirty="0" sz="1400" spc="-5">
                <a:latin typeface="Calibri"/>
                <a:cs typeface="Calibri"/>
              </a:rPr>
              <a:t> present.</a:t>
            </a:r>
            <a:r>
              <a:rPr dirty="0" sz="1400">
                <a:latin typeface="Calibri"/>
                <a:cs typeface="Calibri"/>
              </a:rPr>
              <a:t> 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unique</a:t>
            </a:r>
            <a:r>
              <a:rPr dirty="0" sz="1400" spc="-5">
                <a:latin typeface="Calibri"/>
                <a:cs typeface="Calibri"/>
              </a:rPr>
              <a:t> identification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number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(City_ID)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will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</a:t>
            </a:r>
            <a:r>
              <a:rPr dirty="0" sz="1400" spc="-5">
                <a:latin typeface="Calibri"/>
                <a:cs typeface="Calibri"/>
              </a:rPr>
              <a:t> used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15">
                <a:latin typeface="Calibri"/>
                <a:cs typeface="Calibri"/>
              </a:rPr>
              <a:t>as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primary </a:t>
            </a:r>
            <a:r>
              <a:rPr dirty="0" sz="1400">
                <a:latin typeface="Calibri"/>
                <a:cs typeface="Calibri"/>
              </a:rPr>
              <a:t>key 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identify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information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about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city.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Along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with</a:t>
            </a:r>
            <a:r>
              <a:rPr dirty="0" sz="1400">
                <a:latin typeface="Calibri"/>
                <a:cs typeface="Calibri"/>
              </a:rPr>
              <a:t> ID </a:t>
            </a:r>
            <a:r>
              <a:rPr dirty="0" sz="1400" spc="-5">
                <a:latin typeface="Calibri"/>
                <a:cs typeface="Calibri"/>
              </a:rPr>
              <a:t>city </a:t>
            </a:r>
            <a:r>
              <a:rPr dirty="0" sz="1400">
                <a:latin typeface="Calibri"/>
                <a:cs typeface="Calibri"/>
              </a:rPr>
              <a:t> names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will </a:t>
            </a:r>
            <a:r>
              <a:rPr dirty="0" sz="1400">
                <a:latin typeface="Calibri"/>
                <a:cs typeface="Calibri"/>
              </a:rPr>
              <a:t>also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stored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under this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entity.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1095"/>
              </a:spcBef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RELATIONSHIP</a:t>
            </a:r>
            <a:r>
              <a:rPr dirty="0" u="heavy" sz="1600" spc="-4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BETWEEN</a:t>
            </a:r>
            <a:r>
              <a:rPr dirty="0" u="heavy" sz="16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ENTITIES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Calibri"/>
              <a:cs typeface="Calibri"/>
            </a:endParaRPr>
          </a:p>
          <a:p>
            <a:pPr marL="216535" indent="-204470">
              <a:lnSpc>
                <a:spcPts val="1895"/>
              </a:lnSpc>
              <a:buAutoNum type="arabicPeriod"/>
              <a:tabLst>
                <a:tab pos="21717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City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and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Hospital_Info:</a:t>
            </a:r>
            <a:endParaRPr sz="1600">
              <a:latin typeface="Times New Roman"/>
              <a:cs typeface="Times New Roman"/>
            </a:endParaRPr>
          </a:p>
          <a:p>
            <a:pPr marL="13970">
              <a:lnSpc>
                <a:spcPts val="1895"/>
              </a:lnSpc>
            </a:pPr>
            <a:r>
              <a:rPr dirty="0" sz="1600" spc="-5">
                <a:latin typeface="Calibri"/>
                <a:cs typeface="Calibri"/>
              </a:rPr>
              <a:t>Relationship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“in”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35"/>
              </a:spcBef>
            </a:pPr>
            <a:r>
              <a:rPr dirty="0" sz="1600" spc="-10">
                <a:latin typeface="Calibri"/>
                <a:cs typeface="Calibri"/>
              </a:rPr>
              <a:t>Type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relation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 1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</a:t>
            </a:r>
            <a:endParaRPr sz="1600">
              <a:latin typeface="Calibri"/>
              <a:cs typeface="Calibri"/>
            </a:endParaRPr>
          </a:p>
          <a:p>
            <a:pPr marL="13970" marR="592455">
              <a:lnSpc>
                <a:spcPct val="101400"/>
              </a:lnSpc>
              <a:spcBef>
                <a:spcPts val="10"/>
              </a:spcBef>
            </a:pPr>
            <a:r>
              <a:rPr dirty="0" sz="1600" spc="-5">
                <a:latin typeface="Calibri"/>
                <a:cs typeface="Calibri"/>
              </a:rPr>
              <a:t>Explanation =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city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have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hospitals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it.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One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hospital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willbelong</a:t>
            </a:r>
            <a:r>
              <a:rPr dirty="0" sz="1600">
                <a:latin typeface="Calibri"/>
                <a:cs typeface="Calibri"/>
              </a:rPr>
              <a:t> in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one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city.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libri"/>
              <a:cs typeface="Calibri"/>
            </a:endParaRPr>
          </a:p>
          <a:p>
            <a:pPr marL="216535" indent="-204470">
              <a:lnSpc>
                <a:spcPts val="1900"/>
              </a:lnSpc>
              <a:buAutoNum type="arabicPeriod" startAt="2"/>
              <a:tabLst>
                <a:tab pos="21717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City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and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Blood_Donor:</a:t>
            </a:r>
            <a:endParaRPr sz="1600">
              <a:latin typeface="Times New Roman"/>
              <a:cs typeface="Times New Roman"/>
            </a:endParaRPr>
          </a:p>
          <a:p>
            <a:pPr marL="13970">
              <a:lnSpc>
                <a:spcPts val="1900"/>
              </a:lnSpc>
            </a:pPr>
            <a:r>
              <a:rPr dirty="0" sz="1600" spc="-5">
                <a:latin typeface="Calibri"/>
                <a:cs typeface="Calibri"/>
              </a:rPr>
              <a:t>Relationship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“lives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in”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910"/>
              </a:lnSpc>
              <a:spcBef>
                <a:spcPts val="85"/>
              </a:spcBef>
            </a:pPr>
            <a:r>
              <a:rPr dirty="0" sz="1600" spc="-10">
                <a:latin typeface="Calibri"/>
                <a:cs typeface="Calibri"/>
              </a:rPr>
              <a:t>Type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relation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 1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</a:t>
            </a:r>
            <a:endParaRPr sz="1600">
              <a:latin typeface="Calibri"/>
              <a:cs typeface="Calibri"/>
            </a:endParaRPr>
          </a:p>
          <a:p>
            <a:pPr marL="13970" marR="5080">
              <a:lnSpc>
                <a:spcPts val="1960"/>
              </a:lnSpc>
              <a:spcBef>
                <a:spcPts val="20"/>
              </a:spcBef>
            </a:pPr>
            <a:r>
              <a:rPr dirty="0" sz="1600" spc="-5">
                <a:latin typeface="Calibri"/>
                <a:cs typeface="Calibri"/>
              </a:rPr>
              <a:t>Explanation = </a:t>
            </a:r>
            <a:r>
              <a:rPr dirty="0" sz="1600">
                <a:latin typeface="Calibri"/>
                <a:cs typeface="Calibri"/>
              </a:rPr>
              <a:t>In </a:t>
            </a:r>
            <a:r>
              <a:rPr dirty="0" sz="1600" spc="-5">
                <a:latin typeface="Calibri"/>
                <a:cs typeface="Calibri"/>
              </a:rPr>
              <a:t>a city, </a:t>
            </a:r>
            <a:r>
              <a:rPr dirty="0" sz="1600">
                <a:latin typeface="Calibri"/>
                <a:cs typeface="Calibri"/>
              </a:rPr>
              <a:t>many </a:t>
            </a:r>
            <a:r>
              <a:rPr dirty="0" sz="1600" spc="-5">
                <a:latin typeface="Calibri"/>
                <a:cs typeface="Calibri"/>
              </a:rPr>
              <a:t>donors can live. </a:t>
            </a:r>
            <a:r>
              <a:rPr dirty="0" sz="1600" spc="-10">
                <a:latin typeface="Calibri"/>
                <a:cs typeface="Calibri"/>
              </a:rPr>
              <a:t>One </a:t>
            </a:r>
            <a:r>
              <a:rPr dirty="0" sz="1600" spc="-5">
                <a:latin typeface="Calibri"/>
                <a:cs typeface="Calibri"/>
              </a:rPr>
              <a:t>donor will </a:t>
            </a:r>
            <a:r>
              <a:rPr dirty="0" sz="1600" spc="-10">
                <a:latin typeface="Calibri"/>
                <a:cs typeface="Calibri"/>
              </a:rPr>
              <a:t>belong </a:t>
            </a:r>
            <a:r>
              <a:rPr dirty="0" sz="1600">
                <a:latin typeface="Calibri"/>
                <a:cs typeface="Calibri"/>
              </a:rPr>
              <a:t>to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one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city.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50">
              <a:latin typeface="Calibri"/>
              <a:cs typeface="Calibri"/>
            </a:endParaRPr>
          </a:p>
          <a:p>
            <a:pPr marL="216535" indent="-204470">
              <a:lnSpc>
                <a:spcPts val="1914"/>
              </a:lnSpc>
              <a:buAutoNum type="arabicPeriod" startAt="3"/>
              <a:tabLst>
                <a:tab pos="21717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City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and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Recipient:</a:t>
            </a:r>
            <a:endParaRPr sz="1600">
              <a:latin typeface="Times New Roman"/>
              <a:cs typeface="Times New Roman"/>
            </a:endParaRPr>
          </a:p>
          <a:p>
            <a:pPr marL="13970">
              <a:lnSpc>
                <a:spcPts val="1914"/>
              </a:lnSpc>
            </a:pPr>
            <a:r>
              <a:rPr dirty="0" sz="1600" spc="-5">
                <a:latin typeface="Calibri"/>
                <a:cs typeface="Calibri"/>
              </a:rPr>
              <a:t>Relationship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“lives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in”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35"/>
              </a:spcBef>
            </a:pPr>
            <a:r>
              <a:rPr dirty="0" sz="1600" spc="-10">
                <a:latin typeface="Calibri"/>
                <a:cs typeface="Calibri"/>
              </a:rPr>
              <a:t>Type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relation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 1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</a:t>
            </a:r>
            <a:endParaRPr sz="1600">
              <a:latin typeface="Calibri"/>
              <a:cs typeface="Calibri"/>
            </a:endParaRPr>
          </a:p>
          <a:p>
            <a:pPr marL="13970" marR="679450">
              <a:lnSpc>
                <a:spcPts val="1939"/>
              </a:lnSpc>
              <a:spcBef>
                <a:spcPts val="50"/>
              </a:spcBef>
            </a:pPr>
            <a:r>
              <a:rPr dirty="0" sz="1600" spc="-5">
                <a:latin typeface="Calibri"/>
                <a:cs typeface="Calibri"/>
              </a:rPr>
              <a:t>Explanation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city, many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recipients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can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live.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One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recipient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willbelong</a:t>
            </a:r>
            <a:r>
              <a:rPr dirty="0" sz="1600">
                <a:latin typeface="Calibri"/>
                <a:cs typeface="Calibri"/>
              </a:rPr>
              <a:t> to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one</a:t>
            </a:r>
            <a:r>
              <a:rPr dirty="0" sz="1600" spc="-5">
                <a:latin typeface="Calibri"/>
                <a:cs typeface="Calibri"/>
              </a:rPr>
              <a:t> city.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50">
              <a:latin typeface="Calibri"/>
              <a:cs typeface="Calibri"/>
            </a:endParaRPr>
          </a:p>
          <a:p>
            <a:pPr marL="216535" indent="-204470">
              <a:lnSpc>
                <a:spcPts val="1895"/>
              </a:lnSpc>
              <a:buAutoNum type="arabicPeriod" startAt="4"/>
              <a:tabLst>
                <a:tab pos="21717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Recording_Staff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and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Donor:</a:t>
            </a:r>
            <a:endParaRPr sz="1600">
              <a:latin typeface="Times New Roman"/>
              <a:cs typeface="Times New Roman"/>
            </a:endParaRPr>
          </a:p>
          <a:p>
            <a:pPr marL="13970">
              <a:lnSpc>
                <a:spcPts val="1895"/>
              </a:lnSpc>
            </a:pPr>
            <a:r>
              <a:rPr dirty="0" sz="1600" spc="-5">
                <a:latin typeface="Calibri"/>
                <a:cs typeface="Calibri"/>
              </a:rPr>
              <a:t>Relationship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“registers”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35"/>
              </a:spcBef>
            </a:pPr>
            <a:r>
              <a:rPr dirty="0" sz="1600" spc="-10">
                <a:latin typeface="Calibri"/>
                <a:cs typeface="Calibri"/>
              </a:rPr>
              <a:t>Type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relation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 1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to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</a:t>
            </a:r>
            <a:endParaRPr sz="1600">
              <a:latin typeface="Calibri"/>
              <a:cs typeface="Calibri"/>
            </a:endParaRPr>
          </a:p>
          <a:p>
            <a:pPr marL="13970" marR="462915">
              <a:lnSpc>
                <a:spcPts val="1960"/>
              </a:lnSpc>
              <a:spcBef>
                <a:spcPts val="70"/>
              </a:spcBef>
            </a:pPr>
            <a:r>
              <a:rPr dirty="0" sz="1600" spc="-5">
                <a:latin typeface="Calibri"/>
                <a:cs typeface="Calibri"/>
              </a:rPr>
              <a:t>Explanation = </a:t>
            </a:r>
            <a:r>
              <a:rPr dirty="0" sz="1600" spc="-10">
                <a:latin typeface="Calibri"/>
                <a:cs typeface="Calibri"/>
              </a:rPr>
              <a:t>One </a:t>
            </a:r>
            <a:r>
              <a:rPr dirty="0" sz="1600" spc="-5">
                <a:latin typeface="Calibri"/>
                <a:cs typeface="Calibri"/>
              </a:rPr>
              <a:t>recording staff can register many donors. </a:t>
            </a:r>
            <a:r>
              <a:rPr dirty="0" sz="1600" spc="-10">
                <a:latin typeface="Calibri"/>
                <a:cs typeface="Calibri"/>
              </a:rPr>
              <a:t>One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donor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will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register with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one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recording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officer.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80" y="1348485"/>
            <a:ext cx="5594350" cy="7339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6535" indent="-204470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1717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Recording_Staff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and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Recipient:</a:t>
            </a:r>
            <a:endParaRPr sz="16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dirty="0" sz="1600" spc="-5">
                <a:latin typeface="Calibri"/>
                <a:cs typeface="Calibri"/>
              </a:rPr>
              <a:t>Relationship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“records”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914"/>
              </a:lnSpc>
              <a:spcBef>
                <a:spcPts val="35"/>
              </a:spcBef>
            </a:pPr>
            <a:r>
              <a:rPr dirty="0" sz="1600" spc="-10">
                <a:latin typeface="Calibri"/>
                <a:cs typeface="Calibri"/>
              </a:rPr>
              <a:t>Type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relation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 1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</a:t>
            </a:r>
            <a:endParaRPr sz="1600">
              <a:latin typeface="Calibri"/>
              <a:cs typeface="Calibri"/>
            </a:endParaRPr>
          </a:p>
          <a:p>
            <a:pPr marL="13970" marR="88900">
              <a:lnSpc>
                <a:spcPts val="1960"/>
              </a:lnSpc>
              <a:spcBef>
                <a:spcPts val="25"/>
              </a:spcBef>
            </a:pPr>
            <a:r>
              <a:rPr dirty="0" sz="1600" spc="-5">
                <a:latin typeface="Calibri"/>
                <a:cs typeface="Calibri"/>
              </a:rPr>
              <a:t>Explanation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One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recording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staff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can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record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recipients.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One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recipient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will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recorded by one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recording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officer.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libri"/>
              <a:cs typeface="Calibri"/>
            </a:endParaRPr>
          </a:p>
          <a:p>
            <a:pPr marL="216535" indent="-204470">
              <a:lnSpc>
                <a:spcPts val="1900"/>
              </a:lnSpc>
              <a:buAutoNum type="arabicPeriod" startAt="6"/>
              <a:tabLst>
                <a:tab pos="21717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Hospital_Info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and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BB_Manager:</a:t>
            </a:r>
            <a:endParaRPr sz="1600">
              <a:latin typeface="Times New Roman"/>
              <a:cs typeface="Times New Roman"/>
            </a:endParaRPr>
          </a:p>
          <a:p>
            <a:pPr marL="13970">
              <a:lnSpc>
                <a:spcPts val="1900"/>
              </a:lnSpc>
            </a:pPr>
            <a:r>
              <a:rPr dirty="0" sz="1600" spc="-5">
                <a:latin typeface="Calibri"/>
                <a:cs typeface="Calibri"/>
              </a:rPr>
              <a:t>Relationship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“gives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order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to”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z="1600" spc="-10">
                <a:latin typeface="Calibri"/>
                <a:cs typeface="Calibri"/>
              </a:rPr>
              <a:t>Type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relation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 1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</a:t>
            </a:r>
            <a:endParaRPr sz="1600">
              <a:latin typeface="Calibri"/>
              <a:cs typeface="Calibri"/>
            </a:endParaRPr>
          </a:p>
          <a:p>
            <a:pPr marL="13970" marR="5080">
              <a:lnSpc>
                <a:spcPct val="101600"/>
              </a:lnSpc>
              <a:spcBef>
                <a:spcPts val="5"/>
              </a:spcBef>
            </a:pPr>
            <a:r>
              <a:rPr dirty="0" sz="1600" spc="-5">
                <a:latin typeface="Calibri"/>
                <a:cs typeface="Calibri"/>
              </a:rPr>
              <a:t>Explanation = </a:t>
            </a:r>
            <a:r>
              <a:rPr dirty="0" sz="1600" spc="-10">
                <a:latin typeface="Calibri"/>
                <a:cs typeface="Calibri"/>
              </a:rPr>
              <a:t>One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 bank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manager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can handle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process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requests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from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 hospitals.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One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hospital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will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place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request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on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bank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manager.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libri"/>
              <a:cs typeface="Calibri"/>
            </a:endParaRPr>
          </a:p>
          <a:p>
            <a:pPr marL="216535" indent="-204470">
              <a:lnSpc>
                <a:spcPts val="1900"/>
              </a:lnSpc>
              <a:buAutoNum type="arabicPeriod" startAt="7"/>
              <a:tabLst>
                <a:tab pos="21717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BB_Manager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and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Blood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Specimen:</a:t>
            </a:r>
            <a:endParaRPr sz="1600">
              <a:latin typeface="Times New Roman"/>
              <a:cs typeface="Times New Roman"/>
            </a:endParaRPr>
          </a:p>
          <a:p>
            <a:pPr marL="13970">
              <a:lnSpc>
                <a:spcPts val="1900"/>
              </a:lnSpc>
            </a:pPr>
            <a:r>
              <a:rPr dirty="0" sz="1600" spc="-5">
                <a:latin typeface="Calibri"/>
                <a:cs typeface="Calibri"/>
              </a:rPr>
              <a:t>Relationship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“deals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with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specimen”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914"/>
              </a:lnSpc>
              <a:spcBef>
                <a:spcPts val="70"/>
              </a:spcBef>
            </a:pPr>
            <a:r>
              <a:rPr dirty="0" sz="1600" spc="-10">
                <a:latin typeface="Calibri"/>
                <a:cs typeface="Calibri"/>
              </a:rPr>
              <a:t>Type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relation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 1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</a:t>
            </a:r>
            <a:endParaRPr sz="1600">
              <a:latin typeface="Calibri"/>
              <a:cs typeface="Calibri"/>
            </a:endParaRPr>
          </a:p>
          <a:p>
            <a:pPr marL="13970" marR="263525">
              <a:lnSpc>
                <a:spcPts val="1960"/>
              </a:lnSpc>
              <a:spcBef>
                <a:spcPts val="30"/>
              </a:spcBef>
            </a:pPr>
            <a:r>
              <a:rPr dirty="0" sz="1600" spc="-5">
                <a:latin typeface="Calibri"/>
                <a:cs typeface="Calibri"/>
              </a:rPr>
              <a:t>Explanation = </a:t>
            </a:r>
            <a:r>
              <a:rPr dirty="0" sz="1600" spc="-10">
                <a:latin typeface="Calibri"/>
                <a:cs typeface="Calibri"/>
              </a:rPr>
              <a:t>One </a:t>
            </a:r>
            <a:r>
              <a:rPr dirty="0" sz="1600" spc="-5">
                <a:latin typeface="Calibri"/>
                <a:cs typeface="Calibri"/>
              </a:rPr>
              <a:t>Blood bank </a:t>
            </a:r>
            <a:r>
              <a:rPr dirty="0" sz="1600">
                <a:latin typeface="Calibri"/>
                <a:cs typeface="Calibri"/>
              </a:rPr>
              <a:t>manager </a:t>
            </a:r>
            <a:r>
              <a:rPr dirty="0" sz="1600" spc="-5">
                <a:latin typeface="Calibri"/>
                <a:cs typeface="Calibri"/>
              </a:rPr>
              <a:t>can manage many </a:t>
            </a:r>
            <a:r>
              <a:rPr dirty="0" sz="1600" spc="-10">
                <a:latin typeface="Calibri"/>
                <a:cs typeface="Calibri"/>
              </a:rPr>
              <a:t>blood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specimens and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one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specimen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will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managed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by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one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manager.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Calibri"/>
              <a:cs typeface="Calibri"/>
            </a:endParaRPr>
          </a:p>
          <a:p>
            <a:pPr marL="216535" indent="-204470">
              <a:lnSpc>
                <a:spcPct val="100000"/>
              </a:lnSpc>
              <a:buAutoNum type="arabicPeriod" startAt="8"/>
              <a:tabLst>
                <a:tab pos="21717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Recipient</a:t>
            </a:r>
            <a:r>
              <a:rPr dirty="0" sz="1600" spc="-6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and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BB_Manager:</a:t>
            </a:r>
            <a:endParaRPr sz="16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dirty="0" sz="1600" spc="-5">
                <a:latin typeface="Calibri"/>
                <a:cs typeface="Calibri"/>
              </a:rPr>
              <a:t>Relationship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“requests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to”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914"/>
              </a:lnSpc>
              <a:spcBef>
                <a:spcPts val="35"/>
              </a:spcBef>
            </a:pPr>
            <a:r>
              <a:rPr dirty="0" sz="1600" spc="-10">
                <a:latin typeface="Calibri"/>
                <a:cs typeface="Calibri"/>
              </a:rPr>
              <a:t>Type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relation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1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</a:t>
            </a:r>
            <a:endParaRPr sz="1600">
              <a:latin typeface="Calibri"/>
              <a:cs typeface="Calibri"/>
            </a:endParaRPr>
          </a:p>
          <a:p>
            <a:pPr marL="13970" marR="36830">
              <a:lnSpc>
                <a:spcPts val="1960"/>
              </a:lnSpc>
              <a:spcBef>
                <a:spcPts val="25"/>
              </a:spcBef>
            </a:pPr>
            <a:r>
              <a:rPr dirty="0" sz="1600" spc="-5">
                <a:latin typeface="Calibri"/>
                <a:cs typeface="Calibri"/>
              </a:rPr>
              <a:t>Explanation =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One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recipient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can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request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to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one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manager and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one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manager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can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handle requests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from many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recipients.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Calibri"/>
              <a:cs typeface="Calibri"/>
            </a:endParaRPr>
          </a:p>
          <a:p>
            <a:pPr marL="216535" indent="-204470">
              <a:lnSpc>
                <a:spcPts val="1895"/>
              </a:lnSpc>
              <a:buAutoNum type="arabicPeriod" startAt="9"/>
              <a:tabLst>
                <a:tab pos="21717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Disease_finder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and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Blood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Specimen:</a:t>
            </a:r>
            <a:endParaRPr sz="1600">
              <a:latin typeface="Times New Roman"/>
              <a:cs typeface="Times New Roman"/>
            </a:endParaRPr>
          </a:p>
          <a:p>
            <a:pPr marL="13970">
              <a:lnSpc>
                <a:spcPts val="1895"/>
              </a:lnSpc>
            </a:pPr>
            <a:r>
              <a:rPr dirty="0" sz="1600" spc="-5">
                <a:latin typeface="Calibri"/>
                <a:cs typeface="Calibri"/>
              </a:rPr>
              <a:t>Relationship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“checks”,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z="1600" spc="-10">
                <a:latin typeface="Calibri"/>
                <a:cs typeface="Calibri"/>
              </a:rPr>
              <a:t>Type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relation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 1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</a:t>
            </a:r>
            <a:endParaRPr sz="1600">
              <a:latin typeface="Calibri"/>
              <a:cs typeface="Calibri"/>
            </a:endParaRPr>
          </a:p>
          <a:p>
            <a:pPr marL="13970" marR="78740">
              <a:lnSpc>
                <a:spcPct val="101299"/>
              </a:lnSpc>
              <a:spcBef>
                <a:spcPts val="10"/>
              </a:spcBef>
            </a:pPr>
            <a:r>
              <a:rPr dirty="0" sz="1600" spc="-5">
                <a:latin typeface="Calibri"/>
                <a:cs typeface="Calibri"/>
              </a:rPr>
              <a:t>Explanation = A </a:t>
            </a:r>
            <a:r>
              <a:rPr dirty="0" sz="1600" spc="-10">
                <a:latin typeface="Calibri"/>
                <a:cs typeface="Calibri"/>
              </a:rPr>
              <a:t>disease </a:t>
            </a:r>
            <a:r>
              <a:rPr dirty="0" sz="1600" spc="-5">
                <a:latin typeface="Calibri"/>
                <a:cs typeface="Calibri"/>
              </a:rPr>
              <a:t>finder can check </a:t>
            </a:r>
            <a:r>
              <a:rPr dirty="0" sz="1600">
                <a:latin typeface="Calibri"/>
                <a:cs typeface="Calibri"/>
              </a:rPr>
              <a:t>many </a:t>
            </a:r>
            <a:r>
              <a:rPr dirty="0" sz="1600" spc="-5">
                <a:latin typeface="Calibri"/>
                <a:cs typeface="Calibri"/>
              </a:rPr>
              <a:t>blood samples. </a:t>
            </a:r>
            <a:r>
              <a:rPr dirty="0" sz="1600" spc="-10">
                <a:latin typeface="Calibri"/>
                <a:cs typeface="Calibri"/>
              </a:rPr>
              <a:t>One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sample </a:t>
            </a:r>
            <a:r>
              <a:rPr dirty="0" sz="1600">
                <a:latin typeface="Calibri"/>
                <a:cs typeface="Calibri"/>
              </a:rPr>
              <a:t>is </a:t>
            </a:r>
            <a:r>
              <a:rPr dirty="0" sz="1600" spc="-5">
                <a:latin typeface="Calibri"/>
                <a:cs typeface="Calibri"/>
              </a:rPr>
              <a:t>checked by one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disease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finder.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80" y="882141"/>
            <a:ext cx="5764530" cy="850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3970">
              <a:lnSpc>
                <a:spcPct val="100000"/>
              </a:lnSpc>
              <a:spcBef>
                <a:spcPts val="100"/>
              </a:spcBef>
            </a:pP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RELATIONAL</a:t>
            </a:r>
            <a:r>
              <a:rPr dirty="0" u="heavy" sz="2000" spc="-5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SCHEMAS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Calibri"/>
              <a:cs typeface="Calibri"/>
            </a:endParaRPr>
          </a:p>
          <a:p>
            <a:pPr algn="just" marL="1397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alibri"/>
                <a:cs typeface="Calibri"/>
              </a:rPr>
              <a:t>Donor</a:t>
            </a:r>
            <a:r>
              <a:rPr dirty="0" sz="1600" spc="-7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Table:</a:t>
            </a:r>
            <a:endParaRPr sz="1600">
              <a:latin typeface="Calibri"/>
              <a:cs typeface="Calibri"/>
            </a:endParaRPr>
          </a:p>
          <a:p>
            <a:pPr algn="just" marL="151130" indent="-139065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151765" algn="l"/>
              </a:tabLst>
            </a:pP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relationship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with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Recording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staff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Donor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1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many.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That’s</a:t>
            </a:r>
            <a:endParaRPr sz="1600">
              <a:latin typeface="Calibri"/>
              <a:cs typeface="Calibri"/>
            </a:endParaRPr>
          </a:p>
          <a:p>
            <a:pPr algn="just" marL="13970">
              <a:lnSpc>
                <a:spcPct val="100000"/>
              </a:lnSpc>
              <a:spcBef>
                <a:spcPts val="35"/>
              </a:spcBef>
            </a:pPr>
            <a:r>
              <a:rPr dirty="0" sz="1600" spc="-5">
                <a:latin typeface="Calibri"/>
                <a:cs typeface="Calibri"/>
              </a:rPr>
              <a:t>why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primary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key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5">
                <a:latin typeface="Calibri"/>
                <a:cs typeface="Calibri"/>
              </a:rPr>
              <a:t> Recording staff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used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foreign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key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Donor.</a:t>
            </a:r>
            <a:endParaRPr sz="1600">
              <a:latin typeface="Calibri"/>
              <a:cs typeface="Calibri"/>
            </a:endParaRPr>
          </a:p>
          <a:p>
            <a:pPr algn="just" marL="13970" marR="31750" indent="-1905">
              <a:lnSpc>
                <a:spcPct val="101899"/>
              </a:lnSpc>
              <a:spcBef>
                <a:spcPts val="85"/>
              </a:spcBef>
              <a:buFont typeface="Symbol"/>
              <a:buChar char=""/>
              <a:tabLst>
                <a:tab pos="197485" algn="l"/>
              </a:tabLst>
            </a:pP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relationship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with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City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 </a:t>
            </a:r>
            <a:r>
              <a:rPr dirty="0" sz="1600" spc="-10">
                <a:latin typeface="Calibri"/>
                <a:cs typeface="Calibri"/>
              </a:rPr>
              <a:t>Donor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 </a:t>
            </a:r>
            <a:r>
              <a:rPr dirty="0" sz="1600" spc="-5">
                <a:latin typeface="Calibri"/>
                <a:cs typeface="Calibri"/>
              </a:rPr>
              <a:t>1</a:t>
            </a:r>
            <a:r>
              <a:rPr dirty="0" sz="1600">
                <a:latin typeface="Calibri"/>
                <a:cs typeface="Calibri"/>
              </a:rPr>
              <a:t> to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many.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That’s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why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primary</a:t>
            </a:r>
            <a:r>
              <a:rPr dirty="0" sz="1600" spc="-5">
                <a:latin typeface="Calibri"/>
                <a:cs typeface="Calibri"/>
              </a:rPr>
              <a:t> key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City</a:t>
            </a:r>
            <a:r>
              <a:rPr dirty="0" sz="1600">
                <a:latin typeface="Calibri"/>
                <a:cs typeface="Calibri"/>
              </a:rPr>
              <a:t> is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used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as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foreign</a:t>
            </a:r>
            <a:r>
              <a:rPr dirty="0" sz="1600" spc="-10">
                <a:latin typeface="Calibri"/>
                <a:cs typeface="Calibri"/>
              </a:rPr>
              <a:t> key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Donor.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200">
              <a:latin typeface="Calibri"/>
              <a:cs typeface="Calibri"/>
            </a:endParaRPr>
          </a:p>
          <a:p>
            <a:pPr algn="just" marL="13970">
              <a:lnSpc>
                <a:spcPct val="100000"/>
              </a:lnSpc>
            </a:pPr>
            <a:r>
              <a:rPr dirty="0" sz="1600" spc="-5" b="1">
                <a:latin typeface="Calibri"/>
                <a:cs typeface="Calibri"/>
              </a:rPr>
              <a:t>Recipient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Table:</a:t>
            </a:r>
            <a:endParaRPr sz="1600">
              <a:latin typeface="Calibri"/>
              <a:cs typeface="Calibri"/>
            </a:endParaRPr>
          </a:p>
          <a:p>
            <a:pPr algn="just" marL="13970" marR="6985">
              <a:lnSpc>
                <a:spcPct val="101899"/>
              </a:lnSpc>
              <a:spcBef>
                <a:spcPts val="85"/>
              </a:spcBef>
              <a:buFont typeface="Symbol"/>
              <a:buChar char=""/>
              <a:tabLst>
                <a:tab pos="180340" algn="l"/>
              </a:tabLst>
            </a:pPr>
            <a:r>
              <a:rPr dirty="0" sz="1600" spc="-5">
                <a:latin typeface="Calibri"/>
                <a:cs typeface="Calibri"/>
              </a:rPr>
              <a:t>The relationship with Recording </a:t>
            </a:r>
            <a:r>
              <a:rPr dirty="0" sz="1600">
                <a:latin typeface="Calibri"/>
                <a:cs typeface="Calibri"/>
              </a:rPr>
              <a:t>staff </a:t>
            </a:r>
            <a:r>
              <a:rPr dirty="0" sz="1600" spc="-5">
                <a:latin typeface="Calibri"/>
                <a:cs typeface="Calibri"/>
              </a:rPr>
              <a:t>and Blood Recipient is 1 </a:t>
            </a:r>
            <a:r>
              <a:rPr dirty="0" sz="1600" spc="-10">
                <a:latin typeface="Calibri"/>
                <a:cs typeface="Calibri"/>
              </a:rPr>
              <a:t>to </a:t>
            </a:r>
            <a:r>
              <a:rPr dirty="0" sz="1600" spc="-5">
                <a:latin typeface="Calibri"/>
                <a:cs typeface="Calibri"/>
              </a:rPr>
              <a:t> many. That’s why </a:t>
            </a:r>
            <a:r>
              <a:rPr dirty="0" sz="1600" spc="-10">
                <a:latin typeface="Calibri"/>
                <a:cs typeface="Calibri"/>
              </a:rPr>
              <a:t>primary </a:t>
            </a:r>
            <a:r>
              <a:rPr dirty="0" sz="1600" spc="-5">
                <a:latin typeface="Calibri"/>
                <a:cs typeface="Calibri"/>
              </a:rPr>
              <a:t>key of Recording staff is </a:t>
            </a:r>
            <a:r>
              <a:rPr dirty="0" sz="1600" spc="-10">
                <a:latin typeface="Calibri"/>
                <a:cs typeface="Calibri"/>
              </a:rPr>
              <a:t>used </a:t>
            </a:r>
            <a:r>
              <a:rPr dirty="0" sz="1600" spc="-5">
                <a:latin typeface="Calibri"/>
                <a:cs typeface="Calibri"/>
              </a:rPr>
              <a:t>as a foreign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key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Recipient.</a:t>
            </a:r>
            <a:endParaRPr sz="1600">
              <a:latin typeface="Calibri"/>
              <a:cs typeface="Calibri"/>
            </a:endParaRPr>
          </a:p>
          <a:p>
            <a:pPr algn="just" marL="163195" indent="-151130">
              <a:lnSpc>
                <a:spcPct val="100000"/>
              </a:lnSpc>
              <a:spcBef>
                <a:spcPts val="140"/>
              </a:spcBef>
              <a:buFont typeface="Symbol"/>
              <a:buChar char=""/>
              <a:tabLst>
                <a:tab pos="163830" algn="l"/>
              </a:tabLst>
            </a:pP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relationship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with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City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Recipient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1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many.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That’s</a:t>
            </a:r>
            <a:endParaRPr sz="1600">
              <a:latin typeface="Calibri"/>
              <a:cs typeface="Calibri"/>
            </a:endParaRPr>
          </a:p>
          <a:p>
            <a:pPr algn="just" marL="13970">
              <a:lnSpc>
                <a:spcPct val="100000"/>
              </a:lnSpc>
              <a:spcBef>
                <a:spcPts val="60"/>
              </a:spcBef>
            </a:pPr>
            <a:r>
              <a:rPr dirty="0" sz="1600" spc="-5">
                <a:latin typeface="Calibri"/>
                <a:cs typeface="Calibri"/>
              </a:rPr>
              <a:t>why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primary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key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5">
                <a:latin typeface="Calibri"/>
                <a:cs typeface="Calibri"/>
              </a:rPr>
              <a:t> City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used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foreign key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 Recipient.</a:t>
            </a:r>
            <a:endParaRPr sz="1600">
              <a:latin typeface="Calibri"/>
              <a:cs typeface="Calibri"/>
            </a:endParaRPr>
          </a:p>
          <a:p>
            <a:pPr algn="just" marL="13970" marR="15875">
              <a:lnSpc>
                <a:spcPct val="101899"/>
              </a:lnSpc>
              <a:spcBef>
                <a:spcPts val="35"/>
              </a:spcBef>
              <a:buFont typeface="Symbol"/>
              <a:buChar char=""/>
              <a:tabLst>
                <a:tab pos="157480" algn="l"/>
              </a:tabLst>
            </a:pPr>
            <a:r>
              <a:rPr dirty="0" sz="1600" spc="-5">
                <a:latin typeface="Calibri"/>
                <a:cs typeface="Calibri"/>
              </a:rPr>
              <a:t>The relationship with Blood Bank Manager and Blood Recipient is 1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to many. That’s why primary </a:t>
            </a:r>
            <a:r>
              <a:rPr dirty="0" sz="1600" spc="-10">
                <a:latin typeface="Calibri"/>
                <a:cs typeface="Calibri"/>
              </a:rPr>
              <a:t>key </a:t>
            </a:r>
            <a:r>
              <a:rPr dirty="0" sz="1600" spc="-5">
                <a:latin typeface="Calibri"/>
                <a:cs typeface="Calibri"/>
              </a:rPr>
              <a:t>of Blood Specimen is </a:t>
            </a:r>
            <a:r>
              <a:rPr dirty="0" sz="1600" spc="-10">
                <a:latin typeface="Calibri"/>
                <a:cs typeface="Calibri"/>
              </a:rPr>
              <a:t>used </a:t>
            </a:r>
            <a:r>
              <a:rPr dirty="0" sz="1600" spc="-5">
                <a:latin typeface="Calibri"/>
                <a:cs typeface="Calibri"/>
              </a:rPr>
              <a:t>as a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foreign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key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5">
                <a:latin typeface="Calibri"/>
                <a:cs typeface="Calibri"/>
              </a:rPr>
              <a:t> Blood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Recipient.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1600">
              <a:latin typeface="Calibri"/>
              <a:cs typeface="Calibri"/>
            </a:endParaRPr>
          </a:p>
          <a:p>
            <a:pPr algn="just" marL="13970">
              <a:lnSpc>
                <a:spcPct val="100000"/>
              </a:lnSpc>
            </a:pPr>
            <a:r>
              <a:rPr dirty="0" sz="1600" spc="-10" b="1">
                <a:latin typeface="Calibri"/>
                <a:cs typeface="Calibri"/>
              </a:rPr>
              <a:t>City</a:t>
            </a:r>
            <a:r>
              <a:rPr dirty="0" sz="1600" spc="-7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Table:</a:t>
            </a:r>
            <a:endParaRPr sz="1600">
              <a:latin typeface="Calibri"/>
              <a:cs typeface="Calibri"/>
            </a:endParaRPr>
          </a:p>
          <a:p>
            <a:pPr algn="just" marL="13970" marR="5080">
              <a:lnSpc>
                <a:spcPct val="101600"/>
              </a:lnSpc>
              <a:spcBef>
                <a:spcPts val="90"/>
              </a:spcBef>
              <a:buFont typeface="Symbol"/>
              <a:buChar char=""/>
              <a:tabLst>
                <a:tab pos="171450" algn="l"/>
              </a:tabLst>
            </a:pPr>
            <a:r>
              <a:rPr dirty="0" sz="1600" spc="-5">
                <a:latin typeface="Calibri"/>
                <a:cs typeface="Calibri"/>
              </a:rPr>
              <a:t>The relationship </a:t>
            </a:r>
            <a:r>
              <a:rPr dirty="0" sz="1600" spc="-10">
                <a:latin typeface="Calibri"/>
                <a:cs typeface="Calibri"/>
              </a:rPr>
              <a:t>between </a:t>
            </a:r>
            <a:r>
              <a:rPr dirty="0" sz="1600" spc="-5">
                <a:latin typeface="Calibri"/>
                <a:cs typeface="Calibri"/>
              </a:rPr>
              <a:t>City and Recipients, Donor, Hospital </a:t>
            </a:r>
            <a:r>
              <a:rPr dirty="0" sz="1600" spc="-10">
                <a:latin typeface="Calibri"/>
                <a:cs typeface="Calibri"/>
              </a:rPr>
              <a:t>info </a:t>
            </a:r>
            <a:r>
              <a:rPr dirty="0" sz="1600" spc="-5">
                <a:latin typeface="Calibri"/>
                <a:cs typeface="Calibri"/>
              </a:rPr>
              <a:t> are </a:t>
            </a:r>
            <a:r>
              <a:rPr dirty="0" sz="1600">
                <a:latin typeface="Calibri"/>
                <a:cs typeface="Calibri"/>
              </a:rPr>
              <a:t>all </a:t>
            </a:r>
            <a:r>
              <a:rPr dirty="0" sz="1600" spc="-5">
                <a:latin typeface="Calibri"/>
                <a:cs typeface="Calibri"/>
              </a:rPr>
              <a:t>of 1 to many. So that’s why </a:t>
            </a:r>
            <a:r>
              <a:rPr dirty="0" sz="1600" spc="-10">
                <a:latin typeface="Calibri"/>
                <a:cs typeface="Calibri"/>
              </a:rPr>
              <a:t>primary </a:t>
            </a:r>
            <a:r>
              <a:rPr dirty="0" sz="1600" spc="-5">
                <a:latin typeface="Calibri"/>
                <a:cs typeface="Calibri"/>
              </a:rPr>
              <a:t>key of City is </a:t>
            </a:r>
            <a:r>
              <a:rPr dirty="0" sz="1600" spc="-10">
                <a:latin typeface="Calibri"/>
                <a:cs typeface="Calibri"/>
              </a:rPr>
              <a:t>used </a:t>
            </a:r>
            <a:r>
              <a:rPr dirty="0" sz="1600" spc="-5">
                <a:latin typeface="Calibri"/>
                <a:cs typeface="Calibri"/>
              </a:rPr>
              <a:t>as a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foreign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key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Recipients, </a:t>
            </a:r>
            <a:r>
              <a:rPr dirty="0" sz="1600" spc="-10">
                <a:latin typeface="Calibri"/>
                <a:cs typeface="Calibri"/>
              </a:rPr>
              <a:t>Donor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Hospital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info.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600">
              <a:latin typeface="Calibri"/>
              <a:cs typeface="Calibri"/>
            </a:endParaRPr>
          </a:p>
          <a:p>
            <a:pPr algn="just" marL="13970">
              <a:lnSpc>
                <a:spcPct val="100000"/>
              </a:lnSpc>
            </a:pPr>
            <a:r>
              <a:rPr dirty="0" sz="1600" spc="-5" b="1">
                <a:latin typeface="Calibri"/>
                <a:cs typeface="Calibri"/>
              </a:rPr>
              <a:t>Recording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Staff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Table:</a:t>
            </a:r>
            <a:endParaRPr sz="1600">
              <a:latin typeface="Calibri"/>
              <a:cs typeface="Calibri"/>
            </a:endParaRPr>
          </a:p>
          <a:p>
            <a:pPr algn="just" marL="13970" marR="11430">
              <a:lnSpc>
                <a:spcPct val="101600"/>
              </a:lnSpc>
              <a:spcBef>
                <a:spcPts val="90"/>
              </a:spcBef>
              <a:buFont typeface="Symbol"/>
              <a:buChar char=""/>
              <a:tabLst>
                <a:tab pos="238760" algn="l"/>
              </a:tabLst>
            </a:pP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relationship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between</a:t>
            </a:r>
            <a:r>
              <a:rPr dirty="0" sz="1600" spc="-5">
                <a:latin typeface="Calibri"/>
                <a:cs typeface="Calibri"/>
              </a:rPr>
              <a:t> Recording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Staff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Donor,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Recipients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are</a:t>
            </a:r>
            <a:r>
              <a:rPr dirty="0" sz="1600">
                <a:latin typeface="Calibri"/>
                <a:cs typeface="Calibri"/>
              </a:rPr>
              <a:t> all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1</a:t>
            </a:r>
            <a:r>
              <a:rPr dirty="0" sz="1600">
                <a:latin typeface="Calibri"/>
                <a:cs typeface="Calibri"/>
              </a:rPr>
              <a:t> to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many.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That’s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why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primary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key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of </a:t>
            </a:r>
            <a:r>
              <a:rPr dirty="0" sz="1600" spc="-5">
                <a:latin typeface="Calibri"/>
                <a:cs typeface="Calibri"/>
              </a:rPr>
              <a:t> Recording staff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10">
                <a:latin typeface="Calibri"/>
                <a:cs typeface="Calibri"/>
              </a:rPr>
              <a:t> used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as a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foreign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key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 </a:t>
            </a:r>
            <a:r>
              <a:rPr dirty="0" sz="1600" spc="-10">
                <a:latin typeface="Calibri"/>
                <a:cs typeface="Calibri"/>
              </a:rPr>
              <a:t>Donor</a:t>
            </a:r>
            <a:r>
              <a:rPr dirty="0" sz="1600" spc="-5">
                <a:latin typeface="Calibri"/>
                <a:cs typeface="Calibri"/>
              </a:rPr>
              <a:t> and Recipient.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600">
              <a:latin typeface="Calibri"/>
              <a:cs typeface="Calibri"/>
            </a:endParaRPr>
          </a:p>
          <a:p>
            <a:pPr algn="just" marL="1397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alibri"/>
                <a:cs typeface="Calibri"/>
              </a:rPr>
              <a:t>Blood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Specimen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Table:</a:t>
            </a:r>
            <a:endParaRPr sz="1600">
              <a:latin typeface="Calibri"/>
              <a:cs typeface="Calibri"/>
            </a:endParaRPr>
          </a:p>
          <a:p>
            <a:pPr algn="just" marL="13970" marR="10795">
              <a:lnSpc>
                <a:spcPct val="101899"/>
              </a:lnSpc>
              <a:spcBef>
                <a:spcPts val="80"/>
              </a:spcBef>
              <a:buFont typeface="Symbol"/>
              <a:buChar char=""/>
              <a:tabLst>
                <a:tab pos="185420" algn="l"/>
              </a:tabLst>
            </a:pPr>
            <a:r>
              <a:rPr dirty="0" sz="1600" spc="-5">
                <a:latin typeface="Calibri"/>
                <a:cs typeface="Calibri"/>
              </a:rPr>
              <a:t>The relationship with Disease finder and Blood Specimen is 1 to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many.</a:t>
            </a:r>
            <a:r>
              <a:rPr dirty="0" sz="1600" spc="-8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That’s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why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primary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key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Disease</a:t>
            </a:r>
            <a:r>
              <a:rPr dirty="0" sz="1600" spc="-8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finder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used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as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foreign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key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 Specimen.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80" y="895858"/>
            <a:ext cx="5763895" cy="552259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3970" marR="30480">
              <a:lnSpc>
                <a:spcPct val="101899"/>
              </a:lnSpc>
              <a:spcBef>
                <a:spcPts val="60"/>
              </a:spcBef>
              <a:buFont typeface="Symbol"/>
              <a:buChar char=""/>
              <a:tabLst>
                <a:tab pos="156210" algn="l"/>
              </a:tabLst>
            </a:pP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relationship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with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Bank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manager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Specimen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1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many.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That’s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why primary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914"/>
              </a:lnSpc>
              <a:spcBef>
                <a:spcPts val="70"/>
              </a:spcBef>
            </a:pPr>
            <a:r>
              <a:rPr dirty="0" sz="1600" spc="-10">
                <a:latin typeface="Calibri"/>
                <a:cs typeface="Calibri"/>
              </a:rPr>
              <a:t>key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Bank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manager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used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as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foreign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key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Specimen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914"/>
              </a:lnSpc>
            </a:pPr>
            <a:r>
              <a:rPr dirty="0" sz="1600" spc="-1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35"/>
              </a:spcBef>
            </a:pPr>
            <a:r>
              <a:rPr dirty="0" sz="1600" spc="-5" b="1">
                <a:latin typeface="Calibri"/>
                <a:cs typeface="Calibri"/>
              </a:rPr>
              <a:t>Disease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Finder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Table:</a:t>
            </a:r>
            <a:endParaRPr sz="1600">
              <a:latin typeface="Calibri"/>
              <a:cs typeface="Calibri"/>
            </a:endParaRPr>
          </a:p>
          <a:p>
            <a:pPr algn="just" marL="13970" marR="5080">
              <a:lnSpc>
                <a:spcPct val="101899"/>
              </a:lnSpc>
              <a:spcBef>
                <a:spcPts val="85"/>
              </a:spcBef>
              <a:buFont typeface="Symbol"/>
              <a:buChar char=""/>
              <a:tabLst>
                <a:tab pos="165100" algn="l"/>
              </a:tabLst>
            </a:pPr>
            <a:r>
              <a:rPr dirty="0" sz="1600" spc="-5">
                <a:latin typeface="Calibri"/>
                <a:cs typeface="Calibri"/>
              </a:rPr>
              <a:t>The relationship with Disease finder and Blood Specimen is of 1 to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many.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Therefore,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primary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key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Disease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finder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used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foreign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key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5">
                <a:latin typeface="Calibri"/>
                <a:cs typeface="Calibri"/>
              </a:rPr>
              <a:t> Blood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Specimen.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1600">
              <a:latin typeface="Calibri"/>
              <a:cs typeface="Calibri"/>
            </a:endParaRPr>
          </a:p>
          <a:p>
            <a:pPr algn="just" marL="13970">
              <a:lnSpc>
                <a:spcPct val="100000"/>
              </a:lnSpc>
            </a:pPr>
            <a:r>
              <a:rPr dirty="0" sz="1600" spc="-5" b="1">
                <a:latin typeface="Calibri"/>
                <a:cs typeface="Calibri"/>
              </a:rPr>
              <a:t>Blood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Bank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Manager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Table:</a:t>
            </a:r>
            <a:endParaRPr sz="1600">
              <a:latin typeface="Calibri"/>
              <a:cs typeface="Calibri"/>
            </a:endParaRPr>
          </a:p>
          <a:p>
            <a:pPr algn="just" marL="13970" marR="5715">
              <a:lnSpc>
                <a:spcPct val="101899"/>
              </a:lnSpc>
              <a:spcBef>
                <a:spcPts val="85"/>
              </a:spcBef>
              <a:buFont typeface="Symbol"/>
              <a:buChar char=""/>
              <a:tabLst>
                <a:tab pos="145415" algn="l"/>
              </a:tabLst>
            </a:pP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relationship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between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Bank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Manager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Specimen,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Recipient, Hospital info are </a:t>
            </a:r>
            <a:r>
              <a:rPr dirty="0" sz="1600">
                <a:latin typeface="Calibri"/>
                <a:cs typeface="Calibri"/>
              </a:rPr>
              <a:t>all </a:t>
            </a:r>
            <a:r>
              <a:rPr dirty="0" sz="1600" spc="-5">
                <a:latin typeface="Calibri"/>
                <a:cs typeface="Calibri"/>
              </a:rPr>
              <a:t>of 1 </a:t>
            </a:r>
            <a:r>
              <a:rPr dirty="0" sz="1600">
                <a:latin typeface="Calibri"/>
                <a:cs typeface="Calibri"/>
              </a:rPr>
              <a:t>to </a:t>
            </a:r>
            <a:r>
              <a:rPr dirty="0" sz="1600" spc="-5">
                <a:latin typeface="Calibri"/>
                <a:cs typeface="Calibri"/>
              </a:rPr>
              <a:t>many. So therefore, the primary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key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Bank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Manager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used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foreign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key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Specimen,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Recipient and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Hospital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info.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600">
              <a:latin typeface="Calibri"/>
              <a:cs typeface="Calibri"/>
            </a:endParaRPr>
          </a:p>
          <a:p>
            <a:pPr algn="just" marL="13970">
              <a:lnSpc>
                <a:spcPct val="100000"/>
              </a:lnSpc>
            </a:pPr>
            <a:r>
              <a:rPr dirty="0" sz="1600" spc="-5" b="1">
                <a:latin typeface="Calibri"/>
                <a:cs typeface="Calibri"/>
              </a:rPr>
              <a:t>Hospital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info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Table: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Calibri"/>
              <a:cs typeface="Calibri"/>
            </a:endParaRPr>
          </a:p>
          <a:p>
            <a:pPr algn="just" marL="13970" marR="31115" indent="-1905">
              <a:lnSpc>
                <a:spcPct val="102499"/>
              </a:lnSpc>
              <a:buFont typeface="Symbol"/>
              <a:buChar char=""/>
              <a:tabLst>
                <a:tab pos="151765" algn="l"/>
              </a:tabLst>
            </a:pPr>
            <a:r>
              <a:rPr dirty="0" sz="1600" spc="-5">
                <a:latin typeface="Calibri"/>
                <a:cs typeface="Calibri"/>
              </a:rPr>
              <a:t>The relationship with City and Hospital info </a:t>
            </a:r>
            <a:r>
              <a:rPr dirty="0" sz="1600">
                <a:latin typeface="Calibri"/>
                <a:cs typeface="Calibri"/>
              </a:rPr>
              <a:t>is </a:t>
            </a:r>
            <a:r>
              <a:rPr dirty="0" sz="1600" spc="-5">
                <a:latin typeface="Calibri"/>
                <a:cs typeface="Calibri"/>
              </a:rPr>
              <a:t>1 </a:t>
            </a:r>
            <a:r>
              <a:rPr dirty="0" sz="1600">
                <a:latin typeface="Calibri"/>
                <a:cs typeface="Calibri"/>
              </a:rPr>
              <a:t>to </a:t>
            </a:r>
            <a:r>
              <a:rPr dirty="0" sz="1600" spc="-5">
                <a:latin typeface="Calibri"/>
                <a:cs typeface="Calibri"/>
              </a:rPr>
              <a:t>many. That’s why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primary</a:t>
            </a:r>
            <a:r>
              <a:rPr dirty="0" sz="1600" spc="-5">
                <a:latin typeface="Calibri"/>
                <a:cs typeface="Calibri"/>
              </a:rPr>
              <a:t> key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City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used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as a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foreign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key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5">
                <a:latin typeface="Calibri"/>
                <a:cs typeface="Calibri"/>
              </a:rPr>
              <a:t> Hospital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info.</a:t>
            </a:r>
            <a:endParaRPr sz="1600">
              <a:latin typeface="Calibri"/>
              <a:cs typeface="Calibri"/>
            </a:endParaRPr>
          </a:p>
          <a:p>
            <a:pPr algn="just" marL="13970" marR="13335">
              <a:lnSpc>
                <a:spcPct val="101600"/>
              </a:lnSpc>
              <a:spcBef>
                <a:spcPts val="90"/>
              </a:spcBef>
              <a:buFont typeface="Symbol"/>
              <a:buChar char=""/>
              <a:tabLst>
                <a:tab pos="160655" algn="l"/>
              </a:tabLst>
            </a:pPr>
            <a:r>
              <a:rPr dirty="0" sz="1600" spc="-5">
                <a:latin typeface="Calibri"/>
                <a:cs typeface="Calibri"/>
              </a:rPr>
              <a:t>The relationship with Blood Bank Manager and Hospital info is 1 </a:t>
            </a:r>
            <a:r>
              <a:rPr dirty="0" sz="1600" spc="-10">
                <a:latin typeface="Calibri"/>
                <a:cs typeface="Calibri"/>
              </a:rPr>
              <a:t>to </a:t>
            </a:r>
            <a:r>
              <a:rPr dirty="0" sz="1600" spc="-5">
                <a:latin typeface="Calibri"/>
                <a:cs typeface="Calibri"/>
              </a:rPr>
              <a:t> many. That’s why primary </a:t>
            </a:r>
            <a:r>
              <a:rPr dirty="0" sz="1600" spc="-10">
                <a:latin typeface="Calibri"/>
                <a:cs typeface="Calibri"/>
              </a:rPr>
              <a:t>key </a:t>
            </a:r>
            <a:r>
              <a:rPr dirty="0" sz="1600" spc="-5">
                <a:latin typeface="Calibri"/>
                <a:cs typeface="Calibri"/>
              </a:rPr>
              <a:t>of Blood Bank </a:t>
            </a:r>
            <a:r>
              <a:rPr dirty="0" sz="1600">
                <a:latin typeface="Calibri"/>
                <a:cs typeface="Calibri"/>
              </a:rPr>
              <a:t>manager </a:t>
            </a:r>
            <a:r>
              <a:rPr dirty="0" sz="1600" spc="-5">
                <a:latin typeface="Calibri"/>
                <a:cs typeface="Calibri"/>
              </a:rPr>
              <a:t>is used as a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foreign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key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5">
                <a:latin typeface="Calibri"/>
                <a:cs typeface="Calibri"/>
              </a:rPr>
              <a:t> Hospital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info.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terms:created xsi:type="dcterms:W3CDTF">2023-05-27T21:11:22Z</dcterms:created>
  <dcterms:modified xsi:type="dcterms:W3CDTF">2023-05-27T21:11:22Z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2023-05-28T00:00:00Z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2023-05-27T00:00:00Z</vt:filetime>
  </property>
</Properties>
</file>