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8" r:id="rId2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0" autoAdjust="0"/>
  </p:normalViewPr>
  <p:slideViewPr>
    <p:cSldViewPr snapToGrid="0">
      <p:cViewPr varScale="1">
        <p:scale>
          <a:sx n="63" d="100"/>
          <a:sy n="63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 algn="r"/>
            <a:endParaRPr lang="en-US" sz="1200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lvl="4"/>
            <a:endParaRPr lang="en-US" dirty="0"/>
          </a:p>
          <a:p>
            <a:pPr lvl="5"/>
            <a:endParaRPr lang="en-US" dirty="0"/>
          </a:p>
          <a:p>
            <a:pPr lvl="6"/>
            <a:endParaRPr lang="en-US" dirty="0"/>
          </a:p>
          <a:p>
            <a:pPr lvl="7"/>
            <a:endParaRPr lang="en-US" dirty="0"/>
          </a:p>
          <a:p>
            <a:pPr lvl="8"/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ctr" anchorCtr="0">
            <a:noAutofit/>
          </a:bodyPr>
          <a:lstStyle/>
          <a:p>
            <a:r>
              <a:rPr lang="en-US" dirty="0"/>
              <a:t>To edit, you can create a copy under </a:t>
            </a:r>
            <a:r>
              <a:rPr lang="en-US" b="1" dirty="0"/>
              <a:t>File &gt; Make a copy...</a:t>
            </a:r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46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small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222817" y="139344"/>
            <a:ext cx="3587183" cy="461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1" i="0" u="none" strike="noStrike" cap="none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Lean Canvas</a:t>
            </a:r>
            <a:endParaRPr lang="en-US" sz="24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Shape 112"/>
          <p:cNvSpPr/>
          <p:nvPr/>
        </p:nvSpPr>
        <p:spPr>
          <a:xfrm>
            <a:off x="152400" y="892726"/>
            <a:ext cx="8796049" cy="5176826"/>
          </a:xfrm>
          <a:prstGeom prst="roundRect">
            <a:avLst>
              <a:gd name="adj" fmla="val 0"/>
            </a:avLst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13" name="Shape 113"/>
          <p:cNvSpPr txBox="1"/>
          <p:nvPr/>
        </p:nvSpPr>
        <p:spPr>
          <a:xfrm>
            <a:off x="3810000" y="114683"/>
            <a:ext cx="3276600" cy="3386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7239000" y="114683"/>
            <a:ext cx="1709397" cy="1999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7239000" y="330478"/>
            <a:ext cx="1709397" cy="2265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52400" y="4868585"/>
            <a:ext cx="4397999" cy="120441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Structure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b="1" dirty="0" err="1">
                <a:solidFill>
                  <a:schemeClr val="dk1"/>
                </a:solidFill>
              </a:rPr>
              <a:t>CapEx</a:t>
            </a:r>
            <a:r>
              <a:rPr lang="en-US" b="1" dirty="0">
                <a:solidFill>
                  <a:schemeClr val="dk1"/>
                </a:solidFill>
              </a:rPr>
              <a:t>: fence, equipment, permits, etc. 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</a:t>
            </a:r>
            <a:r>
              <a:rPr lang="en-US" b="1" dirty="0" err="1">
                <a:solidFill>
                  <a:schemeClr val="dk1"/>
                </a:solidFill>
              </a:rPr>
              <a:t>OpEx</a:t>
            </a:r>
            <a:r>
              <a:rPr lang="en-US" b="1" dirty="0">
                <a:solidFill>
                  <a:schemeClr val="dk1"/>
                </a:solidFill>
              </a:rPr>
              <a:t>: Rent, wages, utilities, inventory, marketing</a:t>
            </a:r>
          </a:p>
        </p:txBody>
      </p:sp>
      <p:sp>
        <p:nvSpPr>
          <p:cNvPr id="117" name="Shape 117"/>
          <p:cNvSpPr/>
          <p:nvPr/>
        </p:nvSpPr>
        <p:spPr>
          <a:xfrm>
            <a:off x="4550441" y="4868586"/>
            <a:ext cx="4397999" cy="1200966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Streams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</a:rPr>
              <a:t>- Café Sale (&gt;65%)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Dog training &amp; placement (25%)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Donations &amp; Merch (10%)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152400" y="892725"/>
            <a:ext cx="1764899" cy="39758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69850" algn="l" rtl="0">
              <a:spcBef>
                <a:spcPts val="0"/>
              </a:spcBef>
              <a:buSzPct val="91666"/>
              <a:buNone/>
            </a:pPr>
            <a:r>
              <a:rPr lang="en-US" b="1" dirty="0">
                <a:solidFill>
                  <a:schemeClr val="dk1"/>
                </a:solidFill>
              </a:rPr>
              <a:t>- 3.1 M shelter dogs/year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- 52% of café workers underpaid</a:t>
            </a:r>
          </a:p>
          <a:p>
            <a:pPr marL="0" marR="0" lvl="0" indent="-69850" algn="l" rtl="0">
              <a:spcBef>
                <a:spcPts val="0"/>
              </a:spcBef>
              <a:buSzPct val="91666"/>
              <a:buNone/>
            </a:pPr>
            <a:r>
              <a:rPr lang="en-US" b="1" dirty="0">
                <a:solidFill>
                  <a:schemeClr val="dk1"/>
                </a:solidFill>
              </a:rPr>
              <a:t>- No true pet-inclusive community hubs</a:t>
            </a:r>
          </a:p>
          <a:p>
            <a:pPr marL="0" marR="0" lvl="0" indent="-69850" algn="l" rtl="0">
              <a:spcBef>
                <a:spcPts val="0"/>
              </a:spcBef>
              <a:buSzPct val="91666"/>
              <a:buNone/>
            </a:pPr>
            <a:endParaRPr lang="en-US" sz="1200" i="1" dirty="0">
              <a:solidFill>
                <a:srgbClr val="999999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917191" y="892725"/>
            <a:ext cx="1764899" cy="19877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</a:rPr>
              <a:t>-Indoor/ outdoor hybrid café 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Rescue, adoption and training pipeline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</a:rPr>
              <a:t>- Living wages + profit-share 		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				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		</a:t>
            </a:r>
            <a:r>
              <a:rPr lang="en-US" sz="1200" i="1" dirty="0">
                <a:solidFill>
                  <a:srgbClr val="999999"/>
                </a:solidFill>
              </a:rPr>
              <a:t>	</a:t>
            </a:r>
          </a:p>
          <a:p>
            <a:pPr marL="0" marR="0" lvl="0" indent="-69850" algn="l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200" i="1" dirty="0">
                <a:solidFill>
                  <a:srgbClr val="999999"/>
                </a:solidFill>
              </a:rPr>
              <a:t>		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200" i="1" dirty="0">
              <a:solidFill>
                <a:srgbClr val="999999"/>
              </a:solidFill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1917191" y="2880653"/>
            <a:ext cx="1764899" cy="19877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Dogs rescued</a:t>
            </a:r>
            <a:b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Average ticket size</a:t>
            </a:r>
            <a:b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Adoption-event conversion</a:t>
            </a:r>
          </a:p>
        </p:txBody>
      </p:sp>
      <p:sp>
        <p:nvSpPr>
          <p:cNvPr id="121" name="Shape 121"/>
          <p:cNvSpPr/>
          <p:nvPr/>
        </p:nvSpPr>
        <p:spPr>
          <a:xfrm>
            <a:off x="3654105" y="892725"/>
            <a:ext cx="1764899" cy="39758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Value Proposition</a:t>
            </a:r>
          </a:p>
          <a:p>
            <a:pPr marL="0" marR="0" lvl="0" indent="-69850" algn="l" rtl="0">
              <a:spcBef>
                <a:spcPts val="0"/>
              </a:spcBef>
              <a:buNone/>
            </a:pP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A café that rescues dogs, empowers staff, and boosts the community.</a:t>
            </a:r>
            <a:endParaRPr b="1" dirty="0">
              <a:solidFill>
                <a:schemeClr val="dk1"/>
              </a:solidFill>
            </a:endParaRPr>
          </a:p>
          <a:p>
            <a:pPr marL="0" marR="0" lvl="0" indent="-69850" algn="l" rtl="0">
              <a:spcBef>
                <a:spcPts val="0"/>
              </a:spcBef>
              <a:buSzPct val="91666"/>
              <a:buNone/>
            </a:pPr>
            <a:endParaRPr lang="en-US" sz="1200" i="1" dirty="0">
              <a:solidFill>
                <a:srgbClr val="999999"/>
              </a:solidFill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5418898" y="892725"/>
            <a:ext cx="1764899" cy="19877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Unfair Advantage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b="1" dirty="0">
                <a:solidFill>
                  <a:schemeClr val="dk1"/>
                </a:solidFill>
              </a:rPr>
              <a:t>- In contact with non-profits like Paws in the City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Worker co-design feedback loop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Service-dog training pathway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5418898" y="2880653"/>
            <a:ext cx="1764899" cy="19877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Channels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b="1" dirty="0">
                <a:solidFill>
                  <a:schemeClr val="dk1"/>
                </a:solidFill>
              </a:rPr>
              <a:t>- Social Media outreach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Shelter &amp; Vet Referrals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Pop-up events &amp; local press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/>
        </p:nvSpPr>
        <p:spPr>
          <a:xfrm>
            <a:off x="7183689" y="892725"/>
            <a:ext cx="1764899" cy="39758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Segments</a:t>
            </a:r>
            <a:endParaRPr lang="en-US" b="1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Coffee &amp; Dog Lovers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ESA/ Disabled Seekers</a:t>
            </a:r>
            <a:br>
              <a:rPr lang="en-US" b="1" dirty="0">
                <a:solidFill>
                  <a:schemeClr val="dk1"/>
                </a:solidFill>
              </a:rPr>
            </a:br>
            <a:r>
              <a:rPr lang="en-US" b="1" dirty="0">
                <a:solidFill>
                  <a:schemeClr val="dk1"/>
                </a:solidFill>
              </a:rPr>
              <a:t>- Social-impact Donors &amp; Community</a:t>
            </a:r>
            <a:endParaRPr lang="en-US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Shape 125"/>
          <p:cNvSpPr/>
          <p:nvPr/>
        </p:nvSpPr>
        <p:spPr>
          <a:xfrm>
            <a:off x="1750627" y="6453626"/>
            <a:ext cx="1196099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</a:t>
            </a:r>
          </a:p>
        </p:txBody>
      </p:sp>
      <p:sp>
        <p:nvSpPr>
          <p:cNvPr id="126" name="Shape 126"/>
          <p:cNvSpPr/>
          <p:nvPr/>
        </p:nvSpPr>
        <p:spPr>
          <a:xfrm>
            <a:off x="6019800" y="6461228"/>
            <a:ext cx="1221013" cy="3386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MARKET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07720-FAD4-4193-BB90-D7BDC3F2E7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</a:pPr>
            <a:endParaRPr lang="en-US" sz="1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3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4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0" marR="0" lvl="5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marR="0" lvl="6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00400" marR="0" lvl="7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57600" marR="0" lvl="8" indent="0" algn="l" rtl="0">
              <a:spcBef>
                <a:spcPts val="0"/>
              </a:spcBef>
            </a:pP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B0C99-837C-4535-9398-472A570B908A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028213" y="6450801"/>
            <a:ext cx="2895600" cy="365125"/>
          </a:xfrm>
        </p:spPr>
        <p:txBody>
          <a:bodyPr/>
          <a:lstStyle/>
          <a:p>
            <a:r>
              <a:rPr lang="en-US" dirty="0"/>
              <a:t>Page 2 of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06248-79D8-477C-8A02-4D2E667CA7DE}"/>
              </a:ext>
            </a:extLst>
          </p:cNvPr>
          <p:cNvSpPr/>
          <p:nvPr/>
        </p:nvSpPr>
        <p:spPr>
          <a:xfrm>
            <a:off x="8593411" y="876856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EFF344-F049-428E-9E86-14E552220FE4}"/>
              </a:ext>
            </a:extLst>
          </p:cNvPr>
          <p:cNvSpPr/>
          <p:nvPr/>
        </p:nvSpPr>
        <p:spPr>
          <a:xfrm>
            <a:off x="7333951" y="4884493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233925-E8DD-4088-B001-58EEA703A628}"/>
              </a:ext>
            </a:extLst>
          </p:cNvPr>
          <p:cNvSpPr/>
          <p:nvPr/>
        </p:nvSpPr>
        <p:spPr>
          <a:xfrm>
            <a:off x="3342916" y="2820180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D8D88A-23D2-4E94-882E-54BB5180F22A}"/>
              </a:ext>
            </a:extLst>
          </p:cNvPr>
          <p:cNvSpPr/>
          <p:nvPr/>
        </p:nvSpPr>
        <p:spPr>
          <a:xfrm>
            <a:off x="3915721" y="4883068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09A89-6586-44B1-BDEC-576EE8A5B87A}"/>
              </a:ext>
            </a:extLst>
          </p:cNvPr>
          <p:cNvSpPr/>
          <p:nvPr/>
        </p:nvSpPr>
        <p:spPr>
          <a:xfrm>
            <a:off x="3289136" y="876855"/>
            <a:ext cx="244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7C286-7784-4860-AD5A-18BB0F8D1FF5}"/>
              </a:ext>
            </a:extLst>
          </p:cNvPr>
          <p:cNvSpPr/>
          <p:nvPr/>
        </p:nvSpPr>
        <p:spPr>
          <a:xfrm>
            <a:off x="1516207" y="892725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947AE7-C4F6-403A-88BA-005944317667}"/>
              </a:ext>
            </a:extLst>
          </p:cNvPr>
          <p:cNvSpPr/>
          <p:nvPr/>
        </p:nvSpPr>
        <p:spPr>
          <a:xfrm>
            <a:off x="5107709" y="878281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AEC7A7-25B4-40FF-AC68-D7F29F1233AC}"/>
              </a:ext>
            </a:extLst>
          </p:cNvPr>
          <p:cNvSpPr/>
          <p:nvPr/>
        </p:nvSpPr>
        <p:spPr>
          <a:xfrm>
            <a:off x="6926882" y="847864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BD9926-EC62-4D1B-A303-A569DDF0DF53}"/>
              </a:ext>
            </a:extLst>
          </p:cNvPr>
          <p:cNvSpPr/>
          <p:nvPr/>
        </p:nvSpPr>
        <p:spPr>
          <a:xfrm>
            <a:off x="6812012" y="2820180"/>
            <a:ext cx="284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2" name="Shape 116">
            <a:extLst>
              <a:ext uri="{FF2B5EF4-FFF2-40B4-BE49-F238E27FC236}">
                <a16:creationId xmlns:a16="http://schemas.microsoft.com/office/drawing/2014/main" id="{2AD79FED-B7D7-4DD6-92C6-979D7AAA0558}"/>
              </a:ext>
            </a:extLst>
          </p:cNvPr>
          <p:cNvSpPr/>
          <p:nvPr/>
        </p:nvSpPr>
        <p:spPr>
          <a:xfrm>
            <a:off x="3810000" y="531029"/>
            <a:ext cx="5138397" cy="3386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Vision: </a:t>
            </a:r>
            <a:r>
              <a:rPr lang="en-US" sz="1100" b="1" dirty="0">
                <a:solidFill>
                  <a:schemeClr val="dk1"/>
                </a:solidFill>
                <a:sym typeface="Arial"/>
              </a:rPr>
              <a:t>Replicable hybrid </a:t>
            </a:r>
            <a:r>
              <a:rPr lang="en-US" sz="1100" b="1" dirty="0">
                <a:solidFill>
                  <a:schemeClr val="dk1"/>
                </a:solidFill>
              </a:rPr>
              <a:t>cafés rescuing dogs and paying livable wages.</a:t>
            </a:r>
          </a:p>
        </p:txBody>
      </p:sp>
      <p:sp>
        <p:nvSpPr>
          <p:cNvPr id="33" name="Shape 116">
            <a:extLst>
              <a:ext uri="{FF2B5EF4-FFF2-40B4-BE49-F238E27FC236}">
                <a16:creationId xmlns:a16="http://schemas.microsoft.com/office/drawing/2014/main" id="{995F2AFE-A8EC-49D3-834B-AA72BBF3A74C}"/>
              </a:ext>
            </a:extLst>
          </p:cNvPr>
          <p:cNvSpPr/>
          <p:nvPr/>
        </p:nvSpPr>
        <p:spPr>
          <a:xfrm>
            <a:off x="152400" y="6092549"/>
            <a:ext cx="8795999" cy="338699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F2F2F2"/>
              </a:gs>
              <a:gs pos="100000">
                <a:schemeClr val="lt1"/>
              </a:gs>
            </a:gsLst>
            <a:lin ang="16200038" scaled="0"/>
          </a:gradFill>
          <a:ln w="1905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Community: </a:t>
            </a:r>
            <a:endParaRPr lang="en-US" sz="1200" b="0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9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243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Caryn Chalmers</dc:creator>
  <cp:lastModifiedBy>Hunter Harris</cp:lastModifiedBy>
  <cp:revision>24</cp:revision>
  <cp:lastPrinted>2018-10-08T23:06:01Z</cp:lastPrinted>
  <dcterms:modified xsi:type="dcterms:W3CDTF">2025-05-06T16:28:42Z</dcterms:modified>
</cp:coreProperties>
</file>