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0267275" cy="42794238"/>
  <p:notesSz cx="9926638" cy="14355763"/>
  <p:embeddedFontLst>
    <p:embeddedFont>
      <p:font typeface="Calibri" panose="020F0502020204030204" pitchFamily="34" charset="0"/>
      <p:regular r:id="rId4"/>
      <p:bold r:id="rId5"/>
      <p:italic r:id="rId6"/>
      <p:boldItalic r:id="rId7"/>
    </p:embeddedFont>
    <p:embeddedFont>
      <p:font typeface="Fira Sans Extra Condensed Medium" panose="020B0604020202020204" charset="0"/>
      <p:regular r:id="rId8"/>
      <p:bold r:id="rId9"/>
      <p:italic r:id="rId10"/>
      <p:boldItalic r:id="rId11"/>
    </p:embeddedFont>
    <p:embeddedFont>
      <p:font typeface="Roboto" panose="020B0604020202020204" charset="0"/>
      <p:regular r:id="rId12"/>
      <p:bold r:id="rId13"/>
      <p:italic r:id="rId14"/>
      <p:boldItalic r:id="rId15"/>
    </p:embeddedFont>
    <p:embeddedFont>
      <p:font typeface="Trebuchet MS" panose="020B0603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714">
          <p15:clr>
            <a:srgbClr val="A4A3A4"/>
          </p15:clr>
        </p15:guide>
        <p15:guide id="2" orient="horz" pos="374">
          <p15:clr>
            <a:srgbClr val="A4A3A4"/>
          </p15:clr>
        </p15:guide>
        <p15:guide id="3" orient="horz" pos="26208">
          <p15:clr>
            <a:srgbClr val="A4A3A4"/>
          </p15:clr>
        </p15:guide>
        <p15:guide id="4" orient="horz">
          <p15:clr>
            <a:srgbClr val="A4A3A4"/>
          </p15:clr>
        </p15:guide>
        <p15:guide id="5" pos="400">
          <p15:clr>
            <a:srgbClr val="A4A3A4"/>
          </p15:clr>
        </p15:guide>
        <p15:guide id="6" pos="18665">
          <p15:clr>
            <a:srgbClr val="A4A3A4"/>
          </p15:clr>
        </p15:guide>
      </p15:sldGuideLst>
    </p:ext>
    <p:ext uri="{2D200454-40CA-4A62-9FC3-DE9A4176ACB9}">
      <p15:notesGuideLst xmlns:p15="http://schemas.microsoft.com/office/powerpoint/2012/main">
        <p15:guide id="1" orient="horz" pos="15116">
          <p15:clr>
            <a:srgbClr val="A4A3A4"/>
          </p15:clr>
        </p15:guide>
        <p15:guide id="2" pos="9858">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gix6jR15yRaeFiDYyy27Z2Ja4I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7F89C2-CB72-456C-9D04-308294997AE0}">
  <a:tblStyle styleId="{AC7F89C2-CB72-456C-9D04-308294997AE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727F7B2B-2148-44C9-9F47-60BA26C0236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 d="100"/>
          <a:sy n="13" d="100"/>
        </p:scale>
        <p:origin x="2635" y="125"/>
      </p:cViewPr>
      <p:guideLst>
        <p:guide orient="horz" pos="3714"/>
        <p:guide orient="horz" pos="374"/>
        <p:guide orient="horz" pos="26208"/>
        <p:guide orient="horz"/>
        <p:guide pos="400"/>
        <p:guide pos="18665"/>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15116"/>
        <p:guide pos="985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21" Type="http://schemas.openxmlformats.org/officeDocument/2006/relationships/presProps" Target="presProp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ableStyles" Target="tableStyles.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theme" Target="theme/theme1.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301543" cy="717788"/>
          </a:xfrm>
          <a:prstGeom prst="rect">
            <a:avLst/>
          </a:prstGeom>
          <a:noFill/>
          <a:ln>
            <a:noFill/>
          </a:ln>
        </p:spPr>
        <p:txBody>
          <a:bodyPr spcFirstLastPara="1" wrap="square" lIns="138750" tIns="69375" rIns="138750" bIns="6937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622798" y="0"/>
            <a:ext cx="4301543" cy="717788"/>
          </a:xfrm>
          <a:prstGeom prst="rect">
            <a:avLst/>
          </a:prstGeom>
          <a:noFill/>
          <a:ln>
            <a:noFill/>
          </a:ln>
        </p:spPr>
        <p:txBody>
          <a:bodyPr spcFirstLastPara="1" wrap="square" lIns="138750" tIns="69375" rIns="138750" bIns="69375" anchor="t" anchorCtr="0">
            <a:noAutofit/>
          </a:bodyPr>
          <a:lstStyle>
            <a:lvl1pPr marR="0" lvl="0" algn="r"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59827" y="1076325"/>
            <a:ext cx="3807000" cy="538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92664" y="6818988"/>
            <a:ext cx="7941310" cy="6460093"/>
          </a:xfrm>
          <a:prstGeom prst="rect">
            <a:avLst/>
          </a:prstGeom>
          <a:noFill/>
          <a:ln>
            <a:noFill/>
          </a:ln>
        </p:spPr>
        <p:txBody>
          <a:bodyPr spcFirstLastPara="1" wrap="square" lIns="138750" tIns="69375" rIns="138750" bIns="69375"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3635483"/>
            <a:ext cx="4301543" cy="717788"/>
          </a:xfrm>
          <a:prstGeom prst="rect">
            <a:avLst/>
          </a:prstGeom>
          <a:noFill/>
          <a:ln>
            <a:noFill/>
          </a:ln>
        </p:spPr>
        <p:txBody>
          <a:bodyPr spcFirstLastPara="1" wrap="square" lIns="138750" tIns="69375" rIns="138750" bIns="6937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622798" y="13635483"/>
            <a:ext cx="4301543" cy="717788"/>
          </a:xfrm>
          <a:prstGeom prst="rect">
            <a:avLst/>
          </a:prstGeom>
          <a:noFill/>
          <a:ln>
            <a:noFill/>
          </a:ln>
        </p:spPr>
        <p:txBody>
          <a:bodyPr spcFirstLastPara="1" wrap="square" lIns="138750" tIns="69375" rIns="138750" bIns="69375"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Calibri"/>
                <a:ea typeface="Calibri"/>
                <a:cs typeface="Calibri"/>
                <a:sym typeface="Calibri"/>
              </a:rPr>
              <a:t>‹#›</a:t>
            </a:fld>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a914b05318_1_101:notes"/>
          <p:cNvSpPr txBox="1">
            <a:spLocks noGrp="1"/>
          </p:cNvSpPr>
          <p:nvPr>
            <p:ph type="body" idx="1"/>
          </p:nvPr>
        </p:nvSpPr>
        <p:spPr>
          <a:xfrm>
            <a:off x="992664" y="6818988"/>
            <a:ext cx="7941300" cy="6460200"/>
          </a:xfrm>
          <a:prstGeom prst="rect">
            <a:avLst/>
          </a:prstGeom>
          <a:noFill/>
          <a:ln>
            <a:noFill/>
          </a:ln>
        </p:spPr>
        <p:txBody>
          <a:bodyPr spcFirstLastPara="1" wrap="square" lIns="138750" tIns="69375" rIns="138750" bIns="69375" anchor="t" anchorCtr="0">
            <a:noAutofit/>
          </a:bodyPr>
          <a:lstStyle/>
          <a:p>
            <a:pPr marL="0" lvl="0" indent="0" algn="l" rtl="0">
              <a:lnSpc>
                <a:spcPct val="100000"/>
              </a:lnSpc>
              <a:spcBef>
                <a:spcPts val="0"/>
              </a:spcBef>
              <a:spcAft>
                <a:spcPts val="0"/>
              </a:spcAft>
              <a:buSzPts val="1400"/>
              <a:buNone/>
            </a:pPr>
            <a:endParaRPr/>
          </a:p>
        </p:txBody>
      </p:sp>
      <p:sp>
        <p:nvSpPr>
          <p:cNvPr id="83" name="Google Shape;83;ga914b05318_1_101:notes"/>
          <p:cNvSpPr>
            <a:spLocks noGrp="1" noRot="1" noChangeAspect="1"/>
          </p:cNvSpPr>
          <p:nvPr>
            <p:ph type="sldImg" idx="2"/>
          </p:nvPr>
        </p:nvSpPr>
        <p:spPr>
          <a:xfrm>
            <a:off x="3059113" y="1076325"/>
            <a:ext cx="3808412" cy="5383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Standard 4 columns">
  <p:cSld name="1_Standard 4 columns">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4091019" y="194404"/>
            <a:ext cx="22073700" cy="1882200"/>
          </a:xfrm>
          <a:prstGeom prst="rect">
            <a:avLst/>
          </a:prstGeom>
          <a:noFill/>
          <a:ln>
            <a:noFill/>
          </a:ln>
        </p:spPr>
        <p:txBody>
          <a:bodyPr spcFirstLastPara="1" wrap="square" lIns="88200" tIns="44050" rIns="88200" bIns="44050" anchor="ctr" anchorCtr="0">
            <a:noAutofit/>
          </a:bodyPr>
          <a:lstStyle>
            <a:lvl1pPr marR="0" lvl="0" algn="ctr" rtl="0">
              <a:lnSpc>
                <a:spcPct val="100000"/>
              </a:lnSpc>
              <a:spcBef>
                <a:spcPts val="0"/>
              </a:spcBef>
              <a:spcAft>
                <a:spcPts val="0"/>
              </a:spcAft>
              <a:buClr>
                <a:schemeClr val="lt1"/>
              </a:buClr>
              <a:buSzPts val="8700"/>
              <a:buFont typeface="Trebuchet MS"/>
              <a:buNone/>
              <a:defRPr sz="8700" b="1"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4500"/>
              <a:buFont typeface="Arial"/>
              <a:buNone/>
              <a:defRPr sz="5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500"/>
              <a:buFont typeface="Arial"/>
              <a:buNone/>
              <a:defRPr sz="5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500"/>
              <a:buFont typeface="Arial"/>
              <a:buNone/>
              <a:defRPr sz="5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500"/>
              <a:buFont typeface="Arial"/>
              <a:buNone/>
              <a:defRPr sz="5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500"/>
              <a:buFont typeface="Arial"/>
              <a:buNone/>
              <a:defRPr sz="5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500"/>
              <a:buFont typeface="Arial"/>
              <a:buNone/>
              <a:defRPr sz="5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500"/>
              <a:buFont typeface="Arial"/>
              <a:buNone/>
              <a:defRPr sz="5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500"/>
              <a:buFont typeface="Arial"/>
              <a:buNone/>
              <a:defRPr sz="5800" b="0" i="0" u="none" strike="noStrike" cap="none">
                <a:solidFill>
                  <a:srgbClr val="000000"/>
                </a:solidFill>
                <a:latin typeface="Arial"/>
                <a:ea typeface="Arial"/>
                <a:cs typeface="Arial"/>
                <a:sym typeface="Arial"/>
              </a:defRPr>
            </a:lvl9pPr>
          </a:lstStyle>
          <a:p>
            <a:endParaRPr/>
          </a:p>
        </p:txBody>
      </p:sp>
      <p:sp>
        <p:nvSpPr>
          <p:cNvPr id="30" name="Google Shape;30;p4"/>
          <p:cNvSpPr txBox="1">
            <a:spLocks noGrp="1"/>
          </p:cNvSpPr>
          <p:nvPr>
            <p:ph type="body" idx="1"/>
          </p:nvPr>
        </p:nvSpPr>
        <p:spPr>
          <a:xfrm>
            <a:off x="623516" y="6631939"/>
            <a:ext cx="14295000"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body" idx="2"/>
          </p:nvPr>
        </p:nvSpPr>
        <p:spPr>
          <a:xfrm>
            <a:off x="639524" y="5898519"/>
            <a:ext cx="142839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32" name="Google Shape;32;p4"/>
          <p:cNvSpPr>
            <a:spLocks noGrp="1"/>
          </p:cNvSpPr>
          <p:nvPr>
            <p:ph type="pic" idx="3"/>
          </p:nvPr>
        </p:nvSpPr>
        <p:spPr>
          <a:xfrm>
            <a:off x="630555" y="1485900"/>
            <a:ext cx="3047700" cy="3269100"/>
          </a:xfrm>
          <a:prstGeom prst="rect">
            <a:avLst/>
          </a:prstGeom>
          <a:noFill/>
          <a:ln>
            <a:noFill/>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lt1"/>
              </a:buClr>
              <a:buSzPts val="4200"/>
              <a:buFont typeface="Arial"/>
              <a:buNone/>
              <a:defRPr sz="4200" b="0" i="0" u="none" strike="noStrike" cap="none">
                <a:solidFill>
                  <a:schemeClr val="lt1"/>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33" name="Google Shape;33;p4"/>
          <p:cNvSpPr>
            <a:spLocks noGrp="1"/>
          </p:cNvSpPr>
          <p:nvPr>
            <p:ph type="pic" idx="4"/>
          </p:nvPr>
        </p:nvSpPr>
        <p:spPr>
          <a:xfrm>
            <a:off x="26588409" y="1584959"/>
            <a:ext cx="3047700" cy="3269100"/>
          </a:xfrm>
          <a:prstGeom prst="rect">
            <a:avLst/>
          </a:prstGeom>
          <a:noFill/>
          <a:ln>
            <a:noFill/>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lt1"/>
              </a:buClr>
              <a:buSzPts val="4200"/>
              <a:buFont typeface="Arial"/>
              <a:buNone/>
              <a:defRPr sz="4200" b="0" i="0" u="none" strike="noStrike" cap="none">
                <a:solidFill>
                  <a:schemeClr val="lt1"/>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body" idx="5"/>
          </p:nvPr>
        </p:nvSpPr>
        <p:spPr>
          <a:xfrm>
            <a:off x="636031" y="18476270"/>
            <a:ext cx="142872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35" name="Google Shape;35;p4"/>
          <p:cNvSpPr txBox="1">
            <a:spLocks noGrp="1"/>
          </p:cNvSpPr>
          <p:nvPr>
            <p:ph type="body" idx="6"/>
          </p:nvPr>
        </p:nvSpPr>
        <p:spPr>
          <a:xfrm>
            <a:off x="15348986" y="5893184"/>
            <a:ext cx="142836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body" idx="7"/>
          </p:nvPr>
        </p:nvSpPr>
        <p:spPr>
          <a:xfrm>
            <a:off x="15348986" y="6698598"/>
            <a:ext cx="14283600"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37" name="Google Shape;37;p4"/>
          <p:cNvSpPr txBox="1">
            <a:spLocks noGrp="1"/>
          </p:cNvSpPr>
          <p:nvPr>
            <p:ph type="body" idx="8"/>
          </p:nvPr>
        </p:nvSpPr>
        <p:spPr>
          <a:xfrm>
            <a:off x="15348986" y="18498842"/>
            <a:ext cx="142797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body" idx="9"/>
          </p:nvPr>
        </p:nvSpPr>
        <p:spPr>
          <a:xfrm>
            <a:off x="15343514" y="19291942"/>
            <a:ext cx="14285100"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39" name="Google Shape;39;p4"/>
          <p:cNvSpPr txBox="1">
            <a:spLocks noGrp="1"/>
          </p:cNvSpPr>
          <p:nvPr>
            <p:ph type="body" idx="13"/>
          </p:nvPr>
        </p:nvSpPr>
        <p:spPr>
          <a:xfrm>
            <a:off x="15360059" y="33383228"/>
            <a:ext cx="14272501"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40" name="Google Shape;40;p4"/>
          <p:cNvSpPr txBox="1">
            <a:spLocks noGrp="1"/>
          </p:cNvSpPr>
          <p:nvPr>
            <p:ph type="body" idx="14"/>
          </p:nvPr>
        </p:nvSpPr>
        <p:spPr>
          <a:xfrm>
            <a:off x="15348986" y="34196322"/>
            <a:ext cx="14279700"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41" name="Google Shape;41;p4"/>
          <p:cNvSpPr txBox="1">
            <a:spLocks noGrp="1"/>
          </p:cNvSpPr>
          <p:nvPr>
            <p:ph type="body" idx="15"/>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42" name="Google Shape;42;p4"/>
          <p:cNvSpPr txBox="1">
            <a:spLocks noGrp="1"/>
          </p:cNvSpPr>
          <p:nvPr>
            <p:ph type="body" idx="16"/>
          </p:nvPr>
        </p:nvSpPr>
        <p:spPr>
          <a:xfrm>
            <a:off x="623516" y="19271233"/>
            <a:ext cx="14296200"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43" name="Google Shape;43;p4"/>
          <p:cNvSpPr txBox="1">
            <a:spLocks noGrp="1"/>
          </p:cNvSpPr>
          <p:nvPr>
            <p:ph type="body" idx="17"/>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44" name="Google Shape;44;p4"/>
          <p:cNvSpPr txBox="1">
            <a:spLocks noGrp="1"/>
          </p:cNvSpPr>
          <p:nvPr>
            <p:ph type="body" idx="18"/>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45" name="Google Shape;45;p4"/>
          <p:cNvSpPr txBox="1">
            <a:spLocks noGrp="1"/>
          </p:cNvSpPr>
          <p:nvPr>
            <p:ph type="body" idx="19"/>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46" name="Google Shape;46;p4"/>
          <p:cNvSpPr txBox="1">
            <a:spLocks noGrp="1"/>
          </p:cNvSpPr>
          <p:nvPr>
            <p:ph type="body" idx="20"/>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47" name="Google Shape;47;p4"/>
          <p:cNvSpPr txBox="1">
            <a:spLocks noGrp="1"/>
          </p:cNvSpPr>
          <p:nvPr>
            <p:ph type="body" idx="21"/>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48" name="Google Shape;48;p4"/>
          <p:cNvSpPr txBox="1">
            <a:spLocks noGrp="1"/>
          </p:cNvSpPr>
          <p:nvPr>
            <p:ph type="body" idx="22"/>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49" name="Google Shape;49;p4"/>
          <p:cNvSpPr txBox="1">
            <a:spLocks noGrp="1"/>
          </p:cNvSpPr>
          <p:nvPr>
            <p:ph type="body" idx="23"/>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0" name="Google Shape;50;p4"/>
          <p:cNvSpPr txBox="1">
            <a:spLocks noGrp="1"/>
          </p:cNvSpPr>
          <p:nvPr>
            <p:ph type="body" idx="24"/>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1" name="Google Shape;51;p4"/>
          <p:cNvSpPr txBox="1">
            <a:spLocks noGrp="1"/>
          </p:cNvSpPr>
          <p:nvPr>
            <p:ph type="body" idx="25"/>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2" name="Google Shape;52;p4"/>
          <p:cNvSpPr txBox="1">
            <a:spLocks noGrp="1"/>
          </p:cNvSpPr>
          <p:nvPr>
            <p:ph type="body" idx="26"/>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3" name="Google Shape;53;p4"/>
          <p:cNvSpPr txBox="1">
            <a:spLocks noGrp="1"/>
          </p:cNvSpPr>
          <p:nvPr>
            <p:ph type="body" idx="27"/>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lvl1pPr marL="457200" marR="0" lvl="0" indent="-228600" algn="l" rtl="0">
              <a:lnSpc>
                <a:spcPct val="100000"/>
              </a:lnSpc>
              <a:spcBef>
                <a:spcPts val="600"/>
              </a:spcBef>
              <a:spcAft>
                <a:spcPts val="0"/>
              </a:spcAft>
              <a:buClr>
                <a:schemeClr val="dk1"/>
              </a:buClr>
              <a:buSzPts val="2900"/>
              <a:buFont typeface="Arial"/>
              <a:buNone/>
              <a:defRPr sz="2900" b="0" i="0" u="none" strike="noStrike" cap="none">
                <a:solidFill>
                  <a:schemeClr val="dk1"/>
                </a:solidFill>
                <a:latin typeface="Trebuchet MS"/>
                <a:ea typeface="Trebuchet MS"/>
                <a:cs typeface="Trebuchet MS"/>
                <a:sym typeface="Trebuchet MS"/>
              </a:defRPr>
            </a:lvl1pPr>
            <a:lvl2pPr marL="914400" marR="0" lvl="1"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2pPr>
            <a:lvl3pPr marL="1371600" marR="0" lvl="2"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3pPr>
            <a:lvl4pPr marL="1828800" marR="0" lvl="3"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4pPr>
            <a:lvl5pPr marL="2286000" marR="0" lvl="4" indent="-393700" algn="l" rtl="0">
              <a:lnSpc>
                <a:spcPct val="100000"/>
              </a:lnSpc>
              <a:spcBef>
                <a:spcPts val="500"/>
              </a:spcBef>
              <a:spcAft>
                <a:spcPts val="0"/>
              </a:spcAft>
              <a:buClr>
                <a:schemeClr val="dk1"/>
              </a:buClr>
              <a:buSzPts val="2600"/>
              <a:buFont typeface="Arial"/>
              <a:buChar char="»"/>
              <a:defRPr sz="2600" b="0" i="0" u="none" strike="noStrike" cap="none">
                <a:solidFill>
                  <a:schemeClr val="dk1"/>
                </a:solidFill>
                <a:latin typeface="Trebuchet MS"/>
                <a:ea typeface="Trebuchet MS"/>
                <a:cs typeface="Trebuchet MS"/>
                <a:sym typeface="Trebuchet MS"/>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4" name="Google Shape;54;p4"/>
          <p:cNvSpPr>
            <a:spLocks noGrp="1"/>
          </p:cNvSpPr>
          <p:nvPr>
            <p:ph type="pic" idx="28"/>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5" name="Google Shape;55;p4"/>
          <p:cNvSpPr>
            <a:spLocks noGrp="1"/>
          </p:cNvSpPr>
          <p:nvPr>
            <p:ph type="pic" idx="29"/>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6" name="Google Shape;56;p4"/>
          <p:cNvSpPr>
            <a:spLocks noGrp="1"/>
          </p:cNvSpPr>
          <p:nvPr>
            <p:ph type="pic" idx="30"/>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7" name="Google Shape;57;p4"/>
          <p:cNvSpPr>
            <a:spLocks noGrp="1"/>
          </p:cNvSpPr>
          <p:nvPr>
            <p:ph type="pic" idx="31"/>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8" name="Google Shape;58;p4"/>
          <p:cNvSpPr>
            <a:spLocks noGrp="1"/>
          </p:cNvSpPr>
          <p:nvPr>
            <p:ph type="pic" idx="32"/>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9" name="Google Shape;59;p4"/>
          <p:cNvSpPr>
            <a:spLocks noGrp="1"/>
          </p:cNvSpPr>
          <p:nvPr>
            <p:ph type="pic" idx="33"/>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60" name="Google Shape;60;p4"/>
          <p:cNvSpPr>
            <a:spLocks noGrp="1"/>
          </p:cNvSpPr>
          <p:nvPr>
            <p:ph type="pic" idx="34"/>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61" name="Google Shape;61;p4"/>
          <p:cNvSpPr>
            <a:spLocks noGrp="1"/>
          </p:cNvSpPr>
          <p:nvPr>
            <p:ph type="pic" idx="35"/>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62" name="Google Shape;62;p4"/>
          <p:cNvSpPr>
            <a:spLocks noGrp="1"/>
          </p:cNvSpPr>
          <p:nvPr>
            <p:ph type="pic" idx="36"/>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63" name="Google Shape;63;p4"/>
          <p:cNvSpPr>
            <a:spLocks noGrp="1"/>
          </p:cNvSpPr>
          <p:nvPr>
            <p:ph type="pic" idx="37"/>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64" name="Google Shape;64;p4"/>
          <p:cNvSpPr>
            <a:spLocks noGrp="1"/>
          </p:cNvSpPr>
          <p:nvPr>
            <p:ph type="pic" idx="38"/>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lvl1pPr marR="0" lvl="0" algn="ctr" rtl="0">
              <a:lnSpc>
                <a:spcPct val="100000"/>
              </a:lnSpc>
              <a:spcBef>
                <a:spcPts val="800"/>
              </a:spcBef>
              <a:spcAft>
                <a:spcPts val="0"/>
              </a:spcAft>
              <a:buClr>
                <a:schemeClr val="dk2"/>
              </a:buClr>
              <a:buSzPts val="3900"/>
              <a:buFont typeface="Arial"/>
              <a:buNone/>
              <a:defRPr sz="3900" b="0" i="0" u="none" strike="noStrike" cap="none">
                <a:solidFill>
                  <a:schemeClr val="dk2"/>
                </a:solidFill>
                <a:latin typeface="Calibri"/>
                <a:ea typeface="Calibri"/>
                <a:cs typeface="Calibri"/>
                <a:sym typeface="Calibri"/>
              </a:defRPr>
            </a:lvl1pPr>
            <a:lvl2pPr marR="0" lvl="1"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R="0" lvl="2"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R="0" lvl="4"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R="0" lvl="5"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R="0" lvl="6"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R="0" lvl="7"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R="0" lvl="8"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65" name="Google Shape;65;p4"/>
          <p:cNvSpPr txBox="1">
            <a:spLocks noGrp="1"/>
          </p:cNvSpPr>
          <p:nvPr>
            <p:ph type="body" idx="39"/>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66" name="Google Shape;66;p4"/>
          <p:cNvSpPr txBox="1">
            <a:spLocks noGrp="1"/>
          </p:cNvSpPr>
          <p:nvPr>
            <p:ph type="body" idx="40"/>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67" name="Google Shape;67;p4"/>
          <p:cNvSpPr txBox="1">
            <a:spLocks noGrp="1"/>
          </p:cNvSpPr>
          <p:nvPr>
            <p:ph type="body" idx="41"/>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68" name="Google Shape;68;p4"/>
          <p:cNvSpPr txBox="1">
            <a:spLocks noGrp="1"/>
          </p:cNvSpPr>
          <p:nvPr>
            <p:ph type="body" idx="42"/>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69" name="Google Shape;69;p4"/>
          <p:cNvSpPr txBox="1">
            <a:spLocks noGrp="1"/>
          </p:cNvSpPr>
          <p:nvPr>
            <p:ph type="body" idx="43"/>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0" name="Google Shape;70;p4"/>
          <p:cNvSpPr txBox="1">
            <a:spLocks noGrp="1"/>
          </p:cNvSpPr>
          <p:nvPr>
            <p:ph type="body" idx="44"/>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1" name="Google Shape;71;p4"/>
          <p:cNvSpPr txBox="1">
            <a:spLocks noGrp="1"/>
          </p:cNvSpPr>
          <p:nvPr>
            <p:ph type="body" idx="45"/>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2" name="Google Shape;72;p4"/>
          <p:cNvSpPr txBox="1">
            <a:spLocks noGrp="1"/>
          </p:cNvSpPr>
          <p:nvPr>
            <p:ph type="body" idx="46"/>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3" name="Google Shape;73;p4"/>
          <p:cNvSpPr txBox="1">
            <a:spLocks noGrp="1"/>
          </p:cNvSpPr>
          <p:nvPr>
            <p:ph type="body" idx="47"/>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4" name="Google Shape;74;p4"/>
          <p:cNvSpPr txBox="1">
            <a:spLocks noGrp="1"/>
          </p:cNvSpPr>
          <p:nvPr>
            <p:ph type="body" idx="48"/>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5" name="Google Shape;75;p4"/>
          <p:cNvSpPr txBox="1">
            <a:spLocks noGrp="1"/>
          </p:cNvSpPr>
          <p:nvPr>
            <p:ph type="body" idx="49"/>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6" name="Google Shape;76;p4"/>
          <p:cNvSpPr txBox="1">
            <a:spLocks noGrp="1"/>
          </p:cNvSpPr>
          <p:nvPr>
            <p:ph type="body" idx="50"/>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7" name="Google Shape;77;p4"/>
          <p:cNvSpPr txBox="1">
            <a:spLocks noGrp="1"/>
          </p:cNvSpPr>
          <p:nvPr>
            <p:ph type="body" idx="51"/>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8" name="Google Shape;78;p4"/>
          <p:cNvSpPr txBox="1">
            <a:spLocks noGrp="1"/>
          </p:cNvSpPr>
          <p:nvPr>
            <p:ph type="body" idx="52"/>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lvl1pPr marL="457200" marR="0" lvl="0" indent="-228600" algn="ctr" rtl="0">
              <a:lnSpc>
                <a:spcPct val="100000"/>
              </a:lnSpc>
              <a:spcBef>
                <a:spcPts val="800"/>
              </a:spcBef>
              <a:spcAft>
                <a:spcPts val="0"/>
              </a:spcAft>
              <a:buClr>
                <a:schemeClr val="lt1"/>
              </a:buClr>
              <a:buSzPts val="3900"/>
              <a:buFont typeface="Arial"/>
              <a:buNone/>
              <a:defRPr sz="3900" b="1" i="0" u="none" strike="noStrike" cap="none">
                <a:solidFill>
                  <a:schemeClr val="lt1"/>
                </a:solidFill>
                <a:latin typeface="Calibri"/>
                <a:ea typeface="Calibri"/>
                <a:cs typeface="Calibri"/>
                <a:sym typeface="Calibri"/>
              </a:defRPr>
            </a:lvl1pPr>
            <a:lvl2pPr marL="914400" marR="0" lvl="1" indent="-1066800" algn="l" rtl="0">
              <a:lnSpc>
                <a:spcPct val="100000"/>
              </a:lnSpc>
              <a:spcBef>
                <a:spcPts val="260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30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4pPr>
            <a:lvl5pPr marL="2286000" marR="0" lvl="4"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9" name="Google Shape;79;p4"/>
          <p:cNvSpPr txBox="1">
            <a:spLocks noGrp="1"/>
          </p:cNvSpPr>
          <p:nvPr>
            <p:ph type="body" idx="53"/>
          </p:nvPr>
        </p:nvSpPr>
        <p:spPr>
          <a:xfrm>
            <a:off x="4091019" y="3816938"/>
            <a:ext cx="22065900" cy="1189500"/>
          </a:xfrm>
          <a:prstGeom prst="rect">
            <a:avLst/>
          </a:prstGeom>
          <a:noFill/>
          <a:ln>
            <a:noFill/>
          </a:ln>
        </p:spPr>
        <p:txBody>
          <a:bodyPr spcFirstLastPara="1" wrap="square" lIns="88200" tIns="44150" rIns="88200" bIns="44150" anchor="t" anchorCtr="0">
            <a:noAutofit/>
          </a:bodyPr>
          <a:lstStyle>
            <a:lvl1pPr marL="457200" marR="0" lvl="0" indent="-228600" algn="ctr" rtl="0">
              <a:lnSpc>
                <a:spcPct val="100000"/>
              </a:lnSpc>
              <a:spcBef>
                <a:spcPts val="1100"/>
              </a:spcBef>
              <a:spcAft>
                <a:spcPts val="0"/>
              </a:spcAft>
              <a:buClr>
                <a:schemeClr val="lt1"/>
              </a:buClr>
              <a:buSzPts val="5500"/>
              <a:buFont typeface="Arial"/>
              <a:buNone/>
              <a:defRPr sz="55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00"/>
              </a:spcBef>
              <a:spcAft>
                <a:spcPts val="0"/>
              </a:spcAft>
              <a:buClr>
                <a:schemeClr val="dk1"/>
              </a:buClr>
              <a:buSzPts val="6800"/>
              <a:buFont typeface="Arial"/>
              <a:buNone/>
              <a:defRPr sz="6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00"/>
              </a:spcBef>
              <a:spcAft>
                <a:spcPts val="0"/>
              </a:spcAft>
              <a:buClr>
                <a:schemeClr val="dk1"/>
              </a:buClr>
              <a:buSzPts val="6800"/>
              <a:buFont typeface="Arial"/>
              <a:buNone/>
              <a:defRPr sz="6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00"/>
              </a:spcBef>
              <a:spcAft>
                <a:spcPts val="0"/>
              </a:spcAft>
              <a:buClr>
                <a:schemeClr val="dk1"/>
              </a:buClr>
              <a:buSzPts val="6800"/>
              <a:buFont typeface="Arial"/>
              <a:buNone/>
              <a:defRPr sz="68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00"/>
              </a:spcBef>
              <a:spcAft>
                <a:spcPts val="0"/>
              </a:spcAft>
              <a:buClr>
                <a:schemeClr val="dk1"/>
              </a:buClr>
              <a:buSzPts val="6800"/>
              <a:buFont typeface="Arial"/>
              <a:buNone/>
              <a:defRPr sz="68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80" name="Google Shape;80;p4"/>
          <p:cNvSpPr txBox="1">
            <a:spLocks noGrp="1"/>
          </p:cNvSpPr>
          <p:nvPr>
            <p:ph type="body" idx="54"/>
          </p:nvPr>
        </p:nvSpPr>
        <p:spPr>
          <a:xfrm>
            <a:off x="4091019" y="2286050"/>
            <a:ext cx="22065900" cy="1275600"/>
          </a:xfrm>
          <a:prstGeom prst="rect">
            <a:avLst/>
          </a:prstGeom>
          <a:noFill/>
          <a:ln>
            <a:noFill/>
          </a:ln>
        </p:spPr>
        <p:txBody>
          <a:bodyPr spcFirstLastPara="1" wrap="square" lIns="88200" tIns="44150" rIns="88200" bIns="44150" anchor="t" anchorCtr="0">
            <a:noAutofit/>
          </a:bodyPr>
          <a:lstStyle>
            <a:lvl1pPr marL="457200" marR="0" lvl="0" indent="-228600" algn="ctr" rtl="0">
              <a:lnSpc>
                <a:spcPct val="100000"/>
              </a:lnSpc>
              <a:spcBef>
                <a:spcPts val="1400"/>
              </a:spcBef>
              <a:spcAft>
                <a:spcPts val="0"/>
              </a:spcAft>
              <a:buClr>
                <a:schemeClr val="lt1"/>
              </a:buClr>
              <a:buSzPts val="7100"/>
              <a:buFont typeface="Arial"/>
              <a:buNone/>
              <a:defRPr sz="71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00"/>
              </a:spcBef>
              <a:spcAft>
                <a:spcPts val="0"/>
              </a:spcAft>
              <a:buClr>
                <a:schemeClr val="dk1"/>
              </a:buClr>
              <a:buSzPts val="6800"/>
              <a:buFont typeface="Arial"/>
              <a:buNone/>
              <a:defRPr sz="6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00"/>
              </a:spcBef>
              <a:spcAft>
                <a:spcPts val="0"/>
              </a:spcAft>
              <a:buClr>
                <a:schemeClr val="dk1"/>
              </a:buClr>
              <a:buSzPts val="6800"/>
              <a:buFont typeface="Arial"/>
              <a:buNone/>
              <a:defRPr sz="6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00"/>
              </a:spcBef>
              <a:spcAft>
                <a:spcPts val="0"/>
              </a:spcAft>
              <a:buClr>
                <a:schemeClr val="dk1"/>
              </a:buClr>
              <a:buSzPts val="6800"/>
              <a:buFont typeface="Arial"/>
              <a:buNone/>
              <a:defRPr sz="68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00"/>
              </a:spcBef>
              <a:spcAft>
                <a:spcPts val="0"/>
              </a:spcAft>
              <a:buClr>
                <a:schemeClr val="dk1"/>
              </a:buClr>
              <a:buSzPts val="6800"/>
              <a:buFont typeface="Arial"/>
              <a:buNone/>
              <a:defRPr sz="6800" b="0" i="0" u="none" strike="noStrike" cap="none">
                <a:solidFill>
                  <a:schemeClr val="dk1"/>
                </a:solidFill>
                <a:latin typeface="Calibri"/>
                <a:ea typeface="Calibri"/>
                <a:cs typeface="Calibri"/>
                <a:sym typeface="Calibri"/>
              </a:defRPr>
            </a:lvl5pPr>
            <a:lvl6pPr marL="2743200" marR="0" lvl="5"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6pPr>
            <a:lvl7pPr marL="3200400" marR="0" lvl="6"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7pPr>
            <a:lvl8pPr marL="3657600" marR="0" lvl="7"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8pPr>
            <a:lvl9pPr marL="4114800" marR="0" lvl="8" indent="-819150" algn="l" rtl="0">
              <a:lnSpc>
                <a:spcPct val="100000"/>
              </a:lnSpc>
              <a:spcBef>
                <a:spcPts val="190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E7F4"/>
        </a:solidFill>
        <a:effectLst/>
      </p:bgPr>
    </p:bg>
    <p:spTree>
      <p:nvGrpSpPr>
        <p:cNvPr id="1" name="Shape 9"/>
        <p:cNvGrpSpPr/>
        <p:nvPr/>
      </p:nvGrpSpPr>
      <p:grpSpPr>
        <a:xfrm>
          <a:off x="0" y="0"/>
          <a:ext cx="0" cy="0"/>
          <a:chOff x="0" y="0"/>
          <a:chExt cx="0" cy="0"/>
        </a:xfrm>
      </p:grpSpPr>
      <p:sp>
        <p:nvSpPr>
          <p:cNvPr id="10" name="Google Shape;10;p3"/>
          <p:cNvSpPr/>
          <p:nvPr/>
        </p:nvSpPr>
        <p:spPr>
          <a:xfrm>
            <a:off x="30494853" y="0"/>
            <a:ext cx="14393100" cy="42793799"/>
          </a:xfrm>
          <a:prstGeom prst="rect">
            <a:avLst/>
          </a:prstGeom>
          <a:solidFill>
            <a:srgbClr val="0C0C0C"/>
          </a:solidFill>
          <a:ln w="25400" cap="flat" cmpd="sng">
            <a:solidFill>
              <a:srgbClr val="5C982B"/>
            </a:solidFill>
            <a:prstDash val="solid"/>
            <a:round/>
            <a:headEnd type="none" w="sm" len="sm"/>
            <a:tailEnd type="none" w="sm" len="sm"/>
          </a:ln>
        </p:spPr>
        <p:txBody>
          <a:bodyPr spcFirstLastPara="1" wrap="square" lIns="176475" tIns="353025" rIns="176475" bIns="176475" anchor="t" anchorCtr="0">
            <a:noAutofit/>
          </a:bodyPr>
          <a:lstStyle/>
          <a:p>
            <a:pPr marL="0" marR="0" lvl="0" indent="0" algn="ctr" rtl="0">
              <a:lnSpc>
                <a:spcPct val="100000"/>
              </a:lnSpc>
              <a:spcBef>
                <a:spcPts val="0"/>
              </a:spcBef>
              <a:spcAft>
                <a:spcPts val="0"/>
              </a:spcAft>
              <a:buClr>
                <a:srgbClr val="000000"/>
              </a:buClr>
              <a:buSzPts val="5100"/>
              <a:buFont typeface="Arial"/>
              <a:buNone/>
            </a:pPr>
            <a:r>
              <a:rPr lang="en-US" sz="5100" b="1" i="0" u="none" strike="noStrike" cap="none">
                <a:solidFill>
                  <a:schemeClr val="lt1"/>
                </a:solidFill>
                <a:latin typeface="Trebuchet MS"/>
                <a:ea typeface="Trebuchet MS"/>
                <a:cs typeface="Trebuchet MS"/>
                <a:sym typeface="Trebuchet MS"/>
              </a:rPr>
              <a:t>QUICK TIPS</a:t>
            </a:r>
            <a:endParaRPr sz="5100" b="1" i="0" u="none" strike="noStrike" cap="none">
              <a:solidFill>
                <a:schemeClr val="lt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5100"/>
              <a:buFont typeface="Arial"/>
              <a:buNone/>
            </a:pPr>
            <a:r>
              <a:rPr lang="en-US" sz="5100" b="1" i="0" u="none" strike="noStrike" cap="none">
                <a:solidFill>
                  <a:srgbClr val="FFFF00"/>
                </a:solidFill>
                <a:latin typeface="Trebuchet MS"/>
                <a:ea typeface="Trebuchet MS"/>
                <a:cs typeface="Trebuchet MS"/>
                <a:sym typeface="Trebuchet MS"/>
              </a:rPr>
              <a:t>(--THIS SECTION DOES NOT PRINT--)</a:t>
            </a:r>
            <a:endParaRPr sz="45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200"/>
              <a:buFont typeface="Arial"/>
              <a:buNone/>
            </a:pPr>
            <a:endParaRPr sz="4200" b="1"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This PowerPoint template requires basic PowerPoint (version 2007 or newer) skills. Below is a list of commonly asked questions specific to this template. </a:t>
            </a:r>
            <a:br>
              <a:rPr lang="en-US" sz="4200" b="0" i="0" u="none" strike="noStrike" cap="none">
                <a:solidFill>
                  <a:schemeClr val="lt1"/>
                </a:solidFill>
                <a:latin typeface="Trebuchet MS"/>
                <a:ea typeface="Trebuchet MS"/>
                <a:cs typeface="Trebuchet MS"/>
                <a:sym typeface="Trebuchet MS"/>
              </a:rPr>
            </a:br>
            <a:r>
              <a:rPr lang="en-US" sz="4200" b="0" i="0" u="none" strike="noStrike" cap="none">
                <a:solidFill>
                  <a:schemeClr val="lt1"/>
                </a:solidFill>
                <a:latin typeface="Trebuchet MS"/>
                <a:ea typeface="Trebuchet MS"/>
                <a:cs typeface="Trebuchet MS"/>
                <a:sym typeface="Trebuchet MS"/>
              </a:rPr>
              <a:t>If you are using an older version of PowerPoint some template features may not work properly.</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5100"/>
              <a:buFont typeface="Arial"/>
              <a:buNone/>
            </a:pPr>
            <a:endParaRPr sz="5100" b="1" i="0" u="none" strike="noStrike" cap="none">
              <a:solidFill>
                <a:srgbClr val="FFFF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5100"/>
              <a:buFont typeface="Arial"/>
              <a:buNone/>
            </a:pPr>
            <a:r>
              <a:rPr lang="en-US" sz="5100" b="1" i="0" u="none" strike="noStrike" cap="none">
                <a:solidFill>
                  <a:schemeClr val="lt1"/>
                </a:solidFill>
                <a:latin typeface="Trebuchet MS"/>
                <a:ea typeface="Trebuchet MS"/>
                <a:cs typeface="Trebuchet MS"/>
                <a:sym typeface="Trebuchet MS"/>
              </a:rPr>
              <a:t>Using the template</a:t>
            </a:r>
            <a:endParaRPr sz="5100" b="1" i="0" u="none" strike="noStrike" cap="none">
              <a:solidFill>
                <a:schemeClr val="lt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4200"/>
              <a:buFont typeface="Arial"/>
              <a:buNone/>
            </a:pPr>
            <a:endParaRPr sz="4200" b="1" i="0" u="none" strike="noStrike" cap="none">
              <a:solidFill>
                <a:srgbClr val="FFFF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00"/>
              </a:buClr>
              <a:buSzPts val="4200"/>
              <a:buFont typeface="Trebuchet MS"/>
              <a:buNone/>
            </a:pPr>
            <a:r>
              <a:rPr lang="en-US" sz="4200" b="1" i="0" u="none" strike="noStrike" cap="none">
                <a:solidFill>
                  <a:srgbClr val="FFFF00"/>
                </a:solidFill>
                <a:latin typeface="Trebuchet MS"/>
                <a:ea typeface="Trebuchet MS"/>
                <a:cs typeface="Trebuchet MS"/>
                <a:sym typeface="Trebuchet MS"/>
              </a:rPr>
              <a:t>Verifying the quality of your graphics</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4200" b="0" i="0" u="none" strike="noStrike" cap="none">
                <a:solidFill>
                  <a:schemeClr val="lt1"/>
                </a:solidFill>
                <a:latin typeface="Trebuchet MS"/>
                <a:ea typeface="Trebuchet MS"/>
                <a:cs typeface="Trebuchet MS"/>
                <a:sym typeface="Trebuchet MS"/>
              </a:rPr>
            </a:b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1" i="0" u="none" strike="noStrike" cap="none">
                <a:solidFill>
                  <a:srgbClr val="FFFF00"/>
                </a:solidFill>
                <a:latin typeface="Trebuchet MS"/>
                <a:ea typeface="Trebuchet MS"/>
                <a:cs typeface="Trebuchet MS"/>
                <a:sym typeface="Trebuchet MS"/>
              </a:rPr>
              <a:t>Using the placeholders</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To add text to this template click inside a placeholder and type in or paste your text. To move a placeholder, click on it </a:t>
            </a:r>
            <a:r>
              <a:rPr lang="en-US" sz="4200" b="0" i="0" u="sng" strike="noStrike" cap="none">
                <a:solidFill>
                  <a:schemeClr val="lt1"/>
                </a:solidFill>
                <a:latin typeface="Trebuchet MS"/>
                <a:ea typeface="Trebuchet MS"/>
                <a:cs typeface="Trebuchet MS"/>
                <a:sym typeface="Trebuchet MS"/>
              </a:rPr>
              <a:t>once</a:t>
            </a:r>
            <a:r>
              <a:rPr lang="en-US" sz="4200" b="0" i="0" u="none" strike="noStrike" cap="none">
                <a:solidFill>
                  <a:schemeClr val="lt1"/>
                </a:solidFill>
                <a:latin typeface="Trebuchet MS"/>
                <a:ea typeface="Trebuchet MS"/>
                <a:cs typeface="Trebuchet MS"/>
                <a:sym typeface="Trebuchet MS"/>
              </a:rPr>
              <a:t> (to select it), place your cursor on its frame and your cursor will change to this symbol:         Then, click </a:t>
            </a:r>
            <a:r>
              <a:rPr lang="en-US" sz="4200" b="0" i="0" u="sng" strike="noStrike" cap="none">
                <a:solidFill>
                  <a:schemeClr val="lt1"/>
                </a:solidFill>
                <a:latin typeface="Trebuchet MS"/>
                <a:ea typeface="Trebuchet MS"/>
                <a:cs typeface="Trebuchet MS"/>
                <a:sym typeface="Trebuchet MS"/>
              </a:rPr>
              <a:t>once</a:t>
            </a:r>
            <a:r>
              <a:rPr lang="en-US" sz="4200" b="0" i="0" u="none" strike="noStrike" cap="none">
                <a:solidFill>
                  <a:schemeClr val="lt1"/>
                </a:solidFill>
                <a:latin typeface="Trebuchet MS"/>
                <a:ea typeface="Trebuchet MS"/>
                <a:cs typeface="Trebuchet MS"/>
                <a:sym typeface="Trebuchet MS"/>
              </a:rPr>
              <a:t> and drag it to its new location where you can resize it as needed. Additional placeholders can be found on the left side of this template.</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endParaRPr sz="4200" b="1" i="0" u="none" strike="noStrike" cap="none">
              <a:solidFill>
                <a:srgbClr val="FFFF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1" i="0" u="none" strike="noStrike" cap="none">
                <a:solidFill>
                  <a:srgbClr val="FFFF00"/>
                </a:solidFill>
                <a:latin typeface="Trebuchet MS"/>
                <a:ea typeface="Trebuchet MS"/>
                <a:cs typeface="Trebuchet MS"/>
                <a:sym typeface="Trebuchet MS"/>
              </a:rPr>
              <a:t>Modifying the layout</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This template has four different </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column layouts.   </a:t>
            </a:r>
            <a:r>
              <a:rPr lang="en-US" sz="4200" b="0" i="0" u="sng" strike="noStrike" cap="none">
                <a:solidFill>
                  <a:schemeClr val="lt1"/>
                </a:solidFill>
                <a:latin typeface="Trebuchet MS"/>
                <a:ea typeface="Trebuchet MS"/>
                <a:cs typeface="Trebuchet MS"/>
                <a:sym typeface="Trebuchet MS"/>
              </a:rPr>
              <a:t>Right-click</a:t>
            </a:r>
            <a:r>
              <a:rPr lang="en-US" sz="4200" b="0" i="0" u="none" strike="noStrike" cap="none">
                <a:solidFill>
                  <a:schemeClr val="lt1"/>
                </a:solidFill>
                <a:latin typeface="Trebuchet MS"/>
                <a:ea typeface="Trebuchet MS"/>
                <a:cs typeface="Trebuchet MS"/>
                <a:sym typeface="Trebuchet MS"/>
              </a:rPr>
              <a:t> your </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mouse on the background and </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click on “Layout” to see the</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 layout options.  The columns in </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the provided layouts are fixed and  cannot be moved but advanced users can modify any layout by going to VIEW and then SLIDE MASTER.</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4200"/>
              <a:buFont typeface="Calibri"/>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1" i="0" u="none" strike="noStrike" cap="none">
                <a:solidFill>
                  <a:srgbClr val="FFFF00"/>
                </a:solidFill>
                <a:latin typeface="Trebuchet MS"/>
                <a:ea typeface="Trebuchet MS"/>
                <a:cs typeface="Trebuchet MS"/>
                <a:sym typeface="Trebuchet MS"/>
              </a:rPr>
              <a:t>Importing text and graphics from external sources</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1" i="0" u="sng" strike="noStrike" cap="none">
                <a:solidFill>
                  <a:schemeClr val="lt1"/>
                </a:solidFill>
                <a:latin typeface="Trebuchet MS"/>
                <a:ea typeface="Trebuchet MS"/>
                <a:cs typeface="Trebuchet MS"/>
                <a:sym typeface="Trebuchet MS"/>
              </a:rPr>
              <a:t>TEXT: </a:t>
            </a:r>
            <a:r>
              <a:rPr lang="en-US" sz="4200" b="0" i="0" u="none" strike="noStrike" cap="none">
                <a:solidFill>
                  <a:schemeClr val="lt1"/>
                </a:solidFill>
                <a:latin typeface="Trebuchet MS"/>
                <a:ea typeface="Trebuchet MS"/>
                <a:cs typeface="Trebuchet MS"/>
                <a:sym typeface="Trebuchet MS"/>
              </a:rPr>
              <a:t>Paste or type your text into a pre-existing placeholder or drag in a new placeholder from the left side of the template. Move it anywhere as needed.</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1" i="0" u="sng" strike="noStrike" cap="none">
                <a:solidFill>
                  <a:schemeClr val="lt1"/>
                </a:solidFill>
                <a:latin typeface="Trebuchet MS"/>
                <a:ea typeface="Trebuchet MS"/>
                <a:cs typeface="Trebuchet MS"/>
                <a:sym typeface="Trebuchet MS"/>
              </a:rPr>
              <a:t>PHOTOS: </a:t>
            </a:r>
            <a:r>
              <a:rPr lang="en-US" sz="4200" b="0" i="0" u="none" strike="noStrike" cap="none">
                <a:solidFill>
                  <a:schemeClr val="lt1"/>
                </a:solidFill>
                <a:latin typeface="Trebuchet MS"/>
                <a:ea typeface="Trebuchet MS"/>
                <a:cs typeface="Trebuchet MS"/>
                <a:sym typeface="Trebuchet MS"/>
              </a:rPr>
              <a:t>Drag in a picture placeholder, size it </a:t>
            </a:r>
            <a:r>
              <a:rPr lang="en-US" sz="4200" b="0" i="0" u="sng" strike="noStrike" cap="none">
                <a:solidFill>
                  <a:schemeClr val="lt1"/>
                </a:solidFill>
                <a:latin typeface="Trebuchet MS"/>
                <a:ea typeface="Trebuchet MS"/>
                <a:cs typeface="Trebuchet MS"/>
                <a:sym typeface="Trebuchet MS"/>
              </a:rPr>
              <a:t>first</a:t>
            </a:r>
            <a:r>
              <a:rPr lang="en-US" sz="4200" b="0" i="0" u="none" strike="noStrike" cap="none">
                <a:solidFill>
                  <a:schemeClr val="lt1"/>
                </a:solidFill>
                <a:latin typeface="Trebuchet MS"/>
                <a:ea typeface="Trebuchet MS"/>
                <a:cs typeface="Trebuchet MS"/>
                <a:sym typeface="Trebuchet MS"/>
              </a:rPr>
              <a:t>, click in it and insert a photo from the menu.</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1" i="0" u="sng" strike="noStrike" cap="none">
                <a:solidFill>
                  <a:schemeClr val="lt1"/>
                </a:solidFill>
                <a:latin typeface="Trebuchet MS"/>
                <a:ea typeface="Trebuchet MS"/>
                <a:cs typeface="Trebuchet MS"/>
                <a:sym typeface="Trebuchet MS"/>
              </a:rPr>
              <a:t>TABLES: </a:t>
            </a:r>
            <a:r>
              <a:rPr lang="en-US" sz="4200" b="0" i="0" u="none" strike="noStrike" cap="none">
                <a:solidFill>
                  <a:schemeClr val="lt1"/>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4200" b="0" i="0" u="sng" strike="noStrike" cap="none">
                <a:solidFill>
                  <a:schemeClr val="lt1"/>
                </a:solidFill>
                <a:latin typeface="Trebuchet MS"/>
                <a:ea typeface="Trebuchet MS"/>
                <a:cs typeface="Trebuchet MS"/>
                <a:sym typeface="Trebuchet MS"/>
              </a:rPr>
              <a:t>right-click</a:t>
            </a:r>
            <a:r>
              <a:rPr lang="en-US" sz="4200" b="0" i="0" u="none" strike="noStrike" cap="none">
                <a:solidFill>
                  <a:schemeClr val="lt1"/>
                </a:solidFill>
                <a:latin typeface="Trebuchet MS"/>
                <a:ea typeface="Trebuchet MS"/>
                <a:cs typeface="Trebuchet MS"/>
                <a:sym typeface="Trebuchet MS"/>
              </a:rPr>
              <a:t> on the table, click FORMAT SHAPE  then click on TEXT BOX and change the INTERNAL MARGIN values to 0.25</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1" i="0" u="none" strike="noStrike" cap="none">
                <a:solidFill>
                  <a:srgbClr val="FFFF00"/>
                </a:solidFill>
                <a:latin typeface="Trebuchet MS"/>
                <a:ea typeface="Trebuchet MS"/>
                <a:cs typeface="Trebuchet MS"/>
                <a:sym typeface="Trebuchet MS"/>
              </a:rPr>
              <a:t>Modifying the color scheme</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FFFF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4200"/>
              <a:buFont typeface="Arial"/>
              <a:buNone/>
            </a:pPr>
            <a:endParaRPr sz="4200" b="1" i="0" u="none" strike="noStrike" cap="none">
              <a:solidFill>
                <a:schemeClr val="lt1"/>
              </a:solidFill>
              <a:latin typeface="Trebuchet MS"/>
              <a:ea typeface="Trebuchet MS"/>
              <a:cs typeface="Trebuchet MS"/>
              <a:sym typeface="Trebuchet MS"/>
            </a:endParaRPr>
          </a:p>
        </p:txBody>
      </p:sp>
      <p:sp>
        <p:nvSpPr>
          <p:cNvPr id="11" name="Google Shape;11;p3"/>
          <p:cNvSpPr/>
          <p:nvPr/>
        </p:nvSpPr>
        <p:spPr>
          <a:xfrm>
            <a:off x="-14610356" y="-25473"/>
            <a:ext cx="14367599" cy="42793799"/>
          </a:xfrm>
          <a:prstGeom prst="rect">
            <a:avLst/>
          </a:prstGeom>
          <a:solidFill>
            <a:srgbClr val="0C0C0C"/>
          </a:solidFill>
          <a:ln w="25400" cap="flat" cmpd="sng">
            <a:solidFill>
              <a:srgbClr val="5C982B"/>
            </a:solidFill>
            <a:prstDash val="solid"/>
            <a:round/>
            <a:headEnd type="none" w="sm" len="sm"/>
            <a:tailEnd type="none" w="sm" len="sm"/>
          </a:ln>
        </p:spPr>
        <p:txBody>
          <a:bodyPr spcFirstLastPara="1" wrap="square" lIns="176475" tIns="353025" rIns="176475" bIns="176475" anchor="t" anchorCtr="0">
            <a:noAutofit/>
          </a:bodyPr>
          <a:lstStyle/>
          <a:p>
            <a:pPr marL="0" marR="0" lvl="0" indent="0" algn="ctr" rtl="0">
              <a:lnSpc>
                <a:spcPct val="100000"/>
              </a:lnSpc>
              <a:spcBef>
                <a:spcPts val="0"/>
              </a:spcBef>
              <a:spcAft>
                <a:spcPts val="0"/>
              </a:spcAft>
              <a:buClr>
                <a:srgbClr val="000000"/>
              </a:buClr>
              <a:buSzPts val="5800"/>
              <a:buFont typeface="Arial"/>
              <a:buNone/>
            </a:pPr>
            <a:r>
              <a:rPr lang="en-US" sz="5800" b="1" i="0" u="none" strike="noStrike" cap="none">
                <a:solidFill>
                  <a:schemeClr val="lt1"/>
                </a:solidFill>
                <a:latin typeface="Trebuchet MS"/>
                <a:ea typeface="Trebuchet MS"/>
                <a:cs typeface="Trebuchet MS"/>
                <a:sym typeface="Trebuchet MS"/>
              </a:rPr>
              <a:t>QUICK DESIGN GUIDE</a:t>
            </a:r>
            <a:endParaRPr sz="45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5100"/>
              <a:buFont typeface="Arial"/>
              <a:buNone/>
            </a:pPr>
            <a:r>
              <a:rPr lang="en-US" sz="5100" b="1" i="0" u="none" strike="noStrike" cap="none">
                <a:solidFill>
                  <a:srgbClr val="FFFF00"/>
                </a:solidFill>
                <a:latin typeface="Trebuchet MS"/>
                <a:ea typeface="Trebuchet MS"/>
                <a:cs typeface="Trebuchet MS"/>
                <a:sym typeface="Trebuchet MS"/>
              </a:rPr>
              <a:t>(--THIS SECTION DOES NOT PRINT--)</a:t>
            </a:r>
            <a:endParaRPr sz="45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200"/>
              <a:buFont typeface="Arial"/>
              <a:buNone/>
            </a:pPr>
            <a:endParaRPr sz="4200" b="1"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This PowerPoint 2007 template produces a A0 professional  poster. It will save you valuable time placing titles, subtitles, text, and graphics. </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Use it to create your presentation. Then send it to </a:t>
            </a:r>
            <a:r>
              <a:rPr lang="en-US" sz="4200" b="1" i="0" u="none" strike="noStrike" cap="none">
                <a:solidFill>
                  <a:schemeClr val="lt1"/>
                </a:solidFill>
                <a:latin typeface="Trebuchet MS"/>
                <a:ea typeface="Trebuchet MS"/>
                <a:cs typeface="Trebuchet MS"/>
                <a:sym typeface="Trebuchet MS"/>
              </a:rPr>
              <a:t>PosterPresentations.com</a:t>
            </a:r>
            <a:r>
              <a:rPr lang="en-US" sz="4200" b="0" i="0" u="none" strike="noStrike" cap="none">
                <a:solidFill>
                  <a:schemeClr val="lt1"/>
                </a:solidFill>
                <a:latin typeface="Trebuchet MS"/>
                <a:ea typeface="Trebuchet MS"/>
                <a:cs typeface="Trebuchet MS"/>
                <a:sym typeface="Trebuchet MS"/>
              </a:rPr>
              <a:t> for premium quality, same day affordable printing.</a:t>
            </a:r>
            <a:br>
              <a:rPr lang="en-US" sz="4200" b="0" i="0" u="none" strike="noStrike" cap="none">
                <a:solidFill>
                  <a:schemeClr val="lt1"/>
                </a:solidFill>
                <a:latin typeface="Trebuchet MS"/>
                <a:ea typeface="Trebuchet MS"/>
                <a:cs typeface="Trebuchet MS"/>
                <a:sym typeface="Trebuchet MS"/>
              </a:rPr>
            </a:b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We provide a series of </a:t>
            </a:r>
            <a:r>
              <a:rPr lang="en-US" sz="4200" b="1" i="0" u="none" strike="noStrike" cap="none">
                <a:solidFill>
                  <a:schemeClr val="lt1"/>
                </a:solidFill>
                <a:latin typeface="Trebuchet MS"/>
                <a:ea typeface="Trebuchet MS"/>
                <a:cs typeface="Trebuchet MS"/>
                <a:sym typeface="Trebuchet MS"/>
              </a:rPr>
              <a:t>online tutorials</a:t>
            </a:r>
            <a:r>
              <a:rPr lang="en-US" sz="4200" b="0" i="0" u="none" strike="noStrike" cap="none">
                <a:solidFill>
                  <a:schemeClr val="lt1"/>
                </a:solidFill>
                <a:latin typeface="Trebuchet MS"/>
                <a:ea typeface="Trebuchet MS"/>
                <a:cs typeface="Trebuchet MS"/>
                <a:sym typeface="Trebuchet MS"/>
              </a:rPr>
              <a:t> that will guide you through the poster design process and answer your poster production questions. </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View our online tutorials at:</a:t>
            </a:r>
            <a:br>
              <a:rPr lang="en-US" sz="4200" b="0" i="0" u="none" strike="noStrike" cap="none">
                <a:solidFill>
                  <a:schemeClr val="lt1"/>
                </a:solidFill>
                <a:latin typeface="Trebuchet MS"/>
                <a:ea typeface="Trebuchet MS"/>
                <a:cs typeface="Trebuchet MS"/>
                <a:sym typeface="Trebuchet MS"/>
              </a:rPr>
            </a:br>
            <a:r>
              <a:rPr lang="en-US" sz="4200" b="0" i="0" u="none" strike="noStrike" cap="none">
                <a:solidFill>
                  <a:srgbClr val="FFFF00"/>
                </a:solidFill>
                <a:latin typeface="Trebuchet MS"/>
                <a:ea typeface="Trebuchet MS"/>
                <a:cs typeface="Trebuchet MS"/>
                <a:sym typeface="Trebuchet MS"/>
              </a:rPr>
              <a:t> http://bit.ly/Poster_creation_help </a:t>
            </a:r>
            <a:br>
              <a:rPr lang="en-US" sz="4200" b="0" i="0" u="none" strike="noStrike" cap="none">
                <a:solidFill>
                  <a:schemeClr val="lt1"/>
                </a:solidFill>
                <a:latin typeface="Trebuchet MS"/>
                <a:ea typeface="Trebuchet MS"/>
                <a:cs typeface="Trebuchet MS"/>
                <a:sym typeface="Trebuchet MS"/>
              </a:rPr>
            </a:br>
            <a:r>
              <a:rPr lang="en-US" sz="4200" b="0" i="0" u="none" strike="noStrike" cap="none">
                <a:solidFill>
                  <a:schemeClr val="lt1"/>
                </a:solidFill>
                <a:latin typeface="Trebuchet MS"/>
                <a:ea typeface="Trebuchet MS"/>
                <a:cs typeface="Trebuchet MS"/>
                <a:sym typeface="Trebuchet MS"/>
              </a:rPr>
              <a:t>(copy and paste the link into your web browser).</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For assistance and to order your printed poster call </a:t>
            </a:r>
            <a:r>
              <a:rPr lang="en-US" sz="4200" b="1" i="0" u="none" strike="noStrike" cap="none">
                <a:solidFill>
                  <a:srgbClr val="FFFF00"/>
                </a:solidFill>
                <a:latin typeface="Trebuchet MS"/>
                <a:ea typeface="Trebuchet MS"/>
                <a:cs typeface="Trebuchet MS"/>
                <a:sym typeface="Trebuchet MS"/>
              </a:rPr>
              <a:t>PosterPresentations.com</a:t>
            </a:r>
            <a:r>
              <a:rPr lang="en-US" sz="4200" b="0" i="0" u="none" strike="noStrike" cap="none">
                <a:solidFill>
                  <a:srgbClr val="FFFF00"/>
                </a:solidFill>
                <a:latin typeface="Trebuchet MS"/>
                <a:ea typeface="Trebuchet MS"/>
                <a:cs typeface="Trebuchet MS"/>
                <a:sym typeface="Trebuchet MS"/>
              </a:rPr>
              <a:t> </a:t>
            </a:r>
            <a:r>
              <a:rPr lang="en-US" sz="4200" b="0" i="0" u="none" strike="noStrike" cap="none">
                <a:solidFill>
                  <a:schemeClr val="lt1"/>
                </a:solidFill>
                <a:latin typeface="Trebuchet MS"/>
                <a:ea typeface="Trebuchet MS"/>
                <a:cs typeface="Trebuchet MS"/>
                <a:sym typeface="Trebuchet MS"/>
              </a:rPr>
              <a:t>at </a:t>
            </a:r>
            <a:r>
              <a:rPr lang="en-US" sz="5100" b="1" i="0" u="none" strike="noStrike" cap="none">
                <a:solidFill>
                  <a:srgbClr val="FFFF00"/>
                </a:solidFill>
                <a:latin typeface="Trebuchet MS"/>
                <a:ea typeface="Trebuchet MS"/>
                <a:cs typeface="Trebuchet MS"/>
                <a:sym typeface="Trebuchet MS"/>
              </a:rPr>
              <a:t>1.866.649.3004</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5100"/>
              <a:buFont typeface="Arial"/>
              <a:buNone/>
            </a:pPr>
            <a:endParaRPr sz="5100" b="1" i="0" u="none" strike="noStrike" cap="none">
              <a:solidFill>
                <a:srgbClr val="FFFF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5100"/>
              <a:buFont typeface="Arial"/>
              <a:buNone/>
            </a:pPr>
            <a:endParaRPr sz="5100" b="1" i="0" u="none" strike="noStrike" cap="none">
              <a:solidFill>
                <a:srgbClr val="FFFF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5800"/>
              <a:buFont typeface="Arial"/>
              <a:buNone/>
            </a:pPr>
            <a:r>
              <a:rPr lang="en-US" sz="5800" b="1" i="0" u="none" strike="noStrike" cap="none">
                <a:solidFill>
                  <a:schemeClr val="lt1"/>
                </a:solidFill>
                <a:latin typeface="Trebuchet MS"/>
                <a:ea typeface="Trebuchet MS"/>
                <a:cs typeface="Trebuchet MS"/>
                <a:sym typeface="Trebuchet MS"/>
              </a:rPr>
              <a:t>Object Placeholders</a:t>
            </a:r>
            <a:endParaRPr sz="45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5800"/>
              <a:buFont typeface="Arial"/>
              <a:buNone/>
            </a:pPr>
            <a:endParaRPr sz="5800" b="1"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Use the placeholders provided below to add new elements to your poster: Drag a placeholder onto the poster area, size it, and click it to edit.</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1" i="0" u="none" strike="noStrike" cap="none">
                <a:solidFill>
                  <a:srgbClr val="FFFF00"/>
                </a:solidFill>
                <a:latin typeface="Trebuchet MS"/>
                <a:ea typeface="Trebuchet MS"/>
                <a:cs typeface="Trebuchet MS"/>
                <a:sym typeface="Trebuchet MS"/>
              </a:rPr>
              <a:t>Section Header placeholder</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Move this preformatted section header placeholder to the poster area to add another section header. Use section headers to separate topics or concepts within your presentation. </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endParaRPr sz="4200" b="1" i="0" u="none" strike="noStrike" cap="none">
              <a:solidFill>
                <a:srgbClr val="FFFF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1" i="0" u="none" strike="noStrike" cap="none">
                <a:solidFill>
                  <a:srgbClr val="FFFF00"/>
                </a:solidFill>
                <a:latin typeface="Trebuchet MS"/>
                <a:ea typeface="Trebuchet MS"/>
                <a:cs typeface="Trebuchet MS"/>
                <a:sym typeface="Trebuchet MS"/>
              </a:rPr>
              <a:t>Text placeholder</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Move this preformatted text placeholder to the poster to add a new body of text.</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endParaRPr sz="4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4200"/>
              <a:buFont typeface="Arial"/>
              <a:buNone/>
            </a:pPr>
            <a:r>
              <a:rPr lang="en-US" sz="4200" b="1" i="0" u="none" strike="noStrike" cap="none">
                <a:solidFill>
                  <a:srgbClr val="FFFF00"/>
                </a:solidFill>
                <a:latin typeface="Trebuchet MS"/>
                <a:ea typeface="Trebuchet MS"/>
                <a:cs typeface="Trebuchet MS"/>
                <a:sym typeface="Trebuchet MS"/>
              </a:rPr>
              <a:t>Picture placeholder</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lt1"/>
                </a:solidFill>
                <a:latin typeface="Trebuchet MS"/>
                <a:ea typeface="Trebuchet MS"/>
                <a:cs typeface="Trebuchet MS"/>
                <a:sym typeface="Trebuchet MS"/>
              </a:rPr>
              <a:t>Move this graphic placeholder onto your poster, size it first, and then click it to add a picture to the poster.</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500"/>
              <a:buFont typeface="Arial"/>
              <a:buNone/>
            </a:pPr>
            <a:endParaRPr sz="35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3500"/>
              <a:buFont typeface="Arial"/>
              <a:buNone/>
            </a:pPr>
            <a:endParaRPr sz="35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3500"/>
              <a:buFont typeface="Arial"/>
              <a:buNone/>
            </a:pPr>
            <a:endParaRPr sz="3500" b="0" i="0" u="none" strike="noStrike" cap="none">
              <a:solidFill>
                <a:schemeClr val="lt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4500"/>
              <a:buFont typeface="Arial"/>
              <a:buNone/>
            </a:pPr>
            <a:endParaRPr sz="4500" b="1" i="0" u="none" strike="noStrike" cap="none">
              <a:solidFill>
                <a:schemeClr val="lt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4500"/>
              <a:buFont typeface="Arial"/>
              <a:buNone/>
            </a:pPr>
            <a:endParaRPr sz="4500" b="1" i="0" u="none" strike="noStrike" cap="none">
              <a:solidFill>
                <a:schemeClr val="lt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4500"/>
              <a:buFont typeface="Arial"/>
              <a:buNone/>
            </a:pPr>
            <a:endParaRPr sz="4500" b="1" i="0" u="none" strike="noStrike" cap="none">
              <a:solidFill>
                <a:schemeClr val="lt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4500"/>
              <a:buFont typeface="Arial"/>
              <a:buNone/>
            </a:pPr>
            <a:endParaRPr sz="4500" b="1"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3500"/>
              <a:buFont typeface="Arial"/>
              <a:buNone/>
            </a:pPr>
            <a:endParaRPr sz="3500" b="0" i="0" u="none" strike="noStrike" cap="none">
              <a:solidFill>
                <a:schemeClr val="lt1"/>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3500"/>
              <a:buFont typeface="Arial"/>
              <a:buNone/>
            </a:pPr>
            <a:endParaRPr sz="3500" b="1"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3500"/>
              <a:buFont typeface="Arial"/>
              <a:buNone/>
            </a:pPr>
            <a:endParaRPr sz="3500" b="1" i="0" u="none" strike="noStrike" cap="none">
              <a:solidFill>
                <a:srgbClr val="FFFF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4500"/>
              <a:buFont typeface="Arial"/>
              <a:buNone/>
            </a:pPr>
            <a:endParaRPr sz="4500" b="1" i="0" u="none" strike="noStrike" cap="none">
              <a:solidFill>
                <a:schemeClr val="lt1"/>
              </a:solidFill>
              <a:latin typeface="Trebuchet MS"/>
              <a:ea typeface="Trebuchet MS"/>
              <a:cs typeface="Trebuchet MS"/>
              <a:sym typeface="Trebuchet MS"/>
            </a:endParaRPr>
          </a:p>
        </p:txBody>
      </p:sp>
      <p:sp>
        <p:nvSpPr>
          <p:cNvPr id="12" name="Google Shape;12;p3"/>
          <p:cNvSpPr/>
          <p:nvPr/>
        </p:nvSpPr>
        <p:spPr>
          <a:xfrm>
            <a:off x="0" y="0"/>
            <a:ext cx="30266699" cy="5256600"/>
          </a:xfrm>
          <a:prstGeom prst="rect">
            <a:avLst/>
          </a:prstGeom>
          <a:solidFill>
            <a:srgbClr val="425EA9"/>
          </a:solidFill>
          <a:ln w="9525" cap="flat" cmpd="sng">
            <a:solidFill>
              <a:schemeClr val="dk1"/>
            </a:solidFill>
            <a:prstDash val="solid"/>
            <a:miter lim="800000"/>
            <a:headEnd type="none" w="sm" len="sm"/>
            <a:tailEnd type="none" w="sm" len="sm"/>
          </a:ln>
        </p:spPr>
        <p:txBody>
          <a:bodyPr spcFirstLastPara="1" wrap="square" lIns="88200" tIns="44050" rIns="88200" bIns="44050" anchor="ctr" anchorCtr="0">
            <a:noAutofit/>
          </a:bodyPr>
          <a:lstStyle/>
          <a:p>
            <a:pPr marL="0" marR="0" lvl="0" indent="0" algn="l" rtl="0">
              <a:lnSpc>
                <a:spcPct val="100000"/>
              </a:lnSpc>
              <a:spcBef>
                <a:spcPts val="0"/>
              </a:spcBef>
              <a:spcAft>
                <a:spcPts val="0"/>
              </a:spcAft>
              <a:buClr>
                <a:srgbClr val="000000"/>
              </a:buClr>
              <a:buSzPts val="8400"/>
              <a:buFont typeface="Arial"/>
              <a:buNone/>
            </a:pPr>
            <a:endParaRPr sz="8400" b="0" i="0" u="none" strike="noStrike" cap="none">
              <a:solidFill>
                <a:schemeClr val="dk1"/>
              </a:solidFill>
              <a:latin typeface="Calibri"/>
              <a:ea typeface="Calibri"/>
              <a:cs typeface="Calibri"/>
              <a:sym typeface="Calibri"/>
            </a:endParaRPr>
          </a:p>
        </p:txBody>
      </p:sp>
      <p:sp>
        <p:nvSpPr>
          <p:cNvPr id="13" name="Google Shape;13;p3"/>
          <p:cNvSpPr/>
          <p:nvPr/>
        </p:nvSpPr>
        <p:spPr>
          <a:xfrm>
            <a:off x="0" y="5180423"/>
            <a:ext cx="30266699" cy="198000"/>
          </a:xfrm>
          <a:prstGeom prst="rect">
            <a:avLst/>
          </a:prstGeom>
          <a:solidFill>
            <a:srgbClr val="2C3F71"/>
          </a:solidFill>
          <a:ln>
            <a:noFill/>
          </a:ln>
        </p:spPr>
        <p:txBody>
          <a:bodyPr spcFirstLastPara="1" wrap="square" lIns="88200" tIns="44050" rIns="88200" bIns="44050" anchor="ctr" anchorCtr="0">
            <a:noAutofit/>
          </a:bodyPr>
          <a:lstStyle/>
          <a:p>
            <a:pPr marL="0" marR="0" lvl="0" indent="0" algn="l" rtl="0">
              <a:lnSpc>
                <a:spcPct val="100000"/>
              </a:lnSpc>
              <a:spcBef>
                <a:spcPts val="0"/>
              </a:spcBef>
              <a:spcAft>
                <a:spcPts val="0"/>
              </a:spcAft>
              <a:buClr>
                <a:srgbClr val="000000"/>
              </a:buClr>
              <a:buSzPts val="8400"/>
              <a:buFont typeface="Arial"/>
              <a:buNone/>
            </a:pPr>
            <a:endParaRPr sz="8400" b="0" i="0" u="none" strike="noStrike" cap="none">
              <a:solidFill>
                <a:schemeClr val="dk1"/>
              </a:solidFill>
              <a:latin typeface="Calibri"/>
              <a:ea typeface="Calibri"/>
              <a:cs typeface="Calibri"/>
              <a:sym typeface="Calibri"/>
            </a:endParaRPr>
          </a:p>
        </p:txBody>
      </p:sp>
      <p:sp>
        <p:nvSpPr>
          <p:cNvPr id="14" name="Google Shape;14;p3"/>
          <p:cNvSpPr txBox="1"/>
          <p:nvPr/>
        </p:nvSpPr>
        <p:spPr>
          <a:xfrm>
            <a:off x="564875" y="41902388"/>
            <a:ext cx="1734000" cy="504000"/>
          </a:xfrm>
          <a:prstGeom prst="rect">
            <a:avLst/>
          </a:prstGeom>
          <a:noFill/>
          <a:ln>
            <a:noFill/>
          </a:ln>
        </p:spPr>
        <p:txBody>
          <a:bodyPr spcFirstLastPara="1" wrap="square" lIns="88025" tIns="43975" rIns="88025" bIns="43975" anchor="t" anchorCtr="0">
            <a:noAutofit/>
          </a:bodyPr>
          <a:lstStyle/>
          <a:p>
            <a:pPr marL="0" marR="0" lvl="0" indent="0" algn="l" rtl="0">
              <a:lnSpc>
                <a:spcPct val="65000"/>
              </a:lnSpc>
              <a:spcBef>
                <a:spcPts val="0"/>
              </a:spcBef>
              <a:spcAft>
                <a:spcPts val="0"/>
              </a:spcAft>
              <a:buClr>
                <a:srgbClr val="000000"/>
              </a:buClr>
              <a:buSzPts val="600"/>
              <a:buFont typeface="Arial"/>
              <a:buNone/>
            </a:pPr>
            <a:r>
              <a:rPr lang="en-US" sz="600" b="1" i="0" u="none" strike="noStrike" cap="none">
                <a:solidFill>
                  <a:srgbClr val="BFBFBF"/>
                </a:solidFill>
                <a:latin typeface="Arial"/>
                <a:ea typeface="Arial"/>
                <a:cs typeface="Arial"/>
                <a:sym typeface="Arial"/>
              </a:rPr>
              <a:t>RESEARCH POSTER PRESENTATION DESIGN © 2011</a:t>
            </a:r>
            <a:endParaRPr sz="4500" b="0" i="0" u="none" strike="noStrike" cap="none">
              <a:solidFill>
                <a:srgbClr val="000000"/>
              </a:solidFill>
              <a:latin typeface="Arial"/>
              <a:ea typeface="Arial"/>
              <a:cs typeface="Arial"/>
              <a:sym typeface="Arial"/>
            </a:endParaRPr>
          </a:p>
          <a:p>
            <a:pPr marL="0" marR="0" lvl="0" indent="0" algn="l" rtl="0">
              <a:lnSpc>
                <a:spcPct val="65000"/>
              </a:lnSpc>
              <a:spcBef>
                <a:spcPts val="500"/>
              </a:spcBef>
              <a:spcAft>
                <a:spcPts val="0"/>
              </a:spcAft>
              <a:buClr>
                <a:srgbClr val="000000"/>
              </a:buClr>
              <a:buSzPts val="1000"/>
              <a:buFont typeface="Arial"/>
              <a:buNone/>
            </a:pPr>
            <a:r>
              <a:rPr lang="en-US" sz="1000" b="1" i="0" u="none" strike="noStrike" cap="none">
                <a:solidFill>
                  <a:srgbClr val="BFBFBF"/>
                </a:solidFill>
                <a:latin typeface="Arial"/>
                <a:ea typeface="Arial"/>
                <a:cs typeface="Arial"/>
                <a:sym typeface="Arial"/>
              </a:rPr>
              <a:t>www.PosterPresentations.com</a:t>
            </a:r>
            <a:endParaRPr sz="4500" b="0" i="0" u="none" strike="noStrike" cap="none">
              <a:solidFill>
                <a:srgbClr val="000000"/>
              </a:solidFill>
              <a:latin typeface="Arial"/>
              <a:ea typeface="Arial"/>
              <a:cs typeface="Arial"/>
              <a:sym typeface="Arial"/>
            </a:endParaRPr>
          </a:p>
        </p:txBody>
      </p:sp>
      <p:sp>
        <p:nvSpPr>
          <p:cNvPr id="15" name="Google Shape;15;p3"/>
          <p:cNvSpPr/>
          <p:nvPr/>
        </p:nvSpPr>
        <p:spPr>
          <a:xfrm>
            <a:off x="636031" y="5885097"/>
            <a:ext cx="14287200" cy="35720100"/>
          </a:xfrm>
          <a:prstGeom prst="rect">
            <a:avLst/>
          </a:prstGeom>
          <a:solidFill>
            <a:srgbClr val="FFFFFF"/>
          </a:solidFill>
          <a:ln w="9525" cap="flat" cmpd="sng">
            <a:solidFill>
              <a:schemeClr val="dk2"/>
            </a:solidFill>
            <a:prstDash val="solid"/>
            <a:miter lim="800000"/>
            <a:headEnd type="none" w="sm" len="sm"/>
            <a:tailEnd type="none" w="sm" len="sm"/>
          </a:ln>
        </p:spPr>
        <p:txBody>
          <a:bodyPr spcFirstLastPara="1" wrap="square" lIns="88200" tIns="44050" rIns="88200" bIns="44050" anchor="ctr" anchorCtr="0">
            <a:noAutofit/>
          </a:bodyPr>
          <a:lstStyle/>
          <a:p>
            <a:pPr marL="0" marR="0" lvl="0" indent="0" algn="l" rtl="0">
              <a:lnSpc>
                <a:spcPct val="100000"/>
              </a:lnSpc>
              <a:spcBef>
                <a:spcPts val="0"/>
              </a:spcBef>
              <a:spcAft>
                <a:spcPts val="0"/>
              </a:spcAft>
              <a:buClr>
                <a:srgbClr val="000000"/>
              </a:buClr>
              <a:buSzPts val="8400"/>
              <a:buFont typeface="Arial"/>
              <a:buNone/>
            </a:pPr>
            <a:endParaRPr sz="8400" b="0" i="0" u="none" strike="noStrike" cap="none">
              <a:solidFill>
                <a:schemeClr val="dk1"/>
              </a:solidFill>
              <a:latin typeface="Calibri"/>
              <a:ea typeface="Calibri"/>
              <a:cs typeface="Calibri"/>
              <a:sym typeface="Calibri"/>
            </a:endParaRPr>
          </a:p>
        </p:txBody>
      </p:sp>
      <p:sp>
        <p:nvSpPr>
          <p:cNvPr id="16" name="Google Shape;16;p3"/>
          <p:cNvSpPr/>
          <p:nvPr/>
        </p:nvSpPr>
        <p:spPr>
          <a:xfrm>
            <a:off x="15343514" y="5885097"/>
            <a:ext cx="14289300" cy="35720100"/>
          </a:xfrm>
          <a:prstGeom prst="rect">
            <a:avLst/>
          </a:prstGeom>
          <a:solidFill>
            <a:srgbClr val="FFFFFF"/>
          </a:solidFill>
          <a:ln w="9525" cap="flat" cmpd="sng">
            <a:solidFill>
              <a:schemeClr val="dk2"/>
            </a:solidFill>
            <a:prstDash val="solid"/>
            <a:miter lim="800000"/>
            <a:headEnd type="none" w="sm" len="sm"/>
            <a:tailEnd type="none" w="sm" len="sm"/>
          </a:ln>
        </p:spPr>
        <p:txBody>
          <a:bodyPr spcFirstLastPara="1" wrap="square" lIns="88200" tIns="44050" rIns="88200" bIns="44050" anchor="ctr" anchorCtr="0">
            <a:noAutofit/>
          </a:bodyPr>
          <a:lstStyle/>
          <a:p>
            <a:pPr marL="0" marR="0" lvl="0" indent="0" algn="l" rtl="0">
              <a:lnSpc>
                <a:spcPct val="100000"/>
              </a:lnSpc>
              <a:spcBef>
                <a:spcPts val="0"/>
              </a:spcBef>
              <a:spcAft>
                <a:spcPts val="0"/>
              </a:spcAft>
              <a:buClr>
                <a:srgbClr val="000000"/>
              </a:buClr>
              <a:buSzPts val="8400"/>
              <a:buFont typeface="Arial"/>
              <a:buNone/>
            </a:pPr>
            <a:endParaRPr sz="8400" b="0" i="0" u="none" strike="noStrike" cap="none">
              <a:solidFill>
                <a:schemeClr val="dk1"/>
              </a:solidFill>
              <a:latin typeface="Calibri"/>
              <a:ea typeface="Calibri"/>
              <a:cs typeface="Calibri"/>
              <a:sym typeface="Calibri"/>
            </a:endParaRPr>
          </a:p>
        </p:txBody>
      </p:sp>
      <p:sp>
        <p:nvSpPr>
          <p:cNvPr id="17" name="Google Shape;17;p3"/>
          <p:cNvSpPr/>
          <p:nvPr/>
        </p:nvSpPr>
        <p:spPr>
          <a:xfrm>
            <a:off x="-14614927" y="28402063"/>
            <a:ext cx="14367599" cy="1010400"/>
          </a:xfrm>
          <a:prstGeom prst="rect">
            <a:avLst/>
          </a:prstGeom>
          <a:solidFill>
            <a:schemeClr val="lt2"/>
          </a:solidFill>
          <a:ln>
            <a:noFill/>
          </a:ln>
        </p:spPr>
        <p:txBody>
          <a:bodyPr spcFirstLastPara="1" wrap="square" lIns="88200" tIns="44050" rIns="88200" bIns="44050" anchor="ctr" anchorCtr="0">
            <a:noAutofit/>
          </a:bodyPr>
          <a:lstStyle/>
          <a:p>
            <a:pPr marL="0" marR="0" lvl="0" indent="0" algn="ctr" rtl="0">
              <a:lnSpc>
                <a:spcPct val="100000"/>
              </a:lnSpc>
              <a:spcBef>
                <a:spcPts val="0"/>
              </a:spcBef>
              <a:spcAft>
                <a:spcPts val="0"/>
              </a:spcAft>
              <a:buClr>
                <a:srgbClr val="000000"/>
              </a:buClr>
              <a:buSzPts val="8400"/>
              <a:buFont typeface="Arial"/>
              <a:buNone/>
            </a:pPr>
            <a:endParaRPr sz="8400" b="0" i="0" u="none" strike="noStrike" cap="none">
              <a:solidFill>
                <a:schemeClr val="lt1"/>
              </a:solidFill>
              <a:latin typeface="Calibri"/>
              <a:ea typeface="Calibri"/>
              <a:cs typeface="Calibri"/>
              <a:sym typeface="Calibri"/>
            </a:endParaRPr>
          </a:p>
        </p:txBody>
      </p:sp>
      <p:pic>
        <p:nvPicPr>
          <p:cNvPr id="18" name="Google Shape;18;p3"/>
          <p:cNvPicPr preferRelativeResize="0"/>
          <p:nvPr/>
        </p:nvPicPr>
        <p:blipFill rotWithShape="1">
          <a:blip r:embed="rId3">
            <a:alphaModFix/>
          </a:blip>
          <a:srcRect/>
          <a:stretch/>
        </p:blipFill>
        <p:spPr>
          <a:xfrm>
            <a:off x="39178497" y="20768756"/>
            <a:ext cx="5329209" cy="3021395"/>
          </a:xfrm>
          <a:prstGeom prst="rect">
            <a:avLst/>
          </a:prstGeom>
          <a:noFill/>
          <a:ln>
            <a:noFill/>
          </a:ln>
        </p:spPr>
      </p:pic>
      <p:pic>
        <p:nvPicPr>
          <p:cNvPr id="19" name="Google Shape;19;p3"/>
          <p:cNvPicPr preferRelativeResize="0"/>
          <p:nvPr/>
        </p:nvPicPr>
        <p:blipFill rotWithShape="1">
          <a:blip r:embed="rId4">
            <a:alphaModFix/>
          </a:blip>
          <a:srcRect/>
          <a:stretch/>
        </p:blipFill>
        <p:spPr>
          <a:xfrm>
            <a:off x="43019381" y="16769622"/>
            <a:ext cx="635618" cy="454181"/>
          </a:xfrm>
          <a:prstGeom prst="rect">
            <a:avLst/>
          </a:prstGeom>
          <a:noFill/>
          <a:ln w="9525" cap="flat" cmpd="sng">
            <a:solidFill>
              <a:schemeClr val="dk1"/>
            </a:solidFill>
            <a:prstDash val="solid"/>
            <a:miter lim="800000"/>
            <a:headEnd type="none" w="sm" len="sm"/>
            <a:tailEnd type="none" w="sm" len="sm"/>
          </a:ln>
        </p:spPr>
      </p:pic>
      <p:sp>
        <p:nvSpPr>
          <p:cNvPr id="20" name="Google Shape;20;p3"/>
          <p:cNvSpPr txBox="1"/>
          <p:nvPr/>
        </p:nvSpPr>
        <p:spPr>
          <a:xfrm>
            <a:off x="30730559" y="39375409"/>
            <a:ext cx="9756300" cy="2859900"/>
          </a:xfrm>
          <a:prstGeom prst="rect">
            <a:avLst/>
          </a:prstGeom>
          <a:noFill/>
          <a:ln>
            <a:noFill/>
          </a:ln>
        </p:spPr>
        <p:txBody>
          <a:bodyPr spcFirstLastPara="1" wrap="square" lIns="88200" tIns="44050" rIns="88200" bIns="44050" anchor="t" anchorCtr="0">
            <a:noAutofit/>
          </a:bodyPr>
          <a:lstStyle/>
          <a:p>
            <a:pPr marL="0" marR="0" lvl="0" indent="0" algn="l" rtl="0">
              <a:lnSpc>
                <a:spcPct val="100000"/>
              </a:lnSpc>
              <a:spcBef>
                <a:spcPts val="0"/>
              </a:spcBef>
              <a:spcAft>
                <a:spcPts val="0"/>
              </a:spcAft>
              <a:buClr>
                <a:srgbClr val="000000"/>
              </a:buClr>
              <a:buSzPts val="4500"/>
              <a:buFont typeface="Arial"/>
              <a:buNone/>
            </a:pPr>
            <a:r>
              <a:rPr lang="en-US" sz="4500" b="0" i="0" u="none" strike="noStrike" cap="none">
                <a:solidFill>
                  <a:schemeClr val="lt1"/>
                </a:solidFill>
                <a:latin typeface="Calibri"/>
                <a:ea typeface="Calibri"/>
                <a:cs typeface="Calibri"/>
                <a:sym typeface="Calibri"/>
              </a:rPr>
              <a:t>© 2011 PosterPresentations.com</a:t>
            </a:r>
            <a:br>
              <a:rPr lang="en-US" sz="4500" b="0" i="0" u="none" strike="noStrike" cap="none">
                <a:solidFill>
                  <a:schemeClr val="lt1"/>
                </a:solidFill>
                <a:latin typeface="Calibri"/>
                <a:ea typeface="Calibri"/>
                <a:cs typeface="Calibri"/>
                <a:sym typeface="Calibri"/>
              </a:rPr>
            </a:br>
            <a:r>
              <a:rPr lang="en-US" sz="4500" b="0" i="0" u="none" strike="noStrike" cap="none">
                <a:solidFill>
                  <a:schemeClr val="lt1"/>
                </a:solidFill>
                <a:latin typeface="Calibri"/>
                <a:ea typeface="Calibri"/>
                <a:cs typeface="Calibri"/>
                <a:sym typeface="Calibri"/>
              </a:rPr>
              <a:t>    </a:t>
            </a:r>
            <a:r>
              <a:rPr lang="en-US" sz="4200" b="0" i="0" u="none" strike="noStrike" cap="none">
                <a:solidFill>
                  <a:schemeClr val="lt1"/>
                </a:solidFill>
                <a:latin typeface="Calibri"/>
                <a:ea typeface="Calibri"/>
                <a:cs typeface="Calibri"/>
                <a:sym typeface="Calibri"/>
              </a:rPr>
              <a:t>2117 Fourth Street , Unit C</a:t>
            </a:r>
            <a:br>
              <a:rPr lang="en-US" sz="4200" b="0" i="0" u="none" strike="noStrike" cap="none">
                <a:solidFill>
                  <a:schemeClr val="lt1"/>
                </a:solidFill>
                <a:latin typeface="Calibri"/>
                <a:ea typeface="Calibri"/>
                <a:cs typeface="Calibri"/>
                <a:sym typeface="Calibri"/>
              </a:rPr>
            </a:br>
            <a:r>
              <a:rPr lang="en-US" sz="4200" b="0" i="0" u="none" strike="noStrike" cap="none">
                <a:solidFill>
                  <a:schemeClr val="lt1"/>
                </a:solidFill>
                <a:latin typeface="Calibri"/>
                <a:ea typeface="Calibri"/>
                <a:cs typeface="Calibri"/>
                <a:sym typeface="Calibri"/>
              </a:rPr>
              <a:t>    Berkeley CA 94710</a:t>
            </a:r>
            <a:br>
              <a:rPr lang="en-US" sz="4200" b="0" i="0" u="none" strike="noStrike" cap="none">
                <a:solidFill>
                  <a:schemeClr val="lt1"/>
                </a:solidFill>
                <a:latin typeface="Calibri"/>
                <a:ea typeface="Calibri"/>
                <a:cs typeface="Calibri"/>
                <a:sym typeface="Calibri"/>
              </a:rPr>
            </a:br>
            <a:r>
              <a:rPr lang="en-US" sz="4200" b="0" i="0" u="none" strike="noStrike" cap="none">
                <a:solidFill>
                  <a:schemeClr val="lt1"/>
                </a:solidFill>
                <a:latin typeface="Calibri"/>
                <a:ea typeface="Calibri"/>
                <a:cs typeface="Calibri"/>
                <a:sym typeface="Calibri"/>
              </a:rPr>
              <a:t>    </a:t>
            </a:r>
            <a:r>
              <a:rPr lang="en-US" sz="4200" b="1" i="0" u="none" strike="noStrike" cap="none">
                <a:solidFill>
                  <a:srgbClr val="FFFF00"/>
                </a:solidFill>
                <a:latin typeface="Calibri"/>
                <a:ea typeface="Calibri"/>
                <a:cs typeface="Calibri"/>
                <a:sym typeface="Calibri"/>
              </a:rPr>
              <a:t>posterpresenter@gmail.com</a:t>
            </a:r>
            <a:endParaRPr sz="4500" b="1" i="0" u="none" strike="noStrike" cap="none">
              <a:solidFill>
                <a:srgbClr val="FFFF00"/>
              </a:solidFill>
              <a:latin typeface="Calibri"/>
              <a:ea typeface="Calibri"/>
              <a:cs typeface="Calibri"/>
              <a:sym typeface="Calibri"/>
            </a:endParaRPr>
          </a:p>
        </p:txBody>
      </p:sp>
      <p:grpSp>
        <p:nvGrpSpPr>
          <p:cNvPr id="21" name="Google Shape;21;p3"/>
          <p:cNvGrpSpPr/>
          <p:nvPr/>
        </p:nvGrpSpPr>
        <p:grpSpPr>
          <a:xfrm>
            <a:off x="-14117423" y="40774259"/>
            <a:ext cx="13448391" cy="1642293"/>
            <a:chOff x="44242388" y="28054063"/>
            <a:chExt cx="9771409" cy="1090500"/>
          </a:xfrm>
        </p:grpSpPr>
        <p:sp>
          <p:nvSpPr>
            <p:cNvPr id="22" name="Google Shape;22;p3"/>
            <p:cNvSpPr/>
            <p:nvPr/>
          </p:nvSpPr>
          <p:spPr>
            <a:xfrm>
              <a:off x="44242388" y="28054063"/>
              <a:ext cx="9771300" cy="1090500"/>
            </a:xfrm>
            <a:prstGeom prst="roundRect">
              <a:avLst>
                <a:gd name="adj" fmla="val 16667"/>
              </a:avLst>
            </a:prstGeom>
            <a:solidFill>
              <a:schemeClr val="lt1"/>
            </a:solidFill>
            <a:ln>
              <a:noFill/>
            </a:ln>
          </p:spPr>
          <p:txBody>
            <a:bodyPr spcFirstLastPara="1" wrap="square" lIns="294000" tIns="146975" rIns="294000" bIns="146975" anchor="ctr" anchorCtr="0">
              <a:noAutofit/>
            </a:bodyPr>
            <a:lstStyle/>
            <a:p>
              <a:pPr marL="0" marR="0" lvl="0" indent="0" algn="ctr" rtl="0">
                <a:lnSpc>
                  <a:spcPct val="100000"/>
                </a:lnSpc>
                <a:spcBef>
                  <a:spcPts val="0"/>
                </a:spcBef>
                <a:spcAft>
                  <a:spcPts val="0"/>
                </a:spcAft>
                <a:buClr>
                  <a:srgbClr val="000000"/>
                </a:buClr>
                <a:buSzPts val="8400"/>
                <a:buFont typeface="Arial"/>
                <a:buNone/>
              </a:pPr>
              <a:endParaRPr sz="8400" b="0" i="0" u="none" strike="noStrike" cap="none">
                <a:solidFill>
                  <a:schemeClr val="lt1"/>
                </a:solidFill>
                <a:latin typeface="Calibri"/>
                <a:ea typeface="Calibri"/>
                <a:cs typeface="Calibri"/>
                <a:sym typeface="Calibri"/>
              </a:endParaRPr>
            </a:p>
          </p:txBody>
        </p:sp>
        <p:pic>
          <p:nvPicPr>
            <p:cNvPr id="23" name="Google Shape;23;p3" descr="http://t2.gstatic.com/images?q=tbn:ANd9GcR4APHC6TT9w54M2zn_pvCiBxUNcspYPoVxirLRphBoJabfSvu7zw">
              <a:hlinkClick r:id="rId5"/>
            </p:cNvPr>
            <p:cNvPicPr preferRelativeResize="0"/>
            <p:nvPr/>
          </p:nvPicPr>
          <p:blipFill rotWithShape="1">
            <a:blip r:embed="rId6">
              <a:alphaModFix/>
            </a:blip>
            <a:srcRect/>
            <a:stretch/>
          </p:blipFill>
          <p:spPr>
            <a:xfrm>
              <a:off x="44368328" y="28152425"/>
              <a:ext cx="914400" cy="914400"/>
            </a:xfrm>
            <a:prstGeom prst="rect">
              <a:avLst/>
            </a:prstGeom>
            <a:noFill/>
            <a:ln>
              <a:noFill/>
            </a:ln>
          </p:spPr>
        </p:pic>
        <p:sp>
          <p:nvSpPr>
            <p:cNvPr id="24" name="Google Shape;24;p3"/>
            <p:cNvSpPr txBox="1"/>
            <p:nvPr/>
          </p:nvSpPr>
          <p:spPr>
            <a:xfrm>
              <a:off x="45342597" y="28244013"/>
              <a:ext cx="8671200" cy="888000"/>
            </a:xfrm>
            <a:prstGeom prst="rect">
              <a:avLst/>
            </a:prstGeom>
            <a:noFill/>
            <a:ln>
              <a:noFill/>
            </a:ln>
          </p:spPr>
          <p:txBody>
            <a:bodyPr spcFirstLastPara="1" wrap="square" lIns="294000" tIns="146975" rIns="294000" bIns="14697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2"/>
                  </a:solidFill>
                  <a:latin typeface="Trebuchet MS"/>
                  <a:ea typeface="Trebuchet MS"/>
                  <a:cs typeface="Trebuchet MS"/>
                  <a:sym typeface="Trebuchet MS"/>
                </a:rPr>
                <a:t>Student discounts are available on our Facebook page.</a:t>
              </a:r>
              <a:br>
                <a:rPr lang="en-US" sz="3200" b="0" i="0" u="none" strike="noStrike" cap="none">
                  <a:solidFill>
                    <a:schemeClr val="dk2"/>
                  </a:solidFill>
                  <a:latin typeface="Trebuchet MS"/>
                  <a:ea typeface="Trebuchet MS"/>
                  <a:cs typeface="Trebuchet MS"/>
                  <a:sym typeface="Trebuchet MS"/>
                </a:rPr>
              </a:br>
              <a:r>
                <a:rPr lang="en-US" sz="3200" b="0" i="0" u="none" strike="noStrike" cap="none">
                  <a:solidFill>
                    <a:schemeClr val="dk2"/>
                  </a:solidFill>
                  <a:latin typeface="Trebuchet MS"/>
                  <a:ea typeface="Trebuchet MS"/>
                  <a:cs typeface="Trebuchet MS"/>
                  <a:sym typeface="Trebuchet MS"/>
                </a:rPr>
                <a:t>Go to </a:t>
              </a:r>
              <a:r>
                <a:rPr lang="en-US" sz="3200" b="0" i="0" u="sng" strike="noStrike" cap="none">
                  <a:solidFill>
                    <a:schemeClr val="dk2"/>
                  </a:solidFill>
                  <a:latin typeface="Trebuchet MS"/>
                  <a:ea typeface="Trebuchet MS"/>
                  <a:cs typeface="Trebuchet MS"/>
                  <a:sym typeface="Trebuchet MS"/>
                </a:rPr>
                <a:t>PosterPresentations.com</a:t>
              </a:r>
              <a:r>
                <a:rPr lang="en-US" sz="3200" b="0" i="0" u="none" strike="noStrike" cap="none">
                  <a:solidFill>
                    <a:schemeClr val="dk2"/>
                  </a:solidFill>
                  <a:latin typeface="Trebuchet MS"/>
                  <a:ea typeface="Trebuchet MS"/>
                  <a:cs typeface="Trebuchet MS"/>
                  <a:sym typeface="Trebuchet MS"/>
                </a:rPr>
                <a:t> and click on the FB icon. </a:t>
              </a:r>
              <a:endParaRPr sz="3200" b="0" i="0" u="none" strike="noStrike" cap="none">
                <a:solidFill>
                  <a:schemeClr val="dk2"/>
                </a:solidFill>
                <a:latin typeface="Trebuchet MS"/>
                <a:ea typeface="Trebuchet MS"/>
                <a:cs typeface="Trebuchet MS"/>
                <a:sym typeface="Trebuchet MS"/>
              </a:endParaRPr>
            </a:p>
          </p:txBody>
        </p:sp>
      </p:grpSp>
      <p:cxnSp>
        <p:nvCxnSpPr>
          <p:cNvPr id="25" name="Google Shape;25;p3"/>
          <p:cNvCxnSpPr/>
          <p:nvPr/>
        </p:nvCxnSpPr>
        <p:spPr>
          <a:xfrm>
            <a:off x="30494853" y="38814359"/>
            <a:ext cx="14393100" cy="4200"/>
          </a:xfrm>
          <a:prstGeom prst="straightConnector1">
            <a:avLst/>
          </a:prstGeom>
          <a:noFill/>
          <a:ln w="9525" cap="flat" cmpd="sng">
            <a:solidFill>
              <a:srgbClr val="D8D8D8"/>
            </a:solidFill>
            <a:prstDash val="solid"/>
            <a:round/>
            <a:headEnd type="none" w="sm" len="sm"/>
            <a:tailEnd type="none" w="sm" len="sm"/>
          </a:ln>
        </p:spPr>
      </p:cxnSp>
      <p:cxnSp>
        <p:nvCxnSpPr>
          <p:cNvPr id="26" name="Google Shape;26;p3"/>
          <p:cNvCxnSpPr/>
          <p:nvPr/>
        </p:nvCxnSpPr>
        <p:spPr>
          <a:xfrm>
            <a:off x="-14585066" y="15493269"/>
            <a:ext cx="14354400" cy="4200"/>
          </a:xfrm>
          <a:prstGeom prst="straightConnector1">
            <a:avLst/>
          </a:prstGeom>
          <a:noFill/>
          <a:ln w="9525" cap="flat" cmpd="sng">
            <a:solidFill>
              <a:srgbClr val="F2F2F2"/>
            </a:solidFill>
            <a:prstDash val="solid"/>
            <a:round/>
            <a:headEnd type="none" w="sm" len="sm"/>
            <a:tailEnd type="none" w="sm" len="sm"/>
          </a:ln>
        </p:spPr>
      </p:cxnSp>
      <p:cxnSp>
        <p:nvCxnSpPr>
          <p:cNvPr id="27" name="Google Shape;27;p3"/>
          <p:cNvCxnSpPr/>
          <p:nvPr/>
        </p:nvCxnSpPr>
        <p:spPr>
          <a:xfrm>
            <a:off x="30503716" y="6337784"/>
            <a:ext cx="14384399" cy="2100"/>
          </a:xfrm>
          <a:prstGeom prst="straightConnector1">
            <a:avLst/>
          </a:prstGeom>
          <a:noFill/>
          <a:ln w="9525" cap="flat" cmpd="sng">
            <a:solidFill>
              <a:srgbClr val="F2F2F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8.png"/><Relationship Id="rId3" Type="http://schemas.openxmlformats.org/officeDocument/2006/relationships/image" Target="../media/image4.png"/><Relationship Id="rId21" Type="http://schemas.openxmlformats.org/officeDocument/2006/relationships/image" Target="../media/image21.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1.png"/><Relationship Id="rId19"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hyperlink" Target="https://github.com/ThePyProgrammer/GaitMonitoringForParkinsonsDiseasePatien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ga914b05318_1_101"/>
          <p:cNvPicPr preferRelativeResize="0"/>
          <p:nvPr/>
        </p:nvPicPr>
        <p:blipFill>
          <a:blip r:embed="rId3">
            <a:alphaModFix/>
          </a:blip>
          <a:stretch>
            <a:fillRect/>
          </a:stretch>
        </p:blipFill>
        <p:spPr>
          <a:xfrm>
            <a:off x="4054025" y="30067630"/>
            <a:ext cx="2271250" cy="992695"/>
          </a:xfrm>
          <a:prstGeom prst="rect">
            <a:avLst/>
          </a:prstGeom>
          <a:noFill/>
          <a:ln>
            <a:noFill/>
          </a:ln>
        </p:spPr>
      </p:pic>
      <p:sp>
        <p:nvSpPr>
          <p:cNvPr id="86" name="Google Shape;86;ga914b05318_1_101"/>
          <p:cNvSpPr txBox="1">
            <a:spLocks noGrp="1"/>
          </p:cNvSpPr>
          <p:nvPr>
            <p:ph type="body" idx="7"/>
          </p:nvPr>
        </p:nvSpPr>
        <p:spPr>
          <a:xfrm>
            <a:off x="15332750" y="15476250"/>
            <a:ext cx="14295000" cy="3668100"/>
          </a:xfrm>
          <a:prstGeom prst="rect">
            <a:avLst/>
          </a:prstGeom>
          <a:noFill/>
          <a:ln>
            <a:noFill/>
          </a:ln>
        </p:spPr>
        <p:txBody>
          <a:bodyPr spcFirstLastPara="1" wrap="square" lIns="220600" tIns="220600" rIns="220600" bIns="220600" anchor="t" anchorCtr="0">
            <a:noAutofit/>
          </a:bodyPr>
          <a:lstStyle/>
          <a:p>
            <a:pPr marL="0" lvl="0" indent="0" algn="just" rtl="0">
              <a:lnSpc>
                <a:spcPct val="100000"/>
              </a:lnSpc>
              <a:spcBef>
                <a:spcPts val="0"/>
              </a:spcBef>
              <a:spcAft>
                <a:spcPts val="0"/>
              </a:spcAft>
              <a:buClr>
                <a:schemeClr val="dk1"/>
              </a:buClr>
              <a:buSzPts val="2900"/>
              <a:buNone/>
            </a:pPr>
            <a:r>
              <a:rPr lang="en-US" sz="2300" dirty="0"/>
              <a:t>Upon performing the Signal Processing Algorithm on the </a:t>
            </a:r>
            <a:r>
              <a:rPr lang="en-US" sz="2300" dirty="0" err="1"/>
              <a:t>DaphNET</a:t>
            </a:r>
            <a:r>
              <a:rPr lang="en-US" sz="2300" dirty="0"/>
              <a:t> dataset data, the freeze indices are plotted against one another as shown on the right. This data is then tested using multiple parameters and 2 kernels, achieving the results below.</a:t>
            </a: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just" rtl="0">
              <a:lnSpc>
                <a:spcPct val="100000"/>
              </a:lnSpc>
              <a:spcBef>
                <a:spcPts val="0"/>
              </a:spcBef>
              <a:spcAft>
                <a:spcPts val="0"/>
              </a:spcAft>
              <a:buClr>
                <a:schemeClr val="dk1"/>
              </a:buClr>
              <a:buSzPts val="2900"/>
              <a:buNone/>
            </a:pPr>
            <a:r>
              <a:rPr lang="en-US" sz="2300" dirty="0"/>
              <a:t>Based on the results, it is believed that the </a:t>
            </a:r>
            <a:r>
              <a:rPr lang="en-US" sz="2300" b="1" dirty="0">
                <a:solidFill>
                  <a:srgbClr val="000000"/>
                </a:solidFill>
              </a:rPr>
              <a:t>Linear kernel with parameters freeze(Y) and freeze(Z)</a:t>
            </a:r>
            <a:r>
              <a:rPr lang="en-US" sz="2300" dirty="0"/>
              <a:t> is the best since it is highly </a:t>
            </a:r>
            <a:r>
              <a:rPr lang="en-US" sz="2300" b="1" dirty="0"/>
              <a:t>accurate</a:t>
            </a:r>
            <a:r>
              <a:rPr lang="en-US" sz="2300" dirty="0"/>
              <a:t>, </a:t>
            </a:r>
            <a:r>
              <a:rPr lang="en-US" sz="2300" b="1" dirty="0"/>
              <a:t>specific</a:t>
            </a:r>
            <a:r>
              <a:rPr lang="en-US" sz="2300" dirty="0"/>
              <a:t> and </a:t>
            </a:r>
            <a:r>
              <a:rPr lang="en-US" sz="2300" b="1" dirty="0"/>
              <a:t>precise</a:t>
            </a:r>
            <a:r>
              <a:rPr lang="en-US" sz="2300" dirty="0"/>
              <a:t>. After conducting an analysis, it is found that the weighted average value for precision and sensitivity/recall as 0.90 and F</a:t>
            </a:r>
            <a:r>
              <a:rPr lang="en-US" sz="2300" baseline="-25000" dirty="0"/>
              <a:t>1</a:t>
            </a:r>
            <a:r>
              <a:rPr lang="en-US" sz="2300" dirty="0"/>
              <a:t> score as 0.86. The decision boundary function is shown below on the left.</a:t>
            </a:r>
          </a:p>
          <a:p>
            <a:pPr marL="0" lvl="0" indent="0" algn="just" rtl="0">
              <a:lnSpc>
                <a:spcPct val="100000"/>
              </a:lnSpc>
              <a:spcBef>
                <a:spcPts val="0"/>
              </a:spcBef>
              <a:spcAft>
                <a:spcPts val="0"/>
              </a:spcAft>
              <a:buClr>
                <a:schemeClr val="dk1"/>
              </a:buClr>
              <a:buSzPts val="2900"/>
              <a:buNone/>
            </a:pPr>
            <a:r>
              <a:rPr lang="en-US" sz="800" dirty="0"/>
              <a:t> </a:t>
            </a:r>
            <a:endParaRPr sz="800" dirty="0"/>
          </a:p>
          <a:p>
            <a:pPr marL="0" lvl="0" indent="0" algn="just" rtl="0">
              <a:lnSpc>
                <a:spcPct val="100000"/>
              </a:lnSpc>
              <a:spcBef>
                <a:spcPts val="0"/>
              </a:spcBef>
              <a:spcAft>
                <a:spcPts val="0"/>
              </a:spcAft>
              <a:buClr>
                <a:schemeClr val="dk1"/>
              </a:buClr>
              <a:buSzPts val="2900"/>
              <a:buNone/>
            </a:pPr>
            <a:endParaRPr sz="2400" dirty="0"/>
          </a:p>
          <a:p>
            <a:pPr marL="0" lvl="0" indent="0" algn="l" rtl="0">
              <a:lnSpc>
                <a:spcPct val="100000"/>
              </a:lnSpc>
              <a:spcBef>
                <a:spcPts val="0"/>
              </a:spcBef>
              <a:spcAft>
                <a:spcPts val="0"/>
              </a:spcAft>
              <a:buClr>
                <a:schemeClr val="dk1"/>
              </a:buClr>
              <a:buSzPts val="2900"/>
              <a:buNone/>
            </a:pPr>
            <a:endParaRPr sz="2400" dirty="0"/>
          </a:p>
          <a:p>
            <a:pPr marL="0" lvl="0" indent="0" algn="l" rtl="0">
              <a:lnSpc>
                <a:spcPct val="100000"/>
              </a:lnSpc>
              <a:spcBef>
                <a:spcPts val="0"/>
              </a:spcBef>
              <a:spcAft>
                <a:spcPts val="0"/>
              </a:spcAft>
              <a:buClr>
                <a:schemeClr val="dk1"/>
              </a:buClr>
              <a:buSzPts val="2900"/>
              <a:buNone/>
            </a:pPr>
            <a:r>
              <a:rPr lang="en-US" sz="2400" dirty="0"/>
              <a:t>  </a:t>
            </a:r>
            <a:endParaRPr sz="2400" dirty="0"/>
          </a:p>
          <a:p>
            <a:pPr marL="0" lvl="0" indent="0" algn="l" rtl="0">
              <a:lnSpc>
                <a:spcPct val="100000"/>
              </a:lnSpc>
              <a:spcBef>
                <a:spcPts val="0"/>
              </a:spcBef>
              <a:spcAft>
                <a:spcPts val="0"/>
              </a:spcAft>
              <a:buClr>
                <a:schemeClr val="dk1"/>
              </a:buClr>
              <a:buSzPts val="2900"/>
              <a:buNone/>
            </a:pPr>
            <a:endParaRPr sz="2400" dirty="0"/>
          </a:p>
          <a:p>
            <a:pPr marL="0" lvl="0" indent="0" algn="l" rtl="0">
              <a:lnSpc>
                <a:spcPct val="100000"/>
              </a:lnSpc>
              <a:spcBef>
                <a:spcPts val="0"/>
              </a:spcBef>
              <a:spcAft>
                <a:spcPts val="0"/>
              </a:spcAft>
              <a:buClr>
                <a:schemeClr val="dk1"/>
              </a:buClr>
              <a:buSzPts val="2900"/>
              <a:buNone/>
            </a:pPr>
            <a:endParaRPr sz="2400" dirty="0"/>
          </a:p>
          <a:p>
            <a:pPr marL="0" lvl="0" indent="0" algn="l" rtl="0">
              <a:lnSpc>
                <a:spcPct val="100000"/>
              </a:lnSpc>
              <a:spcBef>
                <a:spcPts val="0"/>
              </a:spcBef>
              <a:spcAft>
                <a:spcPts val="0"/>
              </a:spcAft>
              <a:buClr>
                <a:schemeClr val="dk1"/>
              </a:buClr>
              <a:buSzPts val="2900"/>
              <a:buNone/>
            </a:pPr>
            <a:endParaRPr sz="24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l" rtl="0">
              <a:lnSpc>
                <a:spcPct val="100000"/>
              </a:lnSpc>
              <a:spcBef>
                <a:spcPts val="0"/>
              </a:spcBef>
              <a:spcAft>
                <a:spcPts val="0"/>
              </a:spcAft>
              <a:buClr>
                <a:schemeClr val="dk1"/>
              </a:buClr>
              <a:buSzPts val="2900"/>
              <a:buNone/>
            </a:pPr>
            <a:endParaRPr sz="2300" dirty="0"/>
          </a:p>
          <a:p>
            <a:pPr marL="0" lvl="0" indent="0" algn="ctr" rtl="0">
              <a:lnSpc>
                <a:spcPct val="100000"/>
              </a:lnSpc>
              <a:spcBef>
                <a:spcPts val="0"/>
              </a:spcBef>
              <a:spcAft>
                <a:spcPts val="0"/>
              </a:spcAft>
              <a:buClr>
                <a:schemeClr val="dk1"/>
              </a:buClr>
              <a:buSzPts val="2900"/>
              <a:buNone/>
            </a:pPr>
            <a:endParaRPr sz="2400" dirty="0"/>
          </a:p>
          <a:p>
            <a:pPr marL="0" lvl="0" indent="0" algn="ctr" rtl="0">
              <a:lnSpc>
                <a:spcPct val="100000"/>
              </a:lnSpc>
              <a:spcBef>
                <a:spcPts val="0"/>
              </a:spcBef>
              <a:spcAft>
                <a:spcPts val="0"/>
              </a:spcAft>
              <a:buClr>
                <a:schemeClr val="dk1"/>
              </a:buClr>
              <a:buSzPts val="2900"/>
              <a:buNone/>
            </a:pPr>
            <a:r>
              <a:rPr lang="en-US" sz="2200" dirty="0"/>
              <a:t>Table of Algorithm Evaluation Functions with regards to kernels and parameters</a:t>
            </a:r>
            <a:endParaRPr sz="2200" dirty="0"/>
          </a:p>
          <a:p>
            <a:pPr marL="0" lvl="0" indent="0" algn="l" rtl="0">
              <a:lnSpc>
                <a:spcPct val="100000"/>
              </a:lnSpc>
              <a:spcBef>
                <a:spcPts val="0"/>
              </a:spcBef>
              <a:spcAft>
                <a:spcPts val="0"/>
              </a:spcAft>
              <a:buClr>
                <a:schemeClr val="dk1"/>
              </a:buClr>
              <a:buSzPts val="2900"/>
              <a:buNone/>
            </a:pPr>
            <a:endParaRPr sz="2400" dirty="0"/>
          </a:p>
        </p:txBody>
      </p:sp>
      <p:sp>
        <p:nvSpPr>
          <p:cNvPr id="87" name="Google Shape;87;ga914b05318_1_101"/>
          <p:cNvSpPr txBox="1">
            <a:spLocks noGrp="1"/>
          </p:cNvSpPr>
          <p:nvPr>
            <p:ph type="title"/>
          </p:nvPr>
        </p:nvSpPr>
        <p:spPr>
          <a:xfrm>
            <a:off x="4584509" y="703839"/>
            <a:ext cx="20751901" cy="1882500"/>
          </a:xfrm>
          <a:prstGeom prst="rect">
            <a:avLst/>
          </a:prstGeom>
          <a:noFill/>
          <a:ln>
            <a:noFill/>
          </a:ln>
        </p:spPr>
        <p:txBody>
          <a:bodyPr spcFirstLastPara="1" wrap="square" lIns="88200" tIns="44050" rIns="88200" bIns="44050" anchor="ctr" anchorCtr="0">
            <a:noAutofit/>
          </a:bodyPr>
          <a:lstStyle/>
          <a:p>
            <a:pPr marL="0" lvl="0" indent="0" algn="ctr" rtl="0">
              <a:lnSpc>
                <a:spcPct val="100000"/>
              </a:lnSpc>
              <a:spcBef>
                <a:spcPts val="0"/>
              </a:spcBef>
              <a:spcAft>
                <a:spcPts val="0"/>
              </a:spcAft>
              <a:buClr>
                <a:schemeClr val="lt1"/>
              </a:buClr>
              <a:buSzPts val="8700"/>
              <a:buFont typeface="Trebuchet MS"/>
              <a:buNone/>
            </a:pPr>
            <a:r>
              <a:rPr lang="en-US"/>
              <a:t>Gait Monitoring and Analysis for Parkinson’s Disease Patients</a:t>
            </a:r>
            <a:endParaRPr/>
          </a:p>
        </p:txBody>
      </p:sp>
      <p:sp>
        <p:nvSpPr>
          <p:cNvPr id="88" name="Google Shape;88;ga914b05318_1_101"/>
          <p:cNvSpPr txBox="1">
            <a:spLocks noGrp="1"/>
          </p:cNvSpPr>
          <p:nvPr>
            <p:ph type="body" idx="1"/>
          </p:nvPr>
        </p:nvSpPr>
        <p:spPr>
          <a:xfrm>
            <a:off x="623525" y="6632050"/>
            <a:ext cx="14295000" cy="3269100"/>
          </a:xfrm>
          <a:prstGeom prst="rect">
            <a:avLst/>
          </a:prstGeom>
          <a:noFill/>
          <a:ln>
            <a:noFill/>
          </a:ln>
        </p:spPr>
        <p:txBody>
          <a:bodyPr spcFirstLastPara="1" wrap="square" lIns="220600" tIns="220600" rIns="220600" bIns="220600" anchor="t" anchorCtr="0">
            <a:noAutofit/>
          </a:bodyPr>
          <a:lstStyle/>
          <a:p>
            <a:pPr marL="0" lvl="0" indent="0" algn="just" rtl="0">
              <a:lnSpc>
                <a:spcPct val="100000"/>
              </a:lnSpc>
              <a:spcBef>
                <a:spcPts val="0"/>
              </a:spcBef>
              <a:spcAft>
                <a:spcPts val="0"/>
              </a:spcAft>
              <a:buClr>
                <a:schemeClr val="dk1"/>
              </a:buClr>
              <a:buSzPts val="3500"/>
              <a:buNone/>
            </a:pPr>
            <a:r>
              <a:rPr lang="en-US" sz="2400"/>
              <a:t>Parkinson’s disease (PD) is a neurodegenerative disorder that affects the dopamine producing neurons in the substantia nigra, an area of the brain, leading to shaking, stiffness and difficulty walking. Parkinson’s patients frequently exhibit the debilitating condition freezing of gait (FOG), which is when patients cannot move their feet forward despite the intention to walk. While the feet remain in place, the torso still has forward momentum, making falls very common. At the start, FOG can be triggered by stress, tight spaces or a sudden change in direction. As the disease progresses, this happens more frequently, a fact extremely detrimental to the patient’s health and mental well-being. </a:t>
            </a:r>
            <a:endParaRPr sz="2400"/>
          </a:p>
          <a:p>
            <a:pPr marL="0" lvl="0" indent="0" algn="just" rtl="0">
              <a:lnSpc>
                <a:spcPct val="100000"/>
              </a:lnSpc>
              <a:spcBef>
                <a:spcPts val="0"/>
              </a:spcBef>
              <a:spcAft>
                <a:spcPts val="0"/>
              </a:spcAft>
              <a:buClr>
                <a:schemeClr val="dk1"/>
              </a:buClr>
              <a:buSzPts val="3500"/>
              <a:buFont typeface="Arial"/>
              <a:buNone/>
            </a:pPr>
            <a:r>
              <a:rPr lang="en-US" sz="2400"/>
              <a:t> </a:t>
            </a:r>
            <a:endParaRPr sz="2000"/>
          </a:p>
        </p:txBody>
      </p:sp>
      <p:sp>
        <p:nvSpPr>
          <p:cNvPr id="89" name="Google Shape;89;ga914b05318_1_101"/>
          <p:cNvSpPr txBox="1">
            <a:spLocks noGrp="1"/>
          </p:cNvSpPr>
          <p:nvPr>
            <p:ph type="body" idx="2"/>
          </p:nvPr>
        </p:nvSpPr>
        <p:spPr>
          <a:xfrm>
            <a:off x="638229" y="9853615"/>
            <a:ext cx="142839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r>
              <a:rPr lang="en-US"/>
              <a:t>Aims and Objectives</a:t>
            </a:r>
            <a:endParaRPr/>
          </a:p>
        </p:txBody>
      </p:sp>
      <p:sp>
        <p:nvSpPr>
          <p:cNvPr id="90" name="Google Shape;90;ga914b05318_1_101"/>
          <p:cNvSpPr>
            <a:spLocks noGrp="1"/>
          </p:cNvSpPr>
          <p:nvPr>
            <p:ph type="pic" idx="3"/>
          </p:nvPr>
        </p:nvSpPr>
        <p:spPr>
          <a:xfrm>
            <a:off x="630555" y="1485900"/>
            <a:ext cx="3047700" cy="3269100"/>
          </a:xfrm>
          <a:prstGeom prst="rect">
            <a:avLst/>
          </a:prstGeom>
          <a:noFill/>
          <a:ln>
            <a:noFill/>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lt1"/>
              </a:buClr>
              <a:buSzPts val="4200"/>
              <a:buFont typeface="Arial"/>
              <a:buNone/>
            </a:pPr>
            <a:endParaRPr sz="4200" b="0" i="0" u="none" strike="noStrike" cap="none">
              <a:solidFill>
                <a:schemeClr val="lt1"/>
              </a:solidFill>
              <a:latin typeface="Calibri"/>
              <a:ea typeface="Calibri"/>
              <a:cs typeface="Calibri"/>
              <a:sym typeface="Calibri"/>
            </a:endParaRPr>
          </a:p>
        </p:txBody>
      </p:sp>
      <p:sp>
        <p:nvSpPr>
          <p:cNvPr id="91" name="Google Shape;91;ga914b05318_1_101"/>
          <p:cNvSpPr txBox="1">
            <a:spLocks noGrp="1"/>
          </p:cNvSpPr>
          <p:nvPr>
            <p:ph type="body" idx="5"/>
          </p:nvPr>
        </p:nvSpPr>
        <p:spPr>
          <a:xfrm>
            <a:off x="15347602" y="5848214"/>
            <a:ext cx="14286900" cy="8004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r>
              <a:rPr lang="en-US"/>
              <a:t>Methodology</a:t>
            </a:r>
            <a:endParaRPr/>
          </a:p>
        </p:txBody>
      </p:sp>
      <p:sp>
        <p:nvSpPr>
          <p:cNvPr id="92" name="Google Shape;92;ga914b05318_1_101"/>
          <p:cNvSpPr txBox="1">
            <a:spLocks noGrp="1"/>
          </p:cNvSpPr>
          <p:nvPr>
            <p:ph type="body" idx="6"/>
          </p:nvPr>
        </p:nvSpPr>
        <p:spPr>
          <a:xfrm>
            <a:off x="15336638" y="14866659"/>
            <a:ext cx="14284200" cy="8004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r>
              <a:rPr lang="en-US"/>
              <a:t>Results</a:t>
            </a:r>
            <a:endParaRPr/>
          </a:p>
        </p:txBody>
      </p:sp>
      <p:sp>
        <p:nvSpPr>
          <p:cNvPr id="93" name="Google Shape;93;ga914b05318_1_101"/>
          <p:cNvSpPr txBox="1">
            <a:spLocks noGrp="1"/>
          </p:cNvSpPr>
          <p:nvPr>
            <p:ph type="body" idx="8"/>
          </p:nvPr>
        </p:nvSpPr>
        <p:spPr>
          <a:xfrm>
            <a:off x="15340400" y="39823972"/>
            <a:ext cx="14279700" cy="8004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r>
              <a:rPr lang="en-U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Acknowledgements</a:t>
            </a:r>
            <a:endParaRPr/>
          </a:p>
        </p:txBody>
      </p:sp>
      <p:sp>
        <p:nvSpPr>
          <p:cNvPr id="94" name="Google Shape;94;ga914b05318_1_101"/>
          <p:cNvSpPr txBox="1">
            <a:spLocks noGrp="1"/>
          </p:cNvSpPr>
          <p:nvPr>
            <p:ph type="body" idx="13"/>
          </p:nvPr>
        </p:nvSpPr>
        <p:spPr>
          <a:xfrm>
            <a:off x="15361227" y="34669253"/>
            <a:ext cx="14272500" cy="800100"/>
          </a:xfrm>
          <a:prstGeom prst="rect">
            <a:avLst/>
          </a:prstGeom>
          <a:solidFill>
            <a:srgbClr val="2C3F71"/>
          </a:solidFill>
          <a:ln>
            <a:noFill/>
          </a:ln>
        </p:spPr>
        <p:txBody>
          <a:bodyPr spcFirstLastPara="1" wrap="square" lIns="88200" tIns="88200" rIns="88200" bIns="88200" anchor="ctr" anchorCtr="0">
            <a:noAutofit/>
          </a:bodyPr>
          <a:lstStyle/>
          <a:p>
            <a:pPr marL="0" lvl="0" indent="0" algn="ctr" rtl="0">
              <a:lnSpc>
                <a:spcPct val="100000"/>
              </a:lnSpc>
              <a:spcBef>
                <a:spcPts val="0"/>
              </a:spcBef>
              <a:spcAft>
                <a:spcPts val="0"/>
              </a:spcAft>
              <a:buClr>
                <a:schemeClr val="lt1"/>
              </a:buClr>
              <a:buSzPts val="3900"/>
              <a:buNone/>
            </a:pPr>
            <a:r>
              <a:rPr lang="en-US"/>
              <a:t>Discussion and Future Work</a:t>
            </a:r>
            <a:endParaRPr/>
          </a:p>
        </p:txBody>
      </p:sp>
      <p:sp>
        <p:nvSpPr>
          <p:cNvPr id="95" name="Google Shape;95;ga914b05318_1_101"/>
          <p:cNvSpPr txBox="1">
            <a:spLocks noGrp="1"/>
          </p:cNvSpPr>
          <p:nvPr>
            <p:ph type="body" idx="15"/>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96" name="Google Shape;96;ga914b05318_1_101"/>
          <p:cNvSpPr txBox="1">
            <a:spLocks noGrp="1"/>
          </p:cNvSpPr>
          <p:nvPr>
            <p:ph type="body" idx="17"/>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97" name="Google Shape;97;ga914b05318_1_101"/>
          <p:cNvSpPr txBox="1">
            <a:spLocks noGrp="1"/>
          </p:cNvSpPr>
          <p:nvPr>
            <p:ph type="body" idx="18"/>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98" name="Google Shape;98;ga914b05318_1_101"/>
          <p:cNvSpPr txBox="1">
            <a:spLocks noGrp="1"/>
          </p:cNvSpPr>
          <p:nvPr>
            <p:ph type="body" idx="19"/>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99" name="Google Shape;99;ga914b05318_1_101"/>
          <p:cNvSpPr txBox="1">
            <a:spLocks noGrp="1"/>
          </p:cNvSpPr>
          <p:nvPr>
            <p:ph type="body" idx="20"/>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100" name="Google Shape;100;ga914b05318_1_101"/>
          <p:cNvSpPr txBox="1">
            <a:spLocks noGrp="1"/>
          </p:cNvSpPr>
          <p:nvPr>
            <p:ph type="body" idx="21"/>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101" name="Google Shape;101;ga914b05318_1_101"/>
          <p:cNvSpPr txBox="1">
            <a:spLocks noGrp="1"/>
          </p:cNvSpPr>
          <p:nvPr>
            <p:ph type="body" idx="22"/>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102" name="Google Shape;102;ga914b05318_1_101"/>
          <p:cNvSpPr txBox="1">
            <a:spLocks noGrp="1"/>
          </p:cNvSpPr>
          <p:nvPr>
            <p:ph type="body" idx="23"/>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103" name="Google Shape;103;ga914b05318_1_101"/>
          <p:cNvSpPr txBox="1">
            <a:spLocks noGrp="1"/>
          </p:cNvSpPr>
          <p:nvPr>
            <p:ph type="body" idx="24"/>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104" name="Google Shape;104;ga914b05318_1_101"/>
          <p:cNvSpPr txBox="1">
            <a:spLocks noGrp="1"/>
          </p:cNvSpPr>
          <p:nvPr>
            <p:ph type="body" idx="25"/>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105" name="Google Shape;105;ga914b05318_1_101"/>
          <p:cNvSpPr txBox="1">
            <a:spLocks noGrp="1"/>
          </p:cNvSpPr>
          <p:nvPr>
            <p:ph type="body" idx="26"/>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106" name="Google Shape;106;ga914b05318_1_101"/>
          <p:cNvSpPr txBox="1">
            <a:spLocks noGrp="1"/>
          </p:cNvSpPr>
          <p:nvPr>
            <p:ph type="body" idx="27"/>
          </p:nvPr>
        </p:nvSpPr>
        <p:spPr>
          <a:xfrm>
            <a:off x="-14594725" y="28444056"/>
            <a:ext cx="14361001" cy="926100"/>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endParaRPr/>
          </a:p>
        </p:txBody>
      </p:sp>
      <p:sp>
        <p:nvSpPr>
          <p:cNvPr id="107" name="Google Shape;107;ga914b05318_1_101"/>
          <p:cNvSpPr>
            <a:spLocks noGrp="1"/>
          </p:cNvSpPr>
          <p:nvPr>
            <p:ph type="pic" idx="28"/>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08" name="Google Shape;108;ga914b05318_1_101"/>
          <p:cNvSpPr>
            <a:spLocks noGrp="1"/>
          </p:cNvSpPr>
          <p:nvPr>
            <p:ph type="pic" idx="29"/>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09" name="Google Shape;109;ga914b05318_1_101"/>
          <p:cNvSpPr>
            <a:spLocks noGrp="1"/>
          </p:cNvSpPr>
          <p:nvPr>
            <p:ph type="pic" idx="30"/>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10" name="Google Shape;110;ga914b05318_1_101"/>
          <p:cNvSpPr>
            <a:spLocks noGrp="1"/>
          </p:cNvSpPr>
          <p:nvPr>
            <p:ph type="pic" idx="31"/>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11" name="Google Shape;111;ga914b05318_1_101"/>
          <p:cNvSpPr>
            <a:spLocks noGrp="1"/>
          </p:cNvSpPr>
          <p:nvPr>
            <p:ph type="pic" idx="32"/>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12" name="Google Shape;112;ga914b05318_1_101"/>
          <p:cNvSpPr>
            <a:spLocks noGrp="1"/>
          </p:cNvSpPr>
          <p:nvPr>
            <p:ph type="pic" idx="33"/>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13" name="Google Shape;113;ga914b05318_1_101"/>
          <p:cNvSpPr>
            <a:spLocks noGrp="1"/>
          </p:cNvSpPr>
          <p:nvPr>
            <p:ph type="pic" idx="34"/>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14" name="Google Shape;114;ga914b05318_1_101"/>
          <p:cNvSpPr>
            <a:spLocks noGrp="1"/>
          </p:cNvSpPr>
          <p:nvPr>
            <p:ph type="pic" idx="35"/>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15" name="Google Shape;115;ga914b05318_1_101"/>
          <p:cNvSpPr>
            <a:spLocks noGrp="1"/>
          </p:cNvSpPr>
          <p:nvPr>
            <p:ph type="pic" idx="36"/>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16" name="Google Shape;116;ga914b05318_1_101"/>
          <p:cNvSpPr>
            <a:spLocks noGrp="1"/>
          </p:cNvSpPr>
          <p:nvPr>
            <p:ph type="pic" idx="37"/>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17" name="Google Shape;117;ga914b05318_1_101"/>
          <p:cNvSpPr>
            <a:spLocks noGrp="1"/>
          </p:cNvSpPr>
          <p:nvPr>
            <p:ph type="pic" idx="38"/>
          </p:nvPr>
        </p:nvSpPr>
        <p:spPr>
          <a:xfrm>
            <a:off x="-11960018" y="32499022"/>
            <a:ext cx="8989200" cy="745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88200" tIns="44050" rIns="88200" bIns="44050" anchor="ctr" anchorCtr="0">
            <a:noAutofit/>
          </a:bodyPr>
          <a:lstStyle/>
          <a:p>
            <a:pPr marL="0" marR="0" lvl="0" indent="0" algn="ctr" rtl="0">
              <a:lnSpc>
                <a:spcPct val="100000"/>
              </a:lnSpc>
              <a:spcBef>
                <a:spcPts val="800"/>
              </a:spcBef>
              <a:spcAft>
                <a:spcPts val="0"/>
              </a:spcAft>
              <a:buClr>
                <a:schemeClr val="dk2"/>
              </a:buClr>
              <a:buSzPts val="3900"/>
              <a:buFont typeface="Arial"/>
              <a:buNone/>
            </a:pPr>
            <a:endParaRPr sz="3900" b="0" i="0" u="none" strike="noStrike" cap="none">
              <a:solidFill>
                <a:schemeClr val="dk2"/>
              </a:solidFill>
              <a:latin typeface="Calibri"/>
              <a:ea typeface="Calibri"/>
              <a:cs typeface="Calibri"/>
              <a:sym typeface="Calibri"/>
            </a:endParaRPr>
          </a:p>
        </p:txBody>
      </p:sp>
      <p:sp>
        <p:nvSpPr>
          <p:cNvPr id="118" name="Google Shape;118;ga914b05318_1_101"/>
          <p:cNvSpPr txBox="1">
            <a:spLocks noGrp="1"/>
          </p:cNvSpPr>
          <p:nvPr>
            <p:ph type="body" idx="39"/>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19" name="Google Shape;119;ga914b05318_1_101"/>
          <p:cNvSpPr txBox="1">
            <a:spLocks noGrp="1"/>
          </p:cNvSpPr>
          <p:nvPr>
            <p:ph type="body" idx="40"/>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20" name="Google Shape;120;ga914b05318_1_101"/>
          <p:cNvSpPr txBox="1">
            <a:spLocks noGrp="1"/>
          </p:cNvSpPr>
          <p:nvPr>
            <p:ph type="body" idx="41"/>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21" name="Google Shape;121;ga914b05318_1_101"/>
          <p:cNvSpPr txBox="1">
            <a:spLocks noGrp="1"/>
          </p:cNvSpPr>
          <p:nvPr>
            <p:ph type="body" idx="42"/>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22" name="Google Shape;122;ga914b05318_1_101"/>
          <p:cNvSpPr txBox="1">
            <a:spLocks noGrp="1"/>
          </p:cNvSpPr>
          <p:nvPr>
            <p:ph type="body" idx="43"/>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23" name="Google Shape;123;ga914b05318_1_101"/>
          <p:cNvSpPr txBox="1">
            <a:spLocks noGrp="1"/>
          </p:cNvSpPr>
          <p:nvPr>
            <p:ph type="body" idx="44"/>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24" name="Google Shape;124;ga914b05318_1_101"/>
          <p:cNvSpPr txBox="1">
            <a:spLocks noGrp="1"/>
          </p:cNvSpPr>
          <p:nvPr>
            <p:ph type="body" idx="45"/>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25" name="Google Shape;125;ga914b05318_1_101"/>
          <p:cNvSpPr txBox="1">
            <a:spLocks noGrp="1"/>
          </p:cNvSpPr>
          <p:nvPr>
            <p:ph type="body" idx="46"/>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26" name="Google Shape;126;ga914b05318_1_101"/>
          <p:cNvSpPr txBox="1">
            <a:spLocks noGrp="1"/>
          </p:cNvSpPr>
          <p:nvPr>
            <p:ph type="body" idx="47"/>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27" name="Google Shape;127;ga914b05318_1_101"/>
          <p:cNvSpPr txBox="1">
            <a:spLocks noGrp="1"/>
          </p:cNvSpPr>
          <p:nvPr>
            <p:ph type="body" idx="48"/>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28" name="Google Shape;128;ga914b05318_1_101"/>
          <p:cNvSpPr txBox="1">
            <a:spLocks noGrp="1"/>
          </p:cNvSpPr>
          <p:nvPr>
            <p:ph type="body" idx="49"/>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29" name="Google Shape;129;ga914b05318_1_101"/>
          <p:cNvSpPr txBox="1">
            <a:spLocks noGrp="1"/>
          </p:cNvSpPr>
          <p:nvPr>
            <p:ph type="body" idx="50"/>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30" name="Google Shape;130;ga914b05318_1_101"/>
          <p:cNvSpPr txBox="1">
            <a:spLocks noGrp="1"/>
          </p:cNvSpPr>
          <p:nvPr>
            <p:ph type="body" idx="51"/>
          </p:nvPr>
        </p:nvSpPr>
        <p:spPr>
          <a:xfrm>
            <a:off x="-14594725" y="24557420"/>
            <a:ext cx="14348100" cy="8001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endParaRPr/>
          </a:p>
        </p:txBody>
      </p:sp>
      <p:sp>
        <p:nvSpPr>
          <p:cNvPr id="131" name="Google Shape;131;ga914b05318_1_101"/>
          <p:cNvSpPr txBox="1">
            <a:spLocks noGrp="1"/>
          </p:cNvSpPr>
          <p:nvPr>
            <p:ph type="body" idx="52"/>
          </p:nvPr>
        </p:nvSpPr>
        <p:spPr>
          <a:xfrm>
            <a:off x="604520" y="12970258"/>
            <a:ext cx="14348401" cy="800400"/>
          </a:xfrm>
          <a:prstGeom prst="rect">
            <a:avLst/>
          </a:prstGeom>
          <a:solidFill>
            <a:srgbClr val="2C3F71"/>
          </a:solidFill>
          <a:ln>
            <a:noFill/>
          </a:ln>
        </p:spPr>
        <p:txBody>
          <a:bodyPr spcFirstLastPara="1" wrap="square" lIns="88200" tIns="88200" rIns="88200" bIns="88200" anchor="ctr" anchorCtr="0">
            <a:noAutofit/>
          </a:bodyPr>
          <a:lstStyle/>
          <a:p>
            <a:pPr marL="1587500" lvl="0" indent="-1587500" algn="ctr" rtl="0">
              <a:lnSpc>
                <a:spcPct val="100000"/>
              </a:lnSpc>
              <a:spcBef>
                <a:spcPts val="0"/>
              </a:spcBef>
              <a:spcAft>
                <a:spcPts val="0"/>
              </a:spcAft>
              <a:buClr>
                <a:schemeClr val="lt1"/>
              </a:buClr>
              <a:buSzPts val="3900"/>
              <a:buNone/>
            </a:pPr>
            <a:r>
              <a:rPr lang="en-US"/>
              <a:t>Literature Review</a:t>
            </a:r>
            <a:endParaRPr/>
          </a:p>
        </p:txBody>
      </p:sp>
      <p:sp>
        <p:nvSpPr>
          <p:cNvPr id="132" name="Google Shape;132;ga914b05318_1_101"/>
          <p:cNvSpPr txBox="1">
            <a:spLocks noGrp="1"/>
          </p:cNvSpPr>
          <p:nvPr>
            <p:ph type="body" idx="53"/>
          </p:nvPr>
        </p:nvSpPr>
        <p:spPr>
          <a:xfrm>
            <a:off x="4091019" y="3816938"/>
            <a:ext cx="22066501" cy="1189500"/>
          </a:xfrm>
          <a:prstGeom prst="rect">
            <a:avLst/>
          </a:prstGeom>
          <a:noFill/>
          <a:ln>
            <a:noFill/>
          </a:ln>
        </p:spPr>
        <p:txBody>
          <a:bodyPr spcFirstLastPara="1" wrap="square" lIns="88200" tIns="44150" rIns="88200" bIns="44150" anchor="t" anchorCtr="0">
            <a:noAutofit/>
          </a:bodyPr>
          <a:lstStyle/>
          <a:p>
            <a:pPr marL="1587500" lvl="0" indent="-1587500" algn="ctr" rtl="0">
              <a:lnSpc>
                <a:spcPct val="100000"/>
              </a:lnSpc>
              <a:spcBef>
                <a:spcPts val="0"/>
              </a:spcBef>
              <a:spcAft>
                <a:spcPts val="0"/>
              </a:spcAft>
              <a:buClr>
                <a:schemeClr val="lt1"/>
              </a:buClr>
              <a:buSzPts val="5500"/>
              <a:buFont typeface="Calibri"/>
              <a:buNone/>
            </a:pPr>
            <a:r>
              <a:rPr lang="en-US"/>
              <a:t>Nallapuraju Ananya, Ye Chen Rui and Prannaya Gupta </a:t>
            </a:r>
            <a:endParaRPr/>
          </a:p>
          <a:p>
            <a:pPr marL="1587500" lvl="0" indent="-1587500" algn="ctr" rtl="0">
              <a:lnSpc>
                <a:spcPct val="100000"/>
              </a:lnSpc>
              <a:spcBef>
                <a:spcPts val="0"/>
              </a:spcBef>
              <a:spcAft>
                <a:spcPts val="0"/>
              </a:spcAft>
              <a:buClr>
                <a:schemeClr val="lt1"/>
              </a:buClr>
              <a:buSzPts val="5500"/>
              <a:buFont typeface="Calibri"/>
              <a:buNone/>
            </a:pPr>
            <a:endParaRPr/>
          </a:p>
        </p:txBody>
      </p:sp>
      <p:pic>
        <p:nvPicPr>
          <p:cNvPr id="133" name="Google Shape;133;ga914b05318_1_101"/>
          <p:cNvPicPr preferRelativeResize="0"/>
          <p:nvPr/>
        </p:nvPicPr>
        <p:blipFill rotWithShape="1">
          <a:blip r:embed="rId4">
            <a:alphaModFix/>
          </a:blip>
          <a:srcRect/>
          <a:stretch/>
        </p:blipFill>
        <p:spPr>
          <a:xfrm>
            <a:off x="24557284" y="1075480"/>
            <a:ext cx="5349047" cy="3082715"/>
          </a:xfrm>
          <a:prstGeom prst="rect">
            <a:avLst/>
          </a:prstGeom>
          <a:noFill/>
          <a:ln>
            <a:noFill/>
          </a:ln>
          <a:effectLst>
            <a:outerShdw blurRad="57150" dist="19050" dir="5400000" algn="bl" rotWithShape="0">
              <a:srgbClr val="000000">
                <a:alpha val="49803"/>
              </a:srgbClr>
            </a:outerShdw>
          </a:effectLst>
        </p:spPr>
      </p:pic>
      <p:pic>
        <p:nvPicPr>
          <p:cNvPr id="134" name="Google Shape;134;ga914b05318_1_101"/>
          <p:cNvPicPr preferRelativeResize="0"/>
          <p:nvPr/>
        </p:nvPicPr>
        <p:blipFill rotWithShape="1">
          <a:blip r:embed="rId5">
            <a:alphaModFix/>
          </a:blip>
          <a:srcRect t="13281" b="9859"/>
          <a:stretch/>
        </p:blipFill>
        <p:spPr>
          <a:xfrm>
            <a:off x="639545" y="384714"/>
            <a:ext cx="3858831" cy="4469198"/>
          </a:xfrm>
          <a:prstGeom prst="rect">
            <a:avLst/>
          </a:prstGeom>
          <a:noFill/>
          <a:ln>
            <a:noFill/>
          </a:ln>
          <a:effectLst>
            <a:outerShdw blurRad="57150" dist="19050" dir="5400000" algn="bl" rotWithShape="0">
              <a:srgbClr val="000000">
                <a:alpha val="49803"/>
              </a:srgbClr>
            </a:outerShdw>
          </a:effectLst>
        </p:spPr>
      </p:pic>
      <p:sp>
        <p:nvSpPr>
          <p:cNvPr id="135" name="Google Shape;135;ga914b05318_1_101"/>
          <p:cNvSpPr/>
          <p:nvPr/>
        </p:nvSpPr>
        <p:spPr>
          <a:xfrm>
            <a:off x="591544" y="41845056"/>
            <a:ext cx="1726800" cy="652800"/>
          </a:xfrm>
          <a:prstGeom prst="rect">
            <a:avLst/>
          </a:prstGeom>
          <a:solidFill>
            <a:srgbClr val="E1E7F4"/>
          </a:solid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ga914b05318_1_101"/>
          <p:cNvSpPr txBox="1">
            <a:spLocks noGrp="1"/>
          </p:cNvSpPr>
          <p:nvPr>
            <p:ph type="body" idx="7"/>
          </p:nvPr>
        </p:nvSpPr>
        <p:spPr>
          <a:xfrm>
            <a:off x="710629" y="13668469"/>
            <a:ext cx="14284201" cy="926100"/>
          </a:xfrm>
          <a:prstGeom prst="rect">
            <a:avLst/>
          </a:prstGeom>
          <a:noFill/>
          <a:ln>
            <a:noFill/>
          </a:ln>
        </p:spPr>
        <p:txBody>
          <a:bodyPr spcFirstLastPara="1" wrap="square" lIns="220600" tIns="220600" rIns="220600" bIns="220600" anchor="t" anchorCtr="0">
            <a:noAutofit/>
          </a:bodyPr>
          <a:lstStyle/>
          <a:p>
            <a:pPr marL="457200" marR="0" lvl="0" indent="-438150" algn="l" rtl="0">
              <a:lnSpc>
                <a:spcPct val="100000"/>
              </a:lnSpc>
              <a:spcBef>
                <a:spcPts val="0"/>
              </a:spcBef>
              <a:spcAft>
                <a:spcPts val="0"/>
              </a:spcAft>
              <a:buSzPts val="3300"/>
              <a:buFont typeface="Trebuchet MS"/>
              <a:buAutoNum type="arabicPeriod"/>
            </a:pPr>
            <a:r>
              <a:rPr lang="en-US" sz="3300" b="1" u="sng"/>
              <a:t>Utilisation of Inertial Measurement Units (IMUs)</a:t>
            </a:r>
            <a:endParaRPr sz="2400"/>
          </a:p>
        </p:txBody>
      </p:sp>
      <p:pic>
        <p:nvPicPr>
          <p:cNvPr id="137" name="Google Shape;137;ga914b05318_1_101"/>
          <p:cNvPicPr preferRelativeResize="0"/>
          <p:nvPr/>
        </p:nvPicPr>
        <p:blipFill rotWithShape="1">
          <a:blip r:embed="rId6">
            <a:alphaModFix/>
          </a:blip>
          <a:srcRect l="71049" b="-5540"/>
          <a:stretch/>
        </p:blipFill>
        <p:spPr>
          <a:xfrm>
            <a:off x="-2402038" y="16614327"/>
            <a:ext cx="1726799" cy="3082800"/>
          </a:xfrm>
          <a:prstGeom prst="rect">
            <a:avLst/>
          </a:prstGeom>
          <a:noFill/>
          <a:ln>
            <a:noFill/>
          </a:ln>
        </p:spPr>
      </p:pic>
      <p:pic>
        <p:nvPicPr>
          <p:cNvPr id="138" name="Google Shape;138;ga914b05318_1_101"/>
          <p:cNvPicPr preferRelativeResize="0"/>
          <p:nvPr/>
        </p:nvPicPr>
        <p:blipFill rotWithShape="1">
          <a:blip r:embed="rId7">
            <a:alphaModFix/>
          </a:blip>
          <a:srcRect/>
          <a:stretch/>
        </p:blipFill>
        <p:spPr>
          <a:xfrm>
            <a:off x="8023687" y="16057548"/>
            <a:ext cx="3666775" cy="2474518"/>
          </a:xfrm>
          <a:prstGeom prst="rect">
            <a:avLst/>
          </a:prstGeom>
          <a:noFill/>
          <a:ln>
            <a:noFill/>
          </a:ln>
        </p:spPr>
      </p:pic>
      <p:pic>
        <p:nvPicPr>
          <p:cNvPr id="139" name="Google Shape;139;ga914b05318_1_101"/>
          <p:cNvPicPr preferRelativeResize="0"/>
          <p:nvPr/>
        </p:nvPicPr>
        <p:blipFill rotWithShape="1">
          <a:blip r:embed="rId8">
            <a:alphaModFix/>
          </a:blip>
          <a:srcRect/>
          <a:stretch/>
        </p:blipFill>
        <p:spPr>
          <a:xfrm>
            <a:off x="1540078" y="21573114"/>
            <a:ext cx="5349051" cy="3505245"/>
          </a:xfrm>
          <a:prstGeom prst="rect">
            <a:avLst/>
          </a:prstGeom>
          <a:noFill/>
          <a:ln>
            <a:noFill/>
          </a:ln>
        </p:spPr>
      </p:pic>
      <p:graphicFrame>
        <p:nvGraphicFramePr>
          <p:cNvPr id="140" name="Google Shape;140;ga914b05318_1_101"/>
          <p:cNvGraphicFramePr/>
          <p:nvPr/>
        </p:nvGraphicFramePr>
        <p:xfrm>
          <a:off x="7757338" y="25715323"/>
          <a:ext cx="7014950" cy="5981005"/>
        </p:xfrm>
        <a:graphic>
          <a:graphicData uri="http://schemas.openxmlformats.org/drawingml/2006/table">
            <a:tbl>
              <a:tblPr>
                <a:noFill/>
                <a:tableStyleId>{AC7F89C2-CB72-456C-9D04-308294997AE0}</a:tableStyleId>
              </a:tblPr>
              <a:tblGrid>
                <a:gridCol w="2850875">
                  <a:extLst>
                    <a:ext uri="{9D8B030D-6E8A-4147-A177-3AD203B41FA5}">
                      <a16:colId xmlns:a16="http://schemas.microsoft.com/office/drawing/2014/main" val="20000"/>
                    </a:ext>
                  </a:extLst>
                </a:gridCol>
                <a:gridCol w="4164075">
                  <a:extLst>
                    <a:ext uri="{9D8B030D-6E8A-4147-A177-3AD203B41FA5}">
                      <a16:colId xmlns:a16="http://schemas.microsoft.com/office/drawing/2014/main" val="20001"/>
                    </a:ext>
                  </a:extLst>
                </a:gridCol>
              </a:tblGrid>
              <a:tr h="756825">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rebuchet MS"/>
                          <a:ea typeface="Trebuchet MS"/>
                          <a:cs typeface="Trebuchet MS"/>
                          <a:sym typeface="Trebuchet MS"/>
                        </a:rPr>
                        <a:t>Gait abnormalities</a:t>
                      </a:r>
                      <a:endParaRPr sz="2700" b="1"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rebuchet MS"/>
                          <a:ea typeface="Trebuchet MS"/>
                          <a:cs typeface="Trebuchet MS"/>
                          <a:sym typeface="Trebuchet MS"/>
                        </a:rPr>
                        <a:t>Definition</a:t>
                      </a:r>
                      <a:endParaRPr sz="2700" b="1"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832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Step Festination</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Shortening of steps</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5072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Decrease in Stride Duration</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a:latin typeface="Trebuchet MS"/>
                          <a:ea typeface="Trebuchet MS"/>
                          <a:cs typeface="Trebuchet MS"/>
                          <a:sym typeface="Trebuchet MS"/>
                        </a:rPr>
                        <a:t>Decrease in the t</a:t>
                      </a:r>
                      <a:r>
                        <a:rPr lang="en-US" sz="1800" u="none" strike="noStrike" cap="none">
                          <a:latin typeface="Trebuchet MS"/>
                          <a:ea typeface="Trebuchet MS"/>
                          <a:cs typeface="Trebuchet MS"/>
                          <a:sym typeface="Trebuchet MS"/>
                        </a:rPr>
                        <a:t>ime difference between two consecutive detected acceleration peaks of the same leg</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758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Postural Instability</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Loss of balance</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758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Increase in step-to-step time variability</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Difference in time taken between each stride </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758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Stride Length Reduction</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Reduction in distance between each stride/step</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6758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Decreased Cadence </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a:latin typeface="Trebuchet MS"/>
                          <a:ea typeface="Trebuchet MS"/>
                          <a:cs typeface="Trebuchet MS"/>
                          <a:sym typeface="Trebuchet MS"/>
                        </a:rPr>
                        <a:t>Decrease in n</a:t>
                      </a:r>
                      <a:r>
                        <a:rPr lang="en-US" sz="1800" u="none" strike="noStrike" cap="none">
                          <a:latin typeface="Trebuchet MS"/>
                          <a:ea typeface="Trebuchet MS"/>
                          <a:cs typeface="Trebuchet MS"/>
                          <a:sym typeface="Trebuchet MS"/>
                        </a:rPr>
                        <a:t>umber of steps taken </a:t>
                      </a:r>
                      <a:r>
                        <a:rPr lang="en-US" sz="1800">
                          <a:latin typeface="Trebuchet MS"/>
                          <a:ea typeface="Trebuchet MS"/>
                          <a:cs typeface="Trebuchet MS"/>
                          <a:sym typeface="Trebuchet MS"/>
                        </a:rPr>
                        <a:t>per unit</a:t>
                      </a:r>
                      <a:r>
                        <a:rPr lang="en-US" sz="1800" u="none" strike="noStrike" cap="none">
                          <a:latin typeface="Trebuchet MS"/>
                          <a:ea typeface="Trebuchet MS"/>
                          <a:cs typeface="Trebuchet MS"/>
                          <a:sym typeface="Trebuchet MS"/>
                        </a:rPr>
                        <a:t> time</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6758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Gait Asymmetry </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rebuchet MS"/>
                          <a:ea typeface="Trebuchet MS"/>
                          <a:cs typeface="Trebuchet MS"/>
                          <a:sym typeface="Trebuchet MS"/>
                        </a:rPr>
                        <a:t>Difference in gait between the two legs of patient</a:t>
                      </a:r>
                      <a:endParaRPr sz="18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graphicFrame>
        <p:nvGraphicFramePr>
          <p:cNvPr id="141" name="Google Shape;141;ga914b05318_1_101"/>
          <p:cNvGraphicFramePr/>
          <p:nvPr/>
        </p:nvGraphicFramePr>
        <p:xfrm>
          <a:off x="15653614" y="22270242"/>
          <a:ext cx="13725225" cy="3718350"/>
        </p:xfrm>
        <a:graphic>
          <a:graphicData uri="http://schemas.openxmlformats.org/drawingml/2006/table">
            <a:tbl>
              <a:tblPr>
                <a:noFill/>
                <a:tableStyleId>{AC7F89C2-CB72-456C-9D04-308294997AE0}</a:tableStyleId>
              </a:tblPr>
              <a:tblGrid>
                <a:gridCol w="1715525">
                  <a:extLst>
                    <a:ext uri="{9D8B030D-6E8A-4147-A177-3AD203B41FA5}">
                      <a16:colId xmlns:a16="http://schemas.microsoft.com/office/drawing/2014/main" val="20000"/>
                    </a:ext>
                  </a:extLst>
                </a:gridCol>
                <a:gridCol w="1334525">
                  <a:extLst>
                    <a:ext uri="{9D8B030D-6E8A-4147-A177-3AD203B41FA5}">
                      <a16:colId xmlns:a16="http://schemas.microsoft.com/office/drawing/2014/main" val="20001"/>
                    </a:ext>
                  </a:extLst>
                </a:gridCol>
                <a:gridCol w="1525025">
                  <a:extLst>
                    <a:ext uri="{9D8B030D-6E8A-4147-A177-3AD203B41FA5}">
                      <a16:colId xmlns:a16="http://schemas.microsoft.com/office/drawing/2014/main" val="20002"/>
                    </a:ext>
                  </a:extLst>
                </a:gridCol>
                <a:gridCol w="1525025">
                  <a:extLst>
                    <a:ext uri="{9D8B030D-6E8A-4147-A177-3AD203B41FA5}">
                      <a16:colId xmlns:a16="http://schemas.microsoft.com/office/drawing/2014/main" val="20003"/>
                    </a:ext>
                  </a:extLst>
                </a:gridCol>
                <a:gridCol w="1525025">
                  <a:extLst>
                    <a:ext uri="{9D8B030D-6E8A-4147-A177-3AD203B41FA5}">
                      <a16:colId xmlns:a16="http://schemas.microsoft.com/office/drawing/2014/main" val="20004"/>
                    </a:ext>
                  </a:extLst>
                </a:gridCol>
                <a:gridCol w="1525025">
                  <a:extLst>
                    <a:ext uri="{9D8B030D-6E8A-4147-A177-3AD203B41FA5}">
                      <a16:colId xmlns:a16="http://schemas.microsoft.com/office/drawing/2014/main" val="20005"/>
                    </a:ext>
                  </a:extLst>
                </a:gridCol>
                <a:gridCol w="1525025">
                  <a:extLst>
                    <a:ext uri="{9D8B030D-6E8A-4147-A177-3AD203B41FA5}">
                      <a16:colId xmlns:a16="http://schemas.microsoft.com/office/drawing/2014/main" val="20006"/>
                    </a:ext>
                  </a:extLst>
                </a:gridCol>
                <a:gridCol w="1525025">
                  <a:extLst>
                    <a:ext uri="{9D8B030D-6E8A-4147-A177-3AD203B41FA5}">
                      <a16:colId xmlns:a16="http://schemas.microsoft.com/office/drawing/2014/main" val="20007"/>
                    </a:ext>
                  </a:extLst>
                </a:gridCol>
                <a:gridCol w="1525025">
                  <a:extLst>
                    <a:ext uri="{9D8B030D-6E8A-4147-A177-3AD203B41FA5}">
                      <a16:colId xmlns:a16="http://schemas.microsoft.com/office/drawing/2014/main" val="20008"/>
                    </a:ext>
                  </a:extLst>
                </a:gridCol>
              </a:tblGrid>
              <a:tr h="4017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Trebuchet MS"/>
                          <a:ea typeface="Trebuchet MS"/>
                          <a:cs typeface="Trebuchet MS"/>
                          <a:sym typeface="Trebuchet MS"/>
                        </a:rPr>
                        <a:t>Kernel</a:t>
                      </a:r>
                      <a:endParaRPr sz="1600" u="none" strike="noStrike" cap="none">
                        <a:solidFill>
                          <a:schemeClr val="dk1"/>
                        </a:solidFill>
                        <a:latin typeface="Trebuchet MS"/>
                        <a:ea typeface="Trebuchet MS"/>
                        <a:cs typeface="Trebuchet MS"/>
                        <a:sym typeface="Trebuchet MS"/>
                      </a:endParaRPr>
                    </a:p>
                  </a:txBody>
                  <a:tcPr marL="91425" marR="91425" marT="91425" marB="91425" anchor="ctr"/>
                </a:tc>
                <a:tc gridSpan="4">
                  <a:txBody>
                    <a:bodyPr/>
                    <a:lstStyle/>
                    <a:p>
                      <a:pPr marL="0" marR="0" lvl="0" indent="0" algn="ctr" rtl="0">
                        <a:lnSpc>
                          <a:spcPct val="100000"/>
                        </a:lnSpc>
                        <a:spcBef>
                          <a:spcPts val="0"/>
                        </a:spcBef>
                        <a:spcAft>
                          <a:spcPts val="0"/>
                        </a:spcAft>
                        <a:buClr>
                          <a:schemeClr val="dk1"/>
                        </a:buClr>
                        <a:buSzPts val="2900"/>
                        <a:buFont typeface="Arial"/>
                        <a:buNone/>
                      </a:pPr>
                      <a:r>
                        <a:rPr lang="en-US" sz="1600" b="1" u="none" strike="noStrike" cap="none">
                          <a:solidFill>
                            <a:schemeClr val="dk1"/>
                          </a:solidFill>
                          <a:latin typeface="Trebuchet MS"/>
                          <a:ea typeface="Trebuchet MS"/>
                          <a:cs typeface="Trebuchet MS"/>
                          <a:sym typeface="Trebuchet MS"/>
                        </a:rPr>
                        <a:t>Linear Kernel</a:t>
                      </a:r>
                      <a:endParaRPr sz="1600" b="1" u="none" strike="noStrike" cap="none">
                        <a:latin typeface="Trebuchet MS"/>
                        <a:ea typeface="Trebuchet MS"/>
                        <a:cs typeface="Trebuchet MS"/>
                        <a:sym typeface="Trebuchet MS"/>
                      </a:endParaRPr>
                    </a:p>
                  </a:txBody>
                  <a:tcPr marL="91425" marR="91425" marT="91425" marB="91425"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lnSpc>
                          <a:spcPct val="100000"/>
                        </a:lnSpc>
                        <a:spcBef>
                          <a:spcPts val="0"/>
                        </a:spcBef>
                        <a:spcAft>
                          <a:spcPts val="0"/>
                        </a:spcAft>
                        <a:buClr>
                          <a:schemeClr val="dk1"/>
                        </a:buClr>
                        <a:buSzPts val="1100"/>
                        <a:buFont typeface="Arial"/>
                        <a:buNone/>
                      </a:pPr>
                      <a:r>
                        <a:rPr lang="en-US" sz="1600" u="none" strike="noStrike" cap="none">
                          <a:solidFill>
                            <a:schemeClr val="dk1"/>
                          </a:solidFill>
                          <a:latin typeface="Trebuchet MS"/>
                          <a:ea typeface="Trebuchet MS"/>
                          <a:cs typeface="Trebuchet MS"/>
                          <a:sym typeface="Trebuchet MS"/>
                        </a:rPr>
                        <a:t>Radial Basis Kernel</a:t>
                      </a:r>
                      <a:endParaRPr sz="1600" u="none" strike="noStrike" cap="none">
                        <a:latin typeface="Trebuchet MS"/>
                        <a:ea typeface="Trebuchet MS"/>
                        <a:cs typeface="Trebuchet MS"/>
                        <a:sym typeface="Trebuchet MS"/>
                      </a:endParaRPr>
                    </a:p>
                  </a:txBody>
                  <a:tcPr marL="91425" marR="91425" marT="91425" marB="91425" anchor="ctr">
                    <a:lnB w="9525" cap="flat" cmpd="sng">
                      <a:solidFill>
                        <a:srgbClr val="9E9E9E"/>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5435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Parameters</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a:latin typeface="Trebuchet MS"/>
                          <a:ea typeface="Trebuchet MS"/>
                          <a:cs typeface="Trebuchet MS"/>
                          <a:sym typeface="Trebuchet MS"/>
                        </a:rPr>
                        <a:t>freeze(X)</a:t>
                      </a:r>
                      <a:r>
                        <a:rPr lang="en-US" sz="1600" u="none" strike="noStrike" cap="none">
                          <a:latin typeface="Trebuchet MS"/>
                          <a:ea typeface="Trebuchet MS"/>
                          <a:cs typeface="Trebuchet MS"/>
                          <a:sym typeface="Trebuchet MS"/>
                        </a:rPr>
                        <a:t> and </a:t>
                      </a:r>
                      <a:r>
                        <a:rPr lang="en-US" sz="1600">
                          <a:latin typeface="Trebuchet MS"/>
                          <a:ea typeface="Trebuchet MS"/>
                          <a:cs typeface="Trebuchet MS"/>
                          <a:sym typeface="Trebuchet MS"/>
                        </a:rPr>
                        <a:t>freeze(Y)</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a:latin typeface="Trebuchet MS"/>
                          <a:ea typeface="Trebuchet MS"/>
                          <a:cs typeface="Trebuchet MS"/>
                          <a:sym typeface="Trebuchet MS"/>
                        </a:rPr>
                        <a:t>freeze(X)</a:t>
                      </a:r>
                      <a:r>
                        <a:rPr lang="en-US" sz="1600" u="none" strike="noStrike" cap="none">
                          <a:latin typeface="Trebuchet MS"/>
                          <a:ea typeface="Trebuchet MS"/>
                          <a:cs typeface="Trebuchet MS"/>
                          <a:sym typeface="Trebuchet MS"/>
                        </a:rPr>
                        <a:t> and </a:t>
                      </a:r>
                      <a:r>
                        <a:rPr lang="en-US" sz="1600">
                          <a:latin typeface="Trebuchet MS"/>
                          <a:ea typeface="Trebuchet MS"/>
                          <a:cs typeface="Trebuchet MS"/>
                          <a:sym typeface="Trebuchet MS"/>
                        </a:rPr>
                        <a:t>freeze(Z)</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a:latin typeface="Trebuchet MS"/>
                          <a:ea typeface="Trebuchet MS"/>
                          <a:cs typeface="Trebuchet MS"/>
                          <a:sym typeface="Trebuchet MS"/>
                        </a:rPr>
                        <a:t>freeze(Y)</a:t>
                      </a:r>
                      <a:r>
                        <a:rPr lang="en-US" sz="1600" b="1" u="none" strike="noStrike" cap="none">
                          <a:latin typeface="Trebuchet MS"/>
                          <a:ea typeface="Trebuchet MS"/>
                          <a:cs typeface="Trebuchet MS"/>
                          <a:sym typeface="Trebuchet MS"/>
                        </a:rPr>
                        <a:t> and </a:t>
                      </a:r>
                      <a:r>
                        <a:rPr lang="en-US" sz="1600" b="1">
                          <a:latin typeface="Trebuchet MS"/>
                          <a:ea typeface="Trebuchet MS"/>
                          <a:cs typeface="Trebuchet MS"/>
                          <a:sym typeface="Trebuchet MS"/>
                        </a:rPr>
                        <a:t>freeze(Z)</a:t>
                      </a:r>
                      <a:endParaRPr sz="1600" b="1"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All 3 Parameters</a:t>
                      </a:r>
                      <a:endParaRPr sz="1600" u="none" strike="noStrike" cap="none">
                        <a:latin typeface="Trebuchet MS"/>
                        <a:ea typeface="Trebuchet MS"/>
                        <a:cs typeface="Trebuchet MS"/>
                        <a:sym typeface="Trebuchet MS"/>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a:latin typeface="Trebuchet MS"/>
                          <a:ea typeface="Trebuchet MS"/>
                          <a:cs typeface="Trebuchet MS"/>
                          <a:sym typeface="Trebuchet MS"/>
                        </a:rPr>
                        <a:t>freeze(X)</a:t>
                      </a:r>
                      <a:r>
                        <a:rPr lang="en-US" sz="1600" u="none" strike="noStrike" cap="none">
                          <a:latin typeface="Trebuchet MS"/>
                          <a:ea typeface="Trebuchet MS"/>
                          <a:cs typeface="Trebuchet MS"/>
                          <a:sym typeface="Trebuchet MS"/>
                        </a:rPr>
                        <a:t> and </a:t>
                      </a:r>
                      <a:r>
                        <a:rPr lang="en-US" sz="1600">
                          <a:latin typeface="Trebuchet MS"/>
                          <a:ea typeface="Trebuchet MS"/>
                          <a:cs typeface="Trebuchet MS"/>
                          <a:sym typeface="Trebuchet MS"/>
                        </a:rPr>
                        <a:t>freeze(Y)</a:t>
                      </a:r>
                      <a:endParaRPr sz="1600" u="none" strike="noStrike" cap="none">
                        <a:latin typeface="Trebuchet MS"/>
                        <a:ea typeface="Trebuchet MS"/>
                        <a:cs typeface="Trebuchet MS"/>
                        <a:sym typeface="Trebuchet M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a:latin typeface="Trebuchet MS"/>
                          <a:ea typeface="Trebuchet MS"/>
                          <a:cs typeface="Trebuchet MS"/>
                          <a:sym typeface="Trebuchet MS"/>
                        </a:rPr>
                        <a:t>freeze(X)</a:t>
                      </a:r>
                      <a:r>
                        <a:rPr lang="en-US" sz="1600" b="1" u="none" strike="noStrike" cap="none">
                          <a:latin typeface="Trebuchet MS"/>
                          <a:ea typeface="Trebuchet MS"/>
                          <a:cs typeface="Trebuchet MS"/>
                          <a:sym typeface="Trebuchet MS"/>
                        </a:rPr>
                        <a:t> and </a:t>
                      </a:r>
                      <a:r>
                        <a:rPr lang="en-US" sz="1600" b="1">
                          <a:latin typeface="Trebuchet MS"/>
                          <a:ea typeface="Trebuchet MS"/>
                          <a:cs typeface="Trebuchet MS"/>
                          <a:sym typeface="Trebuchet MS"/>
                        </a:rPr>
                        <a:t>freeze(Z)</a:t>
                      </a:r>
                      <a:endParaRPr sz="1600" b="1" u="none" strike="noStrike" cap="none">
                        <a:latin typeface="Trebuchet MS"/>
                        <a:ea typeface="Trebuchet MS"/>
                        <a:cs typeface="Trebuchet MS"/>
                        <a:sym typeface="Trebuchet M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a:latin typeface="Trebuchet MS"/>
                          <a:ea typeface="Trebuchet MS"/>
                          <a:cs typeface="Trebuchet MS"/>
                          <a:sym typeface="Trebuchet MS"/>
                        </a:rPr>
                        <a:t>freeze(Y)</a:t>
                      </a:r>
                      <a:r>
                        <a:rPr lang="en-US" sz="1600" u="none" strike="noStrike" cap="none">
                          <a:latin typeface="Trebuchet MS"/>
                          <a:ea typeface="Trebuchet MS"/>
                          <a:cs typeface="Trebuchet MS"/>
                          <a:sym typeface="Trebuchet MS"/>
                        </a:rPr>
                        <a:t> and </a:t>
                      </a:r>
                      <a:r>
                        <a:rPr lang="en-US" sz="1600">
                          <a:latin typeface="Trebuchet MS"/>
                          <a:ea typeface="Trebuchet MS"/>
                          <a:cs typeface="Trebuchet MS"/>
                          <a:sym typeface="Trebuchet MS"/>
                        </a:rPr>
                        <a:t>freeze(Z)</a:t>
                      </a:r>
                      <a:endParaRPr sz="1600" u="none" strike="noStrike" cap="none">
                        <a:latin typeface="Trebuchet MS"/>
                        <a:ea typeface="Trebuchet MS"/>
                        <a:cs typeface="Trebuchet MS"/>
                        <a:sym typeface="Trebuchet M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All 3 Parameters</a:t>
                      </a:r>
                      <a:endParaRPr sz="1600" u="none" strike="noStrike" cap="none">
                        <a:latin typeface="Trebuchet MS"/>
                        <a:ea typeface="Trebuchet MS"/>
                        <a:cs typeface="Trebuchet MS"/>
                        <a:sym typeface="Trebuchet M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017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Specificity</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1.000</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0.975</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rebuchet MS"/>
                          <a:ea typeface="Trebuchet MS"/>
                          <a:cs typeface="Trebuchet MS"/>
                          <a:sym typeface="Trebuchet MS"/>
                        </a:rPr>
                        <a:t>1.000</a:t>
                      </a:r>
                      <a:endParaRPr sz="1600" b="1"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1.000</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0.990</a:t>
                      </a:r>
                      <a:endParaRPr sz="1600" u="none" strike="noStrike" cap="none">
                        <a:latin typeface="Trebuchet MS"/>
                        <a:ea typeface="Trebuchet MS"/>
                        <a:cs typeface="Trebuchet MS"/>
                        <a:sym typeface="Trebuchet MS"/>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rebuchet MS"/>
                          <a:ea typeface="Trebuchet MS"/>
                          <a:cs typeface="Trebuchet MS"/>
                          <a:sym typeface="Trebuchet MS"/>
                        </a:rPr>
                        <a:t>0.990</a:t>
                      </a:r>
                      <a:endParaRPr sz="1600" b="1" u="none" strike="noStrike" cap="none">
                        <a:latin typeface="Trebuchet MS"/>
                        <a:ea typeface="Trebuchet MS"/>
                        <a:cs typeface="Trebuchet MS"/>
                        <a:sym typeface="Trebuchet MS"/>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0.991</a:t>
                      </a:r>
                      <a:endParaRPr sz="1600" u="none" strike="noStrike" cap="none">
                        <a:latin typeface="Trebuchet MS"/>
                        <a:ea typeface="Trebuchet MS"/>
                        <a:cs typeface="Trebuchet MS"/>
                        <a:sym typeface="Trebuchet MS"/>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0.989</a:t>
                      </a:r>
                      <a:endParaRPr sz="1600" u="none" strike="noStrike" cap="none">
                        <a:latin typeface="Trebuchet MS"/>
                        <a:ea typeface="Trebuchet MS"/>
                        <a:cs typeface="Trebuchet MS"/>
                        <a:sym typeface="Trebuchet MS"/>
                      </a:endParaRPr>
                    </a:p>
                  </a:txBody>
                  <a:tcPr marL="91425" marR="91425" marT="91425" marB="91425" anchor="ct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6328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Sensitivity/ Recall</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0.000</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0.243</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rebuchet MS"/>
                          <a:ea typeface="Trebuchet MS"/>
                          <a:cs typeface="Trebuchet MS"/>
                          <a:sym typeface="Trebuchet MS"/>
                        </a:rPr>
                        <a:t>0.006</a:t>
                      </a:r>
                      <a:endParaRPr sz="1600" b="1"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0.002</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0.174</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rebuchet MS"/>
                          <a:ea typeface="Trebuchet MS"/>
                          <a:cs typeface="Trebuchet MS"/>
                          <a:sym typeface="Trebuchet MS"/>
                        </a:rPr>
                        <a:t>0.183</a:t>
                      </a:r>
                      <a:endParaRPr sz="1600" b="1"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0.163</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0.260</a:t>
                      </a:r>
                      <a:endParaRPr sz="1600" u="none" strike="noStrike" cap="none">
                        <a:latin typeface="Trebuchet MS"/>
                        <a:ea typeface="Trebuchet MS"/>
                        <a:cs typeface="Trebuchet MS"/>
                        <a:sym typeface="Trebuchet MS"/>
                      </a:endParaRPr>
                    </a:p>
                  </a:txBody>
                  <a:tcPr marL="91425" marR="91425" marT="91425" marB="91425" anchor="ctr"/>
                </a:tc>
                <a:extLst>
                  <a:ext uri="{0D108BD9-81ED-4DB2-BD59-A6C34878D82A}">
                    <a16:rowId xmlns:a16="http://schemas.microsoft.com/office/drawing/2014/main" val="10003"/>
                  </a:ext>
                </a:extLst>
              </a:tr>
              <a:tr h="4017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Precision</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0.000</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0.509</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rebuchet MS"/>
                          <a:ea typeface="Trebuchet MS"/>
                          <a:cs typeface="Trebuchet MS"/>
                          <a:sym typeface="Trebuchet MS"/>
                        </a:rPr>
                        <a:t>0.889</a:t>
                      </a:r>
                      <a:endParaRPr sz="1600" b="1"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0.867</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0.650</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rebuchet MS"/>
                          <a:ea typeface="Trebuchet MS"/>
                          <a:cs typeface="Trebuchet MS"/>
                          <a:sym typeface="Trebuchet MS"/>
                        </a:rPr>
                        <a:t>0.664</a:t>
                      </a:r>
                      <a:endParaRPr sz="1600" b="1"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0.665</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0.723</a:t>
                      </a:r>
                      <a:endParaRPr sz="1600" u="none" strike="noStrike" cap="none">
                        <a:latin typeface="Trebuchet MS"/>
                        <a:ea typeface="Trebuchet MS"/>
                        <a:cs typeface="Trebuchet MS"/>
                        <a:sym typeface="Trebuchet MS"/>
                      </a:endParaRPr>
                    </a:p>
                  </a:txBody>
                  <a:tcPr marL="91425" marR="91425" marT="91425" marB="91425" anchor="ctr"/>
                </a:tc>
                <a:extLst>
                  <a:ext uri="{0D108BD9-81ED-4DB2-BD59-A6C34878D82A}">
                    <a16:rowId xmlns:a16="http://schemas.microsoft.com/office/drawing/2014/main" val="10004"/>
                  </a:ext>
                </a:extLst>
              </a:tr>
              <a:tr h="4017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Accuracy</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0.903</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0.904</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rebuchet MS"/>
                          <a:ea typeface="Trebuchet MS"/>
                          <a:cs typeface="Trebuchet MS"/>
                          <a:sym typeface="Trebuchet MS"/>
                        </a:rPr>
                        <a:t>0.904</a:t>
                      </a:r>
                      <a:endParaRPr sz="1600" b="1"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Trebuchet MS"/>
                          <a:ea typeface="Trebuchet MS"/>
                          <a:cs typeface="Trebuchet MS"/>
                          <a:sym typeface="Trebuchet MS"/>
                        </a:rPr>
                        <a:t>0.904</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0.911</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rebuchet MS"/>
                          <a:ea typeface="Trebuchet MS"/>
                          <a:cs typeface="Trebuchet MS"/>
                          <a:sym typeface="Trebuchet MS"/>
                        </a:rPr>
                        <a:t>0.912</a:t>
                      </a:r>
                      <a:endParaRPr sz="1600" b="1"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0.911</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0.918</a:t>
                      </a:r>
                      <a:endParaRPr sz="1600" u="none" strike="noStrike" cap="none">
                        <a:latin typeface="Trebuchet MS"/>
                        <a:ea typeface="Trebuchet MS"/>
                        <a:cs typeface="Trebuchet MS"/>
                        <a:sym typeface="Trebuchet MS"/>
                      </a:endParaRPr>
                    </a:p>
                  </a:txBody>
                  <a:tcPr marL="91425" marR="91425" marT="91425" marB="91425" anchor="ctr"/>
                </a:tc>
                <a:extLst>
                  <a:ext uri="{0D108BD9-81ED-4DB2-BD59-A6C34878D82A}">
                    <a16:rowId xmlns:a16="http://schemas.microsoft.com/office/drawing/2014/main" val="10005"/>
                  </a:ext>
                </a:extLst>
              </a:tr>
              <a:tr h="4017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F</a:t>
                      </a:r>
                      <a:r>
                        <a:rPr lang="en-US" sz="1600" u="none" strike="noStrike" cap="none" baseline="-25000">
                          <a:latin typeface="Trebuchet MS"/>
                          <a:ea typeface="Trebuchet MS"/>
                          <a:cs typeface="Trebuchet MS"/>
                          <a:sym typeface="Trebuchet MS"/>
                        </a:rPr>
                        <a:t>1</a:t>
                      </a:r>
                      <a:r>
                        <a:rPr lang="en-US" sz="1600" u="none" strike="noStrike" cap="none">
                          <a:latin typeface="Trebuchet MS"/>
                          <a:ea typeface="Trebuchet MS"/>
                          <a:cs typeface="Trebuchet MS"/>
                          <a:sym typeface="Trebuchet MS"/>
                        </a:rPr>
                        <a:t> Score</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0.000</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0.329</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rebuchet MS"/>
                          <a:ea typeface="Trebuchet MS"/>
                          <a:cs typeface="Trebuchet MS"/>
                          <a:sym typeface="Trebuchet MS"/>
                        </a:rPr>
                        <a:t>0.011</a:t>
                      </a:r>
                      <a:endParaRPr sz="1600" b="1"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Trebuchet MS"/>
                          <a:ea typeface="Trebuchet MS"/>
                          <a:cs typeface="Trebuchet MS"/>
                          <a:sym typeface="Trebuchet MS"/>
                        </a:rPr>
                        <a:t>0.005</a:t>
                      </a:r>
                      <a:endParaRPr sz="1600" u="none" strike="noStrike" cap="none">
                        <a:solidFill>
                          <a:schemeClr val="dk1"/>
                        </a:solidFill>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0.275</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rebuchet MS"/>
                          <a:ea typeface="Trebuchet MS"/>
                          <a:cs typeface="Trebuchet MS"/>
                          <a:sym typeface="Trebuchet MS"/>
                        </a:rPr>
                        <a:t>0.286</a:t>
                      </a:r>
                      <a:endParaRPr sz="1600" b="1"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0.262</a:t>
                      </a:r>
                      <a:endParaRPr sz="1600" u="none" strike="noStrike" cap="none">
                        <a:latin typeface="Trebuchet MS"/>
                        <a:ea typeface="Trebuchet MS"/>
                        <a:cs typeface="Trebuchet MS"/>
                        <a:sym typeface="Trebuchet MS"/>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rebuchet MS"/>
                          <a:ea typeface="Trebuchet MS"/>
                          <a:cs typeface="Trebuchet MS"/>
                          <a:sym typeface="Trebuchet MS"/>
                        </a:rPr>
                        <a:t>0.382</a:t>
                      </a:r>
                      <a:endParaRPr sz="1600" u="none" strike="noStrike" cap="none">
                        <a:latin typeface="Trebuchet MS"/>
                        <a:ea typeface="Trebuchet MS"/>
                        <a:cs typeface="Trebuchet MS"/>
                        <a:sym typeface="Trebuchet MS"/>
                      </a:endParaRPr>
                    </a:p>
                  </a:txBody>
                  <a:tcPr marL="91425" marR="91425" marT="91425" marB="91425" anchor="ctr"/>
                </a:tc>
                <a:extLst>
                  <a:ext uri="{0D108BD9-81ED-4DB2-BD59-A6C34878D82A}">
                    <a16:rowId xmlns:a16="http://schemas.microsoft.com/office/drawing/2014/main" val="10006"/>
                  </a:ext>
                </a:extLst>
              </a:tr>
            </a:tbl>
          </a:graphicData>
        </a:graphic>
      </p:graphicFrame>
      <p:pic>
        <p:nvPicPr>
          <p:cNvPr id="142" name="Google Shape;142;ga914b05318_1_101"/>
          <p:cNvPicPr preferRelativeResize="0"/>
          <p:nvPr/>
        </p:nvPicPr>
        <p:blipFill rotWithShape="1">
          <a:blip r:embed="rId9">
            <a:alphaModFix/>
          </a:blip>
          <a:srcRect l="14331" t="1903" r="2776" b="1904"/>
          <a:stretch/>
        </p:blipFill>
        <p:spPr>
          <a:xfrm>
            <a:off x="-6206893" y="22975734"/>
            <a:ext cx="5175600" cy="2296800"/>
          </a:xfrm>
          <a:prstGeom prst="rect">
            <a:avLst/>
          </a:prstGeom>
          <a:noFill/>
          <a:ln>
            <a:noFill/>
          </a:ln>
        </p:spPr>
      </p:pic>
      <p:sp>
        <p:nvSpPr>
          <p:cNvPr id="143" name="Google Shape;143;ga914b05318_1_101"/>
          <p:cNvSpPr txBox="1"/>
          <p:nvPr/>
        </p:nvSpPr>
        <p:spPr>
          <a:xfrm>
            <a:off x="-8160325" y="19697163"/>
            <a:ext cx="6845400" cy="3082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FFFFFF"/>
                </a:solidFill>
                <a:latin typeface="Trebuchet MS"/>
                <a:ea typeface="Trebuchet MS"/>
                <a:cs typeface="Trebuchet MS"/>
                <a:sym typeface="Trebuchet MS"/>
              </a:rPr>
              <a:t>In this experiment, measured signals at the 3D accelerometer module (mounted at sole) were transmitted to a PC through a Bluetooth 2.0 module at the back-lateral side of the shoe. Transmitted data was saved by custom-made Labview software and analyzed by a custom-made Matlab program.</a:t>
            </a:r>
            <a:endParaRPr sz="2400" b="0" i="0" u="none" strike="noStrike" cap="none">
              <a:solidFill>
                <a:srgbClr val="FFFFFF"/>
              </a:solidFill>
              <a:latin typeface="Trebuchet MS"/>
              <a:ea typeface="Trebuchet MS"/>
              <a:cs typeface="Trebuchet MS"/>
              <a:sym typeface="Trebuchet MS"/>
            </a:endParaRPr>
          </a:p>
        </p:txBody>
      </p:sp>
      <p:sp>
        <p:nvSpPr>
          <p:cNvPr id="144" name="Google Shape;144;ga914b05318_1_101"/>
          <p:cNvSpPr txBox="1"/>
          <p:nvPr/>
        </p:nvSpPr>
        <p:spPr>
          <a:xfrm>
            <a:off x="-7810825" y="16123663"/>
            <a:ext cx="6146400" cy="926100"/>
          </a:xfrm>
          <a:prstGeom prst="rect">
            <a:avLst/>
          </a:prstGeom>
          <a:noFill/>
          <a:ln>
            <a:noFill/>
          </a:ln>
        </p:spPr>
        <p:txBody>
          <a:bodyPr spcFirstLastPara="1" wrap="square" lIns="91425" tIns="91425" rIns="91425" bIns="91425" anchor="t" anchorCtr="0">
            <a:noAutofit/>
          </a:bodyPr>
          <a:lstStyle/>
          <a:p>
            <a:pPr marL="457200" marR="0" lvl="0" indent="-406400" algn="just" rtl="0">
              <a:lnSpc>
                <a:spcPct val="100000"/>
              </a:lnSpc>
              <a:spcBef>
                <a:spcPts val="0"/>
              </a:spcBef>
              <a:spcAft>
                <a:spcPts val="0"/>
              </a:spcAft>
              <a:buClr>
                <a:srgbClr val="FFFFFF"/>
              </a:buClr>
              <a:buSzPts val="2800"/>
              <a:buFont typeface="Trebuchet MS"/>
              <a:buAutoNum type="alphaLcPeriod"/>
            </a:pPr>
            <a:r>
              <a:rPr lang="en-US" sz="2800" b="0" i="0" u="none" strike="noStrike" cap="none">
                <a:solidFill>
                  <a:srgbClr val="FFFFFF"/>
                </a:solidFill>
                <a:latin typeface="Trebuchet MS"/>
                <a:ea typeface="Trebuchet MS"/>
                <a:cs typeface="Trebuchet MS"/>
                <a:sym typeface="Trebuchet MS"/>
              </a:rPr>
              <a:t>Accelerometers in shoes - Eom et al. </a:t>
            </a:r>
            <a:endParaRPr sz="2800" b="0" i="0" u="none" strike="noStrike" cap="none">
              <a:solidFill>
                <a:srgbClr val="FFFFFF"/>
              </a:solidFill>
              <a:latin typeface="Trebuchet MS"/>
              <a:ea typeface="Trebuchet MS"/>
              <a:cs typeface="Trebuchet MS"/>
              <a:sym typeface="Trebuchet MS"/>
            </a:endParaRPr>
          </a:p>
        </p:txBody>
      </p:sp>
      <p:sp>
        <p:nvSpPr>
          <p:cNvPr id="145" name="Google Shape;145;ga914b05318_1_101"/>
          <p:cNvSpPr txBox="1"/>
          <p:nvPr/>
        </p:nvSpPr>
        <p:spPr>
          <a:xfrm>
            <a:off x="1426570" y="20587138"/>
            <a:ext cx="5175600" cy="926100"/>
          </a:xfrm>
          <a:prstGeom prst="rect">
            <a:avLst/>
          </a:prstGeom>
          <a:noFill/>
          <a:ln>
            <a:noFill/>
          </a:ln>
        </p:spPr>
        <p:txBody>
          <a:bodyPr spcFirstLastPara="1" wrap="square" lIns="91425" tIns="91425" rIns="91425" bIns="91425" anchor="t" anchorCtr="0">
            <a:noAutofit/>
          </a:bodyPr>
          <a:lstStyle/>
          <a:p>
            <a:pPr marL="457200" marR="0" lvl="0" indent="-406400" algn="just" rtl="0">
              <a:lnSpc>
                <a:spcPct val="100000"/>
              </a:lnSpc>
              <a:spcBef>
                <a:spcPts val="0"/>
              </a:spcBef>
              <a:spcAft>
                <a:spcPts val="0"/>
              </a:spcAft>
              <a:buClr>
                <a:srgbClr val="000000"/>
              </a:buClr>
              <a:buSzPts val="2800"/>
              <a:buFont typeface="Trebuchet MS"/>
              <a:buAutoNum type="alphaLcPeriod"/>
            </a:pPr>
            <a:r>
              <a:rPr lang="en-US" sz="2800" b="0" i="0" u="none" strike="noStrike" cap="none">
                <a:solidFill>
                  <a:srgbClr val="000000"/>
                </a:solidFill>
                <a:latin typeface="Trebuchet MS"/>
                <a:ea typeface="Trebuchet MS"/>
                <a:cs typeface="Trebuchet MS"/>
                <a:sym typeface="Trebuchet MS"/>
              </a:rPr>
              <a:t>3D-Accelerometer Wearable  System - Bachlin et al. </a:t>
            </a:r>
            <a:endParaRPr sz="2800" b="0" i="0" u="none" strike="noStrike" cap="none">
              <a:solidFill>
                <a:srgbClr val="000000"/>
              </a:solidFill>
              <a:latin typeface="Trebuchet MS"/>
              <a:ea typeface="Trebuchet MS"/>
              <a:cs typeface="Trebuchet MS"/>
              <a:sym typeface="Trebuchet MS"/>
            </a:endParaRPr>
          </a:p>
        </p:txBody>
      </p:sp>
      <p:sp>
        <p:nvSpPr>
          <p:cNvPr id="146" name="Google Shape;146;ga914b05318_1_101"/>
          <p:cNvSpPr txBox="1"/>
          <p:nvPr/>
        </p:nvSpPr>
        <p:spPr>
          <a:xfrm>
            <a:off x="851949" y="24987427"/>
            <a:ext cx="6469200" cy="1677506"/>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rebuchet MS"/>
                <a:ea typeface="Trebuchet MS"/>
                <a:cs typeface="Trebuchet MS"/>
                <a:sym typeface="Trebuchet MS"/>
              </a:rPr>
              <a:t>Sensors are attached to the shank, thigh and lower back where the wearable computer is attached to. There is a notable drop in acceleration.</a:t>
            </a:r>
            <a:endParaRPr sz="2400" b="0" i="0" u="none" strike="noStrike" cap="none">
              <a:solidFill>
                <a:srgbClr val="000000"/>
              </a:solidFill>
              <a:latin typeface="Trebuchet MS"/>
              <a:ea typeface="Trebuchet MS"/>
              <a:cs typeface="Trebuchet MS"/>
              <a:sym typeface="Trebuchet MS"/>
            </a:endParaRPr>
          </a:p>
        </p:txBody>
      </p:sp>
      <p:sp>
        <p:nvSpPr>
          <p:cNvPr id="147" name="Google Shape;147;ga914b05318_1_101"/>
          <p:cNvSpPr txBox="1"/>
          <p:nvPr/>
        </p:nvSpPr>
        <p:spPr>
          <a:xfrm>
            <a:off x="8382460" y="14591983"/>
            <a:ext cx="6194100" cy="14163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rebuchet MS"/>
                <a:ea typeface="Trebuchet MS"/>
                <a:cs typeface="Trebuchet MS"/>
                <a:sym typeface="Trebuchet MS"/>
              </a:rPr>
              <a:t>b. Vertical Ground Reaction Force measurement with force insoles - Alam et al.</a:t>
            </a:r>
            <a:endParaRPr sz="2800" b="0" i="0" u="none" strike="noStrike" cap="none">
              <a:solidFill>
                <a:srgbClr val="000000"/>
              </a:solidFill>
              <a:latin typeface="Trebuchet MS"/>
              <a:ea typeface="Trebuchet MS"/>
              <a:cs typeface="Trebuchet MS"/>
              <a:sym typeface="Trebuchet MS"/>
            </a:endParaRPr>
          </a:p>
        </p:txBody>
      </p:sp>
      <p:sp>
        <p:nvSpPr>
          <p:cNvPr id="148" name="Google Shape;148;ga914b05318_1_101"/>
          <p:cNvSpPr txBox="1"/>
          <p:nvPr/>
        </p:nvSpPr>
        <p:spPr>
          <a:xfrm>
            <a:off x="8244910" y="18576834"/>
            <a:ext cx="6469200" cy="2863035"/>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rebuchet MS"/>
                <a:ea typeface="Trebuchet MS"/>
                <a:cs typeface="Trebuchet MS"/>
                <a:sym typeface="Trebuchet MS"/>
              </a:rPr>
              <a:t>The system used to collect gait data consists of eight sensors beneath each foot and a recording unit. A small and light recording unit was carried at the waist. The subjects walked at their natural pace on level ground for two minutes, and data was acquired with a sampling frequency of 100 Hz.</a:t>
            </a:r>
            <a:endParaRPr sz="2400" b="0" i="0" u="none" strike="noStrike" cap="none">
              <a:solidFill>
                <a:srgbClr val="000000"/>
              </a:solidFill>
              <a:latin typeface="Trebuchet MS"/>
              <a:ea typeface="Trebuchet MS"/>
              <a:cs typeface="Trebuchet MS"/>
              <a:sym typeface="Trebuchet MS"/>
            </a:endParaRPr>
          </a:p>
        </p:txBody>
      </p:sp>
      <p:sp>
        <p:nvSpPr>
          <p:cNvPr id="149" name="Google Shape;149;ga914b05318_1_101"/>
          <p:cNvSpPr/>
          <p:nvPr/>
        </p:nvSpPr>
        <p:spPr>
          <a:xfrm>
            <a:off x="17920835" y="7038956"/>
            <a:ext cx="6726230" cy="1192537"/>
          </a:xfrm>
          <a:custGeom>
            <a:avLst/>
            <a:gdLst/>
            <a:ahLst/>
            <a:cxnLst/>
            <a:rect l="l" t="t" r="r" b="b"/>
            <a:pathLst>
              <a:path w="126910" h="26755" extrusionOk="0">
                <a:moveTo>
                  <a:pt x="0" y="1"/>
                </a:moveTo>
                <a:lnTo>
                  <a:pt x="0" y="26754"/>
                </a:lnTo>
                <a:lnTo>
                  <a:pt x="126909" y="26754"/>
                </a:lnTo>
                <a:lnTo>
                  <a:pt x="126909" y="1"/>
                </a:lnTo>
                <a:close/>
              </a:path>
            </a:pathLst>
          </a:custGeom>
          <a:solidFill>
            <a:srgbClr val="5EB2FC"/>
          </a:solidFill>
          <a:ln>
            <a:noFill/>
          </a:ln>
        </p:spPr>
        <p:txBody>
          <a:bodyPr spcFirstLastPara="1" wrap="square" lIns="1764300" tIns="294000" rIns="1764300" bIns="294000" anchor="ctr" anchorCtr="0">
            <a:noAutofit/>
          </a:bodyPr>
          <a:lstStyle/>
          <a:p>
            <a:pPr marL="0" marR="0" lvl="0" indent="0" algn="ctr" rtl="0">
              <a:lnSpc>
                <a:spcPct val="100000"/>
              </a:lnSpc>
              <a:spcBef>
                <a:spcPts val="0"/>
              </a:spcBef>
              <a:spcAft>
                <a:spcPts val="0"/>
              </a:spcAft>
              <a:buClr>
                <a:srgbClr val="000000"/>
              </a:buClr>
              <a:buSzPts val="3500"/>
              <a:buFont typeface="Arial"/>
              <a:buNone/>
            </a:pPr>
            <a:endParaRPr sz="3900" b="0" i="0" u="none" strike="noStrike" cap="none">
              <a:solidFill>
                <a:srgbClr val="FFFFFF"/>
              </a:solidFill>
              <a:latin typeface="Roboto"/>
              <a:ea typeface="Roboto"/>
              <a:cs typeface="Roboto"/>
              <a:sym typeface="Roboto"/>
            </a:endParaRPr>
          </a:p>
        </p:txBody>
      </p:sp>
      <p:sp>
        <p:nvSpPr>
          <p:cNvPr id="150" name="Google Shape;150;ga914b05318_1_101"/>
          <p:cNvSpPr txBox="1"/>
          <p:nvPr/>
        </p:nvSpPr>
        <p:spPr>
          <a:xfrm>
            <a:off x="18444080" y="7160081"/>
            <a:ext cx="5966100" cy="926100"/>
          </a:xfrm>
          <a:prstGeom prst="rect">
            <a:avLst/>
          </a:prstGeom>
          <a:noFill/>
          <a:ln>
            <a:noFill/>
          </a:ln>
        </p:spPr>
        <p:txBody>
          <a:bodyPr spcFirstLastPara="1" wrap="square" lIns="220600" tIns="220600" rIns="220600" bIns="2206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FFFFFF"/>
                </a:solidFill>
                <a:latin typeface="Trebuchet MS"/>
                <a:ea typeface="Trebuchet MS"/>
                <a:cs typeface="Trebuchet MS"/>
                <a:sym typeface="Trebuchet MS"/>
              </a:rPr>
              <a:t>17 samples from 10 PD patients</a:t>
            </a:r>
            <a:r>
              <a:rPr lang="en-US" sz="2000">
                <a:solidFill>
                  <a:srgbClr val="FFFFFF"/>
                </a:solidFill>
                <a:latin typeface="Trebuchet MS"/>
                <a:ea typeface="Trebuchet MS"/>
                <a:cs typeface="Trebuchet MS"/>
                <a:sym typeface="Trebuchet MS"/>
              </a:rPr>
              <a:t>’</a:t>
            </a:r>
            <a:r>
              <a:rPr lang="en-US" sz="2000" b="0" i="0" u="none" strike="noStrike" cap="none">
                <a:solidFill>
                  <a:srgbClr val="FFFFFF"/>
                </a:solidFill>
                <a:latin typeface="Trebuchet MS"/>
                <a:ea typeface="Trebuchet MS"/>
                <a:cs typeface="Trebuchet MS"/>
                <a:sym typeface="Trebuchet MS"/>
              </a:rPr>
              <a:t> acceleration data from the hip, thigh and ankle.</a:t>
            </a:r>
            <a:endParaRPr sz="2000" b="0" i="0" u="none" strike="noStrike" cap="none">
              <a:solidFill>
                <a:srgbClr val="FFFFFF"/>
              </a:solidFill>
              <a:latin typeface="Trebuchet MS"/>
              <a:ea typeface="Trebuchet MS"/>
              <a:cs typeface="Trebuchet MS"/>
              <a:sym typeface="Trebuchet MS"/>
            </a:endParaRPr>
          </a:p>
        </p:txBody>
      </p:sp>
      <p:sp>
        <p:nvSpPr>
          <p:cNvPr id="151" name="Google Shape;151;ga914b05318_1_101"/>
          <p:cNvSpPr/>
          <p:nvPr/>
        </p:nvSpPr>
        <p:spPr>
          <a:xfrm>
            <a:off x="17933941" y="8256988"/>
            <a:ext cx="6726177" cy="1982852"/>
          </a:xfrm>
          <a:custGeom>
            <a:avLst/>
            <a:gdLst/>
            <a:ahLst/>
            <a:cxnLst/>
            <a:rect l="l" t="t" r="r" b="b"/>
            <a:pathLst>
              <a:path w="126909" h="26742" extrusionOk="0">
                <a:moveTo>
                  <a:pt x="0" y="0"/>
                </a:moveTo>
                <a:lnTo>
                  <a:pt x="0" y="26741"/>
                </a:lnTo>
                <a:lnTo>
                  <a:pt x="126909" y="26741"/>
                </a:lnTo>
                <a:lnTo>
                  <a:pt x="126909" y="0"/>
                </a:lnTo>
                <a:close/>
              </a:path>
            </a:pathLst>
          </a:custGeom>
          <a:solidFill>
            <a:srgbClr val="4949E7"/>
          </a:solidFill>
          <a:ln>
            <a:noFill/>
          </a:ln>
        </p:spPr>
        <p:txBody>
          <a:bodyPr spcFirstLastPara="1" wrap="square" lIns="1764300" tIns="294000" rIns="1764300" bIns="294000" anchor="ctr" anchorCtr="0">
            <a:noAutofit/>
          </a:bodyPr>
          <a:lstStyle/>
          <a:p>
            <a:pPr marL="0" marR="0" lvl="0" indent="0" algn="ctr" rtl="0">
              <a:lnSpc>
                <a:spcPct val="100000"/>
              </a:lnSpc>
              <a:spcBef>
                <a:spcPts val="0"/>
              </a:spcBef>
              <a:spcAft>
                <a:spcPts val="0"/>
              </a:spcAft>
              <a:buClr>
                <a:srgbClr val="000000"/>
              </a:buClr>
              <a:buSzPts val="3500"/>
              <a:buFont typeface="Arial"/>
              <a:buNone/>
            </a:pPr>
            <a:endParaRPr sz="4500" b="0" i="0" u="none" strike="noStrike" cap="none">
              <a:solidFill>
                <a:srgbClr val="FFFFFF"/>
              </a:solidFill>
              <a:latin typeface="Arial"/>
              <a:ea typeface="Arial"/>
              <a:cs typeface="Arial"/>
              <a:sym typeface="Arial"/>
            </a:endParaRPr>
          </a:p>
        </p:txBody>
      </p:sp>
      <p:grpSp>
        <p:nvGrpSpPr>
          <p:cNvPr id="152" name="Google Shape;152;ga914b05318_1_101"/>
          <p:cNvGrpSpPr/>
          <p:nvPr/>
        </p:nvGrpSpPr>
        <p:grpSpPr>
          <a:xfrm>
            <a:off x="15347064" y="6853970"/>
            <a:ext cx="3253196" cy="1516672"/>
            <a:chOff x="1344854" y="1263775"/>
            <a:chExt cx="2047709" cy="1019200"/>
          </a:xfrm>
        </p:grpSpPr>
        <p:sp>
          <p:nvSpPr>
            <p:cNvPr id="153" name="Google Shape;153;ga914b05318_1_101"/>
            <p:cNvSpPr/>
            <p:nvPr/>
          </p:nvSpPr>
          <p:spPr>
            <a:xfrm>
              <a:off x="2577838" y="1355175"/>
              <a:ext cx="814725" cy="814700"/>
            </a:xfrm>
            <a:custGeom>
              <a:avLst/>
              <a:gdLst/>
              <a:ahLst/>
              <a:cxnLst/>
              <a:rect l="l" t="t" r="r" b="b"/>
              <a:pathLst>
                <a:path w="32589" h="32588" extrusionOk="0">
                  <a:moveTo>
                    <a:pt x="16288" y="0"/>
                  </a:moveTo>
                  <a:cubicBezTo>
                    <a:pt x="7287" y="0"/>
                    <a:pt x="1" y="7299"/>
                    <a:pt x="1" y="16300"/>
                  </a:cubicBezTo>
                  <a:cubicBezTo>
                    <a:pt x="1" y="25289"/>
                    <a:pt x="7287" y="32587"/>
                    <a:pt x="16288" y="32587"/>
                  </a:cubicBezTo>
                  <a:cubicBezTo>
                    <a:pt x="25290" y="32587"/>
                    <a:pt x="32588" y="25289"/>
                    <a:pt x="32588" y="16300"/>
                  </a:cubicBezTo>
                  <a:cubicBezTo>
                    <a:pt x="32588" y="7299"/>
                    <a:pt x="25290" y="0"/>
                    <a:pt x="16288" y="0"/>
                  </a:cubicBezTo>
                  <a:close/>
                </a:path>
              </a:pathLst>
            </a:custGeom>
            <a:solidFill>
              <a:srgbClr val="0C8AE8"/>
            </a:solid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4" name="Google Shape;154;ga914b05318_1_101"/>
            <p:cNvGrpSpPr/>
            <p:nvPr/>
          </p:nvGrpSpPr>
          <p:grpSpPr>
            <a:xfrm>
              <a:off x="1344854" y="1263775"/>
              <a:ext cx="1770884" cy="1019200"/>
              <a:chOff x="1344854" y="1263775"/>
              <a:chExt cx="1770884" cy="1019200"/>
            </a:xfrm>
          </p:grpSpPr>
          <p:sp>
            <p:nvSpPr>
              <p:cNvPr id="155" name="Google Shape;155;ga914b05318_1_101"/>
              <p:cNvSpPr txBox="1"/>
              <p:nvPr/>
            </p:nvSpPr>
            <p:spPr>
              <a:xfrm>
                <a:off x="1344854" y="1641512"/>
                <a:ext cx="1233000" cy="263700"/>
              </a:xfrm>
              <a:prstGeom prst="rect">
                <a:avLst/>
              </a:prstGeom>
              <a:noFill/>
              <a:ln>
                <a:noFill/>
              </a:ln>
            </p:spPr>
            <p:txBody>
              <a:bodyPr spcFirstLastPara="1" wrap="square" lIns="294000" tIns="294000" rIns="294000" bIns="294000" anchor="ctr" anchorCtr="0">
                <a:noAutofit/>
              </a:bodyPr>
              <a:lstStyle/>
              <a:p>
                <a:pPr marL="0" marR="0" lvl="0" indent="0" algn="r" rtl="0">
                  <a:lnSpc>
                    <a:spcPct val="100000"/>
                  </a:lnSpc>
                  <a:spcBef>
                    <a:spcPts val="0"/>
                  </a:spcBef>
                  <a:spcAft>
                    <a:spcPts val="0"/>
                  </a:spcAft>
                  <a:buClr>
                    <a:srgbClr val="000000"/>
                  </a:buClr>
                  <a:buSzPts val="3200"/>
                  <a:buFont typeface="Arial"/>
                  <a:buNone/>
                </a:pPr>
                <a:r>
                  <a:rPr lang="en-US" sz="2800" b="0" i="0" u="none" strike="noStrike" cap="none">
                    <a:solidFill>
                      <a:srgbClr val="5EB2FC"/>
                    </a:solidFill>
                    <a:latin typeface="Fira Sans Extra Condensed Medium"/>
                    <a:ea typeface="Fira Sans Extra Condensed Medium"/>
                    <a:cs typeface="Fira Sans Extra Condensed Medium"/>
                    <a:sym typeface="Fira Sans Extra Condensed Medium"/>
                  </a:rPr>
                  <a:t>DaphNET Dataset</a:t>
                </a:r>
                <a:endParaRPr sz="2800" b="0" i="0" u="none" strike="noStrike" cap="none">
                  <a:solidFill>
                    <a:srgbClr val="5EB2FC"/>
                  </a:solidFill>
                  <a:latin typeface="Arial"/>
                  <a:ea typeface="Arial"/>
                  <a:cs typeface="Arial"/>
                  <a:sym typeface="Arial"/>
                </a:endParaRPr>
              </a:p>
            </p:txBody>
          </p:sp>
          <p:sp>
            <p:nvSpPr>
              <p:cNvPr id="156" name="Google Shape;156;ga914b05318_1_101"/>
              <p:cNvSpPr/>
              <p:nvPr/>
            </p:nvSpPr>
            <p:spPr>
              <a:xfrm>
                <a:off x="2475738" y="1263775"/>
                <a:ext cx="640000" cy="1019200"/>
              </a:xfrm>
              <a:custGeom>
                <a:avLst/>
                <a:gdLst/>
                <a:ahLst/>
                <a:cxnLst/>
                <a:rect l="l" t="t" r="r" b="b"/>
                <a:pathLst>
                  <a:path w="25600" h="40768" extrusionOk="0">
                    <a:moveTo>
                      <a:pt x="20384" y="1"/>
                    </a:moveTo>
                    <a:cubicBezTo>
                      <a:pt x="9133" y="1"/>
                      <a:pt x="1" y="9121"/>
                      <a:pt x="1" y="20384"/>
                    </a:cubicBezTo>
                    <a:cubicBezTo>
                      <a:pt x="1" y="31636"/>
                      <a:pt x="9133" y="40768"/>
                      <a:pt x="20384" y="40768"/>
                    </a:cubicBezTo>
                    <a:lnTo>
                      <a:pt x="20384" y="25599"/>
                    </a:lnTo>
                    <a:lnTo>
                      <a:pt x="25599" y="20384"/>
                    </a:lnTo>
                    <a:lnTo>
                      <a:pt x="20384" y="15169"/>
                    </a:lnTo>
                    <a:lnTo>
                      <a:pt x="20384" y="1"/>
                    </a:lnTo>
                    <a:close/>
                  </a:path>
                </a:pathLst>
              </a:custGeom>
              <a:solidFill>
                <a:srgbClr val="5EB2FC"/>
              </a:solid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7" name="Google Shape;157;ga914b05318_1_101"/>
          <p:cNvSpPr/>
          <p:nvPr/>
        </p:nvSpPr>
        <p:spPr>
          <a:xfrm>
            <a:off x="18038027" y="10254518"/>
            <a:ext cx="6608838" cy="1516673"/>
          </a:xfrm>
          <a:custGeom>
            <a:avLst/>
            <a:gdLst/>
            <a:ahLst/>
            <a:cxnLst/>
            <a:rect l="l" t="t" r="r" b="b"/>
            <a:pathLst>
              <a:path w="126910" h="26742" extrusionOk="0">
                <a:moveTo>
                  <a:pt x="0" y="0"/>
                </a:moveTo>
                <a:lnTo>
                  <a:pt x="0" y="26742"/>
                </a:lnTo>
                <a:lnTo>
                  <a:pt x="126909" y="26742"/>
                </a:lnTo>
                <a:lnTo>
                  <a:pt x="126909" y="0"/>
                </a:lnTo>
                <a:close/>
              </a:path>
            </a:pathLst>
          </a:custGeom>
          <a:solidFill>
            <a:srgbClr val="EC3A3B"/>
          </a:solidFill>
          <a:ln>
            <a:noFill/>
          </a:ln>
        </p:spPr>
        <p:txBody>
          <a:bodyPr spcFirstLastPara="1" wrap="square" lIns="1764300" tIns="294000" rIns="1764300" bIns="294000" anchor="ctr" anchorCtr="0">
            <a:noAutofit/>
          </a:bodyPr>
          <a:lstStyle/>
          <a:p>
            <a:pPr marL="0" marR="0" lvl="0" indent="0" algn="ctr" rtl="0">
              <a:lnSpc>
                <a:spcPct val="100000"/>
              </a:lnSpc>
              <a:spcBef>
                <a:spcPts val="0"/>
              </a:spcBef>
              <a:spcAft>
                <a:spcPts val="0"/>
              </a:spcAft>
              <a:buClr>
                <a:srgbClr val="000000"/>
              </a:buClr>
              <a:buSzPts val="3500"/>
              <a:buFont typeface="Arial"/>
              <a:buNone/>
            </a:pPr>
            <a:endParaRPr sz="4500" b="0" i="0" u="none" strike="noStrike" cap="none">
              <a:solidFill>
                <a:srgbClr val="FFFFFF"/>
              </a:solidFill>
              <a:latin typeface="Arial"/>
              <a:ea typeface="Arial"/>
              <a:cs typeface="Arial"/>
              <a:sym typeface="Arial"/>
            </a:endParaRPr>
          </a:p>
        </p:txBody>
      </p:sp>
      <p:grpSp>
        <p:nvGrpSpPr>
          <p:cNvPr id="158" name="Google Shape;158;ga914b05318_1_101"/>
          <p:cNvGrpSpPr/>
          <p:nvPr/>
        </p:nvGrpSpPr>
        <p:grpSpPr>
          <a:xfrm>
            <a:off x="23938941" y="8344673"/>
            <a:ext cx="4016750" cy="1796646"/>
            <a:chOff x="5751463" y="1887075"/>
            <a:chExt cx="2175332" cy="1019200"/>
          </a:xfrm>
        </p:grpSpPr>
        <p:sp>
          <p:nvSpPr>
            <p:cNvPr id="159" name="Google Shape;159;ga914b05318_1_101"/>
            <p:cNvSpPr/>
            <p:nvPr/>
          </p:nvSpPr>
          <p:spPr>
            <a:xfrm>
              <a:off x="5751463" y="2000175"/>
              <a:ext cx="814700" cy="814725"/>
            </a:xfrm>
            <a:custGeom>
              <a:avLst/>
              <a:gdLst/>
              <a:ahLst/>
              <a:cxnLst/>
              <a:rect l="l" t="t" r="r" b="b"/>
              <a:pathLst>
                <a:path w="32588" h="32589" extrusionOk="0">
                  <a:moveTo>
                    <a:pt x="16300" y="1"/>
                  </a:moveTo>
                  <a:cubicBezTo>
                    <a:pt x="7299" y="1"/>
                    <a:pt x="0" y="7287"/>
                    <a:pt x="0" y="16289"/>
                  </a:cubicBezTo>
                  <a:cubicBezTo>
                    <a:pt x="0" y="25290"/>
                    <a:pt x="7299" y="32588"/>
                    <a:pt x="16300" y="32588"/>
                  </a:cubicBezTo>
                  <a:cubicBezTo>
                    <a:pt x="25301" y="32588"/>
                    <a:pt x="32588" y="25290"/>
                    <a:pt x="32588" y="16289"/>
                  </a:cubicBezTo>
                  <a:cubicBezTo>
                    <a:pt x="32588" y="7287"/>
                    <a:pt x="25301" y="1"/>
                    <a:pt x="16300" y="1"/>
                  </a:cubicBezTo>
                  <a:close/>
                </a:path>
              </a:pathLst>
            </a:custGeom>
            <a:solidFill>
              <a:srgbClr val="1919CE"/>
            </a:solid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0" name="Google Shape;160;ga914b05318_1_101"/>
            <p:cNvGrpSpPr/>
            <p:nvPr/>
          </p:nvGrpSpPr>
          <p:grpSpPr>
            <a:xfrm>
              <a:off x="6028263" y="1887075"/>
              <a:ext cx="1898532" cy="1019200"/>
              <a:chOff x="6028263" y="1887075"/>
              <a:chExt cx="1898532" cy="1019200"/>
            </a:xfrm>
          </p:grpSpPr>
          <p:sp>
            <p:nvSpPr>
              <p:cNvPr id="161" name="Google Shape;161;ga914b05318_1_101"/>
              <p:cNvSpPr/>
              <p:nvPr/>
            </p:nvSpPr>
            <p:spPr>
              <a:xfrm>
                <a:off x="6028263" y="1887075"/>
                <a:ext cx="640000" cy="1019200"/>
              </a:xfrm>
              <a:custGeom>
                <a:avLst/>
                <a:gdLst/>
                <a:ahLst/>
                <a:cxnLst/>
                <a:rect l="l" t="t" r="r" b="b"/>
                <a:pathLst>
                  <a:path w="25600" h="40768" extrusionOk="0">
                    <a:moveTo>
                      <a:pt x="5216" y="0"/>
                    </a:moveTo>
                    <a:lnTo>
                      <a:pt x="5216" y="15169"/>
                    </a:lnTo>
                    <a:lnTo>
                      <a:pt x="1" y="20384"/>
                    </a:lnTo>
                    <a:lnTo>
                      <a:pt x="5216" y="25599"/>
                    </a:lnTo>
                    <a:lnTo>
                      <a:pt x="5216" y="40767"/>
                    </a:lnTo>
                    <a:cubicBezTo>
                      <a:pt x="16467" y="40767"/>
                      <a:pt x="25599" y="31635"/>
                      <a:pt x="25599" y="20384"/>
                    </a:cubicBezTo>
                    <a:cubicBezTo>
                      <a:pt x="25599" y="9121"/>
                      <a:pt x="16467" y="0"/>
                      <a:pt x="5216" y="0"/>
                    </a:cubicBezTo>
                    <a:close/>
                  </a:path>
                </a:pathLst>
              </a:custGeom>
              <a:solidFill>
                <a:srgbClr val="4949E7"/>
              </a:solid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4500"/>
                  <a:buFont typeface="Arial"/>
                  <a:buNone/>
                </a:pPr>
                <a:endParaRPr sz="4500" b="0" i="0" u="none" strike="noStrike" cap="none">
                  <a:solidFill>
                    <a:srgbClr val="000000"/>
                  </a:solidFill>
                  <a:latin typeface="Arial"/>
                  <a:ea typeface="Arial"/>
                  <a:cs typeface="Arial"/>
                  <a:sym typeface="Arial"/>
                </a:endParaRPr>
              </a:p>
            </p:txBody>
          </p:sp>
          <p:sp>
            <p:nvSpPr>
              <p:cNvPr id="162" name="Google Shape;162;ga914b05318_1_101"/>
              <p:cNvSpPr txBox="1"/>
              <p:nvPr/>
            </p:nvSpPr>
            <p:spPr>
              <a:xfrm>
                <a:off x="6601994" y="2275694"/>
                <a:ext cx="1324800" cy="263700"/>
              </a:xfrm>
              <a:prstGeom prst="rect">
                <a:avLst/>
              </a:prstGeom>
              <a:no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2800" b="0" i="0" u="none" strike="noStrike" cap="none">
                    <a:solidFill>
                      <a:srgbClr val="4949E7"/>
                    </a:solidFill>
                    <a:latin typeface="Fira Sans Extra Condensed Medium"/>
                    <a:ea typeface="Fira Sans Extra Condensed Medium"/>
                    <a:cs typeface="Fira Sans Extra Condensed Medium"/>
                    <a:sym typeface="Fira Sans Extra Condensed Medium"/>
                  </a:rPr>
                  <a:t>Signal Processing</a:t>
                </a:r>
                <a:endParaRPr sz="2800" b="0" i="0" u="none" strike="noStrike" cap="none">
                  <a:solidFill>
                    <a:srgbClr val="4949E7"/>
                  </a:solidFill>
                  <a:latin typeface="Arial"/>
                  <a:ea typeface="Arial"/>
                  <a:cs typeface="Arial"/>
                  <a:sym typeface="Arial"/>
                </a:endParaRPr>
              </a:p>
            </p:txBody>
          </p:sp>
        </p:grpSp>
      </p:grpSp>
      <p:sp>
        <p:nvSpPr>
          <p:cNvPr id="163" name="Google Shape;163;ga914b05318_1_101"/>
          <p:cNvSpPr txBox="1"/>
          <p:nvPr/>
        </p:nvSpPr>
        <p:spPr>
          <a:xfrm>
            <a:off x="18600437" y="10230182"/>
            <a:ext cx="5966100" cy="1416300"/>
          </a:xfrm>
          <a:prstGeom prst="rect">
            <a:avLst/>
          </a:prstGeom>
          <a:noFill/>
          <a:ln>
            <a:noFill/>
          </a:ln>
        </p:spPr>
        <p:txBody>
          <a:bodyPr spcFirstLastPara="1" wrap="square" lIns="220600" tIns="220600" rIns="220600" bIns="2206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FFFFFF"/>
                </a:solidFill>
                <a:latin typeface="Trebuchet MS"/>
                <a:ea typeface="Trebuchet MS"/>
                <a:cs typeface="Trebuchet MS"/>
                <a:sym typeface="Trebuchet MS"/>
              </a:rPr>
              <a:t>Linear and Gaussian SVM kernels against each of the freeze indices, based on either 2D (2 out of 3 axes) or 3D data.</a:t>
            </a:r>
            <a:endParaRPr sz="2000" b="0" i="0" u="none" strike="noStrike" cap="none">
              <a:solidFill>
                <a:srgbClr val="FFFFFF"/>
              </a:solidFill>
              <a:latin typeface="Trebuchet MS"/>
              <a:ea typeface="Trebuchet MS"/>
              <a:cs typeface="Trebuchet MS"/>
              <a:sym typeface="Trebuchet MS"/>
            </a:endParaRPr>
          </a:p>
        </p:txBody>
      </p:sp>
      <p:sp>
        <p:nvSpPr>
          <p:cNvPr id="164" name="Google Shape;164;ga914b05318_1_101"/>
          <p:cNvSpPr/>
          <p:nvPr/>
        </p:nvSpPr>
        <p:spPr>
          <a:xfrm>
            <a:off x="17930753" y="11810182"/>
            <a:ext cx="6695402" cy="1453227"/>
          </a:xfrm>
          <a:custGeom>
            <a:avLst/>
            <a:gdLst/>
            <a:ahLst/>
            <a:cxnLst/>
            <a:rect l="l" t="t" r="r" b="b"/>
            <a:pathLst>
              <a:path w="126909" h="26742" extrusionOk="0">
                <a:moveTo>
                  <a:pt x="0" y="0"/>
                </a:moveTo>
                <a:lnTo>
                  <a:pt x="0" y="26741"/>
                </a:lnTo>
                <a:lnTo>
                  <a:pt x="126909" y="26741"/>
                </a:lnTo>
                <a:lnTo>
                  <a:pt x="126909" y="0"/>
                </a:lnTo>
                <a:close/>
              </a:path>
            </a:pathLst>
          </a:custGeom>
          <a:solidFill>
            <a:srgbClr val="FCBD24"/>
          </a:solidFill>
          <a:ln>
            <a:noFill/>
          </a:ln>
        </p:spPr>
        <p:txBody>
          <a:bodyPr spcFirstLastPara="1" wrap="square" lIns="1764300" tIns="294000" rIns="1764300" bIns="294000" anchor="ctr" anchorCtr="0">
            <a:noAutofit/>
          </a:bodyPr>
          <a:lstStyle/>
          <a:p>
            <a:pPr marL="0" marR="0" lvl="0" indent="0" algn="ctr" rtl="0">
              <a:lnSpc>
                <a:spcPct val="100000"/>
              </a:lnSpc>
              <a:spcBef>
                <a:spcPts val="0"/>
              </a:spcBef>
              <a:spcAft>
                <a:spcPts val="0"/>
              </a:spcAft>
              <a:buClr>
                <a:srgbClr val="000000"/>
              </a:buClr>
              <a:buSzPts val="3500"/>
              <a:buFont typeface="Arial"/>
              <a:buNone/>
            </a:pPr>
            <a:endParaRPr sz="4500" b="0" i="0" u="none" strike="noStrike" cap="none">
              <a:solidFill>
                <a:srgbClr val="FFFFFF"/>
              </a:solidFill>
              <a:latin typeface="Arial"/>
              <a:ea typeface="Arial"/>
              <a:cs typeface="Arial"/>
              <a:sym typeface="Arial"/>
            </a:endParaRPr>
          </a:p>
        </p:txBody>
      </p:sp>
      <p:sp>
        <p:nvSpPr>
          <p:cNvPr id="165" name="Google Shape;165;ga914b05318_1_101"/>
          <p:cNvSpPr txBox="1"/>
          <p:nvPr/>
        </p:nvSpPr>
        <p:spPr>
          <a:xfrm>
            <a:off x="18186462" y="11794032"/>
            <a:ext cx="5843400" cy="1416300"/>
          </a:xfrm>
          <a:prstGeom prst="rect">
            <a:avLst/>
          </a:prstGeom>
          <a:noFill/>
          <a:ln>
            <a:noFill/>
          </a:ln>
        </p:spPr>
        <p:txBody>
          <a:bodyPr spcFirstLastPara="1" wrap="square" lIns="220600" tIns="220600" rIns="220600" bIns="2206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FFFFFF"/>
                </a:solidFill>
                <a:latin typeface="Trebuchet MS"/>
                <a:ea typeface="Trebuchet MS"/>
                <a:cs typeface="Trebuchet MS"/>
                <a:sym typeface="Trebuchet MS"/>
              </a:rPr>
              <a:t>Run in Python operating on an Arduino Nano BLE 33, using the best SVM model predicted. The built-in LED lights up upon the predicted freeze event.</a:t>
            </a:r>
            <a:endParaRPr sz="2000" b="0" i="0" u="none" strike="noStrike" cap="none">
              <a:solidFill>
                <a:srgbClr val="FFFFFF"/>
              </a:solidFill>
              <a:latin typeface="Trebuchet MS"/>
              <a:ea typeface="Trebuchet MS"/>
              <a:cs typeface="Trebuchet MS"/>
              <a:sym typeface="Trebuchet MS"/>
            </a:endParaRPr>
          </a:p>
        </p:txBody>
      </p:sp>
      <p:grpSp>
        <p:nvGrpSpPr>
          <p:cNvPr id="166" name="Google Shape;166;ga914b05318_1_101"/>
          <p:cNvGrpSpPr/>
          <p:nvPr/>
        </p:nvGrpSpPr>
        <p:grpSpPr>
          <a:xfrm>
            <a:off x="23844572" y="11573130"/>
            <a:ext cx="3827124" cy="1899381"/>
            <a:chOff x="5751463" y="1887075"/>
            <a:chExt cx="1883705" cy="1019200"/>
          </a:xfrm>
        </p:grpSpPr>
        <p:sp>
          <p:nvSpPr>
            <p:cNvPr id="167" name="Google Shape;167;ga914b05318_1_101"/>
            <p:cNvSpPr/>
            <p:nvPr/>
          </p:nvSpPr>
          <p:spPr>
            <a:xfrm>
              <a:off x="5751463" y="2000175"/>
              <a:ext cx="814700" cy="814725"/>
            </a:xfrm>
            <a:custGeom>
              <a:avLst/>
              <a:gdLst/>
              <a:ahLst/>
              <a:cxnLst/>
              <a:rect l="l" t="t" r="r" b="b"/>
              <a:pathLst>
                <a:path w="32588" h="32589" extrusionOk="0">
                  <a:moveTo>
                    <a:pt x="16300" y="1"/>
                  </a:moveTo>
                  <a:cubicBezTo>
                    <a:pt x="7299" y="1"/>
                    <a:pt x="0" y="7287"/>
                    <a:pt x="0" y="16289"/>
                  </a:cubicBezTo>
                  <a:cubicBezTo>
                    <a:pt x="0" y="25290"/>
                    <a:pt x="7299" y="32588"/>
                    <a:pt x="16300" y="32588"/>
                  </a:cubicBezTo>
                  <a:cubicBezTo>
                    <a:pt x="25301" y="32588"/>
                    <a:pt x="32588" y="25290"/>
                    <a:pt x="32588" y="16289"/>
                  </a:cubicBezTo>
                  <a:cubicBezTo>
                    <a:pt x="32588" y="7287"/>
                    <a:pt x="25301" y="1"/>
                    <a:pt x="16300" y="1"/>
                  </a:cubicBezTo>
                  <a:close/>
                </a:path>
              </a:pathLst>
            </a:custGeom>
            <a:solidFill>
              <a:srgbClr val="ED9700"/>
            </a:solid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8" name="Google Shape;168;ga914b05318_1_101"/>
            <p:cNvGrpSpPr/>
            <p:nvPr/>
          </p:nvGrpSpPr>
          <p:grpSpPr>
            <a:xfrm>
              <a:off x="6028263" y="1887075"/>
              <a:ext cx="1606905" cy="1019200"/>
              <a:chOff x="6028263" y="1887075"/>
              <a:chExt cx="1606905" cy="1019200"/>
            </a:xfrm>
          </p:grpSpPr>
          <p:sp>
            <p:nvSpPr>
              <p:cNvPr id="169" name="Google Shape;169;ga914b05318_1_101"/>
              <p:cNvSpPr txBox="1"/>
              <p:nvPr/>
            </p:nvSpPr>
            <p:spPr>
              <a:xfrm>
                <a:off x="6601988" y="2275703"/>
                <a:ext cx="1033180" cy="263700"/>
              </a:xfrm>
              <a:prstGeom prst="rect">
                <a:avLst/>
              </a:prstGeom>
              <a:no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2800" b="0" i="0" u="none" strike="noStrike" cap="none">
                    <a:solidFill>
                      <a:srgbClr val="FCBD24"/>
                    </a:solidFill>
                    <a:latin typeface="Fira Sans Extra Condensed Medium"/>
                    <a:ea typeface="Fira Sans Extra Condensed Medium"/>
                    <a:cs typeface="Fira Sans Extra Condensed Medium"/>
                    <a:sym typeface="Fira Sans Extra Condensed Medium"/>
                  </a:rPr>
                  <a:t>Arduino Program</a:t>
                </a:r>
                <a:endParaRPr sz="2800" b="0" i="0" u="none" strike="noStrike" cap="none">
                  <a:solidFill>
                    <a:srgbClr val="FCBD24"/>
                  </a:solidFill>
                  <a:latin typeface="Arial"/>
                  <a:ea typeface="Arial"/>
                  <a:cs typeface="Arial"/>
                  <a:sym typeface="Arial"/>
                </a:endParaRPr>
              </a:p>
            </p:txBody>
          </p:sp>
          <p:sp>
            <p:nvSpPr>
              <p:cNvPr id="170" name="Google Shape;170;ga914b05318_1_101"/>
              <p:cNvSpPr/>
              <p:nvPr/>
            </p:nvSpPr>
            <p:spPr>
              <a:xfrm>
                <a:off x="6028263" y="1887075"/>
                <a:ext cx="640000" cy="1019200"/>
              </a:xfrm>
              <a:custGeom>
                <a:avLst/>
                <a:gdLst/>
                <a:ahLst/>
                <a:cxnLst/>
                <a:rect l="l" t="t" r="r" b="b"/>
                <a:pathLst>
                  <a:path w="25600" h="40768" extrusionOk="0">
                    <a:moveTo>
                      <a:pt x="5216" y="0"/>
                    </a:moveTo>
                    <a:lnTo>
                      <a:pt x="5216" y="15169"/>
                    </a:lnTo>
                    <a:lnTo>
                      <a:pt x="1" y="20384"/>
                    </a:lnTo>
                    <a:lnTo>
                      <a:pt x="5216" y="25599"/>
                    </a:lnTo>
                    <a:lnTo>
                      <a:pt x="5216" y="40767"/>
                    </a:lnTo>
                    <a:cubicBezTo>
                      <a:pt x="16467" y="40767"/>
                      <a:pt x="25599" y="31635"/>
                      <a:pt x="25599" y="20384"/>
                    </a:cubicBezTo>
                    <a:cubicBezTo>
                      <a:pt x="25599" y="9121"/>
                      <a:pt x="16467" y="0"/>
                      <a:pt x="5216" y="0"/>
                    </a:cubicBezTo>
                    <a:close/>
                  </a:path>
                </a:pathLst>
              </a:custGeom>
              <a:solidFill>
                <a:srgbClr val="FCBD24"/>
              </a:solid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4500"/>
                  <a:buFont typeface="Arial"/>
                  <a:buNone/>
                </a:pPr>
                <a:endParaRPr sz="4500" b="0" i="0" u="none" strike="noStrike" cap="none">
                  <a:solidFill>
                    <a:srgbClr val="000000"/>
                  </a:solidFill>
                  <a:latin typeface="Arial"/>
                  <a:ea typeface="Arial"/>
                  <a:cs typeface="Arial"/>
                  <a:sym typeface="Arial"/>
                </a:endParaRPr>
              </a:p>
            </p:txBody>
          </p:sp>
        </p:grpSp>
      </p:grpSp>
      <p:grpSp>
        <p:nvGrpSpPr>
          <p:cNvPr id="171" name="Google Shape;171;ga914b05318_1_101"/>
          <p:cNvGrpSpPr/>
          <p:nvPr/>
        </p:nvGrpSpPr>
        <p:grpSpPr>
          <a:xfrm>
            <a:off x="14906074" y="10081244"/>
            <a:ext cx="3795317" cy="1899389"/>
            <a:chOff x="1402882" y="1263771"/>
            <a:chExt cx="1989681" cy="1019204"/>
          </a:xfrm>
        </p:grpSpPr>
        <p:sp>
          <p:nvSpPr>
            <p:cNvPr id="172" name="Google Shape;172;ga914b05318_1_101"/>
            <p:cNvSpPr/>
            <p:nvPr/>
          </p:nvSpPr>
          <p:spPr>
            <a:xfrm>
              <a:off x="2577838" y="1355175"/>
              <a:ext cx="814725" cy="814700"/>
            </a:xfrm>
            <a:custGeom>
              <a:avLst/>
              <a:gdLst/>
              <a:ahLst/>
              <a:cxnLst/>
              <a:rect l="l" t="t" r="r" b="b"/>
              <a:pathLst>
                <a:path w="32589" h="32588" extrusionOk="0">
                  <a:moveTo>
                    <a:pt x="16288" y="0"/>
                  </a:moveTo>
                  <a:cubicBezTo>
                    <a:pt x="7287" y="0"/>
                    <a:pt x="1" y="7299"/>
                    <a:pt x="1" y="16300"/>
                  </a:cubicBezTo>
                  <a:cubicBezTo>
                    <a:pt x="1" y="25289"/>
                    <a:pt x="7287" y="32587"/>
                    <a:pt x="16288" y="32587"/>
                  </a:cubicBezTo>
                  <a:cubicBezTo>
                    <a:pt x="25290" y="32587"/>
                    <a:pt x="32588" y="25289"/>
                    <a:pt x="32588" y="16300"/>
                  </a:cubicBezTo>
                  <a:cubicBezTo>
                    <a:pt x="32588" y="7299"/>
                    <a:pt x="25290" y="0"/>
                    <a:pt x="16288" y="0"/>
                  </a:cubicBezTo>
                  <a:close/>
                </a:path>
              </a:pathLst>
            </a:custGeom>
            <a:solidFill>
              <a:srgbClr val="CC0000"/>
            </a:solid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3" name="Google Shape;173;ga914b05318_1_101"/>
            <p:cNvGrpSpPr/>
            <p:nvPr/>
          </p:nvGrpSpPr>
          <p:grpSpPr>
            <a:xfrm>
              <a:off x="1402882" y="1263771"/>
              <a:ext cx="1712856" cy="1019204"/>
              <a:chOff x="1402882" y="1263771"/>
              <a:chExt cx="1712856" cy="1019204"/>
            </a:xfrm>
          </p:grpSpPr>
          <p:sp>
            <p:nvSpPr>
              <p:cNvPr id="174" name="Google Shape;174;ga914b05318_1_101"/>
              <p:cNvSpPr txBox="1"/>
              <p:nvPr/>
            </p:nvSpPr>
            <p:spPr>
              <a:xfrm>
                <a:off x="1402882" y="1263771"/>
                <a:ext cx="1123800" cy="1019100"/>
              </a:xfrm>
              <a:prstGeom prst="rect">
                <a:avLst/>
              </a:prstGeom>
              <a:noFill/>
              <a:ln>
                <a:noFill/>
              </a:ln>
            </p:spPr>
            <p:txBody>
              <a:bodyPr spcFirstLastPara="1" wrap="square" lIns="294000" tIns="294000" rIns="294000" bIns="294000" anchor="ctr" anchorCtr="0">
                <a:noAutofit/>
              </a:bodyPr>
              <a:lstStyle/>
              <a:p>
                <a:pPr marL="0" marR="0" lvl="0" indent="0" algn="r" rtl="0">
                  <a:lnSpc>
                    <a:spcPct val="100000"/>
                  </a:lnSpc>
                  <a:spcBef>
                    <a:spcPts val="0"/>
                  </a:spcBef>
                  <a:spcAft>
                    <a:spcPts val="0"/>
                  </a:spcAft>
                  <a:buClr>
                    <a:srgbClr val="000000"/>
                  </a:buClr>
                  <a:buSzPts val="3200"/>
                  <a:buFont typeface="Arial"/>
                  <a:buNone/>
                </a:pPr>
                <a:r>
                  <a:rPr lang="en-US" sz="2800" b="0" i="0" u="none" strike="noStrike" cap="none">
                    <a:solidFill>
                      <a:srgbClr val="EC3A3B"/>
                    </a:solidFill>
                    <a:latin typeface="Fira Sans Extra Condensed Medium"/>
                    <a:ea typeface="Fira Sans Extra Condensed Medium"/>
                    <a:cs typeface="Fira Sans Extra Condensed Medium"/>
                    <a:sym typeface="Fira Sans Extra Condensed Medium"/>
                  </a:rPr>
                  <a:t>Support Vector Machine (SVM) Analysis</a:t>
                </a:r>
                <a:endParaRPr sz="2800" b="0" i="0" u="none" strike="noStrike" cap="none">
                  <a:solidFill>
                    <a:srgbClr val="5EB2FC"/>
                  </a:solidFill>
                  <a:latin typeface="Fira Sans Extra Condensed Medium"/>
                  <a:ea typeface="Fira Sans Extra Condensed Medium"/>
                  <a:cs typeface="Fira Sans Extra Condensed Medium"/>
                  <a:sym typeface="Fira Sans Extra Condensed Medium"/>
                </a:endParaRPr>
              </a:p>
            </p:txBody>
          </p:sp>
          <p:sp>
            <p:nvSpPr>
              <p:cNvPr id="175" name="Google Shape;175;ga914b05318_1_101"/>
              <p:cNvSpPr/>
              <p:nvPr/>
            </p:nvSpPr>
            <p:spPr>
              <a:xfrm>
                <a:off x="2475738" y="1263775"/>
                <a:ext cx="640000" cy="1019200"/>
              </a:xfrm>
              <a:custGeom>
                <a:avLst/>
                <a:gdLst/>
                <a:ahLst/>
                <a:cxnLst/>
                <a:rect l="l" t="t" r="r" b="b"/>
                <a:pathLst>
                  <a:path w="25600" h="40768" extrusionOk="0">
                    <a:moveTo>
                      <a:pt x="20384" y="1"/>
                    </a:moveTo>
                    <a:cubicBezTo>
                      <a:pt x="9133" y="1"/>
                      <a:pt x="1" y="9121"/>
                      <a:pt x="1" y="20384"/>
                    </a:cubicBezTo>
                    <a:cubicBezTo>
                      <a:pt x="1" y="31636"/>
                      <a:pt x="9133" y="40768"/>
                      <a:pt x="20384" y="40768"/>
                    </a:cubicBezTo>
                    <a:lnTo>
                      <a:pt x="20384" y="25599"/>
                    </a:lnTo>
                    <a:lnTo>
                      <a:pt x="25599" y="20384"/>
                    </a:lnTo>
                    <a:lnTo>
                      <a:pt x="20384" y="15169"/>
                    </a:lnTo>
                    <a:lnTo>
                      <a:pt x="20384" y="1"/>
                    </a:lnTo>
                    <a:close/>
                  </a:path>
                </a:pathLst>
              </a:custGeom>
              <a:solidFill>
                <a:srgbClr val="EC3A3B"/>
              </a:solidFill>
              <a:ln>
                <a:noFill/>
              </a:ln>
            </p:spPr>
            <p:txBody>
              <a:bodyPr spcFirstLastPara="1" wrap="square" lIns="294000" tIns="294000" rIns="294000" bIns="2940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6" name="Google Shape;176;ga914b05318_1_101"/>
          <p:cNvSpPr txBox="1"/>
          <p:nvPr/>
        </p:nvSpPr>
        <p:spPr>
          <a:xfrm>
            <a:off x="7891164" y="21264427"/>
            <a:ext cx="7014900" cy="3668209"/>
          </a:xfrm>
          <a:prstGeom prst="rect">
            <a:avLst/>
          </a:prstGeom>
          <a:noFill/>
          <a:ln>
            <a:noFill/>
          </a:ln>
        </p:spPr>
        <p:txBody>
          <a:bodyPr spcFirstLastPara="1" wrap="square" lIns="91425" tIns="91425" rIns="91425" bIns="91425" anchor="t" anchorCtr="0">
            <a:noAutofit/>
          </a:bodyPr>
          <a:lstStyle/>
          <a:p>
            <a:pPr marL="457200" marR="0" lvl="0" indent="-438150" algn="l" rtl="0">
              <a:lnSpc>
                <a:spcPct val="100000"/>
              </a:lnSpc>
              <a:spcBef>
                <a:spcPts val="0"/>
              </a:spcBef>
              <a:spcAft>
                <a:spcPts val="0"/>
              </a:spcAft>
              <a:buClr>
                <a:schemeClr val="dk1"/>
              </a:buClr>
              <a:buSzPts val="3300"/>
              <a:buFont typeface="Trebuchet MS"/>
              <a:buAutoNum type="arabicPeriod" startAt="2"/>
            </a:pPr>
            <a:r>
              <a:rPr lang="en-US" sz="3300" b="1" i="0" u="sng" strike="noStrike" cap="none">
                <a:solidFill>
                  <a:schemeClr val="dk1"/>
                </a:solidFill>
                <a:latin typeface="Trebuchet MS"/>
                <a:ea typeface="Trebuchet MS"/>
                <a:cs typeface="Trebuchet MS"/>
                <a:sym typeface="Trebuchet MS"/>
              </a:rPr>
              <a:t>Machine learning approaches</a:t>
            </a:r>
            <a:endParaRPr sz="3300" b="1" i="0" u="sng" strike="noStrike" cap="none">
              <a:solidFill>
                <a:schemeClr val="dk1"/>
              </a:solidFill>
              <a:latin typeface="Trebuchet MS"/>
              <a:ea typeface="Trebuchet MS"/>
              <a:cs typeface="Trebuchet MS"/>
              <a:sym typeface="Trebuchet MS"/>
            </a:endParaRPr>
          </a:p>
          <a:p>
            <a:pPr marL="457200" marR="0" lvl="0" indent="0" algn="l" rtl="0">
              <a:lnSpc>
                <a:spcPct val="100000"/>
              </a:lnSpc>
              <a:spcBef>
                <a:spcPts val="0"/>
              </a:spcBef>
              <a:spcAft>
                <a:spcPts val="0"/>
              </a:spcAft>
              <a:buClr>
                <a:srgbClr val="000000"/>
              </a:buClr>
              <a:buSzPts val="900"/>
              <a:buFont typeface="Arial"/>
              <a:buNone/>
            </a:pPr>
            <a:endParaRPr sz="900" b="1" i="0" u="sng" strike="noStrike" cap="none">
              <a:solidFill>
                <a:schemeClr val="dk1"/>
              </a:solidFill>
              <a:latin typeface="Trebuchet MS"/>
              <a:ea typeface="Trebuchet MS"/>
              <a:cs typeface="Trebuchet MS"/>
              <a:sym typeface="Trebuchet MS"/>
            </a:endParaRPr>
          </a:p>
          <a:p>
            <a:pPr marL="914400" marR="0" lvl="1" indent="-381000" algn="l" rtl="0">
              <a:lnSpc>
                <a:spcPct val="100000"/>
              </a:lnSpc>
              <a:spcBef>
                <a:spcPts val="0"/>
              </a:spcBef>
              <a:spcAft>
                <a:spcPts val="0"/>
              </a:spcAft>
              <a:buClr>
                <a:schemeClr val="dk1"/>
              </a:buClr>
              <a:buSzPts val="2400"/>
              <a:buFont typeface="Trebuchet MS"/>
              <a:buAutoNum type="alphaLcPeriod"/>
            </a:pPr>
            <a:r>
              <a:rPr lang="en-US" sz="2400" b="0" i="0" u="none" strike="noStrike" cap="none">
                <a:solidFill>
                  <a:schemeClr val="dk1"/>
                </a:solidFill>
                <a:latin typeface="Trebuchet MS"/>
                <a:ea typeface="Trebuchet MS"/>
                <a:cs typeface="Trebuchet MS"/>
                <a:sym typeface="Trebuchet MS"/>
              </a:rPr>
              <a:t>Support Vector Machine (SVM)</a:t>
            </a:r>
            <a:endParaRPr sz="2400" b="0" i="0" u="none" strike="noStrike" cap="none">
              <a:solidFill>
                <a:schemeClr val="dk1"/>
              </a:solidFill>
              <a:latin typeface="Trebuchet MS"/>
              <a:ea typeface="Trebuchet MS"/>
              <a:cs typeface="Trebuchet MS"/>
              <a:sym typeface="Trebuchet MS"/>
            </a:endParaRPr>
          </a:p>
          <a:p>
            <a:pPr marL="1371600" marR="0" lvl="2" indent="-381000" algn="l" rtl="0">
              <a:lnSpc>
                <a:spcPct val="100000"/>
              </a:lnSpc>
              <a:spcBef>
                <a:spcPts val="0"/>
              </a:spcBef>
              <a:spcAft>
                <a:spcPts val="0"/>
              </a:spcAft>
              <a:buClr>
                <a:schemeClr val="dk1"/>
              </a:buClr>
              <a:buSzPts val="2400"/>
              <a:buFont typeface="Arial"/>
              <a:buAutoNum type="romanLcPeriod"/>
            </a:pPr>
            <a:r>
              <a:rPr lang="en-US" sz="2400" b="0" i="0" u="none" strike="noStrike" cap="none">
                <a:solidFill>
                  <a:schemeClr val="dk1"/>
                </a:solidFill>
                <a:latin typeface="Trebuchet MS"/>
                <a:ea typeface="Trebuchet MS"/>
                <a:cs typeface="Trebuchet MS"/>
                <a:sym typeface="Trebuchet MS"/>
              </a:rPr>
              <a:t>Considered the most accurate by Aich et al.</a:t>
            </a:r>
            <a:endParaRPr sz="2400" b="0" i="0" u="none" strike="noStrike" cap="none">
              <a:solidFill>
                <a:schemeClr val="dk1"/>
              </a:solidFill>
              <a:latin typeface="Trebuchet MS"/>
              <a:ea typeface="Trebuchet MS"/>
              <a:cs typeface="Trebuchet MS"/>
              <a:sym typeface="Trebuchet MS"/>
            </a:endParaRPr>
          </a:p>
          <a:p>
            <a:pPr marL="914400" marR="0" lvl="1" indent="-381000" algn="l" rtl="0">
              <a:lnSpc>
                <a:spcPct val="100000"/>
              </a:lnSpc>
              <a:spcBef>
                <a:spcPts val="0"/>
              </a:spcBef>
              <a:spcAft>
                <a:spcPts val="0"/>
              </a:spcAft>
              <a:buClr>
                <a:schemeClr val="dk1"/>
              </a:buClr>
              <a:buSzPts val="2400"/>
              <a:buFont typeface="Trebuchet MS"/>
              <a:buAutoNum type="alphaLcPeriod"/>
            </a:pPr>
            <a:r>
              <a:rPr lang="en-US" sz="2400" b="0" i="0" u="none" strike="noStrike" cap="none">
                <a:solidFill>
                  <a:schemeClr val="dk1"/>
                </a:solidFill>
                <a:latin typeface="Trebuchet MS"/>
                <a:ea typeface="Trebuchet MS"/>
                <a:cs typeface="Trebuchet MS"/>
                <a:sym typeface="Trebuchet MS"/>
              </a:rPr>
              <a:t>K-Nearest Neighbour (kNN)</a:t>
            </a:r>
            <a:endParaRPr sz="2400" b="0" i="0" u="none" strike="noStrike" cap="none">
              <a:solidFill>
                <a:schemeClr val="dk1"/>
              </a:solidFill>
              <a:latin typeface="Trebuchet MS"/>
              <a:ea typeface="Trebuchet MS"/>
              <a:cs typeface="Trebuchet MS"/>
              <a:sym typeface="Trebuchet MS"/>
            </a:endParaRPr>
          </a:p>
          <a:p>
            <a:pPr marL="914400" marR="0" lvl="1" indent="-381000" algn="l" rtl="0">
              <a:lnSpc>
                <a:spcPct val="100000"/>
              </a:lnSpc>
              <a:spcBef>
                <a:spcPts val="0"/>
              </a:spcBef>
              <a:spcAft>
                <a:spcPts val="0"/>
              </a:spcAft>
              <a:buClr>
                <a:schemeClr val="dk1"/>
              </a:buClr>
              <a:buSzPts val="2400"/>
              <a:buFont typeface="Trebuchet MS"/>
              <a:buAutoNum type="alphaLcPeriod"/>
            </a:pPr>
            <a:r>
              <a:rPr lang="en-US" sz="2400" b="0" i="0" u="none" strike="noStrike" cap="none">
                <a:solidFill>
                  <a:schemeClr val="dk1"/>
                </a:solidFill>
                <a:latin typeface="Trebuchet MS"/>
                <a:ea typeface="Trebuchet MS"/>
                <a:cs typeface="Trebuchet MS"/>
                <a:sym typeface="Trebuchet MS"/>
              </a:rPr>
              <a:t>Decision Tree (DT)</a:t>
            </a:r>
            <a:endParaRPr sz="2400" b="0" i="0" u="none" strike="noStrike" cap="none">
              <a:solidFill>
                <a:schemeClr val="dk1"/>
              </a:solidFill>
              <a:latin typeface="Trebuchet MS"/>
              <a:ea typeface="Trebuchet MS"/>
              <a:cs typeface="Trebuchet MS"/>
              <a:sym typeface="Trebuchet MS"/>
            </a:endParaRPr>
          </a:p>
          <a:p>
            <a:pPr marL="914400" marR="0" lvl="1" indent="-381000" algn="l" rtl="0">
              <a:lnSpc>
                <a:spcPct val="100000"/>
              </a:lnSpc>
              <a:spcBef>
                <a:spcPts val="0"/>
              </a:spcBef>
              <a:spcAft>
                <a:spcPts val="0"/>
              </a:spcAft>
              <a:buClr>
                <a:schemeClr val="dk1"/>
              </a:buClr>
              <a:buSzPts val="2400"/>
              <a:buFont typeface="Trebuchet MS"/>
              <a:buAutoNum type="alphaLcPeriod"/>
            </a:pPr>
            <a:r>
              <a:rPr lang="en-US" sz="2400" b="0" i="0" u="none" strike="noStrike" cap="none">
                <a:solidFill>
                  <a:schemeClr val="dk1"/>
                </a:solidFill>
                <a:latin typeface="Trebuchet MS"/>
                <a:ea typeface="Trebuchet MS"/>
                <a:cs typeface="Trebuchet MS"/>
                <a:sym typeface="Trebuchet MS"/>
              </a:rPr>
              <a:t>Naive Bayes (NB)</a:t>
            </a:r>
            <a:endParaRPr sz="2400" b="0" i="0" u="none" strike="noStrike" cap="none">
              <a:solidFill>
                <a:schemeClr val="dk1"/>
              </a:solidFill>
              <a:latin typeface="Trebuchet MS"/>
              <a:ea typeface="Trebuchet MS"/>
              <a:cs typeface="Trebuchet MS"/>
              <a:sym typeface="Trebuchet MS"/>
            </a:endParaRPr>
          </a:p>
          <a:p>
            <a:pPr marL="914400" marR="0" lvl="1" indent="-381000" algn="l" rtl="0">
              <a:lnSpc>
                <a:spcPct val="100000"/>
              </a:lnSpc>
              <a:spcBef>
                <a:spcPts val="0"/>
              </a:spcBef>
              <a:spcAft>
                <a:spcPts val="0"/>
              </a:spcAft>
              <a:buClr>
                <a:schemeClr val="dk1"/>
              </a:buClr>
              <a:buSzPts val="2400"/>
              <a:buFont typeface="Trebuchet MS"/>
              <a:buAutoNum type="alphaLcPeriod"/>
            </a:pPr>
            <a:r>
              <a:rPr lang="en-US" sz="2400" b="0" i="0" u="none" strike="noStrike" cap="none">
                <a:solidFill>
                  <a:schemeClr val="dk1"/>
                </a:solidFill>
                <a:latin typeface="Trebuchet MS"/>
                <a:ea typeface="Trebuchet MS"/>
                <a:cs typeface="Trebuchet MS"/>
                <a:sym typeface="Trebuchet MS"/>
              </a:rPr>
              <a:t>Threshold/ Logistic Regression</a:t>
            </a:r>
            <a:endParaRPr sz="2400" b="0" i="0" u="none" strike="noStrike" cap="none">
              <a:solidFill>
                <a:schemeClr val="dk1"/>
              </a:solidFill>
              <a:latin typeface="Trebuchet MS"/>
              <a:ea typeface="Trebuchet MS"/>
              <a:cs typeface="Trebuchet MS"/>
              <a:sym typeface="Trebuchet MS"/>
            </a:endParaRPr>
          </a:p>
          <a:p>
            <a:pPr marL="914400" marR="0" lvl="1" indent="-381000" algn="l" rtl="0">
              <a:lnSpc>
                <a:spcPct val="100000"/>
              </a:lnSpc>
              <a:spcBef>
                <a:spcPts val="0"/>
              </a:spcBef>
              <a:spcAft>
                <a:spcPts val="0"/>
              </a:spcAft>
              <a:buClr>
                <a:schemeClr val="dk1"/>
              </a:buClr>
              <a:buSzPts val="2400"/>
              <a:buFont typeface="Trebuchet MS"/>
              <a:buAutoNum type="alphaLcPeriod"/>
            </a:pPr>
            <a:r>
              <a:rPr lang="en-US" sz="2400" b="0" i="0" u="none" strike="noStrike" cap="none">
                <a:solidFill>
                  <a:schemeClr val="dk1"/>
                </a:solidFill>
                <a:latin typeface="Trebuchet MS"/>
                <a:ea typeface="Trebuchet MS"/>
                <a:cs typeface="Trebuchet MS"/>
                <a:sym typeface="Trebuchet MS"/>
              </a:rPr>
              <a:t>Time Series Analysis</a:t>
            </a: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100"/>
              <a:buFont typeface="Arial"/>
              <a:buNone/>
            </a:pP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ga914b05318_1_101"/>
          <p:cNvSpPr txBox="1">
            <a:spLocks noGrp="1"/>
          </p:cNvSpPr>
          <p:nvPr>
            <p:ph type="body" idx="7"/>
          </p:nvPr>
        </p:nvSpPr>
        <p:spPr>
          <a:xfrm>
            <a:off x="7906631" y="34121641"/>
            <a:ext cx="6527100" cy="926100"/>
          </a:xfrm>
          <a:prstGeom prst="rect">
            <a:avLst/>
          </a:prstGeom>
          <a:noFill/>
          <a:ln>
            <a:noFill/>
          </a:ln>
        </p:spPr>
        <p:txBody>
          <a:bodyPr spcFirstLastPara="1" wrap="square" lIns="220600" tIns="220600" rIns="220600" bIns="220600" anchor="t" anchorCtr="0">
            <a:noAutofit/>
          </a:bodyPr>
          <a:lstStyle/>
          <a:p>
            <a:pPr marL="533400" lvl="0" indent="-514350" algn="l" rtl="0">
              <a:lnSpc>
                <a:spcPct val="100000"/>
              </a:lnSpc>
              <a:spcBef>
                <a:spcPts val="0"/>
              </a:spcBef>
              <a:spcAft>
                <a:spcPts val="0"/>
              </a:spcAft>
              <a:buSzPts val="3300"/>
              <a:buFont typeface="Arial"/>
              <a:buAutoNum type="arabicPeriod" startAt="2"/>
            </a:pPr>
            <a:r>
              <a:rPr lang="en-US" sz="3300" b="1" u="sng"/>
              <a:t>Gait parameters focused</a:t>
            </a:r>
            <a:endParaRPr sz="3300" b="1" u="sng"/>
          </a:p>
        </p:txBody>
      </p:sp>
      <p:sp>
        <p:nvSpPr>
          <p:cNvPr id="178" name="Google Shape;178;ga914b05318_1_101"/>
          <p:cNvSpPr txBox="1"/>
          <p:nvPr/>
        </p:nvSpPr>
        <p:spPr>
          <a:xfrm>
            <a:off x="8006768" y="34993428"/>
            <a:ext cx="6527100" cy="63450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rebuchet MS"/>
                <a:ea typeface="Trebuchet MS"/>
                <a:cs typeface="Trebuchet MS"/>
                <a:sym typeface="Trebuchet MS"/>
              </a:rPr>
              <a:t>Although PD patients suffer from a variety of gait abnormalities, previous researchers have reported the importance of five parameters for the detection of PD. Most notably, Hollman et al. have proposed five major domains of gait based on factor analysis:</a:t>
            </a:r>
            <a:endParaRPr sz="2400" b="0" i="0" u="none" strike="noStrike" cap="none">
              <a:solidFill>
                <a:srgbClr val="000000"/>
              </a:solidFill>
              <a:latin typeface="Trebuchet MS"/>
              <a:ea typeface="Trebuchet MS"/>
              <a:cs typeface="Trebuchet MS"/>
              <a:sym typeface="Trebuchet MS"/>
            </a:endParaRPr>
          </a:p>
          <a:p>
            <a:pPr marL="0" marR="0" lvl="0" indent="0" algn="just" rtl="0">
              <a:lnSpc>
                <a:spcPct val="100000"/>
              </a:lnSpc>
              <a:spcBef>
                <a:spcPts val="1200"/>
              </a:spcBef>
              <a:spcAft>
                <a:spcPts val="0"/>
              </a:spcAft>
              <a:buClr>
                <a:srgbClr val="000000"/>
              </a:buClr>
              <a:buSzPts val="2400"/>
              <a:buFont typeface="Arial"/>
              <a:buNone/>
            </a:pPr>
            <a:r>
              <a:rPr lang="en-US" sz="2400" b="0" i="0" u="none" strike="noStrike" cap="none">
                <a:solidFill>
                  <a:srgbClr val="000000"/>
                </a:solidFill>
                <a:latin typeface="Trebuchet MS"/>
                <a:ea typeface="Trebuchet MS"/>
                <a:cs typeface="Trebuchet MS"/>
                <a:sym typeface="Trebuchet MS"/>
              </a:rPr>
              <a:t> i. Rhythm - step and stride time</a:t>
            </a:r>
            <a:endParaRPr sz="2400" b="0" i="0" u="none" strike="noStrike" cap="none">
              <a:solidFill>
                <a:srgbClr val="000000"/>
              </a:solidFill>
              <a:latin typeface="Trebuchet MS"/>
              <a:ea typeface="Trebuchet MS"/>
              <a:cs typeface="Trebuchet MS"/>
              <a:sym typeface="Trebuchet MS"/>
            </a:endParaRPr>
          </a:p>
          <a:p>
            <a:pPr marL="0" marR="0" lvl="0" indent="0" algn="just" rtl="0">
              <a:lnSpc>
                <a:spcPct val="100000"/>
              </a:lnSpc>
              <a:spcBef>
                <a:spcPts val="1200"/>
              </a:spcBef>
              <a:spcAft>
                <a:spcPts val="0"/>
              </a:spcAft>
              <a:buClr>
                <a:srgbClr val="000000"/>
              </a:buClr>
              <a:buSzPts val="2400"/>
              <a:buFont typeface="Arial"/>
              <a:buNone/>
            </a:pPr>
            <a:r>
              <a:rPr lang="en-US" sz="2400" b="0" i="0" u="none" strike="noStrike" cap="none">
                <a:solidFill>
                  <a:srgbClr val="000000"/>
                </a:solidFill>
                <a:latin typeface="Trebuchet MS"/>
                <a:ea typeface="Trebuchet MS"/>
                <a:cs typeface="Trebuchet MS"/>
                <a:sym typeface="Trebuchet MS"/>
              </a:rPr>
              <a:t> ii. Phase - gait cycle</a:t>
            </a:r>
            <a:endParaRPr sz="2400" b="0" i="0" u="none" strike="noStrike" cap="none">
              <a:solidFill>
                <a:srgbClr val="000000"/>
              </a:solidFill>
              <a:latin typeface="Trebuchet MS"/>
              <a:ea typeface="Trebuchet MS"/>
              <a:cs typeface="Trebuchet MS"/>
              <a:sym typeface="Trebuchet MS"/>
            </a:endParaRPr>
          </a:p>
          <a:p>
            <a:pPr marL="0" marR="0" lvl="0" indent="0" algn="just" rtl="0">
              <a:lnSpc>
                <a:spcPct val="100000"/>
              </a:lnSpc>
              <a:spcBef>
                <a:spcPts val="1200"/>
              </a:spcBef>
              <a:spcAft>
                <a:spcPts val="0"/>
              </a:spcAft>
              <a:buClr>
                <a:srgbClr val="000000"/>
              </a:buClr>
              <a:buSzPts val="2400"/>
              <a:buFont typeface="Arial"/>
              <a:buNone/>
            </a:pPr>
            <a:r>
              <a:rPr lang="en-US" sz="2400" b="0" i="0" u="none" strike="noStrike" cap="none">
                <a:solidFill>
                  <a:srgbClr val="000000"/>
                </a:solidFill>
                <a:latin typeface="Trebuchet MS"/>
                <a:ea typeface="Trebuchet MS"/>
                <a:cs typeface="Trebuchet MS"/>
                <a:sym typeface="Trebuchet MS"/>
              </a:rPr>
              <a:t> iii. Variability - step-to-step variability</a:t>
            </a:r>
            <a:endParaRPr sz="2400" b="0" i="0" u="none" strike="noStrike" cap="none">
              <a:solidFill>
                <a:srgbClr val="000000"/>
              </a:solidFill>
              <a:latin typeface="Trebuchet MS"/>
              <a:ea typeface="Trebuchet MS"/>
              <a:cs typeface="Trebuchet MS"/>
              <a:sym typeface="Trebuchet MS"/>
            </a:endParaRPr>
          </a:p>
          <a:p>
            <a:pPr marL="0" marR="0" lvl="0" indent="0" algn="just" rtl="0">
              <a:lnSpc>
                <a:spcPct val="100000"/>
              </a:lnSpc>
              <a:spcBef>
                <a:spcPts val="1200"/>
              </a:spcBef>
              <a:spcAft>
                <a:spcPts val="0"/>
              </a:spcAft>
              <a:buClr>
                <a:srgbClr val="000000"/>
              </a:buClr>
              <a:buSzPts val="2400"/>
              <a:buFont typeface="Arial"/>
              <a:buNone/>
            </a:pPr>
            <a:r>
              <a:rPr lang="en-US" sz="2400" b="0" i="0" u="none" strike="noStrike" cap="none">
                <a:solidFill>
                  <a:srgbClr val="000000"/>
                </a:solidFill>
                <a:latin typeface="Trebuchet MS"/>
                <a:ea typeface="Trebuchet MS"/>
                <a:cs typeface="Trebuchet MS"/>
                <a:sym typeface="Trebuchet MS"/>
              </a:rPr>
              <a:t> iv. Pace - gait speed, stride and step length</a:t>
            </a:r>
            <a:endParaRPr sz="2400" b="0" i="0" u="none" strike="noStrike" cap="none">
              <a:solidFill>
                <a:srgbClr val="000000"/>
              </a:solidFill>
              <a:latin typeface="Trebuchet MS"/>
              <a:ea typeface="Trebuchet MS"/>
              <a:cs typeface="Trebuchet MS"/>
              <a:sym typeface="Trebuchet MS"/>
            </a:endParaRPr>
          </a:p>
          <a:p>
            <a:pPr marL="0" marR="0" lvl="0" indent="0" algn="just" rtl="0">
              <a:lnSpc>
                <a:spcPct val="100000"/>
              </a:lnSpc>
              <a:spcBef>
                <a:spcPts val="1200"/>
              </a:spcBef>
              <a:spcAft>
                <a:spcPts val="0"/>
              </a:spcAft>
              <a:buClr>
                <a:schemeClr val="dk1"/>
              </a:buClr>
              <a:buSzPts val="1100"/>
              <a:buFont typeface="Arial"/>
              <a:buNone/>
            </a:pPr>
            <a:r>
              <a:rPr lang="en-US" sz="2400" b="0" i="0" u="none" strike="noStrike" cap="none">
                <a:solidFill>
                  <a:srgbClr val="000000"/>
                </a:solidFill>
                <a:latin typeface="Trebuchet MS"/>
                <a:ea typeface="Trebuchet MS"/>
                <a:cs typeface="Trebuchet MS"/>
                <a:sym typeface="Trebuchet MS"/>
              </a:rPr>
              <a:t> v. Base of support - step width.</a:t>
            </a:r>
            <a:endParaRPr sz="2400" b="0" i="0" u="none" strike="noStrike" cap="none">
              <a:solidFill>
                <a:srgbClr val="000000"/>
              </a:solidFill>
              <a:latin typeface="Trebuchet MS"/>
              <a:ea typeface="Trebuchet MS"/>
              <a:cs typeface="Trebuchet MS"/>
              <a:sym typeface="Trebuchet MS"/>
            </a:endParaRPr>
          </a:p>
          <a:p>
            <a:pPr marL="0" marR="0" lvl="0" indent="0" algn="just" rtl="0">
              <a:lnSpc>
                <a:spcPct val="100000"/>
              </a:lnSpc>
              <a:spcBef>
                <a:spcPts val="1200"/>
              </a:spcBef>
              <a:spcAft>
                <a:spcPts val="0"/>
              </a:spcAft>
              <a:buClr>
                <a:srgbClr val="000000"/>
              </a:buClr>
              <a:buSzPts val="2400"/>
              <a:buFont typeface="Arial"/>
              <a:buNone/>
            </a:pPr>
            <a:r>
              <a:rPr lang="en-US" sz="2400" b="0" i="0" u="none" strike="noStrike" cap="none">
                <a:solidFill>
                  <a:srgbClr val="000000"/>
                </a:solidFill>
                <a:latin typeface="Trebuchet MS"/>
                <a:ea typeface="Trebuchet MS"/>
                <a:cs typeface="Trebuchet MS"/>
                <a:sym typeface="Trebuchet MS"/>
              </a:rPr>
              <a:t>Others have confirmed the importance of determining the spatiotemporal parameters. Hence, in this study, the focus will be on gait velocity, stride time and gait cycle. </a:t>
            </a:r>
            <a:endParaRPr sz="2400" b="0" i="0" u="none" strike="noStrike" cap="none">
              <a:solidFill>
                <a:srgbClr val="000000"/>
              </a:solidFill>
              <a:latin typeface="Trebuchet MS"/>
              <a:ea typeface="Trebuchet MS"/>
              <a:cs typeface="Trebuchet MS"/>
              <a:sym typeface="Trebuchet MS"/>
            </a:endParaRPr>
          </a:p>
        </p:txBody>
      </p:sp>
      <p:sp>
        <p:nvSpPr>
          <p:cNvPr id="179" name="Google Shape;179;ga914b05318_1_101"/>
          <p:cNvSpPr txBox="1">
            <a:spLocks noGrp="1"/>
          </p:cNvSpPr>
          <p:nvPr>
            <p:ph type="body" idx="7"/>
          </p:nvPr>
        </p:nvSpPr>
        <p:spPr>
          <a:xfrm>
            <a:off x="716379" y="32622694"/>
            <a:ext cx="6845400" cy="926100"/>
          </a:xfrm>
          <a:prstGeom prst="rect">
            <a:avLst/>
          </a:prstGeom>
          <a:noFill/>
          <a:ln>
            <a:noFill/>
          </a:ln>
        </p:spPr>
        <p:txBody>
          <a:bodyPr spcFirstLastPara="1" wrap="square" lIns="220600" tIns="220600" rIns="220600" bIns="220600" anchor="t" anchorCtr="0">
            <a:noAutofit/>
          </a:bodyPr>
          <a:lstStyle/>
          <a:p>
            <a:pPr marL="533400" marR="0" lvl="0" indent="-514350" algn="l" rtl="0">
              <a:lnSpc>
                <a:spcPct val="100000"/>
              </a:lnSpc>
              <a:spcBef>
                <a:spcPts val="0"/>
              </a:spcBef>
              <a:spcAft>
                <a:spcPts val="0"/>
              </a:spcAft>
              <a:buSzPts val="3300"/>
              <a:buFont typeface="Arial"/>
              <a:buAutoNum type="arabicPeriod"/>
            </a:pPr>
            <a:r>
              <a:rPr lang="en-US" sz="3300" b="1" u="sng"/>
              <a:t>Dataset used</a:t>
            </a:r>
            <a:endParaRPr sz="2400"/>
          </a:p>
        </p:txBody>
      </p:sp>
      <p:sp>
        <p:nvSpPr>
          <p:cNvPr id="180" name="Google Shape;180;ga914b05318_1_101"/>
          <p:cNvSpPr txBox="1"/>
          <p:nvPr/>
        </p:nvSpPr>
        <p:spPr>
          <a:xfrm>
            <a:off x="916200" y="33668547"/>
            <a:ext cx="6750900" cy="44691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500"/>
              <a:buFont typeface="Arial"/>
              <a:buNone/>
            </a:pPr>
            <a:r>
              <a:rPr lang="en-US" sz="2500" b="0" i="0" u="sng" strike="noStrike" cap="none">
                <a:solidFill>
                  <a:srgbClr val="000000"/>
                </a:solidFill>
                <a:latin typeface="Trebuchet MS"/>
                <a:ea typeface="Trebuchet MS"/>
                <a:cs typeface="Trebuchet MS"/>
                <a:sym typeface="Trebuchet MS"/>
              </a:rPr>
              <a:t>DAPHNet dataset</a:t>
            </a:r>
            <a:r>
              <a:rPr lang="en-US" sz="2400" b="0" i="0" u="none" strike="noStrike" cap="none">
                <a:solidFill>
                  <a:srgbClr val="000000"/>
                </a:solidFill>
                <a:latin typeface="Trebuchet MS"/>
                <a:ea typeface="Trebuchet MS"/>
                <a:cs typeface="Trebuchet MS"/>
                <a:sym typeface="Trebuchet MS"/>
              </a:rPr>
              <a:t>:</a:t>
            </a:r>
            <a:endParaRPr sz="2400" b="0" i="0" u="none" strike="noStrike" cap="none">
              <a:solidFill>
                <a:srgbClr val="000000"/>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rebuchet MS"/>
                <a:ea typeface="Trebuchet MS"/>
                <a:cs typeface="Trebuchet MS"/>
                <a:sym typeface="Trebuchet MS"/>
              </a:rPr>
              <a:t>The result of a study done by Bachlin et al., carried out by the Laboratory for Gait and Neurodynamics, Department of Neurology, Tel Aviv Sourasky Medical Center (TASMC). In this experiment, 10 PD patients with varying Hoehn &amp; Yahr (H&amp;Y) scales were made to do various walking tasks, including walking back and forth in a straight line, doing several 180 degrees turns, random walking including a series of initiated stops and 360 degree turns and walking simulating daily activities. </a:t>
            </a:r>
            <a:endParaRPr sz="2400" b="0" i="0" u="none" strike="noStrike" cap="none">
              <a:solidFill>
                <a:srgbClr val="000000"/>
              </a:solidFill>
              <a:latin typeface="Trebuchet MS"/>
              <a:ea typeface="Trebuchet MS"/>
              <a:cs typeface="Trebuchet MS"/>
              <a:sym typeface="Trebuchet MS"/>
            </a:endParaRPr>
          </a:p>
        </p:txBody>
      </p:sp>
      <p:pic>
        <p:nvPicPr>
          <p:cNvPr id="181" name="Google Shape;181;ga914b05318_1_101"/>
          <p:cNvPicPr preferRelativeResize="0"/>
          <p:nvPr/>
        </p:nvPicPr>
        <p:blipFill rotWithShape="1">
          <a:blip r:embed="rId10">
            <a:alphaModFix/>
          </a:blip>
          <a:srcRect/>
          <a:stretch/>
        </p:blipFill>
        <p:spPr>
          <a:xfrm>
            <a:off x="1617125" y="38151597"/>
            <a:ext cx="5349050" cy="3056600"/>
          </a:xfrm>
          <a:prstGeom prst="rect">
            <a:avLst/>
          </a:prstGeom>
          <a:noFill/>
          <a:ln>
            <a:noFill/>
          </a:ln>
        </p:spPr>
      </p:pic>
      <p:sp>
        <p:nvSpPr>
          <p:cNvPr id="182" name="Google Shape;182;ga914b05318_1_101"/>
          <p:cNvSpPr txBox="1"/>
          <p:nvPr/>
        </p:nvSpPr>
        <p:spPr>
          <a:xfrm>
            <a:off x="8023164" y="32573288"/>
            <a:ext cx="6750900" cy="1481934"/>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100"/>
              <a:buFont typeface="Arial"/>
              <a:buNone/>
            </a:pPr>
            <a:r>
              <a:rPr lang="en-US" sz="2400" b="0" i="0" u="none" strike="noStrike" cap="none">
                <a:solidFill>
                  <a:srgbClr val="000000"/>
                </a:solidFill>
                <a:latin typeface="Trebuchet MS"/>
                <a:ea typeface="Trebuchet MS"/>
                <a:cs typeface="Trebuchet MS"/>
                <a:sym typeface="Trebuchet MS"/>
              </a:rPr>
              <a:t>The table above depicts the patients. Patient 08 and Patient 01 both suffered from walking difficulties due to disease severity and foot drop respectively.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ga914b05318_1_101"/>
          <p:cNvSpPr txBox="1">
            <a:spLocks noGrp="1"/>
          </p:cNvSpPr>
          <p:nvPr>
            <p:ph type="body" idx="9"/>
          </p:nvPr>
        </p:nvSpPr>
        <p:spPr>
          <a:xfrm>
            <a:off x="15361225" y="35268200"/>
            <a:ext cx="14272500" cy="4133100"/>
          </a:xfrm>
          <a:prstGeom prst="rect">
            <a:avLst/>
          </a:prstGeom>
          <a:noFill/>
          <a:ln>
            <a:noFill/>
          </a:ln>
        </p:spPr>
        <p:txBody>
          <a:bodyPr spcFirstLastPara="1" wrap="square" lIns="220600" tIns="220600" rIns="220600" bIns="220600" anchor="t" anchorCtr="0">
            <a:noAutofit/>
          </a:bodyPr>
          <a:lstStyle/>
          <a:p>
            <a:pPr marL="0" lvl="0" indent="0" algn="just" rtl="0">
              <a:lnSpc>
                <a:spcPct val="100000"/>
              </a:lnSpc>
              <a:spcBef>
                <a:spcPts val="0"/>
              </a:spcBef>
              <a:spcAft>
                <a:spcPts val="0"/>
              </a:spcAft>
              <a:buClr>
                <a:schemeClr val="dk1"/>
              </a:buClr>
              <a:buSzPts val="2900"/>
              <a:buNone/>
            </a:pPr>
            <a:r>
              <a:rPr lang="en-US" sz="2300" dirty="0"/>
              <a:t>Due to time limitations, only accelerometers were studied in this experiment. Multiple sensors can be worked on to achieve maximum accuracy. Additionally, only postulated freeze index values have been </a:t>
            </a:r>
            <a:r>
              <a:rPr lang="en-US" sz="2300" dirty="0" err="1"/>
              <a:t>analysed</a:t>
            </a:r>
            <a:r>
              <a:rPr lang="en-US" sz="2300" dirty="0"/>
              <a:t> based on the public datasets. Parameters such as Stride Length and Stride Duration have not been worked on. In the future, such parameters can be taken into account when computing the general gait freeze moment. The sensitivity of the algorithm should also be improved. Since the prototype has already been built, </a:t>
            </a:r>
            <a:r>
              <a:rPr lang="en-US" sz="2300" dirty="0">
                <a:solidFill>
                  <a:srgbClr val="201F1E"/>
                </a:solidFill>
                <a:highlight>
                  <a:srgbClr val="FFFFFF"/>
                </a:highlight>
              </a:rPr>
              <a:t>the next phase is to test it in a laboratory.</a:t>
            </a:r>
            <a:endParaRPr sz="2300" dirty="0"/>
          </a:p>
          <a:p>
            <a:pPr marL="0" lvl="0" indent="0" algn="just" rtl="0">
              <a:lnSpc>
                <a:spcPct val="100000"/>
              </a:lnSpc>
              <a:spcBef>
                <a:spcPts val="0"/>
              </a:spcBef>
              <a:spcAft>
                <a:spcPts val="0"/>
              </a:spcAft>
              <a:buClr>
                <a:schemeClr val="dk1"/>
              </a:buClr>
              <a:buSzPts val="2900"/>
              <a:buNone/>
            </a:pPr>
            <a:endParaRPr sz="2300" dirty="0"/>
          </a:p>
          <a:p>
            <a:pPr marL="0" lvl="0" indent="0" algn="just" rtl="0">
              <a:lnSpc>
                <a:spcPct val="100000"/>
              </a:lnSpc>
              <a:spcBef>
                <a:spcPts val="0"/>
              </a:spcBef>
              <a:spcAft>
                <a:spcPts val="0"/>
              </a:spcAft>
              <a:buClr>
                <a:schemeClr val="dk1"/>
              </a:buClr>
              <a:buSzPts val="2900"/>
              <a:buNone/>
            </a:pPr>
            <a:r>
              <a:rPr lang="en-US" sz="2300" dirty="0"/>
              <a:t>Furthermore, by connecting this system to earbuds and implementing biofeedback via audio, the system will also be able to mediate FOG. Another method involves connecting the system to an App such that notifications can be sent to the caregiver’s phone to alert them to a fall. This can be developed via Android App Development with Java/Kotlin or via frameworks like </a:t>
            </a:r>
            <a:r>
              <a:rPr lang="en-US" sz="2300" dirty="0" err="1"/>
              <a:t>Kivy</a:t>
            </a:r>
            <a:r>
              <a:rPr lang="en-US" sz="2300" dirty="0"/>
              <a:t> or Flutter for Python and Dart Programming respectively.</a:t>
            </a:r>
            <a:endParaRPr sz="2300" dirty="0"/>
          </a:p>
        </p:txBody>
      </p:sp>
      <p:pic>
        <p:nvPicPr>
          <p:cNvPr id="184" name="Google Shape;184;ga914b05318_1_101"/>
          <p:cNvPicPr preferRelativeResize="0"/>
          <p:nvPr/>
        </p:nvPicPr>
        <p:blipFill rotWithShape="1">
          <a:blip r:embed="rId11">
            <a:alphaModFix/>
          </a:blip>
          <a:srcRect t="3735" r="-2050"/>
          <a:stretch/>
        </p:blipFill>
        <p:spPr>
          <a:xfrm>
            <a:off x="35926150" y="31382813"/>
            <a:ext cx="7389926" cy="3024225"/>
          </a:xfrm>
          <a:prstGeom prst="rect">
            <a:avLst/>
          </a:prstGeom>
          <a:noFill/>
          <a:ln>
            <a:noFill/>
          </a:ln>
        </p:spPr>
      </p:pic>
      <p:pic>
        <p:nvPicPr>
          <p:cNvPr id="185" name="Google Shape;185;ga914b05318_1_101"/>
          <p:cNvPicPr preferRelativeResize="0"/>
          <p:nvPr/>
        </p:nvPicPr>
        <p:blipFill rotWithShape="1">
          <a:blip r:embed="rId12">
            <a:alphaModFix/>
          </a:blip>
          <a:srcRect/>
          <a:stretch/>
        </p:blipFill>
        <p:spPr>
          <a:xfrm>
            <a:off x="34020328" y="25866638"/>
            <a:ext cx="3858825" cy="3174020"/>
          </a:xfrm>
          <a:prstGeom prst="rect">
            <a:avLst/>
          </a:prstGeom>
          <a:noFill/>
          <a:ln>
            <a:noFill/>
          </a:ln>
        </p:spPr>
      </p:pic>
      <p:pic>
        <p:nvPicPr>
          <p:cNvPr id="186" name="Google Shape;186;ga914b05318_1_101"/>
          <p:cNvPicPr preferRelativeResize="0"/>
          <p:nvPr/>
        </p:nvPicPr>
        <p:blipFill rotWithShape="1">
          <a:blip r:embed="rId13">
            <a:alphaModFix/>
          </a:blip>
          <a:srcRect/>
          <a:stretch/>
        </p:blipFill>
        <p:spPr>
          <a:xfrm>
            <a:off x="38889438" y="37020975"/>
            <a:ext cx="3152775" cy="1714500"/>
          </a:xfrm>
          <a:prstGeom prst="rect">
            <a:avLst/>
          </a:prstGeom>
          <a:noFill/>
          <a:ln>
            <a:noFill/>
          </a:ln>
        </p:spPr>
      </p:pic>
      <p:sp>
        <p:nvSpPr>
          <p:cNvPr id="187" name="Google Shape;187;ga914b05318_1_101"/>
          <p:cNvSpPr txBox="1"/>
          <p:nvPr/>
        </p:nvSpPr>
        <p:spPr>
          <a:xfrm>
            <a:off x="15362075" y="13353503"/>
            <a:ext cx="14194500" cy="152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200" dirty="0">
                <a:latin typeface="Trebuchet MS"/>
                <a:ea typeface="Trebuchet MS"/>
                <a:cs typeface="Trebuchet MS"/>
                <a:sym typeface="Trebuchet MS"/>
              </a:rPr>
              <a:t>Accelerometers have been chosen to be the main focus of the data analysis as they are very versatile. Research has shown that accelerometers can be used to determine </a:t>
            </a:r>
            <a:r>
              <a:rPr lang="en-US" sz="2200" b="0" i="0" u="none" strike="noStrike" cap="none" dirty="0">
                <a:solidFill>
                  <a:srgbClr val="000000"/>
                </a:solidFill>
                <a:latin typeface="Trebuchet MS"/>
                <a:ea typeface="Trebuchet MS"/>
                <a:cs typeface="Trebuchet MS"/>
                <a:sym typeface="Trebuchet MS"/>
              </a:rPr>
              <a:t>stride time</a:t>
            </a:r>
            <a:r>
              <a:rPr lang="en-US" sz="2200" dirty="0">
                <a:latin typeface="Trebuchet MS"/>
                <a:ea typeface="Trebuchet MS"/>
                <a:cs typeface="Trebuchet MS"/>
                <a:sym typeface="Trebuchet MS"/>
              </a:rPr>
              <a:t>, </a:t>
            </a:r>
            <a:r>
              <a:rPr lang="en-US" sz="2200" b="0" i="0" u="none" strike="noStrike" cap="none" dirty="0">
                <a:solidFill>
                  <a:srgbClr val="000000"/>
                </a:solidFill>
                <a:latin typeface="Trebuchet MS"/>
                <a:ea typeface="Trebuchet MS"/>
                <a:cs typeface="Trebuchet MS"/>
                <a:sym typeface="Trebuchet MS"/>
              </a:rPr>
              <a:t>gait cycle an</a:t>
            </a:r>
            <a:r>
              <a:rPr lang="en-US" sz="2200" dirty="0">
                <a:latin typeface="Trebuchet MS"/>
                <a:ea typeface="Trebuchet MS"/>
                <a:cs typeface="Trebuchet MS"/>
                <a:sym typeface="Trebuchet MS"/>
              </a:rPr>
              <a:t>d gait velocity. Hence, they would be a good starting point. The axis used is based on X being horizontal forward, Y being vertical and Z being horizontal lateral with respect to the user.</a:t>
            </a:r>
            <a:endParaRPr sz="2200" b="0" i="0" u="none" strike="noStrike" cap="none" dirty="0">
              <a:solidFill>
                <a:srgbClr val="000000"/>
              </a:solidFill>
              <a:latin typeface="Trebuchet MS"/>
              <a:ea typeface="Trebuchet MS"/>
              <a:cs typeface="Trebuchet MS"/>
              <a:sym typeface="Trebuchet MS"/>
            </a:endParaRPr>
          </a:p>
        </p:txBody>
      </p:sp>
      <p:sp>
        <p:nvSpPr>
          <p:cNvPr id="188" name="Google Shape;188;ga914b05318_1_101"/>
          <p:cNvSpPr txBox="1">
            <a:spLocks noGrp="1"/>
          </p:cNvSpPr>
          <p:nvPr>
            <p:ph type="body" idx="9"/>
          </p:nvPr>
        </p:nvSpPr>
        <p:spPr>
          <a:xfrm>
            <a:off x="15344000" y="40462755"/>
            <a:ext cx="14272500" cy="1409472"/>
          </a:xfrm>
          <a:prstGeom prst="rect">
            <a:avLst/>
          </a:prstGeom>
          <a:noFill/>
          <a:ln>
            <a:noFill/>
          </a:ln>
        </p:spPr>
        <p:txBody>
          <a:bodyPr spcFirstLastPara="1" wrap="square" lIns="220600" tIns="220600" rIns="220600" bIns="220600" anchor="t" anchorCtr="0">
            <a:noAutofit/>
          </a:bodyPr>
          <a:lstStyle/>
          <a:p>
            <a:pPr marL="0" lvl="0" indent="0" algn="l" rtl="0">
              <a:lnSpc>
                <a:spcPct val="100000"/>
              </a:lnSpc>
              <a:spcBef>
                <a:spcPts val="0"/>
              </a:spcBef>
              <a:spcAft>
                <a:spcPts val="0"/>
              </a:spcAft>
              <a:buClr>
                <a:schemeClr val="dk1"/>
              </a:buClr>
              <a:buSzPts val="2900"/>
              <a:buNone/>
            </a:pPr>
            <a:r>
              <a:rPr lang="en-US" sz="2000" dirty="0"/>
              <a:t>We would like to thank Professor Arthur Tay, Mr Lim Yeow Heng and Mr Lim Teck </a:t>
            </a:r>
            <a:r>
              <a:rPr lang="en-US" sz="2000" dirty="0" err="1"/>
              <a:t>Choow</a:t>
            </a:r>
            <a:r>
              <a:rPr lang="en-US" sz="2000" dirty="0"/>
              <a:t> for their support and encouragement in this study. The full source code and references can be found here: </a:t>
            </a:r>
            <a:r>
              <a:rPr lang="en-US" sz="2000" dirty="0">
                <a:solidFill>
                  <a:schemeClr val="hlink"/>
                </a:solidFill>
                <a:uFill>
                  <a:noFill/>
                </a:uFill>
                <a:hlinkClick r:id="rId14"/>
              </a:rPr>
              <a:t>https://github.com/ThePyProgrammer/GaitMonitoringForParkinsonsDiseasePatients</a:t>
            </a:r>
            <a:endParaRPr sz="2000" dirty="0"/>
          </a:p>
        </p:txBody>
      </p:sp>
      <p:pic>
        <p:nvPicPr>
          <p:cNvPr id="189" name="Google Shape;189;ga914b05318_1_101"/>
          <p:cNvPicPr preferRelativeResize="0"/>
          <p:nvPr/>
        </p:nvPicPr>
        <p:blipFill rotWithShape="1">
          <a:blip r:embed="rId15">
            <a:alphaModFix/>
          </a:blip>
          <a:srcRect/>
          <a:stretch/>
        </p:blipFill>
        <p:spPr>
          <a:xfrm>
            <a:off x="33343925" y="15047833"/>
            <a:ext cx="6146400" cy="4133135"/>
          </a:xfrm>
          <a:prstGeom prst="rect">
            <a:avLst/>
          </a:prstGeom>
          <a:noFill/>
          <a:ln>
            <a:noFill/>
          </a:ln>
        </p:spPr>
      </p:pic>
      <p:graphicFrame>
        <p:nvGraphicFramePr>
          <p:cNvPr id="190" name="Google Shape;190;ga914b05318_1_101"/>
          <p:cNvGraphicFramePr/>
          <p:nvPr/>
        </p:nvGraphicFramePr>
        <p:xfrm>
          <a:off x="788011" y="14791073"/>
          <a:ext cx="7195825" cy="5593020"/>
        </p:xfrm>
        <a:graphic>
          <a:graphicData uri="http://schemas.openxmlformats.org/drawingml/2006/table">
            <a:tbl>
              <a:tblPr>
                <a:noFill/>
                <a:tableStyleId>{AC7F89C2-CB72-456C-9D04-308294997AE0}</a:tableStyleId>
              </a:tblPr>
              <a:tblGrid>
                <a:gridCol w="2235175">
                  <a:extLst>
                    <a:ext uri="{9D8B030D-6E8A-4147-A177-3AD203B41FA5}">
                      <a16:colId xmlns:a16="http://schemas.microsoft.com/office/drawing/2014/main" val="20000"/>
                    </a:ext>
                  </a:extLst>
                </a:gridCol>
                <a:gridCol w="2480325">
                  <a:extLst>
                    <a:ext uri="{9D8B030D-6E8A-4147-A177-3AD203B41FA5}">
                      <a16:colId xmlns:a16="http://schemas.microsoft.com/office/drawing/2014/main" val="20001"/>
                    </a:ext>
                  </a:extLst>
                </a:gridCol>
                <a:gridCol w="2480325">
                  <a:extLst>
                    <a:ext uri="{9D8B030D-6E8A-4147-A177-3AD203B41FA5}">
                      <a16:colId xmlns:a16="http://schemas.microsoft.com/office/drawing/2014/main" val="20002"/>
                    </a:ext>
                  </a:extLst>
                </a:gridCol>
              </a:tblGrid>
              <a:tr h="645200">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rebuchet MS"/>
                          <a:ea typeface="Trebuchet MS"/>
                          <a:cs typeface="Trebuchet MS"/>
                          <a:sym typeface="Trebuchet MS"/>
                        </a:rPr>
                        <a:t>IMU</a:t>
                      </a:r>
                      <a:endParaRPr sz="2700" b="1" u="none" strike="noStrike" cap="none">
                        <a:latin typeface="Trebuchet MS"/>
                        <a:ea typeface="Trebuchet MS"/>
                        <a:cs typeface="Trebuchet MS"/>
                        <a:sym typeface="Trebuchet M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rebuchet MS"/>
                          <a:ea typeface="Trebuchet MS"/>
                          <a:cs typeface="Trebuchet MS"/>
                          <a:sym typeface="Trebuchet MS"/>
                        </a:rPr>
                        <a:t>Purpose</a:t>
                      </a:r>
                      <a:endParaRPr sz="2700" b="1" u="none" strike="noStrike" cap="none">
                        <a:latin typeface="Trebuchet MS"/>
                        <a:ea typeface="Trebuchet MS"/>
                        <a:cs typeface="Trebuchet MS"/>
                        <a:sym typeface="Trebuchet M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rebuchet MS"/>
                          <a:ea typeface="Trebuchet MS"/>
                          <a:cs typeface="Trebuchet MS"/>
                          <a:sym typeface="Trebuchet M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Measured</a:t>
                      </a:r>
                      <a:r>
                        <a:rPr lang="en-US" sz="2700" b="1" u="none" strike="noStrike" cap="none">
                          <a:latin typeface="Trebuchet MS"/>
                          <a:ea typeface="Trebuchet MS"/>
                          <a:cs typeface="Trebuchet MS"/>
                          <a:sym typeface="Trebuchet MS"/>
                        </a:rPr>
                        <a:t> Parameter</a:t>
                      </a:r>
                      <a:endParaRPr sz="2700" b="1" u="none" strike="noStrike" cap="none">
                        <a:latin typeface="Trebuchet MS"/>
                        <a:ea typeface="Trebuchet MS"/>
                        <a:cs typeface="Trebuchet MS"/>
                        <a:sym typeface="Trebuchet MS"/>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452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Accelerometer</a:t>
                      </a:r>
                      <a:endParaRPr sz="2400" u="none" strike="noStrike" cap="none">
                        <a:latin typeface="Trebuchet MS"/>
                        <a:ea typeface="Trebuchet MS"/>
                        <a:cs typeface="Trebuchet MS"/>
                        <a:sym typeface="Trebuchet MS"/>
                      </a:endParaRPr>
                    </a:p>
                  </a:txBody>
                  <a:tcPr marL="91425" marR="91425" marT="91425" marB="91425"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Measuring acceleration</a:t>
                      </a:r>
                      <a:endParaRPr sz="24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Stride Length, Stride Duration</a:t>
                      </a:r>
                      <a:endParaRPr sz="24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452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Gyroscope</a:t>
                      </a:r>
                      <a:endParaRPr sz="2400" u="none" strike="noStrike" cap="none">
                        <a:latin typeface="Trebuchet MS"/>
                        <a:ea typeface="Trebuchet MS"/>
                        <a:cs typeface="Trebuchet MS"/>
                        <a:sym typeface="Trebuchet MS"/>
                      </a:endParaRPr>
                    </a:p>
                  </a:txBody>
                  <a:tcPr marL="91425" marR="91425" marT="91425" marB="91425"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Measuring angular velocity</a:t>
                      </a:r>
                      <a:endParaRPr sz="24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Step Festination,</a:t>
                      </a:r>
                      <a:endParaRPr sz="2400" u="none" strike="noStrike" cap="none">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Gait Asymmetry </a:t>
                      </a:r>
                      <a:endParaRPr sz="24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452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Flexible Goniometer</a:t>
                      </a:r>
                      <a:endParaRPr sz="2400" u="none" strike="noStrike" cap="none">
                        <a:latin typeface="Trebuchet MS"/>
                        <a:ea typeface="Trebuchet MS"/>
                        <a:cs typeface="Trebuchet MS"/>
                        <a:sym typeface="Trebuchet MS"/>
                      </a:endParaRPr>
                    </a:p>
                  </a:txBody>
                  <a:tcPr marL="91425" marR="91425" marT="91425" marB="91425"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Measuring body joint angles</a:t>
                      </a:r>
                      <a:endParaRPr sz="24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Flat Foot Strike</a:t>
                      </a:r>
                      <a:endParaRPr sz="24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452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Force- sensitive Insole</a:t>
                      </a:r>
                      <a:endParaRPr sz="2400" u="none" strike="noStrike" cap="none">
                        <a:latin typeface="Trebuchet MS"/>
                        <a:ea typeface="Trebuchet MS"/>
                        <a:cs typeface="Trebuchet MS"/>
                        <a:sym typeface="Trebuchet MS"/>
                      </a:endParaRPr>
                    </a:p>
                  </a:txBody>
                  <a:tcPr marL="91425" marR="91425" marT="91425" marB="91425"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Measuring the tension and compression forces that act on the sensor</a:t>
                      </a:r>
                      <a:endParaRPr sz="24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rebuchet MS"/>
                          <a:ea typeface="Trebuchet MS"/>
                          <a:cs typeface="Trebuchet MS"/>
                          <a:sym typeface="Trebuchet MS"/>
                        </a:rPr>
                        <a:t>Gait Cycle (not accurate for PD patients who suffer from flat footedness)</a:t>
                      </a:r>
                      <a:endParaRPr sz="2400" u="none" strike="noStrike" cap="none">
                        <a:latin typeface="Trebuchet MS"/>
                        <a:ea typeface="Trebuchet MS"/>
                        <a:cs typeface="Trebuchet MS"/>
                        <a:sym typeface="Trebuchet MS"/>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191" name="Google Shape;191;ga914b05318_1_101"/>
          <p:cNvPicPr preferRelativeResize="0"/>
          <p:nvPr/>
        </p:nvPicPr>
        <p:blipFill rotWithShape="1">
          <a:blip r:embed="rId16">
            <a:alphaModFix/>
          </a:blip>
          <a:srcRect/>
          <a:stretch/>
        </p:blipFill>
        <p:spPr>
          <a:xfrm>
            <a:off x="11557357" y="15994947"/>
            <a:ext cx="3348707" cy="2652000"/>
          </a:xfrm>
          <a:prstGeom prst="rect">
            <a:avLst/>
          </a:prstGeom>
          <a:noFill/>
          <a:ln>
            <a:noFill/>
          </a:ln>
        </p:spPr>
      </p:pic>
      <p:pic>
        <p:nvPicPr>
          <p:cNvPr id="192" name="Google Shape;192;ga914b05318_1_101"/>
          <p:cNvPicPr preferRelativeResize="0"/>
          <p:nvPr/>
        </p:nvPicPr>
        <p:blipFill rotWithShape="1">
          <a:blip r:embed="rId17">
            <a:alphaModFix/>
          </a:blip>
          <a:srcRect/>
          <a:stretch/>
        </p:blipFill>
        <p:spPr>
          <a:xfrm>
            <a:off x="15670928" y="27359978"/>
            <a:ext cx="2271248" cy="3024225"/>
          </a:xfrm>
          <a:prstGeom prst="rect">
            <a:avLst/>
          </a:prstGeom>
          <a:noFill/>
          <a:ln>
            <a:noFill/>
          </a:ln>
        </p:spPr>
      </p:pic>
      <p:sp>
        <p:nvSpPr>
          <p:cNvPr id="193" name="Google Shape;193;ga914b05318_1_101"/>
          <p:cNvSpPr txBox="1"/>
          <p:nvPr/>
        </p:nvSpPr>
        <p:spPr>
          <a:xfrm>
            <a:off x="21380036" y="27506819"/>
            <a:ext cx="7981500" cy="34617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US" sz="2400" b="0" i="0" u="none" strike="noStrike" cap="none" dirty="0">
                <a:solidFill>
                  <a:srgbClr val="000000"/>
                </a:solidFill>
                <a:latin typeface="Trebuchet MS"/>
                <a:ea typeface="Trebuchet MS"/>
                <a:cs typeface="Trebuchet MS"/>
                <a:sym typeface="Trebuchet MS"/>
              </a:rPr>
              <a:t>In the end, a prototype has been developed to verify the effectiveness of parameters based on public dataset analysis. </a:t>
            </a:r>
          </a:p>
          <a:p>
            <a:pPr marL="0" marR="0" lvl="0" indent="0" algn="just" rtl="0">
              <a:lnSpc>
                <a:spcPct val="100000"/>
              </a:lnSpc>
              <a:spcBef>
                <a:spcPts val="0"/>
              </a:spcBef>
              <a:spcAft>
                <a:spcPts val="0"/>
              </a:spcAft>
              <a:buNone/>
            </a:pPr>
            <a:endParaRPr dirty="0"/>
          </a:p>
          <a:p>
            <a:pPr marL="0" marR="0" lvl="0" indent="0" algn="just" rtl="0">
              <a:lnSpc>
                <a:spcPct val="100000"/>
              </a:lnSpc>
              <a:spcBef>
                <a:spcPts val="0"/>
              </a:spcBef>
              <a:spcAft>
                <a:spcPts val="0"/>
              </a:spcAft>
              <a:buNone/>
            </a:pPr>
            <a:r>
              <a:rPr lang="en-US" sz="2400" b="0" i="0" u="none" strike="noStrike" cap="none" dirty="0">
                <a:solidFill>
                  <a:srgbClr val="000000"/>
                </a:solidFill>
                <a:latin typeface="Trebuchet MS"/>
                <a:ea typeface="Trebuchet MS"/>
                <a:cs typeface="Trebuchet MS"/>
                <a:sym typeface="Trebuchet MS"/>
              </a:rPr>
              <a:t>It consists of an Arduino Nano BLE 33 board with </a:t>
            </a:r>
            <a:r>
              <a:rPr lang="en-US" sz="2400" dirty="0">
                <a:latin typeface="Trebuchet MS"/>
                <a:ea typeface="Trebuchet MS"/>
                <a:cs typeface="Trebuchet MS"/>
                <a:sym typeface="Trebuchet MS"/>
              </a:rPr>
              <a:t>a built-in 3D accelerometer and 3D gyroscope</a:t>
            </a:r>
            <a:r>
              <a:rPr lang="en-US" sz="2400" b="0" i="0" u="none" strike="noStrike" cap="none" dirty="0">
                <a:solidFill>
                  <a:srgbClr val="000000"/>
                </a:solidFill>
                <a:latin typeface="Trebuchet MS"/>
                <a:ea typeface="Trebuchet MS"/>
                <a:cs typeface="Trebuchet MS"/>
                <a:sym typeface="Trebuchet MS"/>
              </a:rPr>
              <a:t> attached to an elastic band. It is small, light</a:t>
            </a:r>
            <a:r>
              <a:rPr lang="en-US" sz="2400" dirty="0">
                <a:latin typeface="Trebuchet MS"/>
                <a:ea typeface="Trebuchet MS"/>
                <a:cs typeface="Trebuchet MS"/>
                <a:sym typeface="Trebuchet MS"/>
              </a:rPr>
              <a:t>, </a:t>
            </a:r>
            <a:r>
              <a:rPr lang="en-US" sz="2400" b="0" i="0" u="none" strike="noStrike" cap="none" dirty="0">
                <a:solidFill>
                  <a:srgbClr val="000000"/>
                </a:solidFill>
                <a:latin typeface="Trebuchet MS"/>
                <a:ea typeface="Trebuchet MS"/>
                <a:cs typeface="Trebuchet MS"/>
                <a:sym typeface="Trebuchet MS"/>
              </a:rPr>
              <a:t>very comfortable and is meant to be wrapped around the thigh.</a:t>
            </a:r>
            <a:endParaRPr sz="2400" b="0" i="0" u="none" strike="noStrike" cap="none" dirty="0">
              <a:solidFill>
                <a:srgbClr val="000000"/>
              </a:solidFill>
              <a:latin typeface="Trebuchet MS"/>
              <a:ea typeface="Trebuchet MS"/>
              <a:cs typeface="Trebuchet MS"/>
              <a:sym typeface="Trebuchet MS"/>
            </a:endParaRPr>
          </a:p>
        </p:txBody>
      </p:sp>
      <p:pic>
        <p:nvPicPr>
          <p:cNvPr id="194" name="Google Shape;194;ga914b05318_1_101"/>
          <p:cNvPicPr preferRelativeResize="0"/>
          <p:nvPr/>
        </p:nvPicPr>
        <p:blipFill rotWithShape="1">
          <a:blip r:embed="rId18">
            <a:alphaModFix/>
          </a:blip>
          <a:srcRect/>
          <a:stretch/>
        </p:blipFill>
        <p:spPr>
          <a:xfrm>
            <a:off x="18020953" y="27374253"/>
            <a:ext cx="3280306" cy="3024225"/>
          </a:xfrm>
          <a:prstGeom prst="rect">
            <a:avLst/>
          </a:prstGeom>
          <a:noFill/>
          <a:ln>
            <a:noFill/>
          </a:ln>
        </p:spPr>
      </p:pic>
      <p:sp>
        <p:nvSpPr>
          <p:cNvPr id="195" name="Google Shape;195;ga914b05318_1_101"/>
          <p:cNvSpPr txBox="1"/>
          <p:nvPr/>
        </p:nvSpPr>
        <p:spPr>
          <a:xfrm>
            <a:off x="630555" y="10512372"/>
            <a:ext cx="14295000" cy="2413928"/>
          </a:xfrm>
          <a:prstGeom prst="rect">
            <a:avLst/>
          </a:prstGeom>
          <a:noFill/>
          <a:ln>
            <a:noFill/>
          </a:ln>
        </p:spPr>
        <p:txBody>
          <a:bodyPr spcFirstLastPara="1" wrap="square" lIns="220600" tIns="220600" rIns="220600" bIns="220600" anchor="t" anchorCtr="0">
            <a:noAutofit/>
          </a:bodyPr>
          <a:lstStyle/>
          <a:p>
            <a:pPr marL="0" marR="0" lvl="0" indent="0" algn="just" rtl="0">
              <a:lnSpc>
                <a:spcPct val="100000"/>
              </a:lnSpc>
              <a:spcBef>
                <a:spcPts val="0"/>
              </a:spcBef>
              <a:spcAft>
                <a:spcPts val="0"/>
              </a:spcAft>
              <a:buClr>
                <a:schemeClr val="dk1"/>
              </a:buClr>
              <a:buSzPts val="2900"/>
              <a:buFont typeface="Arial"/>
              <a:buNone/>
            </a:pPr>
            <a:r>
              <a:rPr lang="en-US" sz="2400" b="0" i="0" u="none" strike="noStrike" cap="none">
                <a:solidFill>
                  <a:schemeClr val="dk1"/>
                </a:solidFill>
                <a:latin typeface="Trebuchet MS"/>
                <a:ea typeface="Trebuchet MS"/>
                <a:cs typeface="Trebuchet MS"/>
                <a:sym typeface="Trebuchet MS"/>
              </a:rPr>
              <a:t>The aim of this project is to identify the parameter which is most suitable for classification of FOG in PD patients. It also aims to compare multiple machine learning models based on acceleration data from accelerometers placed on the thigh. </a:t>
            </a:r>
            <a:endParaRPr/>
          </a:p>
          <a:p>
            <a:pPr marL="0" marR="0" lvl="0" indent="0" algn="just" rtl="0">
              <a:lnSpc>
                <a:spcPct val="100000"/>
              </a:lnSpc>
              <a:spcBef>
                <a:spcPts val="0"/>
              </a:spcBef>
              <a:spcAft>
                <a:spcPts val="0"/>
              </a:spcAft>
              <a:buClr>
                <a:schemeClr val="dk1"/>
              </a:buClr>
              <a:buSzPts val="2900"/>
              <a:buFont typeface="Arial"/>
              <a:buNone/>
            </a:pPr>
            <a:r>
              <a:rPr lang="en-US" sz="2400" b="0" i="0" u="none" strike="noStrike" cap="none">
                <a:solidFill>
                  <a:schemeClr val="dk1"/>
                </a:solidFill>
                <a:latin typeface="Trebuchet MS"/>
                <a:ea typeface="Trebuchet MS"/>
                <a:cs typeface="Trebuchet MS"/>
                <a:sym typeface="Trebuchet MS"/>
              </a:rPr>
              <a:t>Public datasets of PD patients will be analysed to extract the motion pattern of PD patients. A Freeze Index value is postulated and used to predict FOG based on these parameters. Ultimately, a prototype that fulfils all these requirements will be developed.</a:t>
            </a:r>
            <a:endParaRPr/>
          </a:p>
          <a:p>
            <a:pPr marL="0" marR="0" lvl="0" indent="0" algn="l" rtl="0">
              <a:lnSpc>
                <a:spcPct val="100000"/>
              </a:lnSpc>
              <a:spcBef>
                <a:spcPts val="0"/>
              </a:spcBef>
              <a:spcAft>
                <a:spcPts val="0"/>
              </a:spcAft>
              <a:buClr>
                <a:schemeClr val="dk1"/>
              </a:buClr>
              <a:buSzPts val="2900"/>
              <a:buFont typeface="Arial"/>
              <a:buNone/>
            </a:pPr>
            <a:endParaRPr sz="2000" b="0" i="0" u="none" strike="noStrike" cap="none">
              <a:solidFill>
                <a:schemeClr val="dk1"/>
              </a:solidFill>
              <a:latin typeface="Trebuchet MS"/>
              <a:ea typeface="Trebuchet MS"/>
              <a:cs typeface="Trebuchet MS"/>
              <a:sym typeface="Trebuchet MS"/>
            </a:endParaRPr>
          </a:p>
        </p:txBody>
      </p:sp>
      <p:sp>
        <p:nvSpPr>
          <p:cNvPr id="196" name="Google Shape;196;ga914b05318_1_101"/>
          <p:cNvSpPr txBox="1"/>
          <p:nvPr/>
        </p:nvSpPr>
        <p:spPr>
          <a:xfrm>
            <a:off x="630555" y="5900500"/>
            <a:ext cx="14283900" cy="800100"/>
          </a:xfrm>
          <a:prstGeom prst="rect">
            <a:avLst/>
          </a:prstGeom>
          <a:solidFill>
            <a:srgbClr val="2C3F71"/>
          </a:solidFill>
          <a:ln>
            <a:noFill/>
          </a:ln>
        </p:spPr>
        <p:txBody>
          <a:bodyPr spcFirstLastPara="1" wrap="square" lIns="88200" tIns="88200" rIns="88200" bIns="88200" anchor="ctr" anchorCtr="0">
            <a:noAutofit/>
          </a:bodyPr>
          <a:lstStyle/>
          <a:p>
            <a:pPr marL="1587500" marR="0" lvl="0" indent="-1587500" algn="ctr" rtl="0">
              <a:lnSpc>
                <a:spcPct val="100000"/>
              </a:lnSpc>
              <a:spcBef>
                <a:spcPts val="0"/>
              </a:spcBef>
              <a:spcAft>
                <a:spcPts val="0"/>
              </a:spcAft>
              <a:buClr>
                <a:schemeClr val="lt1"/>
              </a:buClr>
              <a:buSzPts val="3900"/>
              <a:buFont typeface="Arial"/>
              <a:buNone/>
            </a:pPr>
            <a:r>
              <a:rPr lang="en-US" sz="3900" b="1" i="0" u="none" strike="noStrike" cap="none">
                <a:solidFill>
                  <a:schemeClr val="lt1"/>
                </a:solidFill>
                <a:latin typeface="Calibri"/>
                <a:ea typeface="Calibri"/>
                <a:cs typeface="Calibri"/>
                <a:sym typeface="Calibri"/>
              </a:rPr>
              <a:t>Introduction</a:t>
            </a:r>
            <a:endParaRPr/>
          </a:p>
        </p:txBody>
      </p:sp>
      <p:sp>
        <p:nvSpPr>
          <p:cNvPr id="197" name="Google Shape;197;ga914b05318_1_101"/>
          <p:cNvSpPr txBox="1"/>
          <p:nvPr/>
        </p:nvSpPr>
        <p:spPr>
          <a:xfrm>
            <a:off x="7761508" y="24863053"/>
            <a:ext cx="6527100" cy="926100"/>
          </a:xfrm>
          <a:prstGeom prst="rect">
            <a:avLst/>
          </a:prstGeom>
          <a:noFill/>
          <a:ln>
            <a:noFill/>
          </a:ln>
        </p:spPr>
        <p:txBody>
          <a:bodyPr spcFirstLastPara="1" wrap="square" lIns="220600" tIns="220600" rIns="220600" bIns="220600" anchor="t" anchorCtr="0">
            <a:noAutofit/>
          </a:bodyPr>
          <a:lstStyle/>
          <a:p>
            <a:pPr marL="457200" marR="0" lvl="0" indent="-438150" algn="l" rtl="0">
              <a:lnSpc>
                <a:spcPct val="100000"/>
              </a:lnSpc>
              <a:spcBef>
                <a:spcPts val="0"/>
              </a:spcBef>
              <a:spcAft>
                <a:spcPts val="0"/>
              </a:spcAft>
              <a:buClr>
                <a:schemeClr val="dk1"/>
              </a:buClr>
              <a:buSzPts val="3300"/>
              <a:buFont typeface="Trebuchet MS"/>
              <a:buAutoNum type="arabicPeriod" startAt="3"/>
            </a:pPr>
            <a:r>
              <a:rPr lang="en-US" sz="3300" b="1" i="0" u="sng" strike="noStrike" cap="none">
                <a:solidFill>
                  <a:schemeClr val="dk1"/>
                </a:solidFill>
                <a:latin typeface="Trebuchet MS"/>
                <a:ea typeface="Trebuchet MS"/>
                <a:cs typeface="Trebuchet MS"/>
                <a:sym typeface="Trebuchet MS"/>
              </a:rPr>
              <a:t>Summary of Gait parameters</a:t>
            </a:r>
            <a:endParaRPr sz="2400" b="0" i="0" u="none" strike="noStrike" cap="none">
              <a:solidFill>
                <a:schemeClr val="dk1"/>
              </a:solidFill>
              <a:latin typeface="Trebuchet MS"/>
              <a:ea typeface="Trebuchet MS"/>
              <a:cs typeface="Trebuchet MS"/>
              <a:sym typeface="Trebuchet MS"/>
            </a:endParaRPr>
          </a:p>
        </p:txBody>
      </p:sp>
      <p:sp>
        <p:nvSpPr>
          <p:cNvPr id="198" name="Google Shape;198;ga914b05318_1_101"/>
          <p:cNvSpPr txBox="1"/>
          <p:nvPr/>
        </p:nvSpPr>
        <p:spPr>
          <a:xfrm>
            <a:off x="633564" y="31794844"/>
            <a:ext cx="14272501" cy="800100"/>
          </a:xfrm>
          <a:prstGeom prst="rect">
            <a:avLst/>
          </a:prstGeom>
          <a:solidFill>
            <a:srgbClr val="2C3F71"/>
          </a:solidFill>
          <a:ln>
            <a:noFill/>
          </a:ln>
        </p:spPr>
        <p:txBody>
          <a:bodyPr spcFirstLastPara="1" wrap="square" lIns="88200" tIns="88200" rIns="88200" bIns="88200" anchor="ctr" anchorCtr="0">
            <a:noAutofit/>
          </a:bodyPr>
          <a:lstStyle/>
          <a:p>
            <a:pPr marL="0" marR="0" lvl="0" indent="0" algn="ctr" rtl="0">
              <a:lnSpc>
                <a:spcPct val="100000"/>
              </a:lnSpc>
              <a:spcBef>
                <a:spcPts val="0"/>
              </a:spcBef>
              <a:spcAft>
                <a:spcPts val="0"/>
              </a:spcAft>
              <a:buClr>
                <a:schemeClr val="lt1"/>
              </a:buClr>
              <a:buSzPts val="3900"/>
              <a:buFont typeface="Arial"/>
              <a:buNone/>
            </a:pPr>
            <a:r>
              <a:rPr lang="en-US" sz="3900" b="1" i="0" u="none" strike="noStrike" cap="none">
                <a:solidFill>
                  <a:schemeClr val="lt1"/>
                </a:solidFill>
                <a:latin typeface="Calibri"/>
                <a:ea typeface="Calibri"/>
                <a:cs typeface="Calibri"/>
                <a:sym typeface="Calibri"/>
              </a:rPr>
              <a:t>Public Dataset Analysis</a:t>
            </a:r>
            <a:endParaRPr/>
          </a:p>
        </p:txBody>
      </p:sp>
      <p:sp>
        <p:nvSpPr>
          <p:cNvPr id="199" name="Google Shape;199;ga914b05318_1_101"/>
          <p:cNvSpPr txBox="1"/>
          <p:nvPr/>
        </p:nvSpPr>
        <p:spPr>
          <a:xfrm>
            <a:off x="15317219" y="26454602"/>
            <a:ext cx="14284200" cy="800400"/>
          </a:xfrm>
          <a:prstGeom prst="rect">
            <a:avLst/>
          </a:prstGeom>
          <a:solidFill>
            <a:srgbClr val="2C3F71"/>
          </a:solidFill>
          <a:ln>
            <a:noFill/>
          </a:ln>
        </p:spPr>
        <p:txBody>
          <a:bodyPr spcFirstLastPara="1" wrap="square" lIns="88200" tIns="88200" rIns="88200" bIns="88200" anchor="ctr" anchorCtr="0">
            <a:noAutofit/>
          </a:bodyPr>
          <a:lstStyle/>
          <a:p>
            <a:pPr marL="1587500" marR="0" lvl="0" indent="-1587500" algn="ctr" rtl="0">
              <a:lnSpc>
                <a:spcPct val="100000"/>
              </a:lnSpc>
              <a:spcBef>
                <a:spcPts val="0"/>
              </a:spcBef>
              <a:spcAft>
                <a:spcPts val="0"/>
              </a:spcAft>
              <a:buClr>
                <a:schemeClr val="lt1"/>
              </a:buClr>
              <a:buSzPts val="3900"/>
              <a:buFont typeface="Arial"/>
              <a:buNone/>
            </a:pPr>
            <a:r>
              <a:rPr lang="en-US" sz="3900" b="1" i="0" u="none" strike="noStrike" cap="none">
                <a:solidFill>
                  <a:schemeClr val="lt1"/>
                </a:solidFill>
                <a:latin typeface="Calibri"/>
                <a:ea typeface="Calibri"/>
                <a:cs typeface="Calibri"/>
                <a:sym typeface="Calibri"/>
              </a:rPr>
              <a:t>Prototype</a:t>
            </a:r>
            <a:endParaRPr/>
          </a:p>
        </p:txBody>
      </p:sp>
      <p:sp>
        <p:nvSpPr>
          <p:cNvPr id="200" name="Google Shape;200;ga914b05318_1_101"/>
          <p:cNvSpPr txBox="1"/>
          <p:nvPr/>
        </p:nvSpPr>
        <p:spPr>
          <a:xfrm>
            <a:off x="17985500" y="8344682"/>
            <a:ext cx="6212700" cy="1833900"/>
          </a:xfrm>
          <a:prstGeom prst="rect">
            <a:avLst/>
          </a:prstGeom>
          <a:noFill/>
          <a:ln>
            <a:noFill/>
          </a:ln>
        </p:spPr>
        <p:txBody>
          <a:bodyPr spcFirstLastPara="1" wrap="square" lIns="220600" tIns="220600" rIns="220600" bIns="2206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FFFFFF"/>
                </a:solidFill>
                <a:latin typeface="Trebuchet MS"/>
                <a:ea typeface="Trebuchet MS"/>
                <a:cs typeface="Trebuchet MS"/>
                <a:sym typeface="Trebuchet MS"/>
              </a:rPr>
              <a:t>Windowing of data and performing a Fast Fourier Transform on the window, giving a postulated Freeze Index, while applying a threshold for standing cases. Here, we defined freeze(N) as the Freeze Index postulated from N-axis acceleration.</a:t>
            </a:r>
            <a:endParaRPr sz="2000" b="0" i="0" u="none" strike="noStrike" cap="none">
              <a:solidFill>
                <a:srgbClr val="FFFFFF"/>
              </a:solidFill>
              <a:latin typeface="Trebuchet MS"/>
              <a:ea typeface="Trebuchet MS"/>
              <a:cs typeface="Trebuchet MS"/>
              <a:sym typeface="Trebuchet MS"/>
            </a:endParaRPr>
          </a:p>
        </p:txBody>
      </p:sp>
      <p:sp>
        <p:nvSpPr>
          <p:cNvPr id="201" name="Google Shape;201;ga914b05318_1_101"/>
          <p:cNvSpPr txBox="1"/>
          <p:nvPr/>
        </p:nvSpPr>
        <p:spPr>
          <a:xfrm>
            <a:off x="15342491" y="30570491"/>
            <a:ext cx="14272500" cy="800100"/>
          </a:xfrm>
          <a:prstGeom prst="rect">
            <a:avLst/>
          </a:prstGeom>
          <a:solidFill>
            <a:srgbClr val="2C3F71"/>
          </a:solidFill>
          <a:ln>
            <a:noFill/>
          </a:ln>
        </p:spPr>
        <p:txBody>
          <a:bodyPr spcFirstLastPara="1" wrap="square" lIns="88200" tIns="88200" rIns="88200" bIns="88200" anchor="ctr" anchorCtr="0">
            <a:noAutofit/>
          </a:bodyPr>
          <a:lstStyle/>
          <a:p>
            <a:pPr marL="0" marR="0" lvl="0" indent="0" algn="ctr" rtl="0">
              <a:lnSpc>
                <a:spcPct val="100000"/>
              </a:lnSpc>
              <a:spcBef>
                <a:spcPts val="0"/>
              </a:spcBef>
              <a:spcAft>
                <a:spcPts val="0"/>
              </a:spcAft>
              <a:buClr>
                <a:schemeClr val="lt1"/>
              </a:buClr>
              <a:buSzPts val="3900"/>
              <a:buFont typeface="Arial"/>
              <a:buNone/>
            </a:pPr>
            <a:r>
              <a:rPr lang="en-US" sz="3900" b="1" i="0" u="none" strike="noStrike" cap="none">
                <a:solidFill>
                  <a:schemeClr val="lt1"/>
                </a:solidFill>
                <a:latin typeface="Calibri"/>
                <a:ea typeface="Calibri"/>
                <a:cs typeface="Calibri"/>
                <a:sym typeface="Calibri"/>
              </a:rPr>
              <a:t>Conclusion</a:t>
            </a:r>
            <a:endParaRPr/>
          </a:p>
        </p:txBody>
      </p:sp>
      <p:sp>
        <p:nvSpPr>
          <p:cNvPr id="202" name="Google Shape;202;ga914b05318_1_101"/>
          <p:cNvSpPr txBox="1"/>
          <p:nvPr/>
        </p:nvSpPr>
        <p:spPr>
          <a:xfrm>
            <a:off x="15379975" y="31329325"/>
            <a:ext cx="14235000" cy="34617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US" sz="2300" b="0" i="0" u="none" strike="noStrike" cap="none" dirty="0">
                <a:solidFill>
                  <a:srgbClr val="000000"/>
                </a:solidFill>
                <a:latin typeface="Trebuchet MS"/>
                <a:ea typeface="Trebuchet MS"/>
                <a:cs typeface="Trebuchet MS"/>
                <a:sym typeface="Trebuchet MS"/>
              </a:rPr>
              <a:t>An algorithm has been developed to identify the most suitable parameter for the classification of FOG in PD patients. Multiple machine learning models have also been compared based on acceleration data from accelerometers placed on the thigh. After analyzing, the most suitable parameters for classification are </a:t>
            </a:r>
            <a:r>
              <a:rPr lang="en-US" sz="2300" dirty="0">
                <a:latin typeface="Trebuchet MS"/>
                <a:ea typeface="Trebuchet MS"/>
                <a:cs typeface="Trebuchet MS"/>
                <a:sym typeface="Trebuchet MS"/>
              </a:rPr>
              <a:t>freeze(X)</a:t>
            </a:r>
            <a:r>
              <a:rPr lang="en-US" sz="2300" b="0" i="0" u="none" strike="noStrike" cap="none" dirty="0">
                <a:solidFill>
                  <a:srgbClr val="000000"/>
                </a:solidFill>
                <a:latin typeface="Trebuchet MS"/>
                <a:ea typeface="Trebuchet MS"/>
                <a:cs typeface="Trebuchet MS"/>
                <a:sym typeface="Trebuchet MS"/>
              </a:rPr>
              <a:t> and </a:t>
            </a:r>
            <a:r>
              <a:rPr lang="en-US" sz="2300" dirty="0">
                <a:latin typeface="Trebuchet MS"/>
                <a:ea typeface="Trebuchet MS"/>
                <a:cs typeface="Trebuchet MS"/>
                <a:sym typeface="Trebuchet MS"/>
              </a:rPr>
              <a:t>freeze(Z)</a:t>
            </a:r>
            <a:r>
              <a:rPr lang="en-US" sz="2300" b="0" i="0" u="none" strike="noStrike" cap="none" dirty="0">
                <a:solidFill>
                  <a:srgbClr val="000000"/>
                </a:solidFill>
                <a:latin typeface="Trebuchet MS"/>
                <a:ea typeface="Trebuchet MS"/>
                <a:cs typeface="Trebuchet MS"/>
                <a:sym typeface="Trebuchet MS"/>
              </a:rPr>
              <a:t> based on the acceleration data in the public datasets and the best model is the linear kernel model in terms of sensitivity. To make the result more reliable, </a:t>
            </a:r>
            <a:r>
              <a:rPr lang="en-US" sz="2300" dirty="0">
                <a:latin typeface="Trebuchet MS"/>
                <a:ea typeface="Trebuchet MS"/>
                <a:cs typeface="Trebuchet MS"/>
                <a:sym typeface="Trebuchet MS"/>
              </a:rPr>
              <a:t>freeze(Y)</a:t>
            </a:r>
            <a:r>
              <a:rPr lang="en-US" sz="2300" b="0" i="0" u="none" strike="noStrike" cap="none" dirty="0">
                <a:solidFill>
                  <a:srgbClr val="000000"/>
                </a:solidFill>
                <a:latin typeface="Trebuchet MS"/>
                <a:ea typeface="Trebuchet MS"/>
                <a:cs typeface="Trebuchet MS"/>
                <a:sym typeface="Trebuchet MS"/>
              </a:rPr>
              <a:t> and </a:t>
            </a:r>
            <a:r>
              <a:rPr lang="en-US" sz="2300" dirty="0">
                <a:latin typeface="Trebuchet MS"/>
                <a:ea typeface="Trebuchet MS"/>
                <a:cs typeface="Trebuchet MS"/>
                <a:sym typeface="Trebuchet MS"/>
              </a:rPr>
              <a:t>freeze(Z)</a:t>
            </a:r>
            <a:r>
              <a:rPr lang="en-US" sz="2300" b="0" i="0" u="none" strike="noStrike" cap="none" dirty="0">
                <a:solidFill>
                  <a:srgbClr val="000000"/>
                </a:solidFill>
                <a:latin typeface="Trebuchet MS"/>
                <a:ea typeface="Trebuchet MS"/>
                <a:cs typeface="Trebuchet MS"/>
                <a:sym typeface="Trebuchet MS"/>
              </a:rPr>
              <a:t> might also be considered.</a:t>
            </a:r>
            <a:endParaRPr sz="2300" b="0" i="0" u="none" strike="noStrike" cap="none" dirty="0">
              <a:solidFill>
                <a:srgbClr val="000000"/>
              </a:solidFill>
              <a:latin typeface="Trebuchet MS"/>
              <a:ea typeface="Trebuchet MS"/>
              <a:cs typeface="Trebuchet MS"/>
              <a:sym typeface="Trebuchet MS"/>
            </a:endParaRPr>
          </a:p>
          <a:p>
            <a:pPr marL="0" marR="0" lvl="0" indent="0" algn="just" rtl="0">
              <a:lnSpc>
                <a:spcPct val="100000"/>
              </a:lnSpc>
              <a:spcBef>
                <a:spcPts val="0"/>
              </a:spcBef>
              <a:spcAft>
                <a:spcPts val="0"/>
              </a:spcAft>
              <a:buNone/>
            </a:pPr>
            <a:endParaRPr sz="2300" dirty="0">
              <a:latin typeface="Trebuchet MS"/>
              <a:ea typeface="Trebuchet MS"/>
              <a:cs typeface="Trebuchet MS"/>
              <a:sym typeface="Trebuchet MS"/>
            </a:endParaRPr>
          </a:p>
          <a:p>
            <a:pPr marL="0" marR="0" lvl="0" indent="0" algn="just" rtl="0">
              <a:lnSpc>
                <a:spcPct val="100000"/>
              </a:lnSpc>
              <a:spcBef>
                <a:spcPts val="0"/>
              </a:spcBef>
              <a:spcAft>
                <a:spcPts val="0"/>
              </a:spcAft>
              <a:buNone/>
            </a:pPr>
            <a:r>
              <a:rPr lang="en-US" sz="2300" b="0" i="0" u="none" strike="noStrike" cap="none" dirty="0">
                <a:solidFill>
                  <a:srgbClr val="000000"/>
                </a:solidFill>
                <a:latin typeface="Trebuchet MS"/>
                <a:ea typeface="Trebuchet MS"/>
                <a:cs typeface="Trebuchet MS"/>
                <a:sym typeface="Trebuchet MS"/>
              </a:rPr>
              <a:t>Besides that, a prototype has been implemented to test the performance of the identified most suitable parameters. </a:t>
            </a:r>
            <a:endParaRPr sz="2300" dirty="0"/>
          </a:p>
        </p:txBody>
      </p:sp>
      <p:pic>
        <p:nvPicPr>
          <p:cNvPr id="203" name="Google Shape;203;ga914b05318_1_101"/>
          <p:cNvPicPr preferRelativeResize="0"/>
          <p:nvPr/>
        </p:nvPicPr>
        <p:blipFill>
          <a:blip r:embed="rId19">
            <a:alphaModFix/>
          </a:blip>
          <a:stretch>
            <a:fillRect/>
          </a:stretch>
        </p:blipFill>
        <p:spPr>
          <a:xfrm>
            <a:off x="15670925" y="18599699"/>
            <a:ext cx="5634088" cy="3668100"/>
          </a:xfrm>
          <a:prstGeom prst="rect">
            <a:avLst/>
          </a:prstGeom>
          <a:noFill/>
          <a:ln>
            <a:noFill/>
          </a:ln>
        </p:spPr>
      </p:pic>
      <p:pic>
        <p:nvPicPr>
          <p:cNvPr id="204" name="Google Shape;204;ga914b05318_1_101"/>
          <p:cNvPicPr preferRelativeResize="0"/>
          <p:nvPr/>
        </p:nvPicPr>
        <p:blipFill>
          <a:blip r:embed="rId20">
            <a:alphaModFix/>
          </a:blip>
          <a:stretch>
            <a:fillRect/>
          </a:stretch>
        </p:blipFill>
        <p:spPr>
          <a:xfrm>
            <a:off x="24112175" y="18359975"/>
            <a:ext cx="4804249" cy="3867905"/>
          </a:xfrm>
          <a:prstGeom prst="rect">
            <a:avLst/>
          </a:prstGeom>
          <a:noFill/>
          <a:ln>
            <a:noFill/>
          </a:ln>
        </p:spPr>
      </p:pic>
      <p:pic>
        <p:nvPicPr>
          <p:cNvPr id="205" name="Google Shape;205;ga914b05318_1_101"/>
          <p:cNvPicPr preferRelativeResize="0"/>
          <p:nvPr/>
        </p:nvPicPr>
        <p:blipFill rotWithShape="1">
          <a:blip r:embed="rId21">
            <a:alphaModFix/>
          </a:blip>
          <a:srcRect t="7969"/>
          <a:stretch/>
        </p:blipFill>
        <p:spPr>
          <a:xfrm>
            <a:off x="27463075" y="8996625"/>
            <a:ext cx="1726800" cy="4416375"/>
          </a:xfrm>
          <a:prstGeom prst="rect">
            <a:avLst/>
          </a:prstGeom>
          <a:noFill/>
          <a:ln>
            <a:noFill/>
          </a:ln>
        </p:spPr>
      </p:pic>
      <p:cxnSp>
        <p:nvCxnSpPr>
          <p:cNvPr id="206" name="Google Shape;206;ga914b05318_1_101"/>
          <p:cNvCxnSpPr/>
          <p:nvPr/>
        </p:nvCxnSpPr>
        <p:spPr>
          <a:xfrm rot="10800000" flipH="1">
            <a:off x="27784525" y="7927275"/>
            <a:ext cx="3000" cy="1369500"/>
          </a:xfrm>
          <a:prstGeom prst="straightConnector1">
            <a:avLst/>
          </a:prstGeom>
          <a:noFill/>
          <a:ln w="19050" cap="flat" cmpd="sng">
            <a:solidFill>
              <a:srgbClr val="000000"/>
            </a:solidFill>
            <a:prstDash val="solid"/>
            <a:round/>
            <a:headEnd type="none" w="med" len="med"/>
            <a:tailEnd type="none" w="med" len="med"/>
          </a:ln>
        </p:spPr>
      </p:cxnSp>
      <p:sp>
        <p:nvSpPr>
          <p:cNvPr id="207" name="Google Shape;207;ga914b05318_1_101"/>
          <p:cNvSpPr txBox="1"/>
          <p:nvPr/>
        </p:nvSpPr>
        <p:spPr>
          <a:xfrm>
            <a:off x="26383675" y="7343175"/>
            <a:ext cx="2804700" cy="58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u="sng">
                <a:latin typeface="Trebuchet MS"/>
                <a:ea typeface="Trebuchet MS"/>
                <a:cs typeface="Trebuchet MS"/>
                <a:sym typeface="Trebuchet MS"/>
              </a:rPr>
              <a:t>built-in LED</a:t>
            </a:r>
            <a:endParaRPr sz="3600" u="sng">
              <a:latin typeface="Trebuchet MS"/>
              <a:ea typeface="Trebuchet MS"/>
              <a:cs typeface="Trebuchet MS"/>
              <a:sym typeface="Trebuchet MS"/>
            </a:endParaRPr>
          </a:p>
        </p:txBody>
      </p:sp>
      <p:sp>
        <p:nvSpPr>
          <p:cNvPr id="208" name="Google Shape;208;ga914b05318_1_101"/>
          <p:cNvSpPr txBox="1"/>
          <p:nvPr/>
        </p:nvSpPr>
        <p:spPr>
          <a:xfrm>
            <a:off x="951058" y="26604916"/>
            <a:ext cx="6527100" cy="926100"/>
          </a:xfrm>
          <a:prstGeom prst="rect">
            <a:avLst/>
          </a:prstGeom>
          <a:noFill/>
          <a:ln>
            <a:noFill/>
          </a:ln>
        </p:spPr>
        <p:txBody>
          <a:bodyPr spcFirstLastPara="1" wrap="square" lIns="220600" tIns="220600" rIns="220600" bIns="220600" anchor="t" anchorCtr="0">
            <a:noAutofit/>
          </a:bodyPr>
          <a:lstStyle/>
          <a:p>
            <a:pPr marL="457200" marR="0" lvl="0" indent="-438150" algn="l" rtl="0">
              <a:lnSpc>
                <a:spcPct val="100000"/>
              </a:lnSpc>
              <a:spcBef>
                <a:spcPts val="0"/>
              </a:spcBef>
              <a:spcAft>
                <a:spcPts val="0"/>
              </a:spcAft>
              <a:buClr>
                <a:schemeClr val="dk1"/>
              </a:buClr>
              <a:buSzPts val="3300"/>
              <a:buFont typeface="Trebuchet MS"/>
              <a:buAutoNum type="arabicPeriod" startAt="4"/>
            </a:pPr>
            <a:r>
              <a:rPr lang="en-US" sz="3300" b="1" u="sng">
                <a:solidFill>
                  <a:schemeClr val="dk1"/>
                </a:solidFill>
                <a:latin typeface="Trebuchet MS"/>
                <a:ea typeface="Trebuchet MS"/>
                <a:cs typeface="Trebuchet MS"/>
                <a:sym typeface="Trebuchet MS"/>
              </a:rPr>
              <a:t>Gait Equations</a:t>
            </a:r>
            <a:endParaRPr sz="2400" b="0" i="0" u="none" strike="noStrike" cap="none">
              <a:solidFill>
                <a:schemeClr val="dk1"/>
              </a:solidFill>
              <a:latin typeface="Trebuchet MS"/>
              <a:ea typeface="Trebuchet MS"/>
              <a:cs typeface="Trebuchet MS"/>
              <a:sym typeface="Trebuchet MS"/>
            </a:endParaRPr>
          </a:p>
        </p:txBody>
      </p:sp>
      <p:graphicFrame>
        <p:nvGraphicFramePr>
          <p:cNvPr id="209" name="Google Shape;209;ga914b05318_1_101"/>
          <p:cNvGraphicFramePr/>
          <p:nvPr/>
        </p:nvGraphicFramePr>
        <p:xfrm>
          <a:off x="952475" y="27665200"/>
          <a:ext cx="6608850" cy="2423070"/>
        </p:xfrm>
        <a:graphic>
          <a:graphicData uri="http://schemas.openxmlformats.org/drawingml/2006/table">
            <a:tbl>
              <a:tblPr>
                <a:noFill/>
                <a:tableStyleId>{727F7B2B-2148-44C9-9F47-60BA26C02366}</a:tableStyleId>
              </a:tblPr>
              <a:tblGrid>
                <a:gridCol w="2916275">
                  <a:extLst>
                    <a:ext uri="{9D8B030D-6E8A-4147-A177-3AD203B41FA5}">
                      <a16:colId xmlns:a16="http://schemas.microsoft.com/office/drawing/2014/main" val="20000"/>
                    </a:ext>
                  </a:extLst>
                </a:gridCol>
                <a:gridCol w="3692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sz="2700" b="1">
                          <a:latin typeface="Trebuchet MS"/>
                          <a:ea typeface="Trebuchet MS"/>
                          <a:cs typeface="Trebuchet MS"/>
                          <a:sym typeface="Trebuchet MS"/>
                        </a:rPr>
                        <a:t>Gait Parameters</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2700" b="1">
                          <a:latin typeface="Trebuchet MS"/>
                          <a:ea typeface="Trebuchet MS"/>
                          <a:cs typeface="Trebuchet MS"/>
                          <a:sym typeface="Trebuchet MS"/>
                        </a:rPr>
                        <a:t>Equation</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2400">
                          <a:latin typeface="Trebuchet MS"/>
                          <a:ea typeface="Trebuchet MS"/>
                          <a:cs typeface="Trebuchet MS"/>
                          <a:sym typeface="Trebuchet MS"/>
                        </a:rPr>
                        <a:t>Stride Length</a:t>
                      </a:r>
                      <a:endParaRPr sz="24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2400">
                          <a:latin typeface="Trebuchet MS"/>
                          <a:ea typeface="Trebuchet MS"/>
                          <a:cs typeface="Trebuchet MS"/>
                          <a:sym typeface="Trebuchet MS"/>
                        </a:rPr>
                        <a:t>Stride velocity (m/min) /0.5 cadence (steps/min)</a:t>
                      </a:r>
                      <a:endParaRPr sz="24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2400">
                          <a:latin typeface="Trebuchet MS"/>
                          <a:ea typeface="Trebuchet MS"/>
                          <a:cs typeface="Trebuchet MS"/>
                          <a:sym typeface="Trebuchet MS"/>
                        </a:rPr>
                        <a:t>Gait Variability</a:t>
                      </a:r>
                      <a:endParaRPr sz="24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2400">
                          <a:latin typeface="Trebuchet MS"/>
                          <a:ea typeface="Trebuchet MS"/>
                          <a:cs typeface="Trebuchet MS"/>
                          <a:sym typeface="Trebuchet MS"/>
                        </a:rPr>
                        <a:t>(*Standard deviation/Mean) x 100</a:t>
                      </a:r>
                      <a:endParaRPr sz="2400">
                        <a:latin typeface="Trebuchet MS"/>
                        <a:ea typeface="Trebuchet MS"/>
                        <a:cs typeface="Trebuchet MS"/>
                        <a:sym typeface="Trebuchet M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10" name="Google Shape;210;ga914b05318_1_101"/>
          <p:cNvSpPr txBox="1"/>
          <p:nvPr/>
        </p:nvSpPr>
        <p:spPr>
          <a:xfrm>
            <a:off x="1018750" y="30307750"/>
            <a:ext cx="3047700" cy="58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Trebuchet MS"/>
                <a:ea typeface="Trebuchet MS"/>
                <a:cs typeface="Trebuchet MS"/>
                <a:sym typeface="Trebuchet MS"/>
              </a:rPr>
              <a:t>*</a:t>
            </a:r>
            <a:r>
              <a:rPr lang="en-US" sz="2000">
                <a:latin typeface="Trebuchet MS"/>
                <a:ea typeface="Trebuchet MS"/>
                <a:cs typeface="Trebuchet MS"/>
                <a:sym typeface="Trebuchet MS"/>
              </a:rPr>
              <a:t>Standard Deviation:</a:t>
            </a:r>
            <a:r>
              <a:rPr lang="en-US" sz="2400">
                <a:latin typeface="Trebuchet MS"/>
                <a:ea typeface="Trebuchet MS"/>
                <a:cs typeface="Trebuchet MS"/>
                <a:sym typeface="Trebuchet MS"/>
              </a:rPr>
              <a:t> </a:t>
            </a:r>
            <a:endParaRPr sz="2400">
              <a:latin typeface="Trebuchet MS"/>
              <a:ea typeface="Trebuchet MS"/>
              <a:cs typeface="Trebuchet MS"/>
              <a:sym typeface="Trebuchet MS"/>
            </a:endParaRPr>
          </a:p>
        </p:txBody>
      </p:sp>
      <p:sp>
        <p:nvSpPr>
          <p:cNvPr id="211" name="Google Shape;211;ga914b05318_1_101"/>
          <p:cNvSpPr txBox="1"/>
          <p:nvPr/>
        </p:nvSpPr>
        <p:spPr>
          <a:xfrm>
            <a:off x="3977825" y="30892313"/>
            <a:ext cx="3571200" cy="58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Trebuchet MS"/>
                <a:ea typeface="Trebuchet MS"/>
                <a:cs typeface="Trebuchet MS"/>
                <a:sym typeface="Trebuchet MS"/>
              </a:rPr>
              <a:t>for the stride length and step width of each participant</a:t>
            </a:r>
            <a:endParaRPr sz="20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PosterPresentations.com-100CMx140CM">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1752</Words>
  <Application>Microsoft Office PowerPoint</Application>
  <PresentationFormat>Custom</PresentationFormat>
  <Paragraphs>189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Trebuchet MS</vt:lpstr>
      <vt:lpstr>Fira Sans Extra Condensed Medium</vt:lpstr>
      <vt:lpstr>Roboto</vt:lpstr>
      <vt:lpstr>Calibri</vt:lpstr>
      <vt:lpstr>PosterPresentations.com-100CMx140CM</vt:lpstr>
      <vt:lpstr>Gait Monitoring and Analysis for Parkinson’s Disease Patients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Gait Monitoring and Analysis for Parkinson’s Disease Patients</dc:title>
  <dc:creator>PosterPresentations.com - 510.649.3001</dc:creator>
  <cp:lastModifiedBy>PRANNAYA GUPTA</cp:lastModifiedBy>
  <cp:revision>1</cp:revision>
  <dcterms:created xsi:type="dcterms:W3CDTF">2011-04-21T17:30:14Z</dcterms:created>
  <dcterms:modified xsi:type="dcterms:W3CDTF">2020-12-21T11:29:00Z</dcterms:modified>
</cp:coreProperties>
</file>