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670550" cx="10080625"/>
  <p:notesSz cx="7559675" cy="10691800"/>
  <p:embeddedFontLst>
    <p:embeddedFont>
      <p:font typeface="Lexe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exend-bold.fntdata"/><Relationship Id="rId12" Type="http://schemas.openxmlformats.org/officeDocument/2006/relationships/font" Target="fonts/Lexe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2c660ee3f_0_3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82c660ee3f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2c660ee3f_0_10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82c660ee3f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2ce8ae056_0_121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82ce8ae056_0_1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04000" y="1326600"/>
            <a:ext cx="90717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504000" y="3044160"/>
            <a:ext cx="90717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504000" y="1326600"/>
            <a:ext cx="4426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5152680" y="1326600"/>
            <a:ext cx="4426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504000" y="3044160"/>
            <a:ext cx="4426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4" type="body"/>
          </p:nvPr>
        </p:nvSpPr>
        <p:spPr>
          <a:xfrm>
            <a:off x="5152680" y="3044160"/>
            <a:ext cx="4426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04000" y="1326600"/>
            <a:ext cx="2920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3571200" y="1326600"/>
            <a:ext cx="2920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6638040" y="1326600"/>
            <a:ext cx="2920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504000" y="3044160"/>
            <a:ext cx="2920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3571200" y="3044160"/>
            <a:ext cx="2920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body"/>
          </p:nvPr>
        </p:nvSpPr>
        <p:spPr>
          <a:xfrm>
            <a:off x="6638040" y="3044160"/>
            <a:ext cx="2920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04000" y="1326600"/>
            <a:ext cx="44268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152680" y="1326600"/>
            <a:ext cx="44268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504000" y="226080"/>
            <a:ext cx="90717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504000" y="1326600"/>
            <a:ext cx="4426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152680" y="1326600"/>
            <a:ext cx="44268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504000" y="3044160"/>
            <a:ext cx="4426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504000" y="1326600"/>
            <a:ext cx="44268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5152680" y="1326600"/>
            <a:ext cx="4426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5152680" y="3044160"/>
            <a:ext cx="4426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04000" y="1326600"/>
            <a:ext cx="4426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5152680" y="1326600"/>
            <a:ext cx="44268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504000" y="3044160"/>
            <a:ext cx="90717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5.jpg"/><Relationship Id="rId5" Type="http://schemas.openxmlformats.org/officeDocument/2006/relationships/image" Target="../media/image9.jp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648360" y="73728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4884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6122975" y="3440875"/>
            <a:ext cx="3649800" cy="18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52425" y="3567050"/>
            <a:ext cx="3520200" cy="1633125"/>
            <a:chOff x="6415675" y="3668775"/>
            <a:chExt cx="3520200" cy="1633125"/>
          </a:xfrm>
        </p:grpSpPr>
        <p:sp>
          <p:nvSpPr>
            <p:cNvPr id="104" name="Google Shape;104;p14"/>
            <p:cNvSpPr txBox="1"/>
            <p:nvPr/>
          </p:nvSpPr>
          <p:spPr>
            <a:xfrm>
              <a:off x="6415675" y="3668775"/>
              <a:ext cx="3520200" cy="9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lang="en-IN" sz="3200">
                  <a:latin typeface="Lexend"/>
                  <a:ea typeface="Lexend"/>
                  <a:cs typeface="Lexend"/>
                  <a:sym typeface="Lexend"/>
                </a:rPr>
                <a:t>What The Hack</a:t>
              </a:r>
              <a:endParaRPr b="1" i="0" sz="3200" u="none" cap="none" strike="noStrike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415675" y="4227300"/>
              <a:ext cx="2880600" cy="10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600">
                  <a:solidFill>
                    <a:srgbClr val="0A4448"/>
                  </a:solidFill>
                  <a:latin typeface="Lexend"/>
                  <a:ea typeface="Lexend"/>
                  <a:cs typeface="Lexend"/>
                  <a:sym typeface="Lexend"/>
                </a:rPr>
                <a:t>Abhinav  C V</a:t>
              </a:r>
              <a:endParaRPr sz="1600">
                <a:solidFill>
                  <a:srgbClr val="0A444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600">
                  <a:solidFill>
                    <a:srgbClr val="0A4448"/>
                  </a:solidFill>
                  <a:latin typeface="Lexend"/>
                  <a:ea typeface="Lexend"/>
                  <a:cs typeface="Lexend"/>
                  <a:sym typeface="Lexend"/>
                </a:rPr>
                <a:t>Dheeraj Dileep</a:t>
              </a:r>
              <a:endParaRPr sz="1600">
                <a:solidFill>
                  <a:srgbClr val="0A444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600">
                  <a:solidFill>
                    <a:srgbClr val="0A4448"/>
                  </a:solidFill>
                  <a:latin typeface="Lexend"/>
                  <a:ea typeface="Lexend"/>
                  <a:cs typeface="Lexend"/>
                  <a:sym typeface="Lexend"/>
                </a:rPr>
                <a:t>Jishnu M M</a:t>
              </a:r>
              <a:endParaRPr sz="1600">
                <a:solidFill>
                  <a:srgbClr val="0A4448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538954" y="1424100"/>
            <a:ext cx="7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4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HackCDent 3.0</a:t>
            </a:r>
            <a:endParaRPr b="1" i="0" sz="4000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33651" y="2284611"/>
            <a:ext cx="8925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exend"/>
              <a:buChar char="●"/>
            </a:pPr>
            <a:r>
              <a:rPr lang="en-I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Our product, HackCDent 3.0, revolutionizes road safety by leveraging machine learning to detect accidents from CCTV footage, instantly sending snapshots with location and timestamps to authorities, storing evidence securely in a blockchain, and offering a platform for users to report incidents anonymously and apply for insurance, all while providing legal advice through an interactive chatbot.</a:t>
            </a:r>
            <a:endParaRPr i="0" sz="17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-3897" l="-2647" r="-1584" t="-2293"/>
          <a:stretch/>
        </p:blipFill>
        <p:spPr>
          <a:xfrm rot="-2311885">
            <a:off x="7240100" y="-457634"/>
            <a:ext cx="2494875" cy="244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78888" y="405305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SOLUTION &amp;</a:t>
            </a:r>
            <a:r>
              <a:rPr b="1" lang="en-IN" sz="3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IN" sz="3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PRODUCT</a:t>
            </a:r>
            <a:endParaRPr b="1" sz="3000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504463" y="1859050"/>
            <a:ext cx="90717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b="1"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Detect Accidents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Using CCTV footage analysis, it identifies accidents in real-time.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b="1"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Instant Reporting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Automatically sends accident snapshots with GPS coordinates and timestamps to relevant authorities.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b="1"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Blockchain Evidence Storage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Safely stores accident evidence on a blockchain for tamper-proof verification.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b="1"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Anonymous Reporting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Provides a user-friendly platform for anonymous incident reporting.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b="1"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Insurance Applications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Enables users to apply for insurance claims seamlessly.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b="1"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Legal Advice Chatbot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Offers legal guidance through an interactive chatbot.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678900" y="449005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IMPLEMENTATION STRATEGY</a:t>
            </a:r>
            <a:endParaRPr b="1" sz="3000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678900" y="1665225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Development Roadmap: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"/>
              <a:buChar char="➔"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➔"/>
            </a:pPr>
            <a:r>
              <a:rPr b="1" lang="en-IN" sz="16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Phase 1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Expand CCTV coverage and improve accident detection accuracy.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➔"/>
            </a:pPr>
            <a:r>
              <a:rPr b="1" lang="en-IN" sz="16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Phase 2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Enhance blockchain security and integration.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➔"/>
            </a:pPr>
            <a:r>
              <a:rPr b="1" lang="en-IN" sz="16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Phase 3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Launch the Incident Reporting Website.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➔"/>
            </a:pPr>
            <a:r>
              <a:rPr b="1" lang="en-IN" sz="16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Phase 4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Deploy the Insurance Application Platform.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➔"/>
            </a:pPr>
            <a:r>
              <a:rPr b="1" lang="en-IN" sz="16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Phase 5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Improve and expand legal advice chatbot capabilities.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➔"/>
            </a:pPr>
            <a:r>
              <a:rPr b="1" lang="en-IN" sz="16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Phase 6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Explore partnerships with law enforcement agencies and insurance providers for seamless integration and adoption."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16149" t="0"/>
          <a:stretch/>
        </p:blipFill>
        <p:spPr>
          <a:xfrm>
            <a:off x="7388625" y="1967800"/>
            <a:ext cx="2501149" cy="21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type="title"/>
          </p:nvPr>
        </p:nvSpPr>
        <p:spPr>
          <a:xfrm>
            <a:off x="678900" y="350405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5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TECH STACKS</a:t>
            </a:r>
            <a:endParaRPr b="1" sz="3500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504467" y="1397525"/>
            <a:ext cx="29829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REACTJS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TAILWIND CSS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NODEJS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EXPRESSJS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PYTHON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KERAS MODEL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HELIA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SOLIDITY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HARDHAT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THIRDWEB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POLYGON MUMBAI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0043" y="350396"/>
            <a:ext cx="1691274" cy="155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5">
            <a:alphaModFix/>
          </a:blip>
          <a:srcRect b="27310" l="16770" r="16416" t="26525"/>
          <a:stretch/>
        </p:blipFill>
        <p:spPr>
          <a:xfrm>
            <a:off x="8296251" y="4134249"/>
            <a:ext cx="1492699" cy="103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2280" y="435757"/>
            <a:ext cx="2177632" cy="121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6538" y="4315861"/>
            <a:ext cx="1869079" cy="81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3562" y="1749760"/>
            <a:ext cx="1255070" cy="132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9">
            <a:alphaModFix/>
          </a:blip>
          <a:srcRect b="7224" l="7377" r="7826" t="19804"/>
          <a:stretch/>
        </p:blipFill>
        <p:spPr>
          <a:xfrm>
            <a:off x="3178135" y="4092195"/>
            <a:ext cx="2383899" cy="126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75050" y="3483350"/>
            <a:ext cx="2878500" cy="4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32351" y="1782238"/>
            <a:ext cx="1329674" cy="132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12">
            <a:alphaModFix/>
          </a:blip>
          <a:srcRect b="32795" l="29754" r="29262" t="0"/>
          <a:stretch/>
        </p:blipFill>
        <p:spPr>
          <a:xfrm>
            <a:off x="6923650" y="3182225"/>
            <a:ext cx="1206400" cy="111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678900" y="363105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SOCIAL IMPACT</a:t>
            </a:r>
            <a:endParaRPr b="1" sz="3000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504463" y="1360275"/>
            <a:ext cx="90717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b="1" lang="en-IN" sz="1600">
                <a:solidFill>
                  <a:srgbClr val="2D9800"/>
                </a:solidFill>
                <a:latin typeface="Lexend"/>
                <a:ea typeface="Lexend"/>
                <a:cs typeface="Lexend"/>
                <a:sym typeface="Lexend"/>
              </a:rPr>
              <a:t>Saving Lives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By rapidly detecting and responding to accidents, our technology has the potential to save countless lives. Reduced emergency response times can make the critical difference between life and death in accidents.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b="1" lang="en-IN" sz="1600">
                <a:solidFill>
                  <a:srgbClr val="2D9800"/>
                </a:solidFill>
                <a:latin typeface="Lexend"/>
                <a:ea typeface="Lexend"/>
                <a:cs typeface="Lexend"/>
                <a:sym typeface="Lexend"/>
              </a:rPr>
              <a:t>Reducing Legal Challenges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Our legal assistance chatbot aids in navigating the complex aftermath of accidents, preventing unnecessary legal disputes and simplifying the claims process.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b="1" lang="en-IN" sz="1600">
                <a:solidFill>
                  <a:srgbClr val="2D9800"/>
                </a:solidFill>
                <a:latin typeface="Lexend"/>
                <a:ea typeface="Lexend"/>
                <a:cs typeface="Lexend"/>
                <a:sym typeface="Lexend"/>
              </a:rPr>
              <a:t>Community Well-being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HackCDent 3.0 fosters a sense of community responsibility by allowing anonymous incident reporting. It empowers individuals to contribute to road safety without fear of reprisal.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b="1" lang="en-IN" sz="1600">
                <a:solidFill>
                  <a:srgbClr val="2D9800"/>
                </a:solidFill>
                <a:latin typeface="Lexend"/>
                <a:ea typeface="Lexend"/>
                <a:cs typeface="Lexend"/>
                <a:sym typeface="Lexend"/>
              </a:rPr>
              <a:t>Supporting Authorities</a:t>
            </a:r>
            <a:r>
              <a:rPr lang="en-I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Our solution supports law enforcement and emergency services in their crucial roles by providing them with real-time accident data, enabling them to respond swiftly and effectively.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