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312" r:id="rId3"/>
    <p:sldId id="313" r:id="rId4"/>
    <p:sldId id="314" r:id="rId5"/>
    <p:sldId id="315" r:id="rId6"/>
    <p:sldId id="317" r:id="rId7"/>
    <p:sldId id="318" r:id="rId8"/>
    <p:sldId id="321" r:id="rId9"/>
    <p:sldId id="322" r:id="rId10"/>
    <p:sldId id="323" r:id="rId11"/>
    <p:sldId id="326" r:id="rId12"/>
    <p:sldId id="324" r:id="rId13"/>
    <p:sldId id="32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8" d="100"/>
          <a:sy n="88" d="100"/>
        </p:scale>
        <p:origin x="485"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41AAD73-3D67-4D95-A7EF-84F1CF91A6A5}"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0B79F5-9A6E-48D5-9E9C-A8AB6404DEFC}" type="slidenum">
              <a:rPr lang="en-US" smtClean="0"/>
              <a:t>‹#›</a:t>
            </a:fld>
            <a:endParaRPr lang="en-US"/>
          </a:p>
        </p:txBody>
      </p:sp>
    </p:spTree>
    <p:extLst>
      <p:ext uri="{BB962C8B-B14F-4D97-AF65-F5344CB8AC3E}">
        <p14:creationId xmlns:p14="http://schemas.microsoft.com/office/powerpoint/2010/main" val="1433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1AAD73-3D67-4D95-A7EF-84F1CF91A6A5}"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B79F5-9A6E-48D5-9E9C-A8AB6404DEFC}" type="slidenum">
              <a:rPr lang="en-US" smtClean="0"/>
              <a:t>‹#›</a:t>
            </a:fld>
            <a:endParaRPr lang="en-US"/>
          </a:p>
        </p:txBody>
      </p:sp>
    </p:spTree>
    <p:extLst>
      <p:ext uri="{BB962C8B-B14F-4D97-AF65-F5344CB8AC3E}">
        <p14:creationId xmlns:p14="http://schemas.microsoft.com/office/powerpoint/2010/main" val="4256104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1AAD73-3D67-4D95-A7EF-84F1CF91A6A5}"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B79F5-9A6E-48D5-9E9C-A8AB6404DEFC}" type="slidenum">
              <a:rPr lang="en-US" smtClean="0"/>
              <a:t>‹#›</a:t>
            </a:fld>
            <a:endParaRPr lang="en-US"/>
          </a:p>
        </p:txBody>
      </p:sp>
    </p:spTree>
    <p:extLst>
      <p:ext uri="{BB962C8B-B14F-4D97-AF65-F5344CB8AC3E}">
        <p14:creationId xmlns:p14="http://schemas.microsoft.com/office/powerpoint/2010/main" val="2867184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1AAD73-3D67-4D95-A7EF-84F1CF91A6A5}"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B79F5-9A6E-48D5-9E9C-A8AB6404DEFC}"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98670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1AAD73-3D67-4D95-A7EF-84F1CF91A6A5}"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B79F5-9A6E-48D5-9E9C-A8AB6404DEFC}" type="slidenum">
              <a:rPr lang="en-US" smtClean="0"/>
              <a:t>‹#›</a:t>
            </a:fld>
            <a:endParaRPr lang="en-US"/>
          </a:p>
        </p:txBody>
      </p:sp>
    </p:spTree>
    <p:extLst>
      <p:ext uri="{BB962C8B-B14F-4D97-AF65-F5344CB8AC3E}">
        <p14:creationId xmlns:p14="http://schemas.microsoft.com/office/powerpoint/2010/main" val="3797840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1AAD73-3D67-4D95-A7EF-84F1CF91A6A5}"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0B79F5-9A6E-48D5-9E9C-A8AB6404DEFC}" type="slidenum">
              <a:rPr lang="en-US" smtClean="0"/>
              <a:t>‹#›</a:t>
            </a:fld>
            <a:endParaRPr lang="en-US"/>
          </a:p>
        </p:txBody>
      </p:sp>
    </p:spTree>
    <p:extLst>
      <p:ext uri="{BB962C8B-B14F-4D97-AF65-F5344CB8AC3E}">
        <p14:creationId xmlns:p14="http://schemas.microsoft.com/office/powerpoint/2010/main" val="3552351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1AAD73-3D67-4D95-A7EF-84F1CF91A6A5}"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0B79F5-9A6E-48D5-9E9C-A8AB6404DEFC}" type="slidenum">
              <a:rPr lang="en-US" smtClean="0"/>
              <a:t>‹#›</a:t>
            </a:fld>
            <a:endParaRPr lang="en-US"/>
          </a:p>
        </p:txBody>
      </p:sp>
    </p:spTree>
    <p:extLst>
      <p:ext uri="{BB962C8B-B14F-4D97-AF65-F5344CB8AC3E}">
        <p14:creationId xmlns:p14="http://schemas.microsoft.com/office/powerpoint/2010/main" val="3565589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1AAD73-3D67-4D95-A7EF-84F1CF91A6A5}"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B79F5-9A6E-48D5-9E9C-A8AB6404DEFC}" type="slidenum">
              <a:rPr lang="en-US" smtClean="0"/>
              <a:t>‹#›</a:t>
            </a:fld>
            <a:endParaRPr lang="en-US"/>
          </a:p>
        </p:txBody>
      </p:sp>
    </p:spTree>
    <p:extLst>
      <p:ext uri="{BB962C8B-B14F-4D97-AF65-F5344CB8AC3E}">
        <p14:creationId xmlns:p14="http://schemas.microsoft.com/office/powerpoint/2010/main" val="1450445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1AAD73-3D67-4D95-A7EF-84F1CF91A6A5}"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B79F5-9A6E-48D5-9E9C-A8AB6404DEFC}" type="slidenum">
              <a:rPr lang="en-US" smtClean="0"/>
              <a:t>‹#›</a:t>
            </a:fld>
            <a:endParaRPr lang="en-US"/>
          </a:p>
        </p:txBody>
      </p:sp>
    </p:spTree>
    <p:extLst>
      <p:ext uri="{BB962C8B-B14F-4D97-AF65-F5344CB8AC3E}">
        <p14:creationId xmlns:p14="http://schemas.microsoft.com/office/powerpoint/2010/main" val="44287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1AAD73-3D67-4D95-A7EF-84F1CF91A6A5}"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B79F5-9A6E-48D5-9E9C-A8AB6404DEFC}" type="slidenum">
              <a:rPr lang="en-US" smtClean="0"/>
              <a:t>‹#›</a:t>
            </a:fld>
            <a:endParaRPr lang="en-US"/>
          </a:p>
        </p:txBody>
      </p:sp>
    </p:spTree>
    <p:extLst>
      <p:ext uri="{BB962C8B-B14F-4D97-AF65-F5344CB8AC3E}">
        <p14:creationId xmlns:p14="http://schemas.microsoft.com/office/powerpoint/2010/main" val="176911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1AAD73-3D67-4D95-A7EF-84F1CF91A6A5}"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B79F5-9A6E-48D5-9E9C-A8AB6404DEFC}" type="slidenum">
              <a:rPr lang="en-US" smtClean="0"/>
              <a:t>‹#›</a:t>
            </a:fld>
            <a:endParaRPr lang="en-US"/>
          </a:p>
        </p:txBody>
      </p:sp>
    </p:spTree>
    <p:extLst>
      <p:ext uri="{BB962C8B-B14F-4D97-AF65-F5344CB8AC3E}">
        <p14:creationId xmlns:p14="http://schemas.microsoft.com/office/powerpoint/2010/main" val="337032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1AAD73-3D67-4D95-A7EF-84F1CF91A6A5}"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B79F5-9A6E-48D5-9E9C-A8AB6404DEFC}" type="slidenum">
              <a:rPr lang="en-US" smtClean="0"/>
              <a:t>‹#›</a:t>
            </a:fld>
            <a:endParaRPr lang="en-US"/>
          </a:p>
        </p:txBody>
      </p:sp>
    </p:spTree>
    <p:extLst>
      <p:ext uri="{BB962C8B-B14F-4D97-AF65-F5344CB8AC3E}">
        <p14:creationId xmlns:p14="http://schemas.microsoft.com/office/powerpoint/2010/main" val="401203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1AAD73-3D67-4D95-A7EF-84F1CF91A6A5}"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0B79F5-9A6E-48D5-9E9C-A8AB6404DEFC}" type="slidenum">
              <a:rPr lang="en-US" smtClean="0"/>
              <a:t>‹#›</a:t>
            </a:fld>
            <a:endParaRPr lang="en-US"/>
          </a:p>
        </p:txBody>
      </p:sp>
    </p:spTree>
    <p:extLst>
      <p:ext uri="{BB962C8B-B14F-4D97-AF65-F5344CB8AC3E}">
        <p14:creationId xmlns:p14="http://schemas.microsoft.com/office/powerpoint/2010/main" val="3571249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1AAD73-3D67-4D95-A7EF-84F1CF91A6A5}"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0B79F5-9A6E-48D5-9E9C-A8AB6404DEFC}" type="slidenum">
              <a:rPr lang="en-US" smtClean="0"/>
              <a:t>‹#›</a:t>
            </a:fld>
            <a:endParaRPr lang="en-US"/>
          </a:p>
        </p:txBody>
      </p:sp>
    </p:spTree>
    <p:extLst>
      <p:ext uri="{BB962C8B-B14F-4D97-AF65-F5344CB8AC3E}">
        <p14:creationId xmlns:p14="http://schemas.microsoft.com/office/powerpoint/2010/main" val="363932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AAD73-3D67-4D95-A7EF-84F1CF91A6A5}"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0B79F5-9A6E-48D5-9E9C-A8AB6404DEFC}" type="slidenum">
              <a:rPr lang="en-US" smtClean="0"/>
              <a:t>‹#›</a:t>
            </a:fld>
            <a:endParaRPr lang="en-US"/>
          </a:p>
        </p:txBody>
      </p:sp>
    </p:spTree>
    <p:extLst>
      <p:ext uri="{BB962C8B-B14F-4D97-AF65-F5344CB8AC3E}">
        <p14:creationId xmlns:p14="http://schemas.microsoft.com/office/powerpoint/2010/main" val="230574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1AAD73-3D67-4D95-A7EF-84F1CF91A6A5}"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B79F5-9A6E-48D5-9E9C-A8AB6404DEFC}" type="slidenum">
              <a:rPr lang="en-US" smtClean="0"/>
              <a:t>‹#›</a:t>
            </a:fld>
            <a:endParaRPr lang="en-US"/>
          </a:p>
        </p:txBody>
      </p:sp>
    </p:spTree>
    <p:extLst>
      <p:ext uri="{BB962C8B-B14F-4D97-AF65-F5344CB8AC3E}">
        <p14:creationId xmlns:p14="http://schemas.microsoft.com/office/powerpoint/2010/main" val="195884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1AAD73-3D67-4D95-A7EF-84F1CF91A6A5}"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B79F5-9A6E-48D5-9E9C-A8AB6404DEFC}" type="slidenum">
              <a:rPr lang="en-US" smtClean="0"/>
              <a:t>‹#›</a:t>
            </a:fld>
            <a:endParaRPr lang="en-US"/>
          </a:p>
        </p:txBody>
      </p:sp>
    </p:spTree>
    <p:extLst>
      <p:ext uri="{BB962C8B-B14F-4D97-AF65-F5344CB8AC3E}">
        <p14:creationId xmlns:p14="http://schemas.microsoft.com/office/powerpoint/2010/main" val="300924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41AAD73-3D67-4D95-A7EF-84F1CF91A6A5}" type="datetimeFigureOut">
              <a:rPr lang="en-US" smtClean="0"/>
              <a:t>1/15/2024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B0B79F5-9A6E-48D5-9E9C-A8AB6404DEFC}" type="slidenum">
              <a:rPr lang="en-US" smtClean="0"/>
              <a:t>‹#›</a:t>
            </a:fld>
            <a:endParaRPr lang="en-US"/>
          </a:p>
        </p:txBody>
      </p:sp>
    </p:spTree>
    <p:extLst>
      <p:ext uri="{BB962C8B-B14F-4D97-AF65-F5344CB8AC3E}">
        <p14:creationId xmlns:p14="http://schemas.microsoft.com/office/powerpoint/2010/main" val="113858532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DFED1E-AD7E-F58F-8857-D756061C0566}"/>
              </a:ext>
            </a:extLst>
          </p:cNvPr>
          <p:cNvSpPr txBox="1"/>
          <p:nvPr/>
        </p:nvSpPr>
        <p:spPr>
          <a:xfrm>
            <a:off x="302846" y="317614"/>
            <a:ext cx="11586310" cy="3477875"/>
          </a:xfrm>
          <a:prstGeom prst="rect">
            <a:avLst/>
          </a:prstGeom>
          <a:noFill/>
        </p:spPr>
        <p:txBody>
          <a:bodyPr wrap="square" rtlCol="0">
            <a:spAutoFit/>
          </a:bodyPr>
          <a:lstStyle/>
          <a:p>
            <a:pPr algn="r" rtl="1"/>
            <a:r>
              <a:rPr lang="fa-IR" sz="2000" b="1" dirty="0">
                <a:latin typeface="Calibri" panose="020F0502020204030204" pitchFamily="34" charset="0"/>
                <a:cs typeface="Calibri" panose="020F0502020204030204" pitchFamily="34" charset="0"/>
              </a:rPr>
              <a:t>برای استفاده از هر کتابخانه شما باید متود های مخصوص به خود آن کتابخانه را به خوبی شناخته و درک کنید تا ارتباط خوبی با کد خود برقرار کنید، درک درست متود ها در پایتون بسیار مهم است زیرا شما در حال ارائه برنامه ای واقعی برای کاربر هستید و همه المان ها باید مطلوب باشد.</a:t>
            </a:r>
          </a:p>
          <a:p>
            <a:pPr algn="r" rtl="1"/>
            <a:r>
              <a:rPr lang="fa-IR" sz="2000" b="1" dirty="0">
                <a:latin typeface="Calibri" panose="020F0502020204030204" pitchFamily="34" charset="0"/>
                <a:cs typeface="Calibri" panose="020F0502020204030204" pitchFamily="34" charset="0"/>
              </a:rPr>
              <a:t> </a:t>
            </a:r>
          </a:p>
          <a:p>
            <a:pPr algn="r" rtl="1"/>
            <a:r>
              <a:rPr lang="fa-IR" sz="2000" b="1" dirty="0">
                <a:latin typeface="Calibri" panose="020F0502020204030204" pitchFamily="34" charset="0"/>
                <a:cs typeface="Calibri" panose="020F0502020204030204" pitchFamily="34" charset="0"/>
              </a:rPr>
              <a:t>در گام نخست شما باید پس</a:t>
            </a:r>
            <a:r>
              <a:rPr lang="en-US" sz="2000" b="1" dirty="0">
                <a:latin typeface="Calibri" panose="020F0502020204030204" pitchFamily="34" charset="0"/>
                <a:cs typeface="Calibri" panose="020F0502020204030204" pitchFamily="34" charset="0"/>
              </a:rPr>
              <a:t> </a:t>
            </a:r>
            <a:r>
              <a:rPr lang="fa-IR" sz="2000" b="1" dirty="0">
                <a:latin typeface="Calibri" panose="020F0502020204030204" pitchFamily="34" charset="0"/>
                <a:cs typeface="Calibri" panose="020F0502020204030204" pitchFamily="34" charset="0"/>
              </a:rPr>
              <a:t>از ایمپورت کردن کتابخانه کینتر از متد </a:t>
            </a:r>
            <a:r>
              <a:rPr lang="en-US" sz="2000" b="1" dirty="0" err="1">
                <a:latin typeface="Calibri" panose="020F0502020204030204" pitchFamily="34" charset="0"/>
                <a:cs typeface="Calibri" panose="020F0502020204030204" pitchFamily="34" charset="0"/>
              </a:rPr>
              <a:t>tkinter.Tk</a:t>
            </a:r>
            <a:r>
              <a:rPr lang="en-US" sz="2000" b="1" dirty="0">
                <a:latin typeface="Calibri" panose="020F0502020204030204" pitchFamily="34" charset="0"/>
                <a:cs typeface="Calibri" panose="020F0502020204030204" pitchFamily="34" charset="0"/>
              </a:rPr>
              <a:t>()</a:t>
            </a:r>
            <a:r>
              <a:rPr lang="fa-IR" sz="2000" b="1" dirty="0">
                <a:latin typeface="Calibri" panose="020F0502020204030204" pitchFamily="34" charset="0"/>
                <a:cs typeface="Calibri" panose="020F0502020204030204" pitchFamily="34" charset="0"/>
              </a:rPr>
              <a:t> برای ساخت یک فرم استفاده می کنیم.</a:t>
            </a:r>
          </a:p>
          <a:p>
            <a:pPr algn="r" rtl="1"/>
            <a:r>
              <a:rPr lang="fa-IR" sz="2000" b="1" dirty="0">
                <a:latin typeface="Calibri" panose="020F0502020204030204" pitchFamily="34" charset="0"/>
                <a:cs typeface="Calibri" panose="020F0502020204030204" pitchFamily="34" charset="0"/>
              </a:rPr>
              <a:t>اما اگر آن را به تنهایی باز کنید چیزی مشاهد نخواهید کرد . زیرا کد با سرعت کامپیوتر شما ران شده و سپس بسته می شود ، پس به متدی نیاز داریم که این کد را پی در پی اجرا کند و پنجره ما  به صورت باز بماند. این متد </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mainloop</a:t>
            </a:r>
            <a:r>
              <a:rPr lang="fa-IR" sz="2000" b="1" dirty="0">
                <a:latin typeface="Calibri" panose="020F0502020204030204" pitchFamily="34" charset="0"/>
                <a:cs typeface="Calibri" panose="020F0502020204030204" pitchFamily="34" charset="0"/>
              </a:rPr>
              <a:t>نام دارد و آن را</a:t>
            </a:r>
          </a:p>
          <a:p>
            <a:pPr algn="r" rtl="1"/>
            <a:r>
              <a:rPr lang="fa-IR" sz="2000" b="1" dirty="0">
                <a:latin typeface="Calibri" panose="020F0502020204030204" pitchFamily="34" charset="0"/>
                <a:cs typeface="Calibri" panose="020F0502020204030204" pitchFamily="34" charset="0"/>
              </a:rPr>
              <a:t>به صورت </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x.mainloop</a:t>
            </a:r>
            <a:r>
              <a:rPr lang="en-US" sz="2000" b="1" dirty="0">
                <a:latin typeface="Calibri" panose="020F0502020204030204" pitchFamily="34" charset="0"/>
                <a:cs typeface="Calibri" panose="020F0502020204030204" pitchFamily="34" charset="0"/>
              </a:rPr>
              <a:t>() </a:t>
            </a:r>
            <a:r>
              <a:rPr lang="fa-IR" sz="2000" b="1" dirty="0">
                <a:latin typeface="Calibri" panose="020F0502020204030204" pitchFamily="34" charset="0"/>
                <a:cs typeface="Calibri" panose="020F0502020204030204" pitchFamily="34" charset="0"/>
              </a:rPr>
              <a:t>استفاده میکنیم.</a:t>
            </a:r>
          </a:p>
          <a:p>
            <a:pPr algn="r" rtl="1"/>
            <a:endParaRPr lang="fa-IR" sz="2000" b="1" dirty="0">
              <a:latin typeface="Calibri" panose="020F0502020204030204" pitchFamily="34" charset="0"/>
              <a:cs typeface="Calibri" panose="020F0502020204030204" pitchFamily="34" charset="0"/>
            </a:endParaRPr>
          </a:p>
          <a:p>
            <a:pPr algn="r" rtl="1"/>
            <a:r>
              <a:rPr lang="fa-IR" sz="2000" b="1" dirty="0">
                <a:latin typeface="Calibri" panose="020F0502020204030204" pitchFamily="34" charset="0"/>
                <a:cs typeface="Calibri" panose="020F0502020204030204" pitchFamily="34" charset="0"/>
              </a:rPr>
              <a:t>این متد را در آخر کد فراخوانی میکنیم :</a:t>
            </a:r>
          </a:p>
          <a:p>
            <a:pPr marL="285750" indent="-285750" algn="r" rtl="1">
              <a:buFont typeface="Wingdings" panose="05000000000000000000" pitchFamily="2" charset="2"/>
              <a:buChar char="n"/>
            </a:pPr>
            <a:endParaRPr lang="fa-IR"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57DAA1A-BB49-CE90-AD7B-21D81024D9EF}"/>
              </a:ext>
            </a:extLst>
          </p:cNvPr>
          <p:cNvPicPr>
            <a:picLocks noChangeAspect="1"/>
          </p:cNvPicPr>
          <p:nvPr/>
        </p:nvPicPr>
        <p:blipFill rotWithShape="1">
          <a:blip r:embed="rId2"/>
          <a:srcRect r="20674" b="8165"/>
          <a:stretch/>
        </p:blipFill>
        <p:spPr>
          <a:xfrm>
            <a:off x="302845" y="3182145"/>
            <a:ext cx="5793155" cy="35278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1307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2AD01F-F73F-BB09-9603-A859817D08BB}"/>
              </a:ext>
            </a:extLst>
          </p:cNvPr>
          <p:cNvSpPr txBox="1"/>
          <p:nvPr/>
        </p:nvSpPr>
        <p:spPr>
          <a:xfrm>
            <a:off x="732387" y="557779"/>
            <a:ext cx="10735879" cy="4124206"/>
          </a:xfrm>
          <a:prstGeom prst="rect">
            <a:avLst/>
          </a:prstGeom>
          <a:noFill/>
        </p:spPr>
        <p:txBody>
          <a:bodyPr wrap="square" rtlCol="0">
            <a:spAutoFit/>
          </a:bodyPr>
          <a:lstStyle/>
          <a:p>
            <a:pPr algn="r" rtl="1"/>
            <a:r>
              <a:rPr lang="fa-IR" sz="2800" dirty="0">
                <a:latin typeface="Calibri" panose="020F0502020204030204" pitchFamily="34" charset="0"/>
                <a:cs typeface="Calibri" panose="020F0502020204030204" pitchFamily="34" charset="0"/>
              </a:rPr>
              <a:t>ساخت دکمه یا </a:t>
            </a:r>
            <a:r>
              <a:rPr lang="en-US" sz="2800" dirty="0">
                <a:latin typeface="Calibri" panose="020F0502020204030204" pitchFamily="34" charset="0"/>
                <a:cs typeface="Calibri" panose="020F0502020204030204" pitchFamily="34" charset="0"/>
              </a:rPr>
              <a:t>Button</a:t>
            </a:r>
          </a:p>
          <a:p>
            <a:pPr algn="r" rtl="1"/>
            <a:endParaRPr lang="en-US" dirty="0">
              <a:latin typeface="Calibri" panose="020F0502020204030204" pitchFamily="34" charset="0"/>
              <a:cs typeface="Calibri" panose="020F0502020204030204" pitchFamily="34" charset="0"/>
            </a:endParaRPr>
          </a:p>
          <a:p>
            <a:pPr algn="r" rtl="1"/>
            <a:r>
              <a:rPr lang="fa-IR" dirty="0">
                <a:latin typeface="Calibri" panose="020F0502020204030204" pitchFamily="34" charset="0"/>
                <a:cs typeface="Calibri" panose="020F0502020204030204" pitchFamily="34" charset="0"/>
              </a:rPr>
              <a:t>در سطح دیگر از کینتر بجز ساخت لیبل ها و رنگ پس زمینه ، داشتن دکمه های اجرایی یکی از ویژگی های کینتر است که یکی از مهم ترین بخش ها در  این مطلب می باشد .ما برای این کار به دو پارامتر مهم به اسم</a:t>
            </a:r>
            <a:r>
              <a:rPr lang="en-US" dirty="0">
                <a:latin typeface="Calibri" panose="020F0502020204030204" pitchFamily="34" charset="0"/>
                <a:cs typeface="Calibri" panose="020F0502020204030204" pitchFamily="34" charset="0"/>
              </a:rPr>
              <a:t> COMMAND,BUTTON </a:t>
            </a:r>
            <a:r>
              <a:rPr lang="fa-IR" dirty="0">
                <a:latin typeface="Calibri" panose="020F0502020204030204" pitchFamily="34" charset="0"/>
                <a:cs typeface="Calibri" panose="020F0502020204030204" pitchFamily="34" charset="0"/>
              </a:rPr>
              <a:t>نیازمندیم. و برای جذابیت برنامه پارامتری به نام </a:t>
            </a:r>
            <a:r>
              <a:rPr lang="en-US" dirty="0" err="1">
                <a:latin typeface="Calibri" panose="020F0502020204030204" pitchFamily="34" charset="0"/>
                <a:cs typeface="Calibri" panose="020F0502020204030204" pitchFamily="34" charset="0"/>
              </a:rPr>
              <a:t>activebackground</a:t>
            </a:r>
            <a:r>
              <a:rPr lang="en-US" dirty="0">
                <a:latin typeface="Calibri" panose="020F0502020204030204" pitchFamily="34" charset="0"/>
                <a:cs typeface="Calibri" panose="020F0502020204030204" pitchFamily="34" charset="0"/>
              </a:rPr>
              <a:t> </a:t>
            </a:r>
            <a:r>
              <a:rPr lang="fa-IR" dirty="0">
                <a:latin typeface="Calibri" panose="020F0502020204030204" pitchFamily="34" charset="0"/>
                <a:cs typeface="Calibri" panose="020F0502020204030204" pitchFamily="34" charset="0"/>
              </a:rPr>
              <a:t> را داریم که پس از کلیک کردن بر روی دکمه رنگ پس زمینه به رنگ دلخواه ما تغییر می کند .</a:t>
            </a:r>
          </a:p>
          <a:p>
            <a:pPr algn="r" rtl="1"/>
            <a:r>
              <a:rPr lang="fa-IR" dirty="0">
                <a:latin typeface="Calibri" panose="020F0502020204030204" pitchFamily="34" charset="0"/>
                <a:cs typeface="Calibri" panose="020F0502020204030204" pitchFamily="34" charset="0"/>
              </a:rPr>
              <a:t> پارامتر </a:t>
            </a:r>
            <a:r>
              <a:rPr lang="en-US" dirty="0">
                <a:latin typeface="Calibri" panose="020F0502020204030204" pitchFamily="34" charset="0"/>
                <a:cs typeface="Calibri" panose="020F0502020204030204" pitchFamily="34" charset="0"/>
              </a:rPr>
              <a:t>button:</a:t>
            </a:r>
          </a:p>
          <a:p>
            <a:pPr algn="r" rtl="1"/>
            <a:r>
              <a:rPr lang="fa-IR" dirty="0">
                <a:latin typeface="Calibri" panose="020F0502020204030204" pitchFamily="34" charset="0"/>
                <a:cs typeface="Calibri" panose="020F0502020204030204" pitchFamily="34" charset="0"/>
              </a:rPr>
              <a:t>این پارامتر یک عنصر تعاملی است که به ما کمک می کند که بتوانیم یک دکمه برای محیط گرافیکی خودمان محیا کنیم و به وسیله آن بتوانیم از توابع و دستور هایی که به </a:t>
            </a:r>
            <a:r>
              <a:rPr lang="en-US" dirty="0">
                <a:latin typeface="Calibri" panose="020F0502020204030204" pitchFamily="34" charset="0"/>
                <a:cs typeface="Calibri" panose="020F0502020204030204" pitchFamily="34" charset="0"/>
              </a:rPr>
              <a:t>command  </a:t>
            </a:r>
            <a:r>
              <a:rPr lang="fa-IR" dirty="0">
                <a:latin typeface="Calibri" panose="020F0502020204030204" pitchFamily="34" charset="0"/>
                <a:cs typeface="Calibri" panose="020F0502020204030204" pitchFamily="34" charset="0"/>
              </a:rPr>
              <a:t>داده شده است استفاده کنیم . </a:t>
            </a:r>
          </a:p>
          <a:p>
            <a:pPr algn="r" rtl="1"/>
            <a:r>
              <a:rPr lang="fa-IR" dirty="0">
                <a:latin typeface="Calibri" panose="020F0502020204030204" pitchFamily="34" charset="0"/>
                <a:cs typeface="Calibri" panose="020F0502020204030204" pitchFamily="34" charset="0"/>
              </a:rPr>
              <a:t>شکل تابع آن به صورت زیر است(</a:t>
            </a:r>
            <a:r>
              <a:rPr lang="en-US" dirty="0">
                <a:latin typeface="Calibri" panose="020F0502020204030204" pitchFamily="34" charset="0"/>
                <a:cs typeface="Calibri" panose="020F0502020204030204" pitchFamily="34" charset="0"/>
              </a:rPr>
              <a:t>x </a:t>
            </a:r>
            <a:r>
              <a:rPr lang="fa-IR" dirty="0">
                <a:latin typeface="Calibri" panose="020F0502020204030204" pitchFamily="34" charset="0"/>
                <a:cs typeface="Calibri" panose="020F0502020204030204" pitchFamily="34" charset="0"/>
              </a:rPr>
              <a:t>اسم فرم است ) :</a:t>
            </a:r>
          </a:p>
          <a:p>
            <a:pPr algn="r" rtl="1"/>
            <a:r>
              <a:rPr lang="en-US" dirty="0">
                <a:latin typeface="Calibri" panose="020F0502020204030204" pitchFamily="34" charset="0"/>
                <a:cs typeface="Calibri" panose="020F0502020204030204" pitchFamily="34" charset="0"/>
              </a:rPr>
              <a:t>button = </a:t>
            </a:r>
            <a:r>
              <a:rPr lang="en-US" dirty="0" err="1">
                <a:latin typeface="Calibri" panose="020F0502020204030204" pitchFamily="34" charset="0"/>
                <a:cs typeface="Calibri" panose="020F0502020204030204" pitchFamily="34" charset="0"/>
              </a:rPr>
              <a:t>tkinter.Button</a:t>
            </a:r>
            <a:r>
              <a:rPr lang="en-US" dirty="0">
                <a:latin typeface="Calibri" panose="020F0502020204030204" pitchFamily="34" charset="0"/>
                <a:cs typeface="Calibri" panose="020F0502020204030204" pitchFamily="34" charset="0"/>
              </a:rPr>
              <a:t>(x, text="Click me")</a:t>
            </a:r>
          </a:p>
          <a:p>
            <a:pPr algn="r" rtl="1"/>
            <a:endParaRPr lang="en-US" dirty="0">
              <a:latin typeface="Calibri" panose="020F0502020204030204" pitchFamily="34" charset="0"/>
              <a:cs typeface="Calibri" panose="020F0502020204030204" pitchFamily="34" charset="0"/>
            </a:endParaRPr>
          </a:p>
          <a:p>
            <a:pPr algn="r" rtl="1"/>
            <a:endParaRPr lang="en-US" dirty="0">
              <a:latin typeface="Calibri" panose="020F0502020204030204" pitchFamily="34" charset="0"/>
              <a:cs typeface="Calibri" panose="020F0502020204030204" pitchFamily="34" charset="0"/>
            </a:endParaRPr>
          </a:p>
          <a:p>
            <a:pPr algn="r" rtl="1"/>
            <a:endParaRPr lang="en-US" dirty="0">
              <a:latin typeface="Calibri" panose="020F0502020204030204" pitchFamily="34" charset="0"/>
              <a:cs typeface="Calibri" panose="020F0502020204030204" pitchFamily="34" charset="0"/>
            </a:endParaRPr>
          </a:p>
          <a:p>
            <a:pPr algn="r" rtl="1"/>
            <a:endParaRPr lang="en-US"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21967DEE-E75B-1A2A-C15E-86AA3D8268A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endParaRPr lang="en-US" b="1" i="1" dirty="0"/>
          </a:p>
        </p:txBody>
      </p:sp>
      <p:pic>
        <p:nvPicPr>
          <p:cNvPr id="12" name="Picture 11">
            <a:extLst>
              <a:ext uri="{FF2B5EF4-FFF2-40B4-BE49-F238E27FC236}">
                <a16:creationId xmlns:a16="http://schemas.microsoft.com/office/drawing/2014/main" id="{253F3212-CF66-F1A3-2900-D8E22CABDA54}"/>
              </a:ext>
            </a:extLst>
          </p:cNvPr>
          <p:cNvPicPr>
            <a:picLocks noChangeAspect="1"/>
          </p:cNvPicPr>
          <p:nvPr/>
        </p:nvPicPr>
        <p:blipFill>
          <a:blip r:embed="rId2"/>
          <a:stretch>
            <a:fillRect/>
          </a:stretch>
        </p:blipFill>
        <p:spPr>
          <a:xfrm>
            <a:off x="7475545" y="4120382"/>
            <a:ext cx="3618598" cy="2316252"/>
          </a:xfrm>
          <a:prstGeom prst="rect">
            <a:avLst/>
          </a:prstGeom>
        </p:spPr>
      </p:pic>
      <p:pic>
        <p:nvPicPr>
          <p:cNvPr id="13" name="Picture 12">
            <a:extLst>
              <a:ext uri="{FF2B5EF4-FFF2-40B4-BE49-F238E27FC236}">
                <a16:creationId xmlns:a16="http://schemas.microsoft.com/office/drawing/2014/main" id="{DE1EC0F9-2B73-49A7-17A4-ED484ABBF4D8}"/>
              </a:ext>
            </a:extLst>
          </p:cNvPr>
          <p:cNvPicPr>
            <a:picLocks noChangeAspect="1"/>
          </p:cNvPicPr>
          <p:nvPr/>
        </p:nvPicPr>
        <p:blipFill>
          <a:blip r:embed="rId3"/>
          <a:stretch>
            <a:fillRect/>
          </a:stretch>
        </p:blipFill>
        <p:spPr>
          <a:xfrm>
            <a:off x="484171" y="4117199"/>
            <a:ext cx="4848902" cy="2305372"/>
          </a:xfrm>
          <a:prstGeom prst="rect">
            <a:avLst/>
          </a:prstGeom>
        </p:spPr>
      </p:pic>
      <p:sp>
        <p:nvSpPr>
          <p:cNvPr id="14" name="Arrow: Striped Right 13">
            <a:extLst>
              <a:ext uri="{FF2B5EF4-FFF2-40B4-BE49-F238E27FC236}">
                <a16:creationId xmlns:a16="http://schemas.microsoft.com/office/drawing/2014/main" id="{6E85530B-B210-4B46-50DB-7F43C6D8741A}"/>
              </a:ext>
            </a:extLst>
          </p:cNvPr>
          <p:cNvSpPr/>
          <p:nvPr/>
        </p:nvSpPr>
        <p:spPr>
          <a:xfrm>
            <a:off x="5568519" y="4936194"/>
            <a:ext cx="1528522" cy="750644"/>
          </a:xfrm>
          <a:prstGeom prst="strip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RUN</a:t>
            </a:r>
          </a:p>
        </p:txBody>
      </p:sp>
    </p:spTree>
    <p:extLst>
      <p:ext uri="{BB962C8B-B14F-4D97-AF65-F5344CB8AC3E}">
        <p14:creationId xmlns:p14="http://schemas.microsoft.com/office/powerpoint/2010/main" val="121406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755BE2-7DEC-49D7-BC80-4BE2AFE0D789}"/>
              </a:ext>
            </a:extLst>
          </p:cNvPr>
          <p:cNvPicPr>
            <a:picLocks noChangeAspect="1"/>
          </p:cNvPicPr>
          <p:nvPr/>
        </p:nvPicPr>
        <p:blipFill>
          <a:blip r:embed="rId2"/>
          <a:stretch>
            <a:fillRect/>
          </a:stretch>
        </p:blipFill>
        <p:spPr>
          <a:xfrm>
            <a:off x="752927" y="5042854"/>
            <a:ext cx="10513424" cy="735672"/>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D19E88AC-AE6C-9227-F956-6A3B2A015276}"/>
              </a:ext>
            </a:extLst>
          </p:cNvPr>
          <p:cNvSpPr txBox="1"/>
          <p:nvPr/>
        </p:nvSpPr>
        <p:spPr>
          <a:xfrm>
            <a:off x="1793240" y="559138"/>
            <a:ext cx="9570720" cy="3046988"/>
          </a:xfrm>
          <a:prstGeom prst="rect">
            <a:avLst/>
          </a:prstGeom>
          <a:noFill/>
        </p:spPr>
        <p:txBody>
          <a:bodyPr wrap="square">
            <a:spAutoFit/>
          </a:bodyPr>
          <a:lstStyle/>
          <a:p>
            <a:pPr algn="r" rtl="1"/>
            <a:br>
              <a:rPr lang="fa-IR" sz="2400" dirty="0">
                <a:latin typeface="Calibri" panose="020F0502020204030204" pitchFamily="34" charset="0"/>
                <a:cs typeface="Calibri" panose="020F0502020204030204" pitchFamily="34" charset="0"/>
              </a:rPr>
            </a:br>
            <a:r>
              <a:rPr lang="fa-IR" sz="2400" b="1" dirty="0">
                <a:solidFill>
                  <a:schemeClr val="tx1"/>
                </a:solidFill>
                <a:latin typeface="Calibri" panose="020F0502020204030204" pitchFamily="34" charset="0"/>
                <a:cs typeface="Calibri" panose="020F0502020204030204" pitchFamily="34" charset="0"/>
              </a:rPr>
              <a:t>پارامتر</a:t>
            </a:r>
            <a:r>
              <a:rPr lang="en-US" sz="2400" b="1" dirty="0">
                <a:solidFill>
                  <a:schemeClr val="tx1"/>
                </a:solidFill>
                <a:latin typeface="Calibri" panose="020F0502020204030204" pitchFamily="34" charset="0"/>
                <a:cs typeface="Calibri" panose="020F0502020204030204" pitchFamily="34" charset="0"/>
              </a:rPr>
              <a:t> command </a:t>
            </a:r>
            <a:r>
              <a:rPr lang="fa-IR" sz="2400" b="1" dirty="0">
                <a:solidFill>
                  <a:schemeClr val="tx1"/>
                </a:solidFill>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algn="r" rtl="1"/>
            <a:endParaRPr lang="en-US" sz="2400" dirty="0">
              <a:latin typeface="Calibri" panose="020F0502020204030204" pitchFamily="34" charset="0"/>
              <a:cs typeface="Calibri" panose="020F0502020204030204" pitchFamily="34" charset="0"/>
            </a:endParaRPr>
          </a:p>
          <a:p>
            <a:pPr algn="r" rtl="1"/>
            <a:r>
              <a:rPr lang="fa-IR" sz="2400" dirty="0">
                <a:latin typeface="Calibri" panose="020F0502020204030204" pitchFamily="34" charset="0"/>
                <a:cs typeface="Calibri" panose="020F0502020204030204" pitchFamily="34" charset="0"/>
              </a:rPr>
              <a:t>از این پارامتر برای اجرای دستور یا تابع ، در ساختار کینتر استفاده می شود  و به </a:t>
            </a:r>
            <a:r>
              <a:rPr lang="en-US" sz="2400" dirty="0">
                <a:latin typeface="Calibri" panose="020F0502020204030204" pitchFamily="34" charset="0"/>
                <a:cs typeface="Calibri" panose="020F0502020204030204" pitchFamily="34" charset="0"/>
              </a:rPr>
              <a:t>command </a:t>
            </a:r>
            <a:r>
              <a:rPr lang="fa-IR" sz="2400" dirty="0">
                <a:latin typeface="Calibri" panose="020F0502020204030204" pitchFamily="34" charset="0"/>
                <a:cs typeface="Calibri" panose="020F0502020204030204" pitchFamily="34" charset="0"/>
              </a:rPr>
              <a:t>یک تابع داده می شود البته می توانید برای آن بدون تابع سازی از لامدا نیز استفاده کنید .</a:t>
            </a:r>
            <a:br>
              <a:rPr lang="fa-IR" sz="2400" dirty="0">
                <a:latin typeface="Calibri" panose="020F0502020204030204" pitchFamily="34" charset="0"/>
                <a:cs typeface="Calibri" panose="020F0502020204030204" pitchFamily="34" charset="0"/>
              </a:rPr>
            </a:br>
            <a:r>
              <a:rPr lang="fa-IR" sz="2400" dirty="0">
                <a:latin typeface="Calibri" panose="020F0502020204030204" pitchFamily="34" charset="0"/>
                <a:cs typeface="Calibri" panose="020F0502020204030204" pitchFamily="34" charset="0"/>
              </a:rPr>
              <a:t>و شکل آن برای مثال بدین صورت است (</a:t>
            </a:r>
            <a:r>
              <a:rPr lang="en-US" sz="2400" dirty="0">
                <a:latin typeface="Calibri" panose="020F0502020204030204" pitchFamily="34" charset="0"/>
                <a:cs typeface="Calibri" panose="020F0502020204030204" pitchFamily="34" charset="0"/>
              </a:rPr>
              <a:t>y </a:t>
            </a:r>
            <a:r>
              <a:rPr lang="fa-IR" sz="2400" dirty="0">
                <a:latin typeface="Calibri" panose="020F0502020204030204" pitchFamily="34" charset="0"/>
                <a:cs typeface="Calibri" panose="020F0502020204030204" pitchFamily="34" charset="0"/>
              </a:rPr>
              <a:t>به معنای فرم است</a:t>
            </a:r>
            <a:r>
              <a:rPr lang="en-US" sz="2400" dirty="0">
                <a:latin typeface="Calibri" panose="020F0502020204030204" pitchFamily="34" charset="0"/>
                <a:cs typeface="Calibri" panose="020F0502020204030204" pitchFamily="34" charset="0"/>
              </a:rPr>
              <a:t> </a:t>
            </a:r>
            <a:r>
              <a:rPr lang="fa-IR" sz="2400" dirty="0">
                <a:latin typeface="Calibri" panose="020F0502020204030204" pitchFamily="34" charset="0"/>
                <a:cs typeface="Calibri" panose="020F0502020204030204" pitchFamily="34" charset="0"/>
              </a:rPr>
              <a:t>):</a:t>
            </a:r>
            <a:br>
              <a:rPr lang="fa-IR" sz="2400" dirty="0">
                <a:latin typeface="Calibri" panose="020F0502020204030204" pitchFamily="34" charset="0"/>
                <a:cs typeface="Calibri" panose="020F0502020204030204" pitchFamily="34" charset="0"/>
              </a:rPr>
            </a:br>
            <a:br>
              <a:rPr lang="fa-IR" sz="2400" dirty="0">
                <a:latin typeface="Calibri" panose="020F0502020204030204" pitchFamily="34" charset="0"/>
                <a:cs typeface="Calibri" panose="020F0502020204030204" pitchFamily="34" charset="0"/>
              </a:rPr>
            </a:br>
            <a:endParaRPr lang="fa-I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48430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1DC94E-8A34-4FF0-951C-92B5B6462689}"/>
              </a:ext>
            </a:extLst>
          </p:cNvPr>
          <p:cNvPicPr>
            <a:picLocks noGrp="1" noChangeAspect="1"/>
          </p:cNvPicPr>
          <p:nvPr>
            <p:ph idx="1"/>
          </p:nvPr>
        </p:nvPicPr>
        <p:blipFill rotWithShape="1">
          <a:blip r:embed="rId2"/>
          <a:srcRect l="6516"/>
          <a:stretch/>
        </p:blipFill>
        <p:spPr>
          <a:xfrm>
            <a:off x="350896" y="3977220"/>
            <a:ext cx="3357420" cy="2715004"/>
          </a:xfrm>
        </p:spPr>
      </p:pic>
      <p:pic>
        <p:nvPicPr>
          <p:cNvPr id="7" name="Picture 6">
            <a:extLst>
              <a:ext uri="{FF2B5EF4-FFF2-40B4-BE49-F238E27FC236}">
                <a16:creationId xmlns:a16="http://schemas.microsoft.com/office/drawing/2014/main" id="{C7A65DE1-EFC4-465B-9414-6BFF9B341557}"/>
              </a:ext>
            </a:extLst>
          </p:cNvPr>
          <p:cNvPicPr>
            <a:picLocks noChangeAspect="1"/>
          </p:cNvPicPr>
          <p:nvPr/>
        </p:nvPicPr>
        <p:blipFill>
          <a:blip r:embed="rId3"/>
          <a:stretch>
            <a:fillRect/>
          </a:stretch>
        </p:blipFill>
        <p:spPr>
          <a:xfrm>
            <a:off x="350896" y="449022"/>
            <a:ext cx="8129283" cy="2811564"/>
          </a:xfrm>
          <a:prstGeom prst="rect">
            <a:avLst/>
          </a:prstGeom>
        </p:spPr>
      </p:pic>
      <p:pic>
        <p:nvPicPr>
          <p:cNvPr id="9" name="Picture 8">
            <a:extLst>
              <a:ext uri="{FF2B5EF4-FFF2-40B4-BE49-F238E27FC236}">
                <a16:creationId xmlns:a16="http://schemas.microsoft.com/office/drawing/2014/main" id="{D216959E-6DFE-42F1-8B69-0AADBC0CD0F8}"/>
              </a:ext>
            </a:extLst>
          </p:cNvPr>
          <p:cNvPicPr>
            <a:picLocks noChangeAspect="1"/>
          </p:cNvPicPr>
          <p:nvPr/>
        </p:nvPicPr>
        <p:blipFill rotWithShape="1">
          <a:blip r:embed="rId4"/>
          <a:srcRect t="1927" b="8662"/>
          <a:stretch/>
        </p:blipFill>
        <p:spPr>
          <a:xfrm>
            <a:off x="5814313" y="4641338"/>
            <a:ext cx="4331109" cy="1386768"/>
          </a:xfrm>
          <a:prstGeom prst="rect">
            <a:avLst/>
          </a:prstGeom>
        </p:spPr>
      </p:pic>
      <p:sp>
        <p:nvSpPr>
          <p:cNvPr id="11" name="Arrow: Striped Right 10">
            <a:extLst>
              <a:ext uri="{FF2B5EF4-FFF2-40B4-BE49-F238E27FC236}">
                <a16:creationId xmlns:a16="http://schemas.microsoft.com/office/drawing/2014/main" id="{C8500DD0-BBB7-4E77-A5A1-A4C5D43EC0D5}"/>
              </a:ext>
            </a:extLst>
          </p:cNvPr>
          <p:cNvSpPr/>
          <p:nvPr/>
        </p:nvSpPr>
        <p:spPr>
          <a:xfrm>
            <a:off x="4238127" y="5094338"/>
            <a:ext cx="1046375" cy="480767"/>
          </a:xfrm>
          <a:prstGeom prst="strip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Striped Right 14">
            <a:extLst>
              <a:ext uri="{FF2B5EF4-FFF2-40B4-BE49-F238E27FC236}">
                <a16:creationId xmlns:a16="http://schemas.microsoft.com/office/drawing/2014/main" id="{F7BA1137-C93C-461A-87E2-2CA6E6A40E07}"/>
              </a:ext>
            </a:extLst>
          </p:cNvPr>
          <p:cNvSpPr/>
          <p:nvPr/>
        </p:nvSpPr>
        <p:spPr>
          <a:xfrm rot="5400000">
            <a:off x="1624253" y="3169396"/>
            <a:ext cx="810705" cy="396281"/>
          </a:xfrm>
          <a:prstGeom prst="strip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243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A10E-C2FD-49D6-926F-6E2F1733E611}"/>
              </a:ext>
            </a:extLst>
          </p:cNvPr>
          <p:cNvSpPr>
            <a:spLocks noGrp="1"/>
          </p:cNvSpPr>
          <p:nvPr>
            <p:ph type="title"/>
          </p:nvPr>
        </p:nvSpPr>
        <p:spPr>
          <a:xfrm>
            <a:off x="1066800" y="-209866"/>
            <a:ext cx="10058400" cy="1371600"/>
          </a:xfrm>
          <a:noFill/>
        </p:spPr>
        <p:txBody>
          <a:bodyPr>
            <a:normAutofit/>
          </a:bodyPr>
          <a:lstStyle/>
          <a:p>
            <a:pPr algn="ctr" rtl="1"/>
            <a:r>
              <a:rPr lang="fa-IR" sz="2400" b="1" dirty="0">
                <a:solidFill>
                  <a:schemeClr val="tx1"/>
                </a:solidFill>
                <a:latin typeface="Calibri" panose="020F0502020204030204" pitchFamily="34" charset="0"/>
                <a:cs typeface="Calibri" panose="020F0502020204030204" pitchFamily="34" charset="0"/>
              </a:rPr>
              <a:t>برای دیدن پیام داخل محیط کینتر و قرار دادن تابع برای </a:t>
            </a:r>
            <a:r>
              <a:rPr lang="en-US" sz="2400" b="1" dirty="0">
                <a:solidFill>
                  <a:schemeClr val="tx1"/>
                </a:solidFill>
                <a:latin typeface="Calibri" panose="020F0502020204030204" pitchFamily="34" charset="0"/>
                <a:cs typeface="Calibri" panose="020F0502020204030204" pitchFamily="34" charset="0"/>
              </a:rPr>
              <a:t>command</a:t>
            </a:r>
            <a:r>
              <a:rPr lang="fa-IR" sz="2400" b="1" dirty="0">
                <a:solidFill>
                  <a:schemeClr val="tx1"/>
                </a:solidFill>
                <a:latin typeface="Calibri" panose="020F0502020204030204" pitchFamily="34" charset="0"/>
                <a:cs typeface="Calibri" panose="020F0502020204030204" pitchFamily="34" charset="0"/>
              </a:rPr>
              <a:t> :</a:t>
            </a:r>
            <a:endParaRPr lang="en-US" sz="2400" b="1" dirty="0">
              <a:solidFill>
                <a:schemeClr val="tx1"/>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60367CC4-266F-472E-BF9C-95A8C3DAABDD}"/>
              </a:ext>
            </a:extLst>
          </p:cNvPr>
          <p:cNvPicPr>
            <a:picLocks noChangeAspect="1"/>
          </p:cNvPicPr>
          <p:nvPr/>
        </p:nvPicPr>
        <p:blipFill rotWithShape="1">
          <a:blip r:embed="rId2"/>
          <a:srcRect r="8346" b="2337"/>
          <a:stretch/>
        </p:blipFill>
        <p:spPr>
          <a:xfrm>
            <a:off x="380004" y="850648"/>
            <a:ext cx="5452552" cy="3231157"/>
          </a:xfrm>
          <a:prstGeom prst="rect">
            <a:avLst/>
          </a:prstGeom>
        </p:spPr>
      </p:pic>
      <p:pic>
        <p:nvPicPr>
          <p:cNvPr id="11" name="Picture 10">
            <a:extLst>
              <a:ext uri="{FF2B5EF4-FFF2-40B4-BE49-F238E27FC236}">
                <a16:creationId xmlns:a16="http://schemas.microsoft.com/office/drawing/2014/main" id="{F218253B-5DBF-4BC4-B1E7-EB998A8DD4A6}"/>
              </a:ext>
            </a:extLst>
          </p:cNvPr>
          <p:cNvPicPr>
            <a:picLocks noChangeAspect="1"/>
          </p:cNvPicPr>
          <p:nvPr/>
        </p:nvPicPr>
        <p:blipFill>
          <a:blip r:embed="rId3"/>
          <a:stretch>
            <a:fillRect/>
          </a:stretch>
        </p:blipFill>
        <p:spPr>
          <a:xfrm>
            <a:off x="7913923" y="1161734"/>
            <a:ext cx="2935691" cy="2329664"/>
          </a:xfrm>
          <a:prstGeom prst="rect">
            <a:avLst/>
          </a:prstGeom>
        </p:spPr>
      </p:pic>
      <p:pic>
        <p:nvPicPr>
          <p:cNvPr id="13" name="Picture 12">
            <a:extLst>
              <a:ext uri="{FF2B5EF4-FFF2-40B4-BE49-F238E27FC236}">
                <a16:creationId xmlns:a16="http://schemas.microsoft.com/office/drawing/2014/main" id="{1E857FE4-992F-43E6-B934-7B84F9F0EFE8}"/>
              </a:ext>
            </a:extLst>
          </p:cNvPr>
          <p:cNvPicPr>
            <a:picLocks noChangeAspect="1"/>
          </p:cNvPicPr>
          <p:nvPr/>
        </p:nvPicPr>
        <p:blipFill>
          <a:blip r:embed="rId4"/>
          <a:stretch>
            <a:fillRect/>
          </a:stretch>
        </p:blipFill>
        <p:spPr>
          <a:xfrm>
            <a:off x="7915704" y="4211340"/>
            <a:ext cx="2933910" cy="2479953"/>
          </a:xfrm>
          <a:prstGeom prst="rect">
            <a:avLst/>
          </a:prstGeom>
        </p:spPr>
      </p:pic>
      <p:sp>
        <p:nvSpPr>
          <p:cNvPr id="14" name="Arrow: Striped Right 13">
            <a:extLst>
              <a:ext uri="{FF2B5EF4-FFF2-40B4-BE49-F238E27FC236}">
                <a16:creationId xmlns:a16="http://schemas.microsoft.com/office/drawing/2014/main" id="{588AFEB6-605A-4D74-B38F-AD6563A33E1A}"/>
              </a:ext>
            </a:extLst>
          </p:cNvPr>
          <p:cNvSpPr/>
          <p:nvPr/>
        </p:nvSpPr>
        <p:spPr>
          <a:xfrm>
            <a:off x="6190281" y="2101546"/>
            <a:ext cx="1090250" cy="729360"/>
          </a:xfrm>
          <a:prstGeom prst="strip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RUN</a:t>
            </a:r>
          </a:p>
        </p:txBody>
      </p:sp>
      <p:sp>
        <p:nvSpPr>
          <p:cNvPr id="4" name="Arrow: Striped Right 3">
            <a:extLst>
              <a:ext uri="{FF2B5EF4-FFF2-40B4-BE49-F238E27FC236}">
                <a16:creationId xmlns:a16="http://schemas.microsoft.com/office/drawing/2014/main" id="{756E91FF-B19A-8ED9-6827-91E3A74F3FA7}"/>
              </a:ext>
            </a:extLst>
          </p:cNvPr>
          <p:cNvSpPr/>
          <p:nvPr/>
        </p:nvSpPr>
        <p:spPr>
          <a:xfrm>
            <a:off x="6190281" y="5315522"/>
            <a:ext cx="1090250" cy="729360"/>
          </a:xfrm>
          <a:prstGeom prst="strip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CLICK</a:t>
            </a:r>
            <a:endParaRPr lang="en-US" sz="1600" b="1" dirty="0">
              <a:solidFill>
                <a:schemeClr val="tx1"/>
              </a:solidFill>
            </a:endParaRPr>
          </a:p>
        </p:txBody>
      </p:sp>
    </p:spTree>
    <p:extLst>
      <p:ext uri="{BB962C8B-B14F-4D97-AF65-F5344CB8AC3E}">
        <p14:creationId xmlns:p14="http://schemas.microsoft.com/office/powerpoint/2010/main" val="69245042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750"/>
                                        <p:tgtEl>
                                          <p:spTgt spid="11"/>
                                        </p:tgtEl>
                                      </p:cBhvr>
                                    </p:animEffect>
                                  </p:childTnLst>
                                </p:cTn>
                              </p:par>
                            </p:childTnLst>
                          </p:cTn>
                        </p:par>
                        <p:par>
                          <p:cTn id="14" fill="hold">
                            <p:stCondLst>
                              <p:cond delay="1750"/>
                            </p:stCondLst>
                            <p:childTnLst>
                              <p:par>
                                <p:cTn id="15" presetID="6"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750"/>
                                        <p:tgtEl>
                                          <p:spTgt spid="9"/>
                                        </p:tgtEl>
                                      </p:cBhvr>
                                    </p:animEffect>
                                  </p:childTnLst>
                                </p:cTn>
                              </p:par>
                            </p:childTnLst>
                          </p:cTn>
                        </p:par>
                        <p:par>
                          <p:cTn id="18" fill="hold">
                            <p:stCondLst>
                              <p:cond delay="2500"/>
                            </p:stCondLst>
                            <p:childTnLst>
                              <p:par>
                                <p:cTn id="19" presetID="14" presetClass="entr" presetSubtype="1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8A46B2-8B8F-4FB7-9C7E-73178AB22B6A}"/>
              </a:ext>
            </a:extLst>
          </p:cNvPr>
          <p:cNvPicPr>
            <a:picLocks noChangeAspect="1"/>
          </p:cNvPicPr>
          <p:nvPr/>
        </p:nvPicPr>
        <p:blipFill>
          <a:blip r:embed="rId2"/>
          <a:stretch>
            <a:fillRect/>
          </a:stretch>
        </p:blipFill>
        <p:spPr>
          <a:xfrm>
            <a:off x="656164" y="171651"/>
            <a:ext cx="4578884" cy="2949567"/>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8314D116-058D-475B-A9C4-931F6BDA1639}"/>
              </a:ext>
            </a:extLst>
          </p:cNvPr>
          <p:cNvPicPr>
            <a:picLocks noChangeAspect="1"/>
          </p:cNvPicPr>
          <p:nvPr/>
        </p:nvPicPr>
        <p:blipFill>
          <a:blip r:embed="rId3"/>
          <a:stretch>
            <a:fillRect/>
          </a:stretch>
        </p:blipFill>
        <p:spPr>
          <a:xfrm>
            <a:off x="656164" y="3429000"/>
            <a:ext cx="4578884" cy="3277141"/>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45FE60DC-DAE1-7510-4772-05101BD3DEA7}"/>
              </a:ext>
            </a:extLst>
          </p:cNvPr>
          <p:cNvSpPr txBox="1"/>
          <p:nvPr/>
        </p:nvSpPr>
        <p:spPr>
          <a:xfrm>
            <a:off x="7079016" y="1390648"/>
            <a:ext cx="4466906" cy="646331"/>
          </a:xfrm>
          <a:prstGeom prst="rect">
            <a:avLst/>
          </a:prstGeom>
          <a:noFill/>
        </p:spPr>
        <p:txBody>
          <a:bodyPr wrap="square">
            <a:spAutoFit/>
          </a:bodyPr>
          <a:lstStyle/>
          <a:p>
            <a:pPr algn="r" rtl="1"/>
            <a:r>
              <a:rPr lang="fa-IR" sz="1800" b="1" dirty="0">
                <a:latin typeface="Calibri" panose="020F0502020204030204" pitchFamily="34" charset="0"/>
                <a:cs typeface="Calibri" panose="020F0502020204030204" pitchFamily="34" charset="0"/>
              </a:rPr>
              <a:t>برای عنوان دهی به فریم خود از</a:t>
            </a:r>
            <a:r>
              <a:rPr lang="en-US" sz="1800" b="1" dirty="0">
                <a:latin typeface="Calibri" panose="020F0502020204030204" pitchFamily="34" charset="0"/>
                <a:cs typeface="Calibri" panose="020F0502020204030204" pitchFamily="34" charset="0"/>
              </a:rPr>
              <a:t>x=</a:t>
            </a:r>
            <a:r>
              <a:rPr lang="en-US" sz="1800" b="1" dirty="0" err="1">
                <a:latin typeface="Calibri" panose="020F0502020204030204" pitchFamily="34" charset="0"/>
                <a:cs typeface="Calibri" panose="020F0502020204030204" pitchFamily="34" charset="0"/>
              </a:rPr>
              <a:t>tkinter.Tk</a:t>
            </a:r>
            <a:r>
              <a:rPr lang="en-US" sz="1800" b="1" dirty="0">
                <a:latin typeface="Calibri" panose="020F0502020204030204" pitchFamily="34" charset="0"/>
                <a:cs typeface="Calibri" panose="020F0502020204030204" pitchFamily="34" charset="0"/>
              </a:rPr>
              <a:t>(</a:t>
            </a:r>
            <a:r>
              <a:rPr lang="en-US" sz="1800" b="1" dirty="0" err="1">
                <a:latin typeface="Calibri" panose="020F0502020204030204" pitchFamily="34" charset="0"/>
                <a:cs typeface="Calibri" panose="020F0502020204030204" pitchFamily="34" charset="0"/>
              </a:rPr>
              <a:t>className</a:t>
            </a:r>
            <a:r>
              <a:rPr lang="en-US" sz="1800" b="1" dirty="0">
                <a:latin typeface="Calibri" panose="020F0502020204030204" pitchFamily="34" charset="0"/>
                <a:cs typeface="Calibri" panose="020F0502020204030204" pitchFamily="34" charset="0"/>
              </a:rPr>
              <a:t>=‘y’) </a:t>
            </a:r>
            <a:r>
              <a:rPr lang="fa-IR" sz="1800" b="1"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 </a:t>
            </a:r>
            <a:r>
              <a:rPr lang="fa-IR" sz="1800" b="1" dirty="0">
                <a:latin typeface="Calibri" panose="020F0502020204030204" pitchFamily="34" charset="0"/>
                <a:cs typeface="Calibri" panose="020F0502020204030204" pitchFamily="34" charset="0"/>
              </a:rPr>
              <a:t>استفاده کنید : </a:t>
            </a:r>
            <a:endParaRPr lang="en-US" sz="18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B46EFE4-393C-4D8D-0513-B305C22ABAFA}"/>
              </a:ext>
            </a:extLst>
          </p:cNvPr>
          <p:cNvSpPr txBox="1"/>
          <p:nvPr/>
        </p:nvSpPr>
        <p:spPr>
          <a:xfrm>
            <a:off x="7577385" y="4316146"/>
            <a:ext cx="3968537" cy="1754326"/>
          </a:xfrm>
          <a:prstGeom prst="rect">
            <a:avLst/>
          </a:prstGeom>
          <a:noFill/>
        </p:spPr>
        <p:txBody>
          <a:bodyPr wrap="square">
            <a:spAutoFit/>
          </a:bodyPr>
          <a:lstStyle/>
          <a:p>
            <a:pPr algn="r" rtl="1"/>
            <a:r>
              <a:rPr lang="fa-IR" b="1" dirty="0">
                <a:latin typeface="Calibri" panose="020F0502020204030204" pitchFamily="34" charset="0"/>
                <a:cs typeface="Calibri" panose="020F0502020204030204" pitchFamily="34" charset="0"/>
              </a:rPr>
              <a:t>از روشی دیگر می توان عنوان فرم را تغییر داد با استفاده از متد </a:t>
            </a:r>
            <a:r>
              <a:rPr lang="en-US" b="1" dirty="0" err="1">
                <a:latin typeface="Calibri" panose="020F0502020204030204" pitchFamily="34" charset="0"/>
                <a:cs typeface="Calibri" panose="020F0502020204030204" pitchFamily="34" charset="0"/>
              </a:rPr>
              <a:t>X.title</a:t>
            </a:r>
            <a:r>
              <a:rPr lang="en-US" b="1" dirty="0">
                <a:latin typeface="Calibri" panose="020F0502020204030204" pitchFamily="34" charset="0"/>
                <a:cs typeface="Calibri" panose="020F0502020204030204" pitchFamily="34" charset="0"/>
              </a:rPr>
              <a:t>(‘y’)</a:t>
            </a:r>
            <a:r>
              <a:rPr lang="fa-IR" b="1" dirty="0">
                <a:latin typeface="Calibri" panose="020F0502020204030204" pitchFamily="34" charset="0"/>
                <a:cs typeface="Calibri" panose="020F0502020204030204" pitchFamily="34" charset="0"/>
              </a:rPr>
              <a:t> :</a:t>
            </a:r>
          </a:p>
          <a:p>
            <a:pPr algn="r" rtl="1"/>
            <a:endParaRPr lang="fa-IR" b="1" dirty="0">
              <a:latin typeface="Calibri" panose="020F0502020204030204" pitchFamily="34" charset="0"/>
              <a:cs typeface="Calibri" panose="020F0502020204030204" pitchFamily="34" charset="0"/>
            </a:endParaRPr>
          </a:p>
          <a:p>
            <a:pPr algn="r" rtl="1"/>
            <a:r>
              <a:rPr lang="fa-IR" b="1" dirty="0">
                <a:latin typeface="Calibri" panose="020F0502020204030204" pitchFamily="34" charset="0"/>
                <a:cs typeface="Calibri" panose="020F0502020204030204" pitchFamily="34" charset="0"/>
              </a:rPr>
              <a:t>توجه داشته باشید که این متد بر متد قبلی مقدم است و در نظر گرفته می شود </a:t>
            </a:r>
          </a:p>
          <a:p>
            <a:pPr algn="r" rtl="1"/>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95463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187674-26AC-CEC9-45EE-83C013C98B64}"/>
              </a:ext>
            </a:extLst>
          </p:cNvPr>
          <p:cNvSpPr txBox="1"/>
          <p:nvPr/>
        </p:nvSpPr>
        <p:spPr>
          <a:xfrm>
            <a:off x="2327988" y="315658"/>
            <a:ext cx="9310783" cy="2800767"/>
          </a:xfrm>
          <a:prstGeom prst="rect">
            <a:avLst/>
          </a:prstGeom>
          <a:noFill/>
        </p:spPr>
        <p:txBody>
          <a:bodyPr wrap="square">
            <a:spAutoFit/>
          </a:bodyPr>
          <a:lstStyle/>
          <a:p>
            <a:pPr algn="r" rtl="1"/>
            <a:r>
              <a:rPr lang="fa-IR" sz="2800" b="1" dirty="0">
                <a:solidFill>
                  <a:schemeClr val="tx1"/>
                </a:solidFill>
                <a:latin typeface="Calibri" panose="020F0502020204030204" pitchFamily="34" charset="0"/>
                <a:cs typeface="Calibri" panose="020F0502020204030204" pitchFamily="34" charset="0"/>
              </a:rPr>
              <a:t>تنظیم سایز طول و عرض</a:t>
            </a:r>
          </a:p>
          <a:p>
            <a:pPr algn="r" rtl="1"/>
            <a:endParaRPr lang="fa-IR" sz="2800" b="1" dirty="0">
              <a:latin typeface="Calibri" panose="020F0502020204030204" pitchFamily="34" charset="0"/>
              <a:cs typeface="Calibri" panose="020F0502020204030204" pitchFamily="34" charset="0"/>
            </a:endParaRPr>
          </a:p>
          <a:p>
            <a:pPr algn="r" rtl="1"/>
            <a:r>
              <a:rPr lang="fa-IR" sz="2000" b="1" dirty="0">
                <a:latin typeface="Calibri" panose="020F0502020204030204" pitchFamily="34" charset="0"/>
                <a:cs typeface="Calibri" panose="020F0502020204030204" pitchFamily="34" charset="0"/>
              </a:rPr>
              <a:t>اندازه پیش فرض پنجره شما بر اساس سیستم شما متغییر است .</a:t>
            </a:r>
          </a:p>
          <a:p>
            <a:pPr algn="r" rtl="1"/>
            <a:r>
              <a:rPr lang="fa-IR" sz="2000" b="1" dirty="0">
                <a:latin typeface="Calibri" panose="020F0502020204030204" pitchFamily="34" charset="0"/>
                <a:cs typeface="Calibri" panose="020F0502020204030204" pitchFamily="34" charset="0"/>
              </a:rPr>
              <a:t>ولی می توان آن را به میزان دلخواه تغییر داد. به کمک متد </a:t>
            </a:r>
            <a:r>
              <a:rPr lang="en-US" sz="2000" b="1" dirty="0">
                <a:latin typeface="Calibri" panose="020F0502020204030204" pitchFamily="34" charset="0"/>
                <a:cs typeface="Calibri" panose="020F0502020204030204" pitchFamily="34" charset="0"/>
              </a:rPr>
              <a:t>geometry</a:t>
            </a:r>
            <a:r>
              <a:rPr lang="fa-IR" sz="2000" b="1" dirty="0">
                <a:latin typeface="Calibri" panose="020F0502020204030204" pitchFamily="34" charset="0"/>
                <a:cs typeface="Calibri" panose="020F0502020204030204" pitchFamily="34" charset="0"/>
              </a:rPr>
              <a:t> شما می توانید عرض و طول فرم کینتر مورد نظر خود را با نوشتن  فرم اصلی کد </a:t>
            </a:r>
            <a:r>
              <a:rPr lang="en-US" sz="2000" b="1" dirty="0" err="1">
                <a:latin typeface="Calibri" panose="020F0502020204030204" pitchFamily="34" charset="0"/>
                <a:cs typeface="Calibri" panose="020F0502020204030204" pitchFamily="34" charset="0"/>
              </a:rPr>
              <a:t>X.geometry</a:t>
            </a:r>
            <a:r>
              <a:rPr lang="en-US" sz="2000" b="1" dirty="0">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widthxheight</a:t>
            </a:r>
            <a:r>
              <a:rPr lang="en-US" sz="2000" b="1" dirty="0">
                <a:latin typeface="Calibri" panose="020F0502020204030204" pitchFamily="34" charset="0"/>
                <a:cs typeface="Calibri" panose="020F0502020204030204" pitchFamily="34" charset="0"/>
              </a:rPr>
              <a:t>’)</a:t>
            </a:r>
            <a:r>
              <a:rPr lang="fa-IR" sz="2000" b="1" dirty="0">
                <a:latin typeface="Calibri" panose="020F0502020204030204" pitchFamily="34" charset="0"/>
                <a:cs typeface="Calibri" panose="020F0502020204030204" pitchFamily="34" charset="0"/>
              </a:rPr>
              <a:t> تغییر دهید و توجه داشته باشید که در قسمت اول طول و در قسمت دوم عرض را وارد کنید . توجه کنید که</a:t>
            </a:r>
          </a:p>
          <a:p>
            <a:pPr algn="r" rtl="1"/>
            <a:r>
              <a:rPr lang="fa-IR" sz="2000" b="1" dirty="0">
                <a:latin typeface="Calibri" panose="020F0502020204030204" pitchFamily="34" charset="0"/>
                <a:cs typeface="Calibri" panose="020F0502020204030204" pitchFamily="34" charset="0"/>
              </a:rPr>
              <a:t>این اندازه ها بر حسب پیکسل می باشند :</a:t>
            </a:r>
          </a:p>
          <a:p>
            <a:pPr algn="r" rtl="1"/>
            <a:endParaRPr lang="en-US" sz="20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49713B0-CD61-3ACA-0C27-55CA0FCD414C}"/>
              </a:ext>
            </a:extLst>
          </p:cNvPr>
          <p:cNvPicPr>
            <a:picLocks noChangeAspect="1"/>
          </p:cNvPicPr>
          <p:nvPr/>
        </p:nvPicPr>
        <p:blipFill rotWithShape="1">
          <a:blip r:embed="rId2"/>
          <a:srcRect r="14486" b="28814"/>
          <a:stretch/>
        </p:blipFill>
        <p:spPr>
          <a:xfrm>
            <a:off x="483029" y="3172409"/>
            <a:ext cx="9163780" cy="32501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0505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Scale>
                                      <p:cBhvr>
                                        <p:cTn id="7" dur="75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750" decel="50000" fill="hold">
                                          <p:stCondLst>
                                            <p:cond delay="0"/>
                                          </p:stCondLst>
                                        </p:cTn>
                                        <p:tgtEl>
                                          <p:spTgt spid="7"/>
                                        </p:tgtEl>
                                        <p:attrNameLst>
                                          <p:attrName>ppt_x</p:attrName>
                                          <p:attrName>ppt_y</p:attrName>
                                        </p:attrNameLst>
                                      </p:cBhvr>
                                    </p:animMotion>
                                    <p:animEffect transition="in" filter="fade">
                                      <p:cBhvr>
                                        <p:cTn id="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187674-26AC-CEC9-45EE-83C013C98B64}"/>
              </a:ext>
            </a:extLst>
          </p:cNvPr>
          <p:cNvSpPr txBox="1"/>
          <p:nvPr/>
        </p:nvSpPr>
        <p:spPr>
          <a:xfrm>
            <a:off x="2355980" y="506687"/>
            <a:ext cx="9310783" cy="1323439"/>
          </a:xfrm>
          <a:prstGeom prst="rect">
            <a:avLst/>
          </a:prstGeom>
          <a:noFill/>
        </p:spPr>
        <p:txBody>
          <a:bodyPr wrap="square">
            <a:spAutoFit/>
          </a:bodyPr>
          <a:lstStyle/>
          <a:p>
            <a:pPr algn="r" rtl="1"/>
            <a:r>
              <a:rPr lang="fa-IR" sz="2000" b="1" dirty="0">
                <a:latin typeface="Calibri" panose="020F0502020204030204" pitchFamily="34" charset="0"/>
                <a:cs typeface="Calibri" panose="020F0502020204030204" pitchFamily="34" charset="0"/>
              </a:rPr>
              <a:t>اما در این حالت کاربر می تواند اندازه فرم را تغییر دهد ، برای جلوگیری از این اتفاق ما از متدی به نام </a:t>
            </a:r>
            <a:r>
              <a:rPr lang="en-US" sz="2000" b="1" dirty="0">
                <a:latin typeface="Calibri" panose="020F0502020204030204" pitchFamily="34" charset="0"/>
                <a:cs typeface="Calibri" panose="020F0502020204030204" pitchFamily="34" charset="0"/>
              </a:rPr>
              <a:t>resizable</a:t>
            </a:r>
            <a:r>
              <a:rPr lang="fa-IR" sz="2000" b="1"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 </a:t>
            </a:r>
            <a:r>
              <a:rPr lang="fa-IR" sz="2000" b="1" dirty="0">
                <a:latin typeface="Calibri" panose="020F0502020204030204" pitchFamily="34" charset="0"/>
                <a:cs typeface="Calibri" panose="020F0502020204030204" pitchFamily="34" charset="0"/>
              </a:rPr>
              <a:t>استفاده می کنیم  که از ما یک بولین دریافت می کند که برای طول یا عرضی که نمی خواهیم نغییر کنم مقدار </a:t>
            </a:r>
            <a:r>
              <a:rPr lang="en-US" sz="2000" b="1" dirty="0">
                <a:latin typeface="Calibri" panose="020F0502020204030204" pitchFamily="34" charset="0"/>
                <a:cs typeface="Calibri" panose="020F0502020204030204" pitchFamily="34" charset="0"/>
              </a:rPr>
              <a:t>False</a:t>
            </a:r>
            <a:r>
              <a:rPr lang="fa-IR" sz="2000" b="1"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 </a:t>
            </a:r>
            <a:r>
              <a:rPr lang="fa-IR" sz="2000" b="1" dirty="0">
                <a:latin typeface="Calibri" panose="020F0502020204030204" pitchFamily="34" charset="0"/>
                <a:cs typeface="Calibri" panose="020F0502020204030204" pitchFamily="34" charset="0"/>
              </a:rPr>
              <a:t>و برای طول یا عرضی که می خواهیم تغییر کند مقدار </a:t>
            </a:r>
            <a:r>
              <a:rPr lang="en-US" sz="2000" b="1" dirty="0">
                <a:latin typeface="Calibri" panose="020F0502020204030204" pitchFamily="34" charset="0"/>
                <a:cs typeface="Calibri" panose="020F0502020204030204" pitchFamily="34" charset="0"/>
              </a:rPr>
              <a:t>True </a:t>
            </a:r>
            <a:r>
              <a:rPr lang="fa-IR" sz="2000" b="1" dirty="0">
                <a:latin typeface="Calibri" panose="020F0502020204030204" pitchFamily="34" charset="0"/>
                <a:cs typeface="Calibri" panose="020F0502020204030204" pitchFamily="34" charset="0"/>
              </a:rPr>
              <a:t> را قرار می دهیم . فرمول این متد  </a:t>
            </a:r>
            <a:r>
              <a:rPr lang="en-US" sz="2000" b="1" dirty="0" err="1">
                <a:latin typeface="Calibri" panose="020F0502020204030204" pitchFamily="34" charset="0"/>
                <a:cs typeface="Calibri" panose="020F0502020204030204" pitchFamily="34" charset="0"/>
              </a:rPr>
              <a:t>X.resizable</a:t>
            </a:r>
            <a:r>
              <a:rPr lang="en-US" sz="2000" b="1" dirty="0">
                <a:latin typeface="Calibri" panose="020F0502020204030204" pitchFamily="34" charset="0"/>
                <a:cs typeface="Calibri" panose="020F0502020204030204" pitchFamily="34" charset="0"/>
              </a:rPr>
              <a:t>(width=False/</a:t>
            </a:r>
            <a:r>
              <a:rPr lang="en-US" sz="2000" b="1" dirty="0" err="1">
                <a:latin typeface="Calibri" panose="020F0502020204030204" pitchFamily="34" charset="0"/>
                <a:cs typeface="Calibri" panose="020F0502020204030204" pitchFamily="34" charset="0"/>
              </a:rPr>
              <a:t>True,height</a:t>
            </a:r>
            <a:r>
              <a:rPr lang="en-US" sz="2000" b="1" dirty="0">
                <a:latin typeface="Calibri" panose="020F0502020204030204" pitchFamily="34" charset="0"/>
                <a:cs typeface="Calibri" panose="020F0502020204030204" pitchFamily="34" charset="0"/>
              </a:rPr>
              <a:t>=False/True) </a:t>
            </a:r>
            <a:r>
              <a:rPr lang="fa-IR" sz="2000" b="1" dirty="0">
                <a:latin typeface="Calibri" panose="020F0502020204030204" pitchFamily="34" charset="0"/>
                <a:cs typeface="Calibri" panose="020F0502020204030204" pitchFamily="34" charset="0"/>
              </a:rPr>
              <a:t> می باشد :</a:t>
            </a:r>
          </a:p>
        </p:txBody>
      </p:sp>
      <p:pic>
        <p:nvPicPr>
          <p:cNvPr id="2" name="Picture 1">
            <a:extLst>
              <a:ext uri="{FF2B5EF4-FFF2-40B4-BE49-F238E27FC236}">
                <a16:creationId xmlns:a16="http://schemas.microsoft.com/office/drawing/2014/main" id="{567AEB50-FE5F-88BA-ED40-FD9F2020E64F}"/>
              </a:ext>
            </a:extLst>
          </p:cNvPr>
          <p:cNvPicPr>
            <a:picLocks noChangeAspect="1"/>
          </p:cNvPicPr>
          <p:nvPr/>
        </p:nvPicPr>
        <p:blipFill rotWithShape="1">
          <a:blip r:embed="rId2"/>
          <a:srcRect b="12420"/>
          <a:stretch/>
        </p:blipFill>
        <p:spPr>
          <a:xfrm>
            <a:off x="511462" y="2320997"/>
            <a:ext cx="5105565" cy="41875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784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187674-26AC-CEC9-45EE-83C013C98B64}"/>
              </a:ext>
            </a:extLst>
          </p:cNvPr>
          <p:cNvSpPr txBox="1"/>
          <p:nvPr/>
        </p:nvSpPr>
        <p:spPr>
          <a:xfrm>
            <a:off x="1954764" y="506687"/>
            <a:ext cx="9712000" cy="2185214"/>
          </a:xfrm>
          <a:prstGeom prst="rect">
            <a:avLst/>
          </a:prstGeom>
          <a:noFill/>
        </p:spPr>
        <p:txBody>
          <a:bodyPr wrap="square">
            <a:spAutoFit/>
          </a:bodyPr>
          <a:lstStyle/>
          <a:p>
            <a:pPr algn="r" rtl="1"/>
            <a:r>
              <a:rPr lang="fa-IR" sz="2800" b="1" dirty="0">
                <a:latin typeface="Calibri" panose="020F0502020204030204" pitchFamily="34" charset="0"/>
                <a:cs typeface="Calibri" panose="020F0502020204030204" pitchFamily="34" charset="0"/>
              </a:rPr>
              <a:t>تغییر رنگ پس زمینه</a:t>
            </a:r>
          </a:p>
          <a:p>
            <a:pPr algn="r" rtl="1"/>
            <a:endParaRPr lang="fa-IR" sz="2800" b="1" dirty="0">
              <a:latin typeface="Calibri" panose="020F0502020204030204" pitchFamily="34" charset="0"/>
              <a:cs typeface="Calibri" panose="020F0502020204030204" pitchFamily="34" charset="0"/>
            </a:endParaRPr>
          </a:p>
          <a:p>
            <a:pPr algn="r" rtl="1"/>
            <a:r>
              <a:rPr lang="fa-IR" sz="2000" b="1" dirty="0">
                <a:latin typeface="Calibri" panose="020F0502020204030204" pitchFamily="34" charset="0"/>
                <a:cs typeface="Calibri" panose="020F0502020204030204" pitchFamily="34" charset="0"/>
              </a:rPr>
              <a:t>شما در کینتر می توانید پس زمینه فرم را تغییر دهید . به کمک متدی به نام </a:t>
            </a:r>
            <a:r>
              <a:rPr lang="en-US" sz="2000" b="1" dirty="0">
                <a:latin typeface="Calibri" panose="020F0502020204030204" pitchFamily="34" charset="0"/>
                <a:cs typeface="Calibri" panose="020F0502020204030204" pitchFamily="34" charset="0"/>
              </a:rPr>
              <a:t>configure </a:t>
            </a:r>
            <a:r>
              <a:rPr lang="fa-IR" sz="2000" b="1" dirty="0">
                <a:latin typeface="Calibri" panose="020F0502020204030204" pitchFamily="34" charset="0"/>
                <a:cs typeface="Calibri" panose="020F0502020204030204" pitchFamily="34" charset="0"/>
              </a:rPr>
              <a:t>که شما با نوشتن این کد به محیط گرافیکی خود پس زمینه القا می کنید و می توانید تنها با نوشتن نام رنگ مورد نظر ،رنگ پس زمینه خود را تغییر دهید . این متد بدین صورت </a:t>
            </a:r>
            <a:r>
              <a:rPr lang="en-US" sz="2000" b="1" dirty="0" err="1">
                <a:latin typeface="Calibri" panose="020F0502020204030204" pitchFamily="34" charset="0"/>
                <a:cs typeface="Calibri" panose="020F0502020204030204" pitchFamily="34" charset="0"/>
              </a:rPr>
              <a:t>X.configure</a:t>
            </a:r>
            <a:r>
              <a:rPr lang="en-US" sz="2000" b="1" dirty="0">
                <a:latin typeface="Calibri" panose="020F0502020204030204" pitchFamily="34" charset="0"/>
                <a:cs typeface="Calibri" panose="020F0502020204030204" pitchFamily="34" charset="0"/>
              </a:rPr>
              <a:t>(background=‘color’)</a:t>
            </a:r>
            <a:r>
              <a:rPr lang="fa-IR" sz="2000" b="1" dirty="0">
                <a:latin typeface="Calibri" panose="020F0502020204030204" pitchFamily="34" charset="0"/>
                <a:cs typeface="Calibri" panose="020F0502020204030204" pitchFamily="34" charset="0"/>
              </a:rPr>
              <a:t> نوشته می شود. برای مثال :</a:t>
            </a:r>
          </a:p>
          <a:p>
            <a:pPr algn="r" rtl="1"/>
            <a:endParaRPr lang="fa-IR" sz="20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76FFFD4-F06D-9C0A-BC8E-E61497772CD9}"/>
              </a:ext>
            </a:extLst>
          </p:cNvPr>
          <p:cNvPicPr>
            <a:picLocks noChangeAspect="1"/>
          </p:cNvPicPr>
          <p:nvPr/>
        </p:nvPicPr>
        <p:blipFill>
          <a:blip r:embed="rId2"/>
          <a:stretch>
            <a:fillRect/>
          </a:stretch>
        </p:blipFill>
        <p:spPr>
          <a:xfrm>
            <a:off x="596544" y="3391827"/>
            <a:ext cx="9032598" cy="29594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1022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187674-26AC-CEC9-45EE-83C013C98B64}"/>
              </a:ext>
            </a:extLst>
          </p:cNvPr>
          <p:cNvSpPr txBox="1"/>
          <p:nvPr/>
        </p:nvSpPr>
        <p:spPr>
          <a:xfrm>
            <a:off x="1954764" y="506687"/>
            <a:ext cx="9712000" cy="2185214"/>
          </a:xfrm>
          <a:prstGeom prst="rect">
            <a:avLst/>
          </a:prstGeom>
          <a:noFill/>
        </p:spPr>
        <p:txBody>
          <a:bodyPr wrap="square">
            <a:spAutoFit/>
          </a:bodyPr>
          <a:lstStyle/>
          <a:p>
            <a:pPr algn="r" rtl="1"/>
            <a:r>
              <a:rPr lang="fa-IR" sz="2800" b="1" dirty="0">
                <a:latin typeface="Calibri" panose="020F0502020204030204" pitchFamily="34" charset="0"/>
                <a:cs typeface="Calibri" panose="020F0502020204030204" pitchFamily="34" charset="0"/>
              </a:rPr>
              <a:t>برچسب یا </a:t>
            </a:r>
            <a:r>
              <a:rPr lang="en-US" sz="2800" b="1" dirty="0">
                <a:latin typeface="Calibri" panose="020F0502020204030204" pitchFamily="34" charset="0"/>
                <a:cs typeface="Calibri" panose="020F0502020204030204" pitchFamily="34" charset="0"/>
              </a:rPr>
              <a:t>Label</a:t>
            </a:r>
          </a:p>
          <a:p>
            <a:pPr algn="r" rtl="1"/>
            <a:endParaRPr lang="fa-IR" b="1" dirty="0">
              <a:latin typeface="Calibri" panose="020F0502020204030204" pitchFamily="34" charset="0"/>
              <a:cs typeface="Calibri" panose="020F0502020204030204" pitchFamily="34" charset="0"/>
            </a:endParaRPr>
          </a:p>
          <a:p>
            <a:pPr algn="r" rtl="1"/>
            <a:r>
              <a:rPr lang="fa-IR" b="1" dirty="0">
                <a:latin typeface="Calibri" panose="020F0502020204030204" pitchFamily="34" charset="0"/>
                <a:cs typeface="Calibri" panose="020F0502020204030204" pitchFamily="34" charset="0"/>
              </a:rPr>
              <a:t>این برچسب ها یک متن یا تصویر را به فرم می چسباند که دارای دو پارامتر کنترلی می باشد : </a:t>
            </a:r>
            <a:r>
              <a:rPr lang="en-US" b="1" dirty="0">
                <a:latin typeface="Calibri" panose="020F0502020204030204" pitchFamily="34" charset="0"/>
                <a:cs typeface="Calibri" panose="020F0502020204030204" pitchFamily="34" charset="0"/>
              </a:rPr>
              <a:t>master , option</a:t>
            </a:r>
            <a:endParaRPr lang="fa-IR" b="1" dirty="0">
              <a:latin typeface="Calibri" panose="020F0502020204030204" pitchFamily="34" charset="0"/>
              <a:cs typeface="Calibri" panose="020F0502020204030204" pitchFamily="34" charset="0"/>
            </a:endParaRPr>
          </a:p>
          <a:p>
            <a:pPr algn="r" rtl="1"/>
            <a:endParaRPr lang="en-US" b="1" dirty="0">
              <a:latin typeface="Calibri" panose="020F0502020204030204" pitchFamily="34" charset="0"/>
              <a:cs typeface="Calibri" panose="020F0502020204030204" pitchFamily="34" charset="0"/>
            </a:endParaRPr>
          </a:p>
          <a:p>
            <a:pPr algn="r" rtl="1"/>
            <a:r>
              <a:rPr lang="en-US" b="1" dirty="0">
                <a:latin typeface="Calibri" panose="020F0502020204030204" pitchFamily="34" charset="0"/>
                <a:cs typeface="Calibri" panose="020F0502020204030204" pitchFamily="34" charset="0"/>
              </a:rPr>
              <a:t>Master</a:t>
            </a:r>
            <a:r>
              <a:rPr lang="fa-IR" b="1" dirty="0">
                <a:latin typeface="Calibri" panose="020F0502020204030204" pitchFamily="34" charset="0"/>
                <a:cs typeface="Calibri" panose="020F0502020204030204" pitchFamily="34" charset="0"/>
              </a:rPr>
              <a:t> همان فرم اصلی ما هست و </a:t>
            </a:r>
            <a:r>
              <a:rPr lang="en-US" b="1" dirty="0">
                <a:latin typeface="Calibri" panose="020F0502020204030204" pitchFamily="34" charset="0"/>
                <a:cs typeface="Calibri" panose="020F0502020204030204" pitchFamily="34" charset="0"/>
              </a:rPr>
              <a:t> option</a:t>
            </a:r>
            <a:r>
              <a:rPr lang="fa-IR" b="1" dirty="0">
                <a:latin typeface="Calibri" panose="020F0502020204030204" pitchFamily="34" charset="0"/>
                <a:cs typeface="Calibri" panose="020F0502020204030204" pitchFamily="34" charset="0"/>
              </a:rPr>
              <a:t>مواردی انتخابی است که بر اساس آن دربرچسب مورد نظر مواردی که می خواهیم قرار می دهیم . و برای اضافه کردن یک برچسب داریم :</a:t>
            </a:r>
            <a:r>
              <a:rPr lang="en-US" b="1" dirty="0">
                <a:latin typeface="Calibri" panose="020F0502020204030204" pitchFamily="34" charset="0"/>
                <a:cs typeface="Calibri" panose="020F0502020204030204" pitchFamily="34" charset="0"/>
              </a:rPr>
              <a:t>X=Label(</a:t>
            </a:r>
            <a:r>
              <a:rPr lang="en-US" b="1" dirty="0" err="1">
                <a:latin typeface="Calibri" panose="020F0502020204030204" pitchFamily="34" charset="0"/>
                <a:cs typeface="Calibri" panose="020F0502020204030204" pitchFamily="34" charset="0"/>
              </a:rPr>
              <a:t>master,option</a:t>
            </a:r>
            <a:r>
              <a:rPr lang="en-US" b="1" dirty="0">
                <a:latin typeface="Calibri" panose="020F0502020204030204" pitchFamily="34" charset="0"/>
                <a:cs typeface="Calibri" panose="020F0502020204030204" pitchFamily="34" charset="0"/>
              </a:rPr>
              <a:t>…) </a:t>
            </a:r>
          </a:p>
          <a:p>
            <a:pPr algn="r" rtl="1"/>
            <a:r>
              <a:rPr lang="fa-IR" b="1" dirty="0">
                <a:latin typeface="Calibri" panose="020F0502020204030204" pitchFamily="34" charset="0"/>
                <a:cs typeface="Calibri" panose="020F0502020204030204" pitchFamily="34" charset="0"/>
              </a:rPr>
              <a:t>برای مثال در کد زیر می خواهیم کلمه سلام را به عنوان برچسبی اضافه کنیم :</a:t>
            </a:r>
          </a:p>
        </p:txBody>
      </p:sp>
      <p:pic>
        <p:nvPicPr>
          <p:cNvPr id="2" name="Picture 1">
            <a:extLst>
              <a:ext uri="{FF2B5EF4-FFF2-40B4-BE49-F238E27FC236}">
                <a16:creationId xmlns:a16="http://schemas.microsoft.com/office/drawing/2014/main" id="{D93EDB16-0FBD-EDDF-5608-2B72C2B4EF91}"/>
              </a:ext>
            </a:extLst>
          </p:cNvPr>
          <p:cNvPicPr>
            <a:picLocks noChangeAspect="1"/>
          </p:cNvPicPr>
          <p:nvPr/>
        </p:nvPicPr>
        <p:blipFill rotWithShape="1">
          <a:blip r:embed="rId2"/>
          <a:srcRect r="33023" b="14440"/>
          <a:stretch/>
        </p:blipFill>
        <p:spPr>
          <a:xfrm>
            <a:off x="404328" y="3124462"/>
            <a:ext cx="6080448" cy="34069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4512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17">
                                          <p:stCondLst>
                                            <p:cond delay="0"/>
                                          </p:stCondLst>
                                        </p:cTn>
                                        <p:tgtEl>
                                          <p:spTgt spid="2"/>
                                        </p:tgtEl>
                                      </p:cBhvr>
                                    </p:animEffect>
                                    <p:anim calcmode="lin" valueType="num">
                                      <p:cBhvr>
                                        <p:cTn id="8" dur="683"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249"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249" tmFilter="0, 0; 0.125,0.2665; 0.25,0.4; 0.375,0.465; 0.5,0.5;  0.625,0.535; 0.75,0.6; 0.875,0.7335; 1,1">
                                          <p:stCondLst>
                                            <p:cond delay="249"/>
                                          </p:stCondLst>
                                        </p:cTn>
                                        <p:tgtEl>
                                          <p:spTgt spid="2"/>
                                        </p:tgtEl>
                                        <p:attrNameLst>
                                          <p:attrName>ppt_y</p:attrName>
                                        </p:attrNameLst>
                                      </p:cBhvr>
                                      <p:tavLst>
                                        <p:tav tm="0" fmla="#ppt_y-sin(pi*$)/9">
                                          <p:val>
                                            <p:fltVal val="0"/>
                                          </p:val>
                                        </p:tav>
                                        <p:tav tm="100000">
                                          <p:val>
                                            <p:fltVal val="1"/>
                                          </p:val>
                                        </p:tav>
                                      </p:tavLst>
                                    </p:anim>
                                    <p:anim calcmode="lin" valueType="num">
                                      <p:cBhvr>
                                        <p:cTn id="11" dur="124" tmFilter="0, 0; 0.125,0.2665; 0.25,0.4; 0.375,0.465; 0.5,0.5;  0.625,0.535; 0.75,0.6; 0.875,0.7335; 1,1">
                                          <p:stCondLst>
                                            <p:cond delay="497"/>
                                          </p:stCondLst>
                                        </p:cTn>
                                        <p:tgtEl>
                                          <p:spTgt spid="2"/>
                                        </p:tgtEl>
                                        <p:attrNameLst>
                                          <p:attrName>ppt_y</p:attrName>
                                        </p:attrNameLst>
                                      </p:cBhvr>
                                      <p:tavLst>
                                        <p:tav tm="0" fmla="#ppt_y-sin(pi*$)/27">
                                          <p:val>
                                            <p:fltVal val="0"/>
                                          </p:val>
                                        </p:tav>
                                        <p:tav tm="100000">
                                          <p:val>
                                            <p:fltVal val="1"/>
                                          </p:val>
                                        </p:tav>
                                      </p:tavLst>
                                    </p:anim>
                                    <p:anim calcmode="lin" valueType="num">
                                      <p:cBhvr>
                                        <p:cTn id="12" dur="62" tmFilter="0, 0; 0.125,0.2665; 0.25,0.4; 0.375,0.465; 0.5,0.5;  0.625,0.535; 0.75,0.6; 0.875,0.7335; 1,1">
                                          <p:stCondLst>
                                            <p:cond delay="621"/>
                                          </p:stCondLst>
                                        </p:cTn>
                                        <p:tgtEl>
                                          <p:spTgt spid="2"/>
                                        </p:tgtEl>
                                        <p:attrNameLst>
                                          <p:attrName>ppt_y</p:attrName>
                                        </p:attrNameLst>
                                      </p:cBhvr>
                                      <p:tavLst>
                                        <p:tav tm="0" fmla="#ppt_y-sin(pi*$)/81">
                                          <p:val>
                                            <p:fltVal val="0"/>
                                          </p:val>
                                        </p:tav>
                                        <p:tav tm="100000">
                                          <p:val>
                                            <p:fltVal val="1"/>
                                          </p:val>
                                        </p:tav>
                                      </p:tavLst>
                                    </p:anim>
                                    <p:animScale>
                                      <p:cBhvr>
                                        <p:cTn id="13" dur="10">
                                          <p:stCondLst>
                                            <p:cond delay="244"/>
                                          </p:stCondLst>
                                        </p:cTn>
                                        <p:tgtEl>
                                          <p:spTgt spid="2"/>
                                        </p:tgtEl>
                                      </p:cBhvr>
                                      <p:to x="100000" y="60000"/>
                                    </p:animScale>
                                    <p:animScale>
                                      <p:cBhvr>
                                        <p:cTn id="14" dur="62" decel="50000">
                                          <p:stCondLst>
                                            <p:cond delay="254"/>
                                          </p:stCondLst>
                                        </p:cTn>
                                        <p:tgtEl>
                                          <p:spTgt spid="2"/>
                                        </p:tgtEl>
                                      </p:cBhvr>
                                      <p:to x="100000" y="100000"/>
                                    </p:animScale>
                                    <p:animScale>
                                      <p:cBhvr>
                                        <p:cTn id="15" dur="10">
                                          <p:stCondLst>
                                            <p:cond delay="492"/>
                                          </p:stCondLst>
                                        </p:cTn>
                                        <p:tgtEl>
                                          <p:spTgt spid="2"/>
                                        </p:tgtEl>
                                      </p:cBhvr>
                                      <p:to x="100000" y="80000"/>
                                    </p:animScale>
                                    <p:animScale>
                                      <p:cBhvr>
                                        <p:cTn id="16" dur="62" decel="50000">
                                          <p:stCondLst>
                                            <p:cond delay="502"/>
                                          </p:stCondLst>
                                        </p:cTn>
                                        <p:tgtEl>
                                          <p:spTgt spid="2"/>
                                        </p:tgtEl>
                                      </p:cBhvr>
                                      <p:to x="100000" y="100000"/>
                                    </p:animScale>
                                    <p:animScale>
                                      <p:cBhvr>
                                        <p:cTn id="17" dur="10">
                                          <p:stCondLst>
                                            <p:cond delay="616"/>
                                          </p:stCondLst>
                                        </p:cTn>
                                        <p:tgtEl>
                                          <p:spTgt spid="2"/>
                                        </p:tgtEl>
                                      </p:cBhvr>
                                      <p:to x="100000" y="90000"/>
                                    </p:animScale>
                                    <p:animScale>
                                      <p:cBhvr>
                                        <p:cTn id="18" dur="62" decel="50000">
                                          <p:stCondLst>
                                            <p:cond delay="625"/>
                                          </p:stCondLst>
                                        </p:cTn>
                                        <p:tgtEl>
                                          <p:spTgt spid="2"/>
                                        </p:tgtEl>
                                      </p:cBhvr>
                                      <p:to x="100000" y="100000"/>
                                    </p:animScale>
                                    <p:animScale>
                                      <p:cBhvr>
                                        <p:cTn id="19" dur="10">
                                          <p:stCondLst>
                                            <p:cond delay="678"/>
                                          </p:stCondLst>
                                        </p:cTn>
                                        <p:tgtEl>
                                          <p:spTgt spid="2"/>
                                        </p:tgtEl>
                                      </p:cBhvr>
                                      <p:to x="100000" y="95000"/>
                                    </p:animScale>
                                    <p:animScale>
                                      <p:cBhvr>
                                        <p:cTn id="20" dur="62" decel="50000">
                                          <p:stCondLst>
                                            <p:cond delay="688"/>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807C97-5A44-3C0B-5BCA-75C57ADB4795}"/>
              </a:ext>
            </a:extLst>
          </p:cNvPr>
          <p:cNvPicPr>
            <a:picLocks noChangeAspect="1"/>
          </p:cNvPicPr>
          <p:nvPr/>
        </p:nvPicPr>
        <p:blipFill>
          <a:blip r:embed="rId2"/>
          <a:stretch>
            <a:fillRect/>
          </a:stretch>
        </p:blipFill>
        <p:spPr>
          <a:xfrm>
            <a:off x="407620" y="736107"/>
            <a:ext cx="6030899" cy="980726"/>
          </a:xfrm>
          <a:prstGeom prst="rect">
            <a:avLst/>
          </a:prstGeom>
        </p:spPr>
      </p:pic>
      <p:sp>
        <p:nvSpPr>
          <p:cNvPr id="6" name="TextBox 5">
            <a:extLst>
              <a:ext uri="{FF2B5EF4-FFF2-40B4-BE49-F238E27FC236}">
                <a16:creationId xmlns:a16="http://schemas.microsoft.com/office/drawing/2014/main" id="{61459AE6-F8D1-0510-31C9-7058688CCEEA}"/>
              </a:ext>
            </a:extLst>
          </p:cNvPr>
          <p:cNvSpPr txBox="1"/>
          <p:nvPr/>
        </p:nvSpPr>
        <p:spPr>
          <a:xfrm>
            <a:off x="6840162" y="935961"/>
            <a:ext cx="4865731" cy="646331"/>
          </a:xfrm>
          <a:prstGeom prst="rect">
            <a:avLst/>
          </a:prstGeom>
          <a:noFill/>
        </p:spPr>
        <p:txBody>
          <a:bodyPr wrap="square">
            <a:spAutoFit/>
          </a:bodyPr>
          <a:lstStyle/>
          <a:p>
            <a:pPr algn="r" rtl="1"/>
            <a:r>
              <a:rPr lang="fa-IR" b="1" dirty="0">
                <a:latin typeface="Calibri" panose="020F0502020204030204" pitchFamily="34" charset="0"/>
                <a:cs typeface="Calibri" panose="020F0502020204030204" pitchFamily="34" charset="0"/>
              </a:rPr>
              <a:t>تابع </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x.grid</a:t>
            </a:r>
            <a:r>
              <a:rPr lang="en-US" b="1" dirty="0">
                <a:latin typeface="Calibri" panose="020F0502020204030204" pitchFamily="34" charset="0"/>
                <a:cs typeface="Calibri" panose="020F0502020204030204" pitchFamily="34" charset="0"/>
              </a:rPr>
              <a:t>() </a:t>
            </a:r>
            <a:r>
              <a:rPr lang="fa-IR" b="1" dirty="0">
                <a:latin typeface="Calibri" panose="020F0502020204030204" pitchFamily="34" charset="0"/>
                <a:cs typeface="Calibri" panose="020F0502020204030204" pitchFamily="34" charset="0"/>
              </a:rPr>
              <a:t>آن برچسب را فرا می خواند و بر روی صفحه ضاههر می شود و می توان آن را به صورت زیر نیز نوشت</a:t>
            </a:r>
            <a:r>
              <a:rPr lang="en-US" b="1" dirty="0">
                <a:latin typeface="Calibri" panose="020F0502020204030204" pitchFamily="34" charset="0"/>
                <a:cs typeface="Calibri" panose="020F0502020204030204" pitchFamily="34" charset="0"/>
              </a:rPr>
              <a:t> </a:t>
            </a:r>
            <a:r>
              <a:rPr lang="fa-IR" b="1" dirty="0">
                <a:latin typeface="Calibri" panose="020F0502020204030204" pitchFamily="34" charset="0"/>
                <a:cs typeface="Calibri" panose="020F0502020204030204" pitchFamily="34" charset="0"/>
              </a:rPr>
              <a:t>:</a:t>
            </a:r>
          </a:p>
        </p:txBody>
      </p:sp>
      <p:pic>
        <p:nvPicPr>
          <p:cNvPr id="7" name="Picture 6">
            <a:extLst>
              <a:ext uri="{FF2B5EF4-FFF2-40B4-BE49-F238E27FC236}">
                <a16:creationId xmlns:a16="http://schemas.microsoft.com/office/drawing/2014/main" id="{6E07A18D-F1F5-5CD2-8F80-0409972736D7}"/>
              </a:ext>
            </a:extLst>
          </p:cNvPr>
          <p:cNvPicPr>
            <a:picLocks noChangeAspect="1"/>
          </p:cNvPicPr>
          <p:nvPr/>
        </p:nvPicPr>
        <p:blipFill>
          <a:blip r:embed="rId3"/>
          <a:stretch>
            <a:fillRect/>
          </a:stretch>
        </p:blipFill>
        <p:spPr>
          <a:xfrm>
            <a:off x="401661" y="3819055"/>
            <a:ext cx="6036858" cy="2115216"/>
          </a:xfrm>
          <a:prstGeom prst="rect">
            <a:avLst/>
          </a:prstGeom>
        </p:spPr>
      </p:pic>
      <p:sp>
        <p:nvSpPr>
          <p:cNvPr id="11" name="TextBox 10">
            <a:extLst>
              <a:ext uri="{FF2B5EF4-FFF2-40B4-BE49-F238E27FC236}">
                <a16:creationId xmlns:a16="http://schemas.microsoft.com/office/drawing/2014/main" id="{9935376C-AB6F-C739-FECC-7DBC2CD80859}"/>
              </a:ext>
            </a:extLst>
          </p:cNvPr>
          <p:cNvSpPr txBox="1"/>
          <p:nvPr/>
        </p:nvSpPr>
        <p:spPr>
          <a:xfrm>
            <a:off x="6722706" y="3971570"/>
            <a:ext cx="4983187" cy="2031325"/>
          </a:xfrm>
          <a:prstGeom prst="rect">
            <a:avLst/>
          </a:prstGeom>
          <a:noFill/>
        </p:spPr>
        <p:txBody>
          <a:bodyPr wrap="square">
            <a:spAutoFit/>
          </a:bodyPr>
          <a:lstStyle/>
          <a:p>
            <a:pPr algn="r" rtl="1"/>
            <a:r>
              <a:rPr lang="fa-IR" sz="1800" b="1" dirty="0">
                <a:latin typeface="Calibri" panose="020F0502020204030204" pitchFamily="34" charset="0"/>
                <a:cs typeface="Calibri" panose="020F0502020204030204" pitchFamily="34" charset="0"/>
              </a:rPr>
              <a:t>از تابع </a:t>
            </a:r>
            <a:r>
              <a:rPr lang="en-US" sz="1800" b="1" dirty="0">
                <a:latin typeface="Calibri" panose="020F0502020204030204" pitchFamily="34" charset="0"/>
                <a:cs typeface="Calibri" panose="020F0502020204030204" pitchFamily="34" charset="0"/>
              </a:rPr>
              <a:t> pack() </a:t>
            </a:r>
            <a:r>
              <a:rPr lang="fa-IR" sz="1800" b="1" dirty="0">
                <a:latin typeface="Calibri" panose="020F0502020204030204" pitchFamily="34" charset="0"/>
                <a:cs typeface="Calibri" panose="020F0502020204030204" pitchFamily="34" charset="0"/>
              </a:rPr>
              <a:t>نیز می توان به عنوان جایگزین خوبی برای این تابع استفاده کرد زیرا به صورت پیش فرض </a:t>
            </a:r>
            <a:r>
              <a:rPr lang="fa-IR" b="1" dirty="0">
                <a:latin typeface="Calibri" panose="020F0502020204030204" pitchFamily="34" charset="0"/>
                <a:cs typeface="Calibri" panose="020F0502020204030204" pitchFamily="34" charset="0"/>
              </a:rPr>
              <a:t>برچسب</a:t>
            </a:r>
            <a:r>
              <a:rPr lang="fa-IR" sz="1800" b="1" dirty="0">
                <a:latin typeface="Calibri" panose="020F0502020204030204" pitchFamily="34" charset="0"/>
                <a:cs typeface="Calibri" panose="020F0502020204030204" pitchFamily="34" charset="0"/>
              </a:rPr>
              <a:t> را در بالا و در وسط فرم قرار می دهد ، و دارای قابلیت جا به جایی برچسب می باشد :</a:t>
            </a:r>
          </a:p>
          <a:p>
            <a:pPr algn="r" rtl="1"/>
            <a:endParaRPr lang="fa-IR" b="1" dirty="0">
              <a:latin typeface="Calibri" panose="020F0502020204030204" pitchFamily="34" charset="0"/>
              <a:cs typeface="Calibri" panose="020F0502020204030204" pitchFamily="34" charset="0"/>
            </a:endParaRPr>
          </a:p>
          <a:p>
            <a:pPr algn="r" rtl="1"/>
            <a:r>
              <a:rPr lang="fa-IR" b="1" dirty="0">
                <a:latin typeface="Calibri" panose="020F0502020204030204" pitchFamily="34" charset="0"/>
                <a:cs typeface="Calibri" panose="020F0502020204030204" pitchFamily="34" charset="0"/>
              </a:rPr>
              <a:t>مقادیر </a:t>
            </a:r>
            <a:r>
              <a:rPr lang="en-US" b="1" dirty="0">
                <a:latin typeface="Calibri" panose="020F0502020204030204" pitchFamily="34" charset="0"/>
                <a:cs typeface="Calibri" panose="020F0502020204030204" pitchFamily="34" charset="0"/>
              </a:rPr>
              <a:t>side</a:t>
            </a:r>
            <a:r>
              <a:rPr lang="fa-IR" b="1" dirty="0">
                <a:latin typeface="Calibri" panose="020F0502020204030204" pitchFamily="34" charset="0"/>
                <a:cs typeface="Calibri" panose="020F0502020204030204" pitchFamily="34" charset="0"/>
              </a:rPr>
              <a:t> : </a:t>
            </a:r>
            <a:r>
              <a:rPr lang="en-US" b="1" dirty="0">
                <a:latin typeface="Calibri" panose="020F0502020204030204" pitchFamily="34" charset="0"/>
                <a:cs typeface="Calibri" panose="020F0502020204030204" pitchFamily="34" charset="0"/>
              </a:rPr>
              <a:t>right-left-bottom-top</a:t>
            </a:r>
            <a:r>
              <a:rPr lang="fa-IR" b="1" dirty="0">
                <a:latin typeface="Calibri" panose="020F0502020204030204" pitchFamily="34" charset="0"/>
                <a:cs typeface="Calibri" panose="020F0502020204030204" pitchFamily="34" charset="0"/>
              </a:rPr>
              <a:t> </a:t>
            </a:r>
          </a:p>
          <a:p>
            <a:pPr algn="r" rtl="1"/>
            <a:endParaRPr lang="fa-IR"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978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DD1DD-2C50-418C-92FA-50BE7208B5BF}"/>
              </a:ext>
            </a:extLst>
          </p:cNvPr>
          <p:cNvSpPr>
            <a:spLocks noGrp="1"/>
          </p:cNvSpPr>
          <p:nvPr>
            <p:ph idx="1"/>
          </p:nvPr>
        </p:nvSpPr>
        <p:spPr>
          <a:xfrm>
            <a:off x="1524000" y="441875"/>
            <a:ext cx="10058400" cy="3849624"/>
          </a:xfrm>
        </p:spPr>
        <p:txBody>
          <a:bodyPr>
            <a:normAutofit/>
          </a:bodyPr>
          <a:lstStyle/>
          <a:p>
            <a:pPr marL="0" indent="0" algn="r" rtl="1">
              <a:buNone/>
            </a:pPr>
            <a:r>
              <a:rPr lang="fa-IR" sz="2000" b="1" dirty="0">
                <a:latin typeface="Calibri" panose="020F0502020204030204" pitchFamily="34" charset="0"/>
                <a:cs typeface="Calibri" panose="020F0502020204030204" pitchFamily="34" charset="0"/>
              </a:rPr>
              <a:t>از آپشن </a:t>
            </a:r>
            <a:r>
              <a:rPr lang="en-US" sz="2000" b="1" dirty="0">
                <a:latin typeface="Calibri" panose="020F0502020204030204" pitchFamily="34" charset="0"/>
                <a:cs typeface="Calibri" panose="020F0502020204030204" pitchFamily="34" charset="0"/>
              </a:rPr>
              <a:t>anchor</a:t>
            </a:r>
            <a:r>
              <a:rPr lang="fa-IR" sz="2000" b="1" dirty="0">
                <a:latin typeface="Calibri" panose="020F0502020204030204" pitchFamily="34" charset="0"/>
                <a:cs typeface="Calibri" panose="020F0502020204030204" pitchFamily="34" charset="0"/>
              </a:rPr>
              <a:t> نیز می توانید برای کنترل موقعیت در آن استفاده کنید.</a:t>
            </a:r>
          </a:p>
          <a:p>
            <a:pPr marL="0" indent="0" algn="r" rtl="1">
              <a:buNone/>
            </a:pPr>
            <a:r>
              <a:rPr lang="fa-IR" sz="2000" b="1" dirty="0">
                <a:latin typeface="Calibri" panose="020F0502020204030204" pitchFamily="34" charset="0"/>
                <a:cs typeface="Calibri" panose="020F0502020204030204" pitchFamily="34" charset="0"/>
              </a:rPr>
              <a:t>این آپشن بر اساس جهت های جغرافیایی کار می کند  و به تنهایی نیز قابل استفاده است و همانطور که مشاهده می کنید اگر به تنهایی استفاده شود فرقی در آن ها ایجاد نمی شود و به صورت تنها توصیه می گردد.</a:t>
            </a:r>
          </a:p>
          <a:p>
            <a:pPr marL="0" indent="0" algn="r" rtl="1">
              <a:buNone/>
            </a:pPr>
            <a:r>
              <a:rPr lang="en-US" sz="2000" b="1" dirty="0">
                <a:latin typeface="Calibri" panose="020F0502020204030204" pitchFamily="34" charset="0"/>
                <a:cs typeface="Calibri" panose="020F0502020204030204" pitchFamily="34" charset="0"/>
              </a:rPr>
              <a:t>)</a:t>
            </a:r>
            <a:r>
              <a:rPr lang="fa-IR" sz="2000" b="1" dirty="0">
                <a:latin typeface="Calibri" panose="020F0502020204030204" pitchFamily="34" charset="0"/>
                <a:cs typeface="Calibri" panose="020F0502020204030204" pitchFamily="34" charset="0"/>
              </a:rPr>
              <a:t>البته در آن </a:t>
            </a:r>
            <a:r>
              <a:rPr lang="en-US" sz="2000" b="1" dirty="0">
                <a:latin typeface="Calibri" panose="020F0502020204030204" pitchFamily="34" charset="0"/>
                <a:cs typeface="Calibri" panose="020F0502020204030204" pitchFamily="34" charset="0"/>
              </a:rPr>
              <a:t>center </a:t>
            </a:r>
            <a:r>
              <a:rPr lang="fa-IR" sz="2000" b="1" dirty="0">
                <a:latin typeface="Calibri" panose="020F0502020204030204" pitchFamily="34" charset="0"/>
                <a:cs typeface="Calibri" panose="020F0502020204030204" pitchFamily="34" charset="0"/>
              </a:rPr>
              <a:t> نیز می توان استفاده کرد )</a:t>
            </a:r>
          </a:p>
          <a:p>
            <a:pPr marL="0" indent="0" algn="r" rtl="1">
              <a:buNone/>
            </a:pPr>
            <a:r>
              <a:rPr lang="fa-IR"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s,se,sw,n,ne,nw</a:t>
            </a:r>
            <a:r>
              <a:rPr lang="fa-IR" sz="2000" b="1" dirty="0">
                <a:latin typeface="Calibri" panose="020F0502020204030204" pitchFamily="34" charset="0"/>
                <a:cs typeface="Calibri" panose="020F0502020204030204" pitchFamily="34" charset="0"/>
              </a:rPr>
              <a:t> از جهت های مورد استفاده ان است.</a:t>
            </a:r>
          </a:p>
          <a:p>
            <a:pPr algn="r" rtl="1"/>
            <a:endParaRPr lang="en-US" sz="20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99408074-94A3-4A17-BDCB-78A7E78CDE7F}"/>
              </a:ext>
            </a:extLst>
          </p:cNvPr>
          <p:cNvPicPr>
            <a:picLocks noChangeAspect="1"/>
          </p:cNvPicPr>
          <p:nvPr/>
        </p:nvPicPr>
        <p:blipFill>
          <a:blip r:embed="rId2"/>
          <a:stretch>
            <a:fillRect/>
          </a:stretch>
        </p:blipFill>
        <p:spPr>
          <a:xfrm>
            <a:off x="539135" y="2716663"/>
            <a:ext cx="6666748" cy="1289097"/>
          </a:xfrm>
          <a:prstGeom prst="rect">
            <a:avLst/>
          </a:prstGeom>
        </p:spPr>
      </p:pic>
      <p:pic>
        <p:nvPicPr>
          <p:cNvPr id="9" name="Picture 8">
            <a:extLst>
              <a:ext uri="{FF2B5EF4-FFF2-40B4-BE49-F238E27FC236}">
                <a16:creationId xmlns:a16="http://schemas.microsoft.com/office/drawing/2014/main" id="{BD34A782-831A-41B6-BC0F-4B0DFFEEBD35}"/>
              </a:ext>
            </a:extLst>
          </p:cNvPr>
          <p:cNvPicPr>
            <a:picLocks noChangeAspect="1"/>
          </p:cNvPicPr>
          <p:nvPr/>
        </p:nvPicPr>
        <p:blipFill>
          <a:blip r:embed="rId3"/>
          <a:stretch>
            <a:fillRect/>
          </a:stretch>
        </p:blipFill>
        <p:spPr>
          <a:xfrm>
            <a:off x="541989" y="4855414"/>
            <a:ext cx="6669602" cy="1560711"/>
          </a:xfrm>
          <a:prstGeom prst="rect">
            <a:avLst/>
          </a:prstGeom>
        </p:spPr>
      </p:pic>
    </p:spTree>
    <p:extLst>
      <p:ext uri="{BB962C8B-B14F-4D97-AF65-F5344CB8AC3E}">
        <p14:creationId xmlns:p14="http://schemas.microsoft.com/office/powerpoint/2010/main" val="181602547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3">
                                            <p:txEl>
                                              <p:pRg st="0" end="0"/>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grpId="0" nodeType="clickEffect">
                                  <p:stCondLst>
                                    <p:cond delay="0"/>
                                  </p:stCondLst>
                                  <p:childTnLst>
                                    <p:animRot by="21600000">
                                      <p:cBhvr>
                                        <p:cTn id="10" dur="2000" fill="hold"/>
                                        <p:tgtEl>
                                          <p:spTgt spid="3">
                                            <p:txEl>
                                              <p:pRg st="1" end="1"/>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grpId="0" nodeType="clickEffect">
                                  <p:stCondLst>
                                    <p:cond delay="0"/>
                                  </p:stCondLst>
                                  <p:childTnLst>
                                    <p:animRot by="21600000">
                                      <p:cBhvr>
                                        <p:cTn id="14" dur="2000" fill="hold"/>
                                        <p:tgtEl>
                                          <p:spTgt spid="3">
                                            <p:txEl>
                                              <p:pRg st="2" end="2"/>
                                            </p:txEl>
                                          </p:spTgt>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grpId="0" nodeType="clickEffect">
                                  <p:stCondLst>
                                    <p:cond delay="0"/>
                                  </p:stCondLst>
                                  <p:childTnLst>
                                    <p:animRot by="21600000">
                                      <p:cBhvr>
                                        <p:cTn id="18" dur="2000" fill="hold"/>
                                        <p:tgtEl>
                                          <p:spTgt spid="3">
                                            <p:txEl>
                                              <p:pRg st="3" end="3"/>
                                            </p:txEl>
                                          </p:spTgt>
                                        </p:tgtEl>
                                        <p:attrNameLst>
                                          <p:attrName>r</p:attrName>
                                        </p:attrNameLst>
                                      </p:cBhvr>
                                    </p:animRot>
                                  </p:childTnLst>
                                </p:cTn>
                              </p:par>
                            </p:childTnLst>
                          </p:cTn>
                        </p:par>
                        <p:par>
                          <p:cTn id="19" fill="hold">
                            <p:stCondLst>
                              <p:cond delay="2000"/>
                            </p:stCondLst>
                            <p:childTnLst>
                              <p:par>
                                <p:cTn id="20" presetID="47"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anim calcmode="lin" valueType="num">
                                      <p:cBhvr>
                                        <p:cTn id="23" dur="750" fill="hold"/>
                                        <p:tgtEl>
                                          <p:spTgt spid="6"/>
                                        </p:tgtEl>
                                        <p:attrNameLst>
                                          <p:attrName>ppt_x</p:attrName>
                                        </p:attrNameLst>
                                      </p:cBhvr>
                                      <p:tavLst>
                                        <p:tav tm="0">
                                          <p:val>
                                            <p:strVal val="#ppt_x"/>
                                          </p:val>
                                        </p:tav>
                                        <p:tav tm="100000">
                                          <p:val>
                                            <p:strVal val="#ppt_x"/>
                                          </p:val>
                                        </p:tav>
                                      </p:tavLst>
                                    </p:anim>
                                    <p:anim calcmode="lin" valueType="num">
                                      <p:cBhvr>
                                        <p:cTn id="24" dur="750" fill="hold"/>
                                        <p:tgtEl>
                                          <p:spTgt spid="6"/>
                                        </p:tgtEl>
                                        <p:attrNameLst>
                                          <p:attrName>ppt_y</p:attrName>
                                        </p:attrNameLst>
                                      </p:cBhvr>
                                      <p:tavLst>
                                        <p:tav tm="0">
                                          <p:val>
                                            <p:strVal val="#ppt_y-.1"/>
                                          </p:val>
                                        </p:tav>
                                        <p:tav tm="100000">
                                          <p:val>
                                            <p:strVal val="#ppt_y"/>
                                          </p:val>
                                        </p:tav>
                                      </p:tavLst>
                                    </p:anim>
                                  </p:childTnLst>
                                </p:cTn>
                              </p:par>
                            </p:childTnLst>
                          </p:cTn>
                        </p:par>
                        <p:par>
                          <p:cTn id="25" fill="hold">
                            <p:stCondLst>
                              <p:cond delay="2750"/>
                            </p:stCondLst>
                            <p:childTnLst>
                              <p:par>
                                <p:cTn id="26" presetID="42"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anim calcmode="lin" valueType="num">
                                      <p:cBhvr>
                                        <p:cTn id="29" dur="750" fill="hold"/>
                                        <p:tgtEl>
                                          <p:spTgt spid="9"/>
                                        </p:tgtEl>
                                        <p:attrNameLst>
                                          <p:attrName>ppt_x</p:attrName>
                                        </p:attrNameLst>
                                      </p:cBhvr>
                                      <p:tavLst>
                                        <p:tav tm="0">
                                          <p:val>
                                            <p:strVal val="#ppt_x"/>
                                          </p:val>
                                        </p:tav>
                                        <p:tav tm="100000">
                                          <p:val>
                                            <p:strVal val="#ppt_x"/>
                                          </p:val>
                                        </p:tav>
                                      </p:tavLst>
                                    </p:anim>
                                    <p:anim calcmode="lin" valueType="num">
                                      <p:cBhvr>
                                        <p:cTn id="30" dur="7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0E446F-CCA9-467A-BBAF-7D285F7B377B}"/>
              </a:ext>
            </a:extLst>
          </p:cNvPr>
          <p:cNvPicPr>
            <a:picLocks noChangeAspect="1"/>
          </p:cNvPicPr>
          <p:nvPr/>
        </p:nvPicPr>
        <p:blipFill rotWithShape="1">
          <a:blip r:embed="rId2"/>
          <a:srcRect l="12512" r="2747"/>
          <a:stretch/>
        </p:blipFill>
        <p:spPr>
          <a:xfrm>
            <a:off x="393706" y="458956"/>
            <a:ext cx="5155598" cy="1713787"/>
          </a:xfrm>
          <a:prstGeom prst="rect">
            <a:avLst/>
          </a:prstGeom>
        </p:spPr>
      </p:pic>
      <p:pic>
        <p:nvPicPr>
          <p:cNvPr id="7" name="Picture 6">
            <a:extLst>
              <a:ext uri="{FF2B5EF4-FFF2-40B4-BE49-F238E27FC236}">
                <a16:creationId xmlns:a16="http://schemas.microsoft.com/office/drawing/2014/main" id="{EE65F954-7DC1-431F-AF9B-BEE1F80C98BE}"/>
              </a:ext>
            </a:extLst>
          </p:cNvPr>
          <p:cNvPicPr>
            <a:picLocks noChangeAspect="1"/>
          </p:cNvPicPr>
          <p:nvPr/>
        </p:nvPicPr>
        <p:blipFill>
          <a:blip r:embed="rId3"/>
          <a:stretch>
            <a:fillRect/>
          </a:stretch>
        </p:blipFill>
        <p:spPr>
          <a:xfrm>
            <a:off x="393706" y="2428961"/>
            <a:ext cx="5155599" cy="1223559"/>
          </a:xfrm>
          <a:prstGeom prst="rect">
            <a:avLst/>
          </a:prstGeom>
        </p:spPr>
      </p:pic>
      <p:pic>
        <p:nvPicPr>
          <p:cNvPr id="9" name="Picture 8">
            <a:extLst>
              <a:ext uri="{FF2B5EF4-FFF2-40B4-BE49-F238E27FC236}">
                <a16:creationId xmlns:a16="http://schemas.microsoft.com/office/drawing/2014/main" id="{37B643E4-DC69-43D8-8617-A31C7676FA4C}"/>
              </a:ext>
            </a:extLst>
          </p:cNvPr>
          <p:cNvPicPr>
            <a:picLocks noChangeAspect="1"/>
          </p:cNvPicPr>
          <p:nvPr/>
        </p:nvPicPr>
        <p:blipFill>
          <a:blip r:embed="rId4"/>
          <a:stretch>
            <a:fillRect/>
          </a:stretch>
        </p:blipFill>
        <p:spPr>
          <a:xfrm>
            <a:off x="393705" y="4544041"/>
            <a:ext cx="5155598" cy="1855003"/>
          </a:xfrm>
          <a:prstGeom prst="rect">
            <a:avLst/>
          </a:prstGeom>
        </p:spPr>
      </p:pic>
      <p:sp>
        <p:nvSpPr>
          <p:cNvPr id="13" name="TextBox 12">
            <a:extLst>
              <a:ext uri="{FF2B5EF4-FFF2-40B4-BE49-F238E27FC236}">
                <a16:creationId xmlns:a16="http://schemas.microsoft.com/office/drawing/2014/main" id="{4CA13DAC-46F8-9FF4-85B9-D6C6F3C41292}"/>
              </a:ext>
            </a:extLst>
          </p:cNvPr>
          <p:cNvSpPr txBox="1"/>
          <p:nvPr/>
        </p:nvSpPr>
        <p:spPr>
          <a:xfrm>
            <a:off x="6096000" y="458956"/>
            <a:ext cx="5702294" cy="5632311"/>
          </a:xfrm>
          <a:prstGeom prst="rect">
            <a:avLst/>
          </a:prstGeom>
          <a:noFill/>
        </p:spPr>
        <p:txBody>
          <a:bodyPr wrap="square">
            <a:spAutoFit/>
          </a:bodyPr>
          <a:lstStyle/>
          <a:p>
            <a:pPr algn="r" rtl="1"/>
            <a:r>
              <a:rPr lang="en-US" sz="2000" b="1" dirty="0">
                <a:latin typeface="Calibri" panose="020F0502020204030204" pitchFamily="34" charset="0"/>
                <a:cs typeface="Calibri" panose="020F0502020204030204" pitchFamily="34" charset="0"/>
              </a:rPr>
              <a:t>Pack</a:t>
            </a:r>
            <a:r>
              <a:rPr lang="fa-IR" sz="2000" b="1" dirty="0">
                <a:latin typeface="Calibri" panose="020F0502020204030204" pitchFamily="34" charset="0"/>
                <a:cs typeface="Calibri" panose="020F0502020204030204" pitchFamily="34" charset="0"/>
              </a:rPr>
              <a:t> دارای 3 پارامتر می باشد که با یکی از آن ها </a:t>
            </a:r>
            <a:r>
              <a:rPr lang="en-US" sz="2000" b="1" dirty="0">
                <a:latin typeface="Calibri" panose="020F0502020204030204" pitchFamily="34" charset="0"/>
                <a:cs typeface="Calibri" panose="020F0502020204030204" pitchFamily="34" charset="0"/>
              </a:rPr>
              <a:t> (side)</a:t>
            </a:r>
            <a:r>
              <a:rPr lang="fa-IR" sz="2000" b="1" dirty="0">
                <a:latin typeface="Calibri" panose="020F0502020204030204" pitchFamily="34" charset="0"/>
                <a:cs typeface="Calibri" panose="020F0502020204030204" pitchFamily="34" charset="0"/>
              </a:rPr>
              <a:t>آشنا شدید . 2 پارامتر دیگر :</a:t>
            </a:r>
          </a:p>
          <a:p>
            <a:pPr algn="r" rtl="1"/>
            <a:endParaRPr lang="fa-IR" sz="2000" b="1" dirty="0">
              <a:latin typeface="Calibri" panose="020F0502020204030204" pitchFamily="34" charset="0"/>
              <a:cs typeface="Calibri" panose="020F0502020204030204" pitchFamily="34" charset="0"/>
            </a:endParaRPr>
          </a:p>
          <a:p>
            <a:pPr algn="r" rtl="1"/>
            <a:r>
              <a:rPr lang="fa-IR" sz="2000" b="1" dirty="0">
                <a:latin typeface="Calibri" panose="020F0502020204030204" pitchFamily="34" charset="0"/>
                <a:cs typeface="Calibri" panose="020F0502020204030204" pitchFamily="34" charset="0"/>
              </a:rPr>
              <a:t>1.</a:t>
            </a:r>
            <a:r>
              <a:rPr lang="en-US" sz="2000" b="1" dirty="0">
                <a:latin typeface="Calibri" panose="020F0502020204030204" pitchFamily="34" charset="0"/>
                <a:cs typeface="Calibri" panose="020F0502020204030204" pitchFamily="34" charset="0"/>
              </a:rPr>
              <a:t>Fill</a:t>
            </a:r>
          </a:p>
          <a:p>
            <a:pPr algn="r" rtl="1"/>
            <a:r>
              <a:rPr lang="fa-IR" sz="2000" b="1" dirty="0">
                <a:latin typeface="Calibri" panose="020F0502020204030204" pitchFamily="34" charset="0"/>
                <a:cs typeface="Calibri" panose="020F0502020204030204" pitchFamily="34" charset="0"/>
              </a:rPr>
              <a:t> دارای 3 مقدار </a:t>
            </a:r>
            <a:r>
              <a:rPr lang="en-US" sz="2000" b="1" dirty="0">
                <a:latin typeface="Calibri" panose="020F0502020204030204" pitchFamily="34" charset="0"/>
                <a:cs typeface="Calibri" panose="020F0502020204030204" pitchFamily="34" charset="0"/>
              </a:rPr>
              <a:t>x , y , both </a:t>
            </a:r>
            <a:r>
              <a:rPr lang="fa-IR" sz="2000" b="1" dirty="0">
                <a:latin typeface="Calibri" panose="020F0502020204030204" pitchFamily="34" charset="0"/>
                <a:cs typeface="Calibri" panose="020F0502020204030204" pitchFamily="34" charset="0"/>
              </a:rPr>
              <a:t> می باشد . با توجه به مفدار برچسب در آن ناحیه همیشه کامل فرم را پر می کند و زمانی هم که کاربر در فرم تغییرات ایجاد می کند به همان اندازه کم یا زیاد می گردد. </a:t>
            </a:r>
            <a:r>
              <a:rPr lang="en-US" sz="2000" b="1" dirty="0">
                <a:latin typeface="Calibri" panose="020F0502020204030204" pitchFamily="34" charset="0"/>
                <a:cs typeface="Calibri" panose="020F0502020204030204" pitchFamily="34" charset="0"/>
              </a:rPr>
              <a:t>X</a:t>
            </a:r>
            <a:r>
              <a:rPr lang="fa-IR" sz="2000" b="1" dirty="0">
                <a:latin typeface="Calibri" panose="020F0502020204030204" pitchFamily="34" charset="0"/>
                <a:cs typeface="Calibri" panose="020F0502020204030204" pitchFamily="34" charset="0"/>
              </a:rPr>
              <a:t> مربوط به بخش افقی می باشد ، </a:t>
            </a:r>
            <a:r>
              <a:rPr lang="en-US" sz="2000" b="1" dirty="0">
                <a:latin typeface="Calibri" panose="020F0502020204030204" pitchFamily="34" charset="0"/>
                <a:cs typeface="Calibri" panose="020F0502020204030204" pitchFamily="34" charset="0"/>
              </a:rPr>
              <a:t>y</a:t>
            </a:r>
            <a:r>
              <a:rPr lang="fa-IR" sz="2000" b="1" dirty="0">
                <a:latin typeface="Calibri" panose="020F0502020204030204" pitchFamily="34" charset="0"/>
                <a:cs typeface="Calibri" panose="020F0502020204030204" pitchFamily="34" charset="0"/>
              </a:rPr>
              <a:t> مربوط به بخش عمودی و </a:t>
            </a:r>
            <a:r>
              <a:rPr lang="en-US" sz="2000" b="1" dirty="0">
                <a:latin typeface="Calibri" panose="020F0502020204030204" pitchFamily="34" charset="0"/>
                <a:cs typeface="Calibri" panose="020F0502020204030204" pitchFamily="34" charset="0"/>
              </a:rPr>
              <a:t>both</a:t>
            </a:r>
            <a:r>
              <a:rPr lang="fa-IR" sz="2000" b="1" dirty="0">
                <a:latin typeface="Calibri" panose="020F0502020204030204" pitchFamily="34" charset="0"/>
                <a:cs typeface="Calibri" panose="020F0502020204030204" pitchFamily="34" charset="0"/>
              </a:rPr>
              <a:t>به معنای تمام فرم می باشد .</a:t>
            </a:r>
            <a:endParaRPr lang="en-US" sz="2000" b="1" dirty="0">
              <a:latin typeface="Calibri" panose="020F0502020204030204" pitchFamily="34" charset="0"/>
              <a:cs typeface="Calibri" panose="020F0502020204030204" pitchFamily="34" charset="0"/>
            </a:endParaRPr>
          </a:p>
          <a:p>
            <a:pPr algn="r" rtl="1"/>
            <a:endParaRPr lang="en-US" sz="2000" b="1" dirty="0">
              <a:latin typeface="Calibri" panose="020F0502020204030204" pitchFamily="34" charset="0"/>
              <a:cs typeface="Calibri" panose="020F0502020204030204" pitchFamily="34" charset="0"/>
            </a:endParaRPr>
          </a:p>
          <a:p>
            <a:pPr algn="r" rtl="1"/>
            <a:endParaRPr lang="en-US" sz="2000" b="1" dirty="0">
              <a:latin typeface="Calibri" panose="020F0502020204030204" pitchFamily="34" charset="0"/>
              <a:cs typeface="Calibri" panose="020F0502020204030204" pitchFamily="34" charset="0"/>
            </a:endParaRPr>
          </a:p>
          <a:p>
            <a:pPr algn="r" rtl="1"/>
            <a:endParaRPr lang="en-US" sz="2000" b="1" dirty="0">
              <a:latin typeface="Calibri" panose="020F0502020204030204" pitchFamily="34" charset="0"/>
              <a:cs typeface="Calibri" panose="020F0502020204030204" pitchFamily="34" charset="0"/>
            </a:endParaRPr>
          </a:p>
          <a:p>
            <a:pPr algn="r" rtl="1"/>
            <a:endParaRPr lang="en-US" sz="2000" b="1" dirty="0">
              <a:latin typeface="Calibri" panose="020F0502020204030204" pitchFamily="34" charset="0"/>
              <a:cs typeface="Calibri" panose="020F0502020204030204" pitchFamily="34" charset="0"/>
            </a:endParaRPr>
          </a:p>
          <a:p>
            <a:pPr algn="r" rtl="1"/>
            <a:endParaRPr lang="fa-IR" sz="2000" b="1" dirty="0">
              <a:latin typeface="Calibri" panose="020F0502020204030204" pitchFamily="34" charset="0"/>
              <a:cs typeface="Calibri" panose="020F0502020204030204" pitchFamily="34" charset="0"/>
            </a:endParaRPr>
          </a:p>
          <a:p>
            <a:pPr algn="r" rtl="1"/>
            <a:r>
              <a:rPr lang="fa-IR" sz="2000" b="1" dirty="0">
                <a:latin typeface="Calibri" panose="020F0502020204030204" pitchFamily="34" charset="0"/>
                <a:cs typeface="Calibri" panose="020F0502020204030204" pitchFamily="34" charset="0"/>
              </a:rPr>
              <a:t>2.</a:t>
            </a:r>
            <a:r>
              <a:rPr lang="en-US" sz="2000" b="1" dirty="0">
                <a:latin typeface="Calibri" panose="020F0502020204030204" pitchFamily="34" charset="0"/>
                <a:cs typeface="Calibri" panose="020F0502020204030204" pitchFamily="34" charset="0"/>
              </a:rPr>
              <a:t>Expand</a:t>
            </a:r>
          </a:p>
          <a:p>
            <a:pPr algn="r" rtl="1"/>
            <a:r>
              <a:rPr lang="fa-IR" sz="2000" b="1" dirty="0">
                <a:latin typeface="Calibri" panose="020F0502020204030204" pitchFamily="34" charset="0"/>
                <a:cs typeface="Calibri" panose="020F0502020204030204" pitchFamily="34" charset="0"/>
              </a:rPr>
              <a:t>برای اجازه تغییرات برچسب استفاده می شود و دارای دو حالت  </a:t>
            </a:r>
            <a:r>
              <a:rPr lang="en-US" sz="2000" b="1" dirty="0" err="1">
                <a:latin typeface="Calibri" panose="020F0502020204030204" pitchFamily="34" charset="0"/>
                <a:cs typeface="Calibri" panose="020F0502020204030204" pitchFamily="34" charset="0"/>
              </a:rPr>
              <a:t>True,False</a:t>
            </a:r>
            <a:r>
              <a:rPr lang="fa-IR" sz="2000" b="1" dirty="0">
                <a:latin typeface="Calibri" panose="020F0502020204030204" pitchFamily="34" charset="0"/>
                <a:cs typeface="Calibri" panose="020F0502020204030204" pitchFamily="34" charset="0"/>
              </a:rPr>
              <a:t> می باشد .</a:t>
            </a:r>
          </a:p>
          <a:p>
            <a:pPr algn="r" rtl="1"/>
            <a:endParaRPr lang="fa-IR"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06725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71</TotalTime>
  <Words>1059</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Wingdings</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برای دیدن پیام داخل محیط کینتر و قرار دادن تابع برای command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36</cp:revision>
  <dcterms:created xsi:type="dcterms:W3CDTF">2024-01-15T09:29:11Z</dcterms:created>
  <dcterms:modified xsi:type="dcterms:W3CDTF">2024-01-15T10:40:39Z</dcterms:modified>
</cp:coreProperties>
</file>