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38A7CA-C57D-4304-AEDE-B26EFB7E2975}"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67AAC21-F0FB-40F7-A5D4-D03BCC0646D6}" type="slidenum">
              <a:rPr lang="en-US" smtClean="0"/>
              <a:t>‹#›</a:t>
            </a:fld>
            <a:endParaRPr lang="en-US"/>
          </a:p>
        </p:txBody>
      </p:sp>
    </p:spTree>
    <p:extLst>
      <p:ext uri="{BB962C8B-B14F-4D97-AF65-F5344CB8AC3E}">
        <p14:creationId xmlns:p14="http://schemas.microsoft.com/office/powerpoint/2010/main" val="3199457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B38A7CA-C57D-4304-AEDE-B26EFB7E2975}"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7AAC21-F0FB-40F7-A5D4-D03BCC0646D6}" type="slidenum">
              <a:rPr lang="en-US" smtClean="0"/>
              <a:t>‹#›</a:t>
            </a:fld>
            <a:endParaRPr lang="en-US"/>
          </a:p>
        </p:txBody>
      </p:sp>
    </p:spTree>
    <p:extLst>
      <p:ext uri="{BB962C8B-B14F-4D97-AF65-F5344CB8AC3E}">
        <p14:creationId xmlns:p14="http://schemas.microsoft.com/office/powerpoint/2010/main" val="282289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B38A7CA-C57D-4304-AEDE-B26EFB7E2975}"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7AAC21-F0FB-40F7-A5D4-D03BCC0646D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20900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B38A7CA-C57D-4304-AEDE-B26EFB7E2975}"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7AAC21-F0FB-40F7-A5D4-D03BCC0646D6}" type="slidenum">
              <a:rPr lang="en-US" smtClean="0"/>
              <a:t>‹#›</a:t>
            </a:fld>
            <a:endParaRPr lang="en-US"/>
          </a:p>
        </p:txBody>
      </p:sp>
    </p:spTree>
    <p:extLst>
      <p:ext uri="{BB962C8B-B14F-4D97-AF65-F5344CB8AC3E}">
        <p14:creationId xmlns:p14="http://schemas.microsoft.com/office/powerpoint/2010/main" val="2965073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B38A7CA-C57D-4304-AEDE-B26EFB7E2975}"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7AAC21-F0FB-40F7-A5D4-D03BCC0646D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16753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B38A7CA-C57D-4304-AEDE-B26EFB7E2975}"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7AAC21-F0FB-40F7-A5D4-D03BCC0646D6}" type="slidenum">
              <a:rPr lang="en-US" smtClean="0"/>
              <a:t>‹#›</a:t>
            </a:fld>
            <a:endParaRPr lang="en-US"/>
          </a:p>
        </p:txBody>
      </p:sp>
    </p:spTree>
    <p:extLst>
      <p:ext uri="{BB962C8B-B14F-4D97-AF65-F5344CB8AC3E}">
        <p14:creationId xmlns:p14="http://schemas.microsoft.com/office/powerpoint/2010/main" val="2686075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38A7CA-C57D-4304-AEDE-B26EFB7E2975}"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7AAC21-F0FB-40F7-A5D4-D03BCC0646D6}" type="slidenum">
              <a:rPr lang="en-US" smtClean="0"/>
              <a:t>‹#›</a:t>
            </a:fld>
            <a:endParaRPr lang="en-US"/>
          </a:p>
        </p:txBody>
      </p:sp>
    </p:spTree>
    <p:extLst>
      <p:ext uri="{BB962C8B-B14F-4D97-AF65-F5344CB8AC3E}">
        <p14:creationId xmlns:p14="http://schemas.microsoft.com/office/powerpoint/2010/main" val="3795197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38A7CA-C57D-4304-AEDE-B26EFB7E2975}"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7AAC21-F0FB-40F7-A5D4-D03BCC0646D6}" type="slidenum">
              <a:rPr lang="en-US" smtClean="0"/>
              <a:t>‹#›</a:t>
            </a:fld>
            <a:endParaRPr lang="en-US"/>
          </a:p>
        </p:txBody>
      </p:sp>
    </p:spTree>
    <p:extLst>
      <p:ext uri="{BB962C8B-B14F-4D97-AF65-F5344CB8AC3E}">
        <p14:creationId xmlns:p14="http://schemas.microsoft.com/office/powerpoint/2010/main" val="620211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38A7CA-C57D-4304-AEDE-B26EFB7E2975}"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7AAC21-F0FB-40F7-A5D4-D03BCC0646D6}" type="slidenum">
              <a:rPr lang="en-US" smtClean="0"/>
              <a:t>‹#›</a:t>
            </a:fld>
            <a:endParaRPr lang="en-US"/>
          </a:p>
        </p:txBody>
      </p:sp>
    </p:spTree>
    <p:extLst>
      <p:ext uri="{BB962C8B-B14F-4D97-AF65-F5344CB8AC3E}">
        <p14:creationId xmlns:p14="http://schemas.microsoft.com/office/powerpoint/2010/main" val="681316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B38A7CA-C57D-4304-AEDE-B26EFB7E2975}"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7AAC21-F0FB-40F7-A5D4-D03BCC0646D6}" type="slidenum">
              <a:rPr lang="en-US" smtClean="0"/>
              <a:t>‹#›</a:t>
            </a:fld>
            <a:endParaRPr lang="en-US"/>
          </a:p>
        </p:txBody>
      </p:sp>
    </p:spTree>
    <p:extLst>
      <p:ext uri="{BB962C8B-B14F-4D97-AF65-F5344CB8AC3E}">
        <p14:creationId xmlns:p14="http://schemas.microsoft.com/office/powerpoint/2010/main" val="1831102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B38A7CA-C57D-4304-AEDE-B26EFB7E2975}"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67AAC21-F0FB-40F7-A5D4-D03BCC0646D6}" type="slidenum">
              <a:rPr lang="en-US" smtClean="0"/>
              <a:t>‹#›</a:t>
            </a:fld>
            <a:endParaRPr lang="en-US"/>
          </a:p>
        </p:txBody>
      </p:sp>
    </p:spTree>
    <p:extLst>
      <p:ext uri="{BB962C8B-B14F-4D97-AF65-F5344CB8AC3E}">
        <p14:creationId xmlns:p14="http://schemas.microsoft.com/office/powerpoint/2010/main" val="1519702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B38A7CA-C57D-4304-AEDE-B26EFB7E2975}" type="datetimeFigureOut">
              <a:rPr lang="en-US" smtClean="0"/>
              <a:t>5/15/2024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67AAC21-F0FB-40F7-A5D4-D03BCC0646D6}" type="slidenum">
              <a:rPr lang="en-US" smtClean="0"/>
              <a:t>‹#›</a:t>
            </a:fld>
            <a:endParaRPr lang="en-US"/>
          </a:p>
        </p:txBody>
      </p:sp>
    </p:spTree>
    <p:extLst>
      <p:ext uri="{BB962C8B-B14F-4D97-AF65-F5344CB8AC3E}">
        <p14:creationId xmlns:p14="http://schemas.microsoft.com/office/powerpoint/2010/main" val="2303162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B38A7CA-C57D-4304-AEDE-B26EFB7E2975}" type="datetimeFigureOut">
              <a:rPr lang="en-US" smtClean="0"/>
              <a:t>5/15/2024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67AAC21-F0FB-40F7-A5D4-D03BCC0646D6}" type="slidenum">
              <a:rPr lang="en-US" smtClean="0"/>
              <a:t>‹#›</a:t>
            </a:fld>
            <a:endParaRPr lang="en-US"/>
          </a:p>
        </p:txBody>
      </p:sp>
    </p:spTree>
    <p:extLst>
      <p:ext uri="{BB962C8B-B14F-4D97-AF65-F5344CB8AC3E}">
        <p14:creationId xmlns:p14="http://schemas.microsoft.com/office/powerpoint/2010/main" val="2630459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38A7CA-C57D-4304-AEDE-B26EFB7E2975}" type="datetimeFigureOut">
              <a:rPr lang="en-US" smtClean="0"/>
              <a:t>5/15/2024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67AAC21-F0FB-40F7-A5D4-D03BCC0646D6}" type="slidenum">
              <a:rPr lang="en-US" smtClean="0"/>
              <a:t>‹#›</a:t>
            </a:fld>
            <a:endParaRPr lang="en-US"/>
          </a:p>
        </p:txBody>
      </p:sp>
    </p:spTree>
    <p:extLst>
      <p:ext uri="{BB962C8B-B14F-4D97-AF65-F5344CB8AC3E}">
        <p14:creationId xmlns:p14="http://schemas.microsoft.com/office/powerpoint/2010/main" val="3690753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B38A7CA-C57D-4304-AEDE-B26EFB7E2975}"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67AAC21-F0FB-40F7-A5D4-D03BCC0646D6}" type="slidenum">
              <a:rPr lang="en-US" smtClean="0"/>
              <a:t>‹#›</a:t>
            </a:fld>
            <a:endParaRPr lang="en-US"/>
          </a:p>
        </p:txBody>
      </p:sp>
    </p:spTree>
    <p:extLst>
      <p:ext uri="{BB962C8B-B14F-4D97-AF65-F5344CB8AC3E}">
        <p14:creationId xmlns:p14="http://schemas.microsoft.com/office/powerpoint/2010/main" val="225583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B38A7CA-C57D-4304-AEDE-B26EFB7E2975}"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7AAC21-F0FB-40F7-A5D4-D03BCC0646D6}" type="slidenum">
              <a:rPr lang="en-US" smtClean="0"/>
              <a:t>‹#›</a:t>
            </a:fld>
            <a:endParaRPr lang="en-US"/>
          </a:p>
        </p:txBody>
      </p:sp>
    </p:spTree>
    <p:extLst>
      <p:ext uri="{BB962C8B-B14F-4D97-AF65-F5344CB8AC3E}">
        <p14:creationId xmlns:p14="http://schemas.microsoft.com/office/powerpoint/2010/main" val="1108718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B38A7CA-C57D-4304-AEDE-B26EFB7E2975}" type="datetimeFigureOut">
              <a:rPr lang="en-US" smtClean="0"/>
              <a:t>5/15/2024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67AAC21-F0FB-40F7-A5D4-D03BCC0646D6}" type="slidenum">
              <a:rPr lang="en-US" smtClean="0"/>
              <a:t>‹#›</a:t>
            </a:fld>
            <a:endParaRPr lang="en-US"/>
          </a:p>
        </p:txBody>
      </p:sp>
    </p:spTree>
    <p:extLst>
      <p:ext uri="{BB962C8B-B14F-4D97-AF65-F5344CB8AC3E}">
        <p14:creationId xmlns:p14="http://schemas.microsoft.com/office/powerpoint/2010/main" val="17965739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7838" y="219808"/>
            <a:ext cx="6312876" cy="523220"/>
          </a:xfrm>
          <a:prstGeom prst="rect">
            <a:avLst/>
          </a:prstGeom>
          <a:noFill/>
        </p:spPr>
        <p:txBody>
          <a:bodyPr wrap="square" rtlCol="0">
            <a:spAutoFit/>
          </a:bodyPr>
          <a:lstStyle/>
          <a:p>
            <a:pPr algn="ctr"/>
            <a:r>
              <a:rPr lang="fa-IR" sz="2800" dirty="0" smtClean="0">
                <a:latin typeface="Aldhabi" panose="01000000000000000000" pitchFamily="2" charset="-78"/>
                <a:cs typeface="Aldhabi" panose="01000000000000000000" pitchFamily="2" charset="-78"/>
              </a:rPr>
              <a:t>به        نام       خدا</a:t>
            </a:r>
            <a:endParaRPr lang="en-US" sz="2800" dirty="0">
              <a:latin typeface="Aldhabi" panose="01000000000000000000" pitchFamily="2" charset="-78"/>
              <a:cs typeface="Aldhabi" panose="01000000000000000000" pitchFamily="2" charset="-78"/>
            </a:endParaRPr>
          </a:p>
        </p:txBody>
      </p:sp>
      <p:sp>
        <p:nvSpPr>
          <p:cNvPr id="5" name="TextBox 4"/>
          <p:cNvSpPr txBox="1"/>
          <p:nvPr/>
        </p:nvSpPr>
        <p:spPr>
          <a:xfrm>
            <a:off x="3873010" y="1573823"/>
            <a:ext cx="4422531" cy="2400657"/>
          </a:xfrm>
          <a:prstGeom prst="rect">
            <a:avLst/>
          </a:prstGeom>
          <a:noFill/>
        </p:spPr>
        <p:txBody>
          <a:bodyPr wrap="square" rtlCol="0">
            <a:spAutoFit/>
          </a:bodyPr>
          <a:lstStyle/>
          <a:p>
            <a:pPr algn="ctr"/>
            <a:r>
              <a:rPr lang="fa-IR" sz="2400" dirty="0" smtClean="0">
                <a:solidFill>
                  <a:schemeClr val="accent1"/>
                </a:solidFill>
              </a:rPr>
              <a:t>پروژه کینتر</a:t>
            </a:r>
          </a:p>
          <a:p>
            <a:endParaRPr lang="fa-IR" dirty="0" smtClean="0"/>
          </a:p>
          <a:p>
            <a:r>
              <a:rPr lang="fa-IR" dirty="0" smtClean="0"/>
              <a:t>تهیه کننده اطلاعات:</a:t>
            </a:r>
          </a:p>
          <a:p>
            <a:r>
              <a:rPr lang="fa-IR" dirty="0" smtClean="0"/>
              <a:t>اقبال عباسی</a:t>
            </a:r>
          </a:p>
          <a:p>
            <a:endParaRPr lang="fa-IR" dirty="0"/>
          </a:p>
          <a:p>
            <a:pPr lvl="2" algn="r"/>
            <a:r>
              <a:rPr lang="fa-IR" dirty="0" smtClean="0"/>
              <a:t>نویسنده کدها:</a:t>
            </a:r>
          </a:p>
          <a:p>
            <a:pPr lvl="2" algn="r"/>
            <a:r>
              <a:rPr lang="fa-IR" dirty="0" smtClean="0"/>
              <a:t>امیرحسین هوشیاری</a:t>
            </a:r>
            <a:endParaRPr lang="fa-IR" dirty="0"/>
          </a:p>
          <a:p>
            <a:endParaRPr lang="en-US" dirty="0"/>
          </a:p>
        </p:txBody>
      </p:sp>
    </p:spTree>
    <p:extLst>
      <p:ext uri="{BB962C8B-B14F-4D97-AF65-F5344CB8AC3E}">
        <p14:creationId xmlns:p14="http://schemas.microsoft.com/office/powerpoint/2010/main" val="257815969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7802" y="140533"/>
            <a:ext cx="8911687" cy="1280890"/>
          </a:xfrm>
        </p:spPr>
        <p:txBody>
          <a:bodyPr>
            <a:normAutofit/>
          </a:bodyPr>
          <a:lstStyle/>
          <a:p>
            <a:pPr algn="ctr"/>
            <a:r>
              <a:rPr lang="fa-IR" sz="3200" dirty="0" smtClean="0">
                <a:solidFill>
                  <a:srgbClr val="002060"/>
                </a:solidFill>
              </a:rPr>
              <a:t>خب و حالا میرسیم به بخش کد ورود:</a:t>
            </a:r>
            <a:endParaRPr lang="en-US" sz="3200" dirty="0">
              <a:solidFill>
                <a:srgbClr val="00206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223" y="1033097"/>
            <a:ext cx="10058400" cy="5657850"/>
          </a:xfrm>
          <a:prstGeom prst="rect">
            <a:avLst/>
          </a:prstGeom>
        </p:spPr>
      </p:pic>
    </p:spTree>
    <p:extLst>
      <p:ext uri="{BB962C8B-B14F-4D97-AF65-F5344CB8AC3E}">
        <p14:creationId xmlns:p14="http://schemas.microsoft.com/office/powerpoint/2010/main" val="16333830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216" y="386861"/>
            <a:ext cx="10058400" cy="5657850"/>
          </a:xfrm>
          <a:prstGeom prst="rect">
            <a:avLst/>
          </a:prstGeom>
        </p:spPr>
      </p:pic>
    </p:spTree>
    <p:extLst>
      <p:ext uri="{BB962C8B-B14F-4D97-AF65-F5344CB8AC3E}">
        <p14:creationId xmlns:p14="http://schemas.microsoft.com/office/powerpoint/2010/main" val="3799165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0"/>
            <a:ext cx="9144000" cy="1313106"/>
          </a:xfrm>
        </p:spPr>
        <p:txBody>
          <a:bodyPr>
            <a:normAutofit fontScale="90000"/>
          </a:bodyPr>
          <a:lstStyle/>
          <a:p>
            <a:pPr algn="r"/>
            <a:r>
              <a:rPr lang="en-US" sz="3600" b="1" i="1" dirty="0" smtClean="0">
                <a:solidFill>
                  <a:srgbClr val="FF0000"/>
                </a:solidFill>
              </a:rPr>
              <a:t>:</a:t>
            </a:r>
            <a:r>
              <a:rPr lang="fa-IR" sz="3600" b="1" i="1" dirty="0" smtClean="0">
                <a:solidFill>
                  <a:srgbClr val="FF0000"/>
                </a:solidFill>
              </a:rPr>
              <a:t>رابط </a:t>
            </a:r>
            <a:r>
              <a:rPr lang="fa-IR" sz="3600" b="1" i="1" dirty="0">
                <a:solidFill>
                  <a:srgbClr val="FF0000"/>
                </a:solidFill>
              </a:rPr>
              <a:t>کاربری </a:t>
            </a:r>
            <a:r>
              <a:rPr lang="fa-IR" sz="3600" b="1" i="1" dirty="0" smtClean="0">
                <a:solidFill>
                  <a:srgbClr val="FF0000"/>
                </a:solidFill>
              </a:rPr>
              <a:t>گرافیکی</a:t>
            </a:r>
            <a:r>
              <a:rPr lang="fa-IR" b="1" dirty="0"/>
              <a:t/>
            </a:r>
            <a:br>
              <a:rPr lang="fa-IR" b="1" dirty="0"/>
            </a:br>
            <a:endParaRPr lang="en-US" dirty="0"/>
          </a:p>
        </p:txBody>
      </p:sp>
      <p:sp>
        <p:nvSpPr>
          <p:cNvPr id="3" name="Subtitle 2"/>
          <p:cNvSpPr>
            <a:spLocks noGrp="1"/>
          </p:cNvSpPr>
          <p:nvPr>
            <p:ph type="subTitle" idx="1"/>
          </p:nvPr>
        </p:nvSpPr>
        <p:spPr>
          <a:xfrm>
            <a:off x="3354146" y="656553"/>
            <a:ext cx="8915399" cy="2549768"/>
          </a:xfrm>
        </p:spPr>
        <p:txBody>
          <a:bodyPr/>
          <a:lstStyle/>
          <a:p>
            <a:r>
              <a:rPr lang="fa-IR" dirty="0"/>
              <a:t>رابط کاربری گرافیکی (</a:t>
            </a:r>
            <a:r>
              <a:rPr lang="en-US" dirty="0"/>
              <a:t>Graphical User Interface) </a:t>
            </a:r>
            <a:r>
              <a:rPr lang="fa-IR" dirty="0"/>
              <a:t>که به‌اختصار با عنوان </a:t>
            </a:r>
            <a:r>
              <a:rPr lang="en-US" dirty="0"/>
              <a:t>GUI </a:t>
            </a:r>
            <a:r>
              <a:rPr lang="fa-IR" dirty="0"/>
              <a:t>شناخته می‌شود، نوعی رابط کاربری است که به کاربران امکان می‌دهد از طریق شاخص‌های تصویری و با استفاده از مواردی همچون آیکون‌ها، منوها، پنجره‎ها و... با کامپیوتر ارتباط برقرار کنند. </a:t>
            </a:r>
            <a:r>
              <a:rPr lang="en-US" dirty="0"/>
              <a:t>GUI </a:t>
            </a:r>
            <a:r>
              <a:rPr lang="fa-IR" dirty="0"/>
              <a:t>بر خلاف رابط خط فرمان (</a:t>
            </a:r>
            <a:r>
              <a:rPr lang="en-US" dirty="0"/>
              <a:t>Command Line Interface) </a:t>
            </a:r>
            <a:r>
              <a:rPr lang="fa-IR" dirty="0"/>
              <a:t>است که کاربران از طریق صفحه‌کلید و تایپ دستورات، با کامپیوتر ارتباط برقرار می‌کنند و این دشواری خود را دارد.</a:t>
            </a:r>
            <a:endParaRPr lang="en-US" dirty="0"/>
          </a:p>
        </p:txBody>
      </p:sp>
      <p:sp>
        <p:nvSpPr>
          <p:cNvPr id="4" name="TextBox 3"/>
          <p:cNvSpPr txBox="1"/>
          <p:nvPr/>
        </p:nvSpPr>
        <p:spPr>
          <a:xfrm>
            <a:off x="7918938" y="2975488"/>
            <a:ext cx="4273062" cy="461665"/>
          </a:xfrm>
          <a:prstGeom prst="rect">
            <a:avLst/>
          </a:prstGeom>
          <a:noFill/>
        </p:spPr>
        <p:txBody>
          <a:bodyPr wrap="square" rtlCol="0">
            <a:spAutoFit/>
          </a:bodyPr>
          <a:lstStyle/>
          <a:p>
            <a:pPr algn="r"/>
            <a:r>
              <a:rPr lang="en-US" b="1" dirty="0" smtClean="0">
                <a:solidFill>
                  <a:srgbClr val="FF0000"/>
                </a:solidFill>
              </a:rPr>
              <a:t>  </a:t>
            </a:r>
            <a:r>
              <a:rPr lang="en-US" sz="2400" b="1" dirty="0" err="1" smtClean="0">
                <a:solidFill>
                  <a:srgbClr val="FF0000"/>
                </a:solidFill>
              </a:rPr>
              <a:t>tkinter</a:t>
            </a:r>
            <a:r>
              <a:rPr lang="en-US" sz="2400" b="1" dirty="0" smtClean="0">
                <a:solidFill>
                  <a:srgbClr val="FF0000"/>
                </a:solidFill>
              </a:rPr>
              <a:t>:</a:t>
            </a:r>
            <a:r>
              <a:rPr lang="fa-IR" sz="2400" b="1" dirty="0" smtClean="0">
                <a:solidFill>
                  <a:srgbClr val="FF0000"/>
                </a:solidFill>
              </a:rPr>
              <a:t>کتابخانه</a:t>
            </a:r>
            <a:r>
              <a:rPr lang="en-US" b="1" dirty="0" smtClean="0">
                <a:solidFill>
                  <a:srgbClr val="FF0000"/>
                </a:solidFill>
              </a:rPr>
              <a:t>    </a:t>
            </a:r>
            <a:endParaRPr lang="en-US" dirty="0"/>
          </a:p>
        </p:txBody>
      </p:sp>
      <p:sp>
        <p:nvSpPr>
          <p:cNvPr id="5" name="TextBox 4"/>
          <p:cNvSpPr txBox="1"/>
          <p:nvPr/>
        </p:nvSpPr>
        <p:spPr>
          <a:xfrm>
            <a:off x="7379208" y="3520440"/>
            <a:ext cx="5120640" cy="2031325"/>
          </a:xfrm>
          <a:prstGeom prst="rect">
            <a:avLst/>
          </a:prstGeom>
          <a:noFill/>
        </p:spPr>
        <p:txBody>
          <a:bodyPr wrap="square" rtlCol="0">
            <a:spAutoFit/>
          </a:bodyPr>
          <a:lstStyle/>
          <a:p>
            <a:r>
              <a:rPr lang="en-US" dirty="0" err="1"/>
              <a:t>Tkinter</a:t>
            </a:r>
            <a:r>
              <a:rPr lang="en-US" dirty="0"/>
              <a:t> </a:t>
            </a:r>
            <a:r>
              <a:rPr lang="fa-IR" dirty="0"/>
              <a:t>ماژول داخلی پایتون است که برای ایجاد برنامه‌های </a:t>
            </a:r>
            <a:r>
              <a:rPr lang="en-US" dirty="0"/>
              <a:t>GUI </a:t>
            </a:r>
            <a:r>
              <a:rPr lang="fa-IR" dirty="0"/>
              <a:t>استفاده می‌شود. کار با </a:t>
            </a:r>
            <a:r>
              <a:rPr lang="en-US" dirty="0" err="1"/>
              <a:t>Tkinter</a:t>
            </a:r>
            <a:r>
              <a:rPr lang="en-US" dirty="0"/>
              <a:t> </a:t>
            </a:r>
            <a:r>
              <a:rPr lang="fa-IR" dirty="0"/>
              <a:t>بسیار ساده است. این ماژول، جزئی از کتابخانه‌ی استاندارد پایتون است و نیازی به نصب جداگانه ندارد زیرا به همراه خود پایتون نصب می‌شود. از این رو، </a:t>
            </a:r>
            <a:r>
              <a:rPr lang="en-US" dirty="0" err="1"/>
              <a:t>Tkinter</a:t>
            </a:r>
            <a:r>
              <a:rPr lang="en-US" dirty="0"/>
              <a:t> </a:t>
            </a:r>
            <a:r>
              <a:rPr lang="fa-IR" dirty="0"/>
              <a:t>یکی از پرکاربردترین ماژول‌ها برای ایجاد برنامه‌های </a:t>
            </a:r>
            <a:r>
              <a:rPr lang="en-US" dirty="0"/>
              <a:t>GUI </a:t>
            </a:r>
            <a:r>
              <a:rPr lang="fa-IR" dirty="0"/>
              <a:t>در پایتون است.</a:t>
            </a:r>
            <a:endParaRPr lang="en-US" dirty="0"/>
          </a:p>
        </p:txBody>
      </p:sp>
      <p:sp>
        <p:nvSpPr>
          <p:cNvPr id="6" name="TextBox 5"/>
          <p:cNvSpPr txBox="1"/>
          <p:nvPr/>
        </p:nvSpPr>
        <p:spPr>
          <a:xfrm>
            <a:off x="1975104" y="3083210"/>
            <a:ext cx="4590288" cy="707886"/>
          </a:xfrm>
          <a:prstGeom prst="rect">
            <a:avLst/>
          </a:prstGeom>
          <a:noFill/>
        </p:spPr>
        <p:txBody>
          <a:bodyPr wrap="square" rtlCol="0">
            <a:spAutoFit/>
          </a:bodyPr>
          <a:lstStyle/>
          <a:p>
            <a:r>
              <a:rPr lang="fa-IR" sz="2000" dirty="0">
                <a:solidFill>
                  <a:srgbClr val="FF0000"/>
                </a:solidFill>
              </a:rPr>
              <a:t>برخی دیگر از کتابخانه‌های پایتون برای ایجاد برنامه‌های </a:t>
            </a:r>
            <a:r>
              <a:rPr lang="en-US" sz="2000" dirty="0">
                <a:solidFill>
                  <a:srgbClr val="FF0000"/>
                </a:solidFill>
              </a:rPr>
              <a:t>GUI </a:t>
            </a:r>
            <a:r>
              <a:rPr lang="fa-IR" sz="2000" dirty="0">
                <a:solidFill>
                  <a:srgbClr val="FF0000"/>
                </a:solidFill>
              </a:rPr>
              <a:t>عبارتند از:</a:t>
            </a:r>
            <a:endParaRPr lang="en-US" sz="2000" dirty="0">
              <a:solidFill>
                <a:srgbClr val="FF0000"/>
              </a:solidFill>
            </a:endParaRPr>
          </a:p>
        </p:txBody>
      </p:sp>
      <p:sp>
        <p:nvSpPr>
          <p:cNvPr id="7" name="TextBox 6"/>
          <p:cNvSpPr txBox="1"/>
          <p:nvPr/>
        </p:nvSpPr>
        <p:spPr>
          <a:xfrm>
            <a:off x="2414016" y="3862874"/>
            <a:ext cx="3102425" cy="2031325"/>
          </a:xfrm>
          <a:prstGeom prst="rect">
            <a:avLst/>
          </a:prstGeom>
          <a:noFill/>
        </p:spPr>
        <p:txBody>
          <a:bodyPr wrap="square" rtlCol="0">
            <a:spAutoFit/>
          </a:bodyPr>
          <a:lstStyle/>
          <a:p>
            <a:pPr marL="285750" indent="-285750">
              <a:buFont typeface="Arial" panose="020B0604020202020204" pitchFamily="34" charset="0"/>
              <a:buChar char="•"/>
            </a:pPr>
            <a:r>
              <a:rPr lang="en-US" u="sng" dirty="0" err="1"/>
              <a:t>Kivy</a:t>
            </a:r>
            <a:endParaRPr lang="en-US" u="sng" dirty="0"/>
          </a:p>
          <a:p>
            <a:pPr marL="285750" indent="-285750">
              <a:buFont typeface="Arial" panose="020B0604020202020204" pitchFamily="34" charset="0"/>
              <a:buChar char="•"/>
            </a:pPr>
            <a:r>
              <a:rPr lang="en-US" u="sng" dirty="0"/>
              <a:t>Python </a:t>
            </a:r>
            <a:r>
              <a:rPr lang="en-US" u="sng" dirty="0" err="1"/>
              <a:t>Qt</a:t>
            </a:r>
            <a:endParaRPr lang="en-US" u="sng" dirty="0"/>
          </a:p>
          <a:p>
            <a:pPr marL="285750" indent="-285750">
              <a:buFont typeface="Arial" panose="020B0604020202020204" pitchFamily="34" charset="0"/>
              <a:buChar char="•"/>
            </a:pPr>
            <a:r>
              <a:rPr lang="en-US" u="sng" dirty="0" err="1"/>
              <a:t>wxPython</a:t>
            </a:r>
            <a:endParaRPr lang="en-US" u="sng" dirty="0"/>
          </a:p>
          <a:p>
            <a:r>
              <a:rPr lang="fa-IR" dirty="0"/>
              <a:t>که در این میان </a:t>
            </a:r>
            <a:r>
              <a:rPr lang="en-US" dirty="0" err="1">
                <a:solidFill>
                  <a:srgbClr val="FF0000"/>
                </a:solidFill>
              </a:rPr>
              <a:t>Tkinter</a:t>
            </a:r>
            <a:r>
              <a:rPr lang="en-US" dirty="0">
                <a:solidFill>
                  <a:srgbClr val="FF0000"/>
                </a:solidFill>
              </a:rPr>
              <a:t> </a:t>
            </a:r>
            <a:r>
              <a:rPr lang="fa-IR" dirty="0"/>
              <a:t>بیشترین کاربرد و استفاده را دارد.</a:t>
            </a:r>
          </a:p>
          <a:p>
            <a:endParaRPr lang="en-US" dirty="0"/>
          </a:p>
        </p:txBody>
      </p:sp>
    </p:spTree>
    <p:extLst>
      <p:ext uri="{BB962C8B-B14F-4D97-AF65-F5344CB8AC3E}">
        <p14:creationId xmlns:p14="http://schemas.microsoft.com/office/powerpoint/2010/main" val="94853775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2000"/>
                                        <p:tgtEl>
                                          <p:spTgt spid="5"/>
                                        </p:tgtEl>
                                      </p:cBhvr>
                                    </p:animEffect>
                                  </p:childTnLst>
                                </p:cTn>
                              </p:par>
                              <p:par>
                                <p:cTn id="24" presetID="21" presetClass="entr" presetSubtype="1"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heel(1)">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75506"/>
          </a:xfrm>
        </p:spPr>
        <p:txBody>
          <a:bodyPr>
            <a:noAutofit/>
          </a:bodyPr>
          <a:lstStyle/>
          <a:p>
            <a:r>
              <a:rPr lang="fa-IR" sz="2000" dirty="0">
                <a:solidFill>
                  <a:srgbClr val="002060"/>
                </a:solidFill>
              </a:rPr>
              <a:t>ایجاد برنامه‌ی </a:t>
            </a:r>
            <a:r>
              <a:rPr lang="en-US" sz="2000" dirty="0">
                <a:solidFill>
                  <a:srgbClr val="002060"/>
                </a:solidFill>
              </a:rPr>
              <a:t>GUI </a:t>
            </a:r>
            <a:r>
              <a:rPr lang="fa-IR" sz="2000" dirty="0">
                <a:solidFill>
                  <a:srgbClr val="002060"/>
                </a:solidFill>
              </a:rPr>
              <a:t>با استفاده از </a:t>
            </a:r>
            <a:r>
              <a:rPr lang="en-US" sz="2000" dirty="0" err="1">
                <a:solidFill>
                  <a:srgbClr val="002060"/>
                </a:solidFill>
              </a:rPr>
              <a:t>Tkinter</a:t>
            </a:r>
            <a:r>
              <a:rPr lang="en-US" sz="2000" dirty="0">
                <a:solidFill>
                  <a:srgbClr val="002060"/>
                </a:solidFill>
              </a:rPr>
              <a:t> </a:t>
            </a:r>
            <a:r>
              <a:rPr lang="fa-IR" sz="2000" dirty="0">
                <a:solidFill>
                  <a:srgbClr val="002060"/>
                </a:solidFill>
              </a:rPr>
              <a:t>کار آسانی است. تمام آنچه که شما باید انجام دهید، دنبال کردن مراحل زیر است:</a:t>
            </a:r>
            <a:endParaRPr lang="en-US" sz="2000" dirty="0">
              <a:solidFill>
                <a:srgbClr val="002060"/>
              </a:solidFill>
            </a:endParaRPr>
          </a:p>
        </p:txBody>
      </p:sp>
      <p:sp>
        <p:nvSpPr>
          <p:cNvPr id="4" name="TextBox 3"/>
          <p:cNvSpPr txBox="1"/>
          <p:nvPr/>
        </p:nvSpPr>
        <p:spPr>
          <a:xfrm>
            <a:off x="334108" y="1652953"/>
            <a:ext cx="7165731" cy="1754326"/>
          </a:xfrm>
          <a:prstGeom prst="rect">
            <a:avLst/>
          </a:prstGeom>
          <a:noFill/>
        </p:spPr>
        <p:txBody>
          <a:bodyPr wrap="square" rtlCol="0">
            <a:spAutoFit/>
          </a:bodyPr>
          <a:lstStyle/>
          <a:p>
            <a:pPr marL="342900" indent="-342900">
              <a:buFont typeface="+mj-lt"/>
              <a:buAutoNum type="arabicPeriod"/>
            </a:pPr>
            <a:r>
              <a:rPr lang="fa-IR" b="1" i="1" u="sng" dirty="0">
                <a:solidFill>
                  <a:srgbClr val="FF0000"/>
                </a:solidFill>
              </a:rPr>
              <a:t>ماژول </a:t>
            </a:r>
            <a:r>
              <a:rPr lang="en-US" b="1" i="1" u="sng" dirty="0" err="1">
                <a:solidFill>
                  <a:srgbClr val="FF0000"/>
                </a:solidFill>
              </a:rPr>
              <a:t>Tkinter</a:t>
            </a:r>
            <a:r>
              <a:rPr lang="en-US" b="1" i="1" u="sng" dirty="0">
                <a:solidFill>
                  <a:srgbClr val="FF0000"/>
                </a:solidFill>
              </a:rPr>
              <a:t> </a:t>
            </a:r>
            <a:r>
              <a:rPr lang="fa-IR" b="1" i="1" u="sng" dirty="0">
                <a:solidFill>
                  <a:srgbClr val="FF0000"/>
                </a:solidFill>
              </a:rPr>
              <a:t>را وارد کنید.</a:t>
            </a:r>
          </a:p>
          <a:p>
            <a:pPr marL="342900" indent="-342900">
              <a:buFont typeface="+mj-lt"/>
              <a:buAutoNum type="arabicPeriod"/>
            </a:pPr>
            <a:r>
              <a:rPr lang="fa-IR" b="1" i="1" u="sng" dirty="0" smtClean="0">
                <a:solidFill>
                  <a:srgbClr val="FF0000"/>
                </a:solidFill>
              </a:rPr>
              <a:t>پنجره‌ی اصلی برنامه‌ی </a:t>
            </a:r>
            <a:r>
              <a:rPr lang="en-US" b="1" i="1" u="sng" dirty="0" smtClean="0">
                <a:solidFill>
                  <a:srgbClr val="FF0000"/>
                </a:solidFill>
              </a:rPr>
              <a:t>GUI </a:t>
            </a:r>
            <a:r>
              <a:rPr lang="fa-IR" b="1" i="1" u="sng" dirty="0" smtClean="0">
                <a:solidFill>
                  <a:srgbClr val="FF0000"/>
                </a:solidFill>
              </a:rPr>
              <a:t>را ایجاد کنید.</a:t>
            </a:r>
          </a:p>
          <a:p>
            <a:pPr marL="342900" indent="-342900">
              <a:buFont typeface="+mj-lt"/>
              <a:buAutoNum type="arabicPeriod"/>
            </a:pPr>
            <a:r>
              <a:rPr lang="fa-IR" b="1" i="1" u="sng" dirty="0" smtClean="0">
                <a:solidFill>
                  <a:srgbClr val="FF0000"/>
                </a:solidFill>
              </a:rPr>
              <a:t>یک یا چند ابزارک را به برنامه‌ی </a:t>
            </a:r>
            <a:r>
              <a:rPr lang="en-US" b="1" i="1" u="sng" dirty="0" smtClean="0">
                <a:solidFill>
                  <a:srgbClr val="FF0000"/>
                </a:solidFill>
              </a:rPr>
              <a:t>GUI </a:t>
            </a:r>
            <a:r>
              <a:rPr lang="fa-IR" b="1" i="1" u="sng" dirty="0" smtClean="0">
                <a:solidFill>
                  <a:srgbClr val="FF0000"/>
                </a:solidFill>
              </a:rPr>
              <a:t>اضافه کنید.</a:t>
            </a:r>
          </a:p>
          <a:p>
            <a:pPr marL="342900" indent="-342900">
              <a:buFont typeface="+mj-lt"/>
              <a:buAutoNum type="arabicPeriod"/>
            </a:pPr>
            <a:r>
              <a:rPr lang="fa-IR" b="1" i="1" u="sng" dirty="0" smtClean="0">
                <a:solidFill>
                  <a:srgbClr val="FF0000"/>
                </a:solidFill>
              </a:rPr>
              <a:t>حلقه‌ی رویداد اصلی را وارد کنید تا با هر اقدام کاربر، عملی انجام دهد.</a:t>
            </a:r>
          </a:p>
          <a:p>
            <a:endParaRPr lang="en-US" dirty="0"/>
          </a:p>
        </p:txBody>
      </p:sp>
      <p:sp>
        <p:nvSpPr>
          <p:cNvPr id="5" name="TextBox 4"/>
          <p:cNvSpPr txBox="1"/>
          <p:nvPr/>
        </p:nvSpPr>
        <p:spPr>
          <a:xfrm>
            <a:off x="9607062" y="3407279"/>
            <a:ext cx="2584938" cy="646331"/>
          </a:xfrm>
          <a:prstGeom prst="rect">
            <a:avLst/>
          </a:prstGeom>
          <a:noFill/>
        </p:spPr>
        <p:txBody>
          <a:bodyPr wrap="square" rtlCol="0">
            <a:spAutoFit/>
          </a:bodyPr>
          <a:lstStyle/>
          <a:p>
            <a:r>
              <a:rPr lang="fa-IR" b="1" dirty="0" smtClean="0">
                <a:solidFill>
                  <a:srgbClr val="002060"/>
                </a:solidFill>
              </a:rPr>
              <a:t>ابزارک‌های</a:t>
            </a:r>
            <a:r>
              <a:rPr lang="en-US" b="1" dirty="0" smtClean="0">
                <a:solidFill>
                  <a:srgbClr val="002060"/>
                </a:solidFill>
              </a:rPr>
              <a:t>:</a:t>
            </a:r>
            <a:r>
              <a:rPr lang="fa-IR" b="1" dirty="0" smtClean="0">
                <a:solidFill>
                  <a:srgbClr val="002060"/>
                </a:solidFill>
              </a:rPr>
              <a:t> </a:t>
            </a:r>
            <a:r>
              <a:rPr lang="en-US" b="1" dirty="0" err="1">
                <a:solidFill>
                  <a:srgbClr val="002060"/>
                </a:solidFill>
              </a:rPr>
              <a:t>Tkinter</a:t>
            </a:r>
            <a:endParaRPr lang="en-US" b="1" dirty="0">
              <a:solidFill>
                <a:srgbClr val="002060"/>
              </a:solidFill>
            </a:endParaRPr>
          </a:p>
          <a:p>
            <a:endParaRPr lang="en-US" dirty="0"/>
          </a:p>
        </p:txBody>
      </p:sp>
      <p:sp>
        <p:nvSpPr>
          <p:cNvPr id="6" name="TextBox 5"/>
          <p:cNvSpPr txBox="1"/>
          <p:nvPr/>
        </p:nvSpPr>
        <p:spPr>
          <a:xfrm>
            <a:off x="747347" y="4211516"/>
            <a:ext cx="11324492" cy="2862322"/>
          </a:xfrm>
          <a:prstGeom prst="rect">
            <a:avLst/>
          </a:prstGeom>
          <a:noFill/>
        </p:spPr>
        <p:txBody>
          <a:bodyPr wrap="square" rtlCol="0">
            <a:spAutoFit/>
          </a:bodyPr>
          <a:lstStyle/>
          <a:p>
            <a:r>
              <a:rPr lang="fa-IR" dirty="0">
                <a:solidFill>
                  <a:srgbClr val="C00000"/>
                </a:solidFill>
              </a:rPr>
              <a:t>ابزارک‌ها (</a:t>
            </a:r>
            <a:r>
              <a:rPr lang="en-US" dirty="0">
                <a:solidFill>
                  <a:srgbClr val="C00000"/>
                </a:solidFill>
              </a:rPr>
              <a:t>Widgets) </a:t>
            </a:r>
            <a:r>
              <a:rPr lang="fa-IR" dirty="0">
                <a:solidFill>
                  <a:srgbClr val="C00000"/>
                </a:solidFill>
              </a:rPr>
              <a:t>در </a:t>
            </a:r>
            <a:r>
              <a:rPr lang="en-US" dirty="0" err="1">
                <a:solidFill>
                  <a:srgbClr val="C00000"/>
                </a:solidFill>
              </a:rPr>
              <a:t>Tkinter</a:t>
            </a:r>
            <a:r>
              <a:rPr lang="en-US" dirty="0">
                <a:solidFill>
                  <a:srgbClr val="C00000"/>
                </a:solidFill>
              </a:rPr>
              <a:t>، </a:t>
            </a:r>
            <a:r>
              <a:rPr lang="fa-IR" dirty="0">
                <a:solidFill>
                  <a:srgbClr val="C00000"/>
                </a:solidFill>
              </a:rPr>
              <a:t>عناصر برنامه‌ی </a:t>
            </a:r>
            <a:r>
              <a:rPr lang="en-US" dirty="0">
                <a:solidFill>
                  <a:srgbClr val="C00000"/>
                </a:solidFill>
              </a:rPr>
              <a:t>GUI </a:t>
            </a:r>
            <a:r>
              <a:rPr lang="fa-IR" dirty="0">
                <a:solidFill>
                  <a:srgbClr val="C00000"/>
                </a:solidFill>
              </a:rPr>
              <a:t>هستند که برای تعامل کاربران با برنامه، کنترل‌های مختلفی (مانند برچسب‌ها، دکمه‌ها، منوها، چک باکس‌ها، دکمه‌های رادیویی و موارد دیگر) ارائه می‌دهند.</a:t>
            </a:r>
          </a:p>
          <a:p>
            <a:r>
              <a:rPr lang="fa-IR" dirty="0">
                <a:solidFill>
                  <a:srgbClr val="C00000"/>
                </a:solidFill>
              </a:rPr>
              <a:t>به طور کلی، ابزارک عنصری از رابط کاربری گرافیگی (</a:t>
            </a:r>
            <a:r>
              <a:rPr lang="en-US" dirty="0">
                <a:solidFill>
                  <a:srgbClr val="C00000"/>
                </a:solidFill>
              </a:rPr>
              <a:t>GUI) </a:t>
            </a:r>
            <a:r>
              <a:rPr lang="fa-IR" dirty="0">
                <a:solidFill>
                  <a:srgbClr val="C00000"/>
                </a:solidFill>
              </a:rPr>
              <a:t>است که اطلاعات را نمایش می‌دهد یا راهی برای تعامل کاربر با سیستم عامل فراهم می‌کند. در </a:t>
            </a:r>
            <a:r>
              <a:rPr lang="en-US" dirty="0" err="1">
                <a:solidFill>
                  <a:srgbClr val="C00000"/>
                </a:solidFill>
              </a:rPr>
              <a:t>Tkinter</a:t>
            </a:r>
            <a:r>
              <a:rPr lang="en-US" dirty="0">
                <a:solidFill>
                  <a:srgbClr val="C00000"/>
                </a:solidFill>
              </a:rPr>
              <a:t>، </a:t>
            </a:r>
            <a:r>
              <a:rPr lang="fa-IR" dirty="0">
                <a:solidFill>
                  <a:srgbClr val="C00000"/>
                </a:solidFill>
              </a:rPr>
              <a:t>ابزارک‌ها اشیاء هستند یعنی نمونه‌هایی از کلاس‌ها که دکمه‌ها، قالب‌ها و... را نشان می‌دهد</a:t>
            </a:r>
            <a:r>
              <a:rPr lang="fa-IR" dirty="0" smtClean="0">
                <a:solidFill>
                  <a:srgbClr val="C00000"/>
                </a:solidFill>
              </a:rPr>
              <a:t>.</a:t>
            </a:r>
            <a:endParaRPr lang="en-US" dirty="0" smtClean="0">
              <a:solidFill>
                <a:srgbClr val="C00000"/>
              </a:solidFill>
            </a:endParaRPr>
          </a:p>
          <a:p>
            <a:r>
              <a:rPr lang="fa-IR" dirty="0">
                <a:solidFill>
                  <a:srgbClr val="C00000"/>
                </a:solidFill>
              </a:rPr>
              <a:t>هر ابزارک جداگانه یک شی پایتون است. هنگام ایجاد ابزارک، باید والد آن را به عنوان یک پارامتر به تابع ایجاد ابزارک وارد کنیم. تنها استثنا، پنجره‌ی "</a:t>
            </a:r>
            <a:r>
              <a:rPr lang="en-US" dirty="0">
                <a:solidFill>
                  <a:srgbClr val="C00000"/>
                </a:solidFill>
              </a:rPr>
              <a:t>root" </a:t>
            </a:r>
            <a:r>
              <a:rPr lang="fa-IR" dirty="0">
                <a:solidFill>
                  <a:srgbClr val="C00000"/>
                </a:solidFill>
              </a:rPr>
              <a:t>است که پنجره‌ی سطح بالایی بوده، شامل همه‌ی موارد دیگر می‌شود و والد ندارد.</a:t>
            </a:r>
            <a:endParaRPr lang="en-US" dirty="0">
              <a:solidFill>
                <a:srgbClr val="C00000"/>
              </a:solidFill>
            </a:endParaRPr>
          </a:p>
          <a:p>
            <a:endParaRPr lang="en-US" dirty="0" smtClean="0">
              <a:solidFill>
                <a:srgbClr val="C00000"/>
              </a:solidFill>
            </a:endParaRPr>
          </a:p>
          <a:p>
            <a:endParaRPr lang="en-US" dirty="0">
              <a:solidFill>
                <a:srgbClr val="C00000"/>
              </a:solidFill>
            </a:endParaRPr>
          </a:p>
          <a:p>
            <a:endParaRPr lang="fa-IR" dirty="0">
              <a:solidFill>
                <a:srgbClr val="C00000"/>
              </a:solidFill>
            </a:endParaRPr>
          </a:p>
        </p:txBody>
      </p:sp>
    </p:spTree>
    <p:extLst>
      <p:ext uri="{BB962C8B-B14F-4D97-AF65-F5344CB8AC3E}">
        <p14:creationId xmlns:p14="http://schemas.microsoft.com/office/powerpoint/2010/main" val="315804792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3" presetClass="entr" presetSubtype="16"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plus(in)">
                                      <p:cBhvr>
                                        <p:cTn id="31" dur="2000"/>
                                        <p:tgtEl>
                                          <p:spTgt spid="5"/>
                                        </p:tgtEl>
                                      </p:cBhvr>
                                    </p:animEffect>
                                  </p:childTnLst>
                                </p:cTn>
                              </p:par>
                              <p:par>
                                <p:cTn id="32" presetID="13" presetClass="entr" presetSubtype="16"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plus(in)">
                                      <p:cBhvr>
                                        <p:cTn id="3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4179" y="105364"/>
            <a:ext cx="8911687" cy="1280890"/>
          </a:xfrm>
        </p:spPr>
        <p:txBody>
          <a:bodyPr/>
          <a:lstStyle/>
          <a:p>
            <a:pPr algn="ctr"/>
            <a:r>
              <a:rPr lang="fa-IR" sz="2400" b="1" dirty="0" smtClean="0">
                <a:solidFill>
                  <a:srgbClr val="C00000"/>
                </a:solidFill>
              </a:rPr>
              <a:t>کلاس ابزارک‌‌های</a:t>
            </a:r>
            <a:r>
              <a:rPr lang="en-US" sz="2400" b="1" dirty="0" smtClean="0">
                <a:solidFill>
                  <a:srgbClr val="C00000"/>
                </a:solidFill>
              </a:rPr>
              <a:t>:</a:t>
            </a:r>
            <a:r>
              <a:rPr lang="fa-IR" sz="2400" b="1" dirty="0" smtClean="0">
                <a:solidFill>
                  <a:srgbClr val="C00000"/>
                </a:solidFill>
              </a:rPr>
              <a:t> </a:t>
            </a:r>
            <a:r>
              <a:rPr lang="en-US" sz="2400" b="1" dirty="0" err="1">
                <a:solidFill>
                  <a:srgbClr val="C00000"/>
                </a:solidFill>
              </a:rPr>
              <a:t>Tkinter</a:t>
            </a:r>
            <a:r>
              <a:rPr lang="en-US" b="1" dirty="0"/>
              <a:t/>
            </a:r>
            <a:br>
              <a:rPr lang="en-US" b="1" dirty="0"/>
            </a:br>
            <a:endParaRPr lang="en-US" dirty="0"/>
          </a:p>
        </p:txBody>
      </p:sp>
      <p:sp>
        <p:nvSpPr>
          <p:cNvPr id="4" name="TextBox 3"/>
          <p:cNvSpPr txBox="1"/>
          <p:nvPr/>
        </p:nvSpPr>
        <p:spPr>
          <a:xfrm>
            <a:off x="2044089" y="852854"/>
            <a:ext cx="8941777" cy="5078313"/>
          </a:xfrm>
          <a:prstGeom prst="rect">
            <a:avLst/>
          </a:prstGeom>
          <a:noFill/>
        </p:spPr>
        <p:txBody>
          <a:bodyPr wrap="square" rtlCol="0">
            <a:spAutoFit/>
          </a:bodyPr>
          <a:lstStyle/>
          <a:p>
            <a:r>
              <a:rPr lang="en-US" b="1" dirty="0"/>
              <a:t>Label</a:t>
            </a:r>
            <a:r>
              <a:rPr lang="en-US" dirty="0"/>
              <a:t>: </a:t>
            </a:r>
            <a:r>
              <a:rPr lang="fa-IR" dirty="0"/>
              <a:t>برای نمایش متن یا تصویر بر روی صفحه استفاده می‌شود.</a:t>
            </a:r>
          </a:p>
          <a:p>
            <a:r>
              <a:rPr lang="en-US" b="1" dirty="0"/>
              <a:t>Button</a:t>
            </a:r>
            <a:r>
              <a:rPr lang="en-US" dirty="0"/>
              <a:t>: </a:t>
            </a:r>
            <a:r>
              <a:rPr lang="fa-IR" dirty="0"/>
              <a:t>برای افزودن دکمه‌ها به برنامه‌ی شما استفاده می‌شود.</a:t>
            </a:r>
          </a:p>
          <a:p>
            <a:r>
              <a:rPr lang="en-US" b="1" dirty="0"/>
              <a:t>Canvas</a:t>
            </a:r>
            <a:r>
              <a:rPr lang="en-US" dirty="0"/>
              <a:t>: </a:t>
            </a:r>
            <a:r>
              <a:rPr lang="fa-IR" dirty="0"/>
              <a:t>برای کشیدن تصویر و طرح‌های دیگر مانند گرافیک، متن و غیره استفاده می‌شود.</a:t>
            </a:r>
          </a:p>
          <a:p>
            <a:r>
              <a:rPr lang="en-US" b="1" dirty="0" err="1"/>
              <a:t>ComboBox</a:t>
            </a:r>
            <a:r>
              <a:rPr lang="en-US" dirty="0"/>
              <a:t>: </a:t>
            </a:r>
            <a:r>
              <a:rPr lang="fa-IR" dirty="0"/>
              <a:t>یک پیکان رو به پایین برای انتخاب گزینه‌ای از لیست گزینه‌های موجود، در اختیار کاربر قرار می‌دهد.</a:t>
            </a:r>
          </a:p>
          <a:p>
            <a:r>
              <a:rPr lang="en-US" b="1" dirty="0" err="1"/>
              <a:t>CheckButton</a:t>
            </a:r>
            <a:r>
              <a:rPr lang="en-US" dirty="0"/>
              <a:t>: </a:t>
            </a:r>
            <a:r>
              <a:rPr lang="fa-IR" dirty="0"/>
              <a:t>کاربر از طریق آن می‌تواند چندین گزینه از گزینه‌های موجود را انتخاب کند.</a:t>
            </a:r>
          </a:p>
          <a:p>
            <a:r>
              <a:rPr lang="en-US" b="1" dirty="0" err="1"/>
              <a:t>RadiButton</a:t>
            </a:r>
            <a:r>
              <a:rPr lang="en-US" dirty="0"/>
              <a:t>: </a:t>
            </a:r>
            <a:r>
              <a:rPr lang="fa-IR" dirty="0"/>
              <a:t>برای انتخاب فقط یک مورد از گزینه‌های موجود از این آیتم استفاده می‌شود.</a:t>
            </a:r>
          </a:p>
          <a:p>
            <a:r>
              <a:rPr lang="en-US" b="1" dirty="0"/>
              <a:t>Entry</a:t>
            </a:r>
            <a:r>
              <a:rPr lang="en-US" dirty="0"/>
              <a:t>: </a:t>
            </a:r>
            <a:r>
              <a:rPr lang="fa-IR" dirty="0"/>
              <a:t>برای وارد کردن متن تک‌خطی کاربر استفاده می‌شود.</a:t>
            </a:r>
          </a:p>
          <a:p>
            <a:r>
              <a:rPr lang="en-US" b="1" dirty="0"/>
              <a:t>Frame</a:t>
            </a:r>
            <a:r>
              <a:rPr lang="en-US" dirty="0"/>
              <a:t>: </a:t>
            </a:r>
            <a:r>
              <a:rPr lang="fa-IR" dirty="0"/>
              <a:t>به عنوان محلی برای نگهداری و سازمان‌دهی ابزارک‌ها استفاده می‌شود.</a:t>
            </a:r>
          </a:p>
          <a:p>
            <a:r>
              <a:rPr lang="en-US" b="1" dirty="0"/>
              <a:t>Message</a:t>
            </a:r>
            <a:r>
              <a:rPr lang="en-US" dirty="0"/>
              <a:t>: </a:t>
            </a:r>
            <a:r>
              <a:rPr lang="fa-IR" dirty="0"/>
              <a:t>کارکردی شبیه به برچسب (</a:t>
            </a:r>
            <a:r>
              <a:rPr lang="en-US" dirty="0"/>
              <a:t>Label) </a:t>
            </a:r>
            <a:r>
              <a:rPr lang="fa-IR" dirty="0"/>
              <a:t>دارد و برای متن‌های چندخطی و غیر قابل ویرایش استفاده می‌شود.</a:t>
            </a:r>
          </a:p>
          <a:p>
            <a:r>
              <a:rPr lang="en-US" b="1" dirty="0"/>
              <a:t>Scale</a:t>
            </a:r>
            <a:r>
              <a:rPr lang="en-US" dirty="0"/>
              <a:t>: </a:t>
            </a:r>
            <a:r>
              <a:rPr lang="fa-IR" dirty="0"/>
              <a:t>یک اسلایدر گرافیکی ایجاد کرده و امکان انتخاب مقدار دلخواه با جابجایی آن را می‌دهد.</a:t>
            </a:r>
          </a:p>
          <a:p>
            <a:r>
              <a:rPr lang="en-US" b="1" dirty="0"/>
              <a:t>Scrollbar</a:t>
            </a:r>
            <a:r>
              <a:rPr lang="en-US" dirty="0"/>
              <a:t>: </a:t>
            </a:r>
            <a:r>
              <a:rPr lang="fa-IR" dirty="0"/>
              <a:t>برای پیمایش به پایین محتویات استفاده می‌شود.</a:t>
            </a:r>
          </a:p>
          <a:p>
            <a:r>
              <a:rPr lang="en-US" b="1" dirty="0" err="1"/>
              <a:t>SpinBox</a:t>
            </a:r>
            <a:r>
              <a:rPr lang="en-US" dirty="0"/>
              <a:t>: </a:t>
            </a:r>
            <a:r>
              <a:rPr lang="fa-IR" dirty="0"/>
              <a:t>این امکان را به کاربر می‌دهد تا از مقادیر تعیین‌شده، مقداری را انتخاب کند.</a:t>
            </a:r>
          </a:p>
          <a:p>
            <a:r>
              <a:rPr lang="en-US" b="1" dirty="0"/>
              <a:t>Text</a:t>
            </a:r>
            <a:r>
              <a:rPr lang="en-US" dirty="0"/>
              <a:t>: </a:t>
            </a:r>
            <a:r>
              <a:rPr lang="fa-IR" dirty="0"/>
              <a:t>امکان ایجاد، ویرایش و نحوه‌ی نمایش یک متن چندخطی را به کاربر می‌دهد.</a:t>
            </a:r>
          </a:p>
          <a:p>
            <a:r>
              <a:rPr lang="en-US" b="1" dirty="0"/>
              <a:t>Menu</a:t>
            </a:r>
            <a:r>
              <a:rPr lang="en-US" dirty="0"/>
              <a:t>: </a:t>
            </a:r>
            <a:r>
              <a:rPr lang="fa-IR" dirty="0"/>
              <a:t>برای ایجاد انواع منو در برنامه استفاده می‌شود.</a:t>
            </a:r>
          </a:p>
          <a:p>
            <a:endParaRPr lang="en-US" dirty="0"/>
          </a:p>
        </p:txBody>
      </p:sp>
    </p:spTree>
    <p:extLst>
      <p:ext uri="{BB962C8B-B14F-4D97-AF65-F5344CB8AC3E}">
        <p14:creationId xmlns:p14="http://schemas.microsoft.com/office/powerpoint/2010/main" val="244788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0313" y="0"/>
            <a:ext cx="8911687" cy="624398"/>
          </a:xfrm>
        </p:spPr>
        <p:txBody>
          <a:bodyPr>
            <a:normAutofit fontScale="90000"/>
          </a:bodyPr>
          <a:lstStyle/>
          <a:p>
            <a:pPr algn="r"/>
            <a:r>
              <a:rPr lang="fa-IR" sz="2800" b="1" dirty="0">
                <a:solidFill>
                  <a:srgbClr val="7030A0"/>
                </a:solidFill>
              </a:rPr>
              <a:t>مدیریت هندسه ابزارک</a:t>
            </a:r>
            <a:r>
              <a:rPr lang="fa-IR" b="1" dirty="0"/>
              <a:t/>
            </a:r>
            <a:br>
              <a:rPr lang="fa-IR" b="1" dirty="0"/>
            </a:br>
            <a:endParaRPr lang="en-US" dirty="0"/>
          </a:p>
        </p:txBody>
      </p:sp>
      <p:sp>
        <p:nvSpPr>
          <p:cNvPr id="4" name="TextBox 3"/>
          <p:cNvSpPr txBox="1"/>
          <p:nvPr/>
        </p:nvSpPr>
        <p:spPr>
          <a:xfrm>
            <a:off x="879231" y="61547"/>
            <a:ext cx="8625254" cy="1477328"/>
          </a:xfrm>
          <a:prstGeom prst="rect">
            <a:avLst/>
          </a:prstGeom>
          <a:noFill/>
        </p:spPr>
        <p:txBody>
          <a:bodyPr wrap="square" rtlCol="0">
            <a:spAutoFit/>
          </a:bodyPr>
          <a:lstStyle/>
          <a:p>
            <a:r>
              <a:rPr lang="en-US" b="1" dirty="0"/>
              <a:t>()pack</a:t>
            </a:r>
            <a:r>
              <a:rPr lang="en-US" dirty="0"/>
              <a:t>: </a:t>
            </a:r>
            <a:r>
              <a:rPr lang="fa-IR" dirty="0"/>
              <a:t>ابزارک‌ها را در سطرها یا ستون‎ها دسته‌بندی می‌کند.</a:t>
            </a:r>
          </a:p>
          <a:p>
            <a:r>
              <a:rPr lang="fa-IR" b="1" dirty="0"/>
              <a:t>()</a:t>
            </a:r>
            <a:r>
              <a:rPr lang="en-US" b="1" dirty="0"/>
              <a:t>grid</a:t>
            </a:r>
            <a:r>
              <a:rPr lang="en-US" dirty="0"/>
              <a:t>: </a:t>
            </a:r>
            <a:r>
              <a:rPr lang="fa-IR" dirty="0"/>
              <a:t>ابزارک‌ها را در یک جدول دو بعدی قرار می‌دهد.</a:t>
            </a:r>
          </a:p>
          <a:p>
            <a:r>
              <a:rPr lang="fa-IR" b="1" dirty="0"/>
              <a:t>()</a:t>
            </a:r>
            <a:r>
              <a:rPr lang="en-US" b="1" dirty="0"/>
              <a:t>place</a:t>
            </a:r>
            <a:r>
              <a:rPr lang="en-US" dirty="0"/>
              <a:t>: </a:t>
            </a:r>
            <a:r>
              <a:rPr lang="fa-IR" dirty="0"/>
              <a:t>به شما امکان می‌دهد، موقعیت و اندازه‌ی یک پنجره را به صورت مطلق یا نسبت به پنجره‌ی دیگر مشخص کنید.</a:t>
            </a:r>
          </a:p>
          <a:p>
            <a:endParaRPr lang="en-US" dirty="0"/>
          </a:p>
        </p:txBody>
      </p:sp>
      <p:sp>
        <p:nvSpPr>
          <p:cNvPr id="5" name="TextBox 4"/>
          <p:cNvSpPr txBox="1"/>
          <p:nvPr/>
        </p:nvSpPr>
        <p:spPr>
          <a:xfrm>
            <a:off x="6859465" y="1855178"/>
            <a:ext cx="5332535" cy="800219"/>
          </a:xfrm>
          <a:prstGeom prst="rect">
            <a:avLst/>
          </a:prstGeom>
          <a:noFill/>
        </p:spPr>
        <p:txBody>
          <a:bodyPr wrap="square" rtlCol="0">
            <a:spAutoFit/>
          </a:bodyPr>
          <a:lstStyle/>
          <a:p>
            <a:pPr algn="r"/>
            <a:r>
              <a:rPr lang="fa-IR" sz="2800" b="1" dirty="0">
                <a:solidFill>
                  <a:srgbClr val="7030A0"/>
                </a:solidFill>
              </a:rPr>
              <a:t>ایجاد دکمه‌ها</a:t>
            </a:r>
          </a:p>
          <a:p>
            <a:endParaRPr lang="en-US" dirty="0"/>
          </a:p>
        </p:txBody>
      </p:sp>
      <p:sp>
        <p:nvSpPr>
          <p:cNvPr id="6" name="TextBox 5"/>
          <p:cNvSpPr txBox="1"/>
          <p:nvPr/>
        </p:nvSpPr>
        <p:spPr>
          <a:xfrm>
            <a:off x="290146" y="2769655"/>
            <a:ext cx="11254154" cy="584775"/>
          </a:xfrm>
          <a:prstGeom prst="rect">
            <a:avLst/>
          </a:prstGeom>
          <a:noFill/>
        </p:spPr>
        <p:txBody>
          <a:bodyPr wrap="square" rtlCol="0">
            <a:spAutoFit/>
          </a:bodyPr>
          <a:lstStyle/>
          <a:p>
            <a:pPr lvl="1"/>
            <a:r>
              <a:rPr lang="fa-IR" sz="1600" dirty="0"/>
              <a:t>ا دکمه‌ی </a:t>
            </a:r>
            <a:r>
              <a:rPr lang="fa-IR" sz="1600" dirty="0" smtClean="0"/>
              <a:t>"7" </a:t>
            </a:r>
            <a:r>
              <a:rPr lang="fa-IR" sz="1600" dirty="0"/>
              <a:t>کار خود را آغاز می‌کنیم. برای ساخت دکمه باید از کلاس </a:t>
            </a:r>
            <a:r>
              <a:rPr lang="en-US" sz="1600" dirty="0"/>
              <a:t>Button </a:t>
            </a:r>
            <a:r>
              <a:rPr lang="fa-IR" sz="1600" dirty="0"/>
              <a:t>استفاده کنیم. ابتدا شی </a:t>
            </a:r>
            <a:r>
              <a:rPr lang="en-US" sz="1600" dirty="0"/>
              <a:t>btn7 </a:t>
            </a:r>
            <a:r>
              <a:rPr lang="fa-IR" sz="1600" dirty="0"/>
              <a:t>را می‌سازیم و در اولین پارامتر، والد اصلی که همان </a:t>
            </a:r>
            <a:r>
              <a:rPr lang="en-US" sz="1600" dirty="0" err="1"/>
              <a:t>cal</a:t>
            </a:r>
            <a:r>
              <a:rPr lang="en-US" sz="1600" dirty="0"/>
              <a:t> </a:t>
            </a:r>
            <a:r>
              <a:rPr lang="fa-IR" sz="1600" dirty="0"/>
              <a:t>است را وارد می‌کنیم و در ادامه ویژگی‌های دکمه‌ی دلخواه خود را وارد می‌کنیم.</a:t>
            </a:r>
            <a:endParaRPr lang="en-US" sz="1600" dirty="0"/>
          </a:p>
        </p:txBody>
      </p:sp>
      <p:sp>
        <p:nvSpPr>
          <p:cNvPr id="7" name="TextBox 6"/>
          <p:cNvSpPr txBox="1"/>
          <p:nvPr/>
        </p:nvSpPr>
        <p:spPr>
          <a:xfrm>
            <a:off x="747346" y="3354430"/>
            <a:ext cx="11254154" cy="646331"/>
          </a:xfrm>
          <a:prstGeom prst="rect">
            <a:avLst/>
          </a:prstGeom>
          <a:noFill/>
        </p:spPr>
        <p:txBody>
          <a:bodyPr wrap="square" rtlCol="0">
            <a:spAutoFit/>
          </a:bodyPr>
          <a:lstStyle/>
          <a:p>
            <a:r>
              <a:rPr lang="fa-IR" dirty="0"/>
              <a:t>همانند </a:t>
            </a:r>
            <a:r>
              <a:rPr lang="en-US" dirty="0"/>
              <a:t>btn7 </a:t>
            </a:r>
            <a:r>
              <a:rPr lang="fa-IR" dirty="0"/>
              <a:t>و با همین ویژگی‌ها، سه دکمه‌ی دیگر به نام‌های </a:t>
            </a:r>
            <a:r>
              <a:rPr lang="en-US" dirty="0"/>
              <a:t>btn8 ،btn9 </a:t>
            </a:r>
            <a:r>
              <a:rPr lang="fa-IR" dirty="0"/>
              <a:t>و </a:t>
            </a:r>
            <a:r>
              <a:rPr lang="en-US" dirty="0"/>
              <a:t>addition </a:t>
            </a:r>
            <a:r>
              <a:rPr lang="fa-IR" dirty="0"/>
              <a:t>را می‌سازیم. تنها تفاوت این سه دکمه در ویژگی </a:t>
            </a:r>
            <a:r>
              <a:rPr lang="en-US" dirty="0"/>
              <a:t>text </a:t>
            </a:r>
            <a:r>
              <a:rPr lang="fa-IR" dirty="0"/>
              <a:t>و متد </a:t>
            </a:r>
            <a:r>
              <a:rPr lang="en-US" dirty="0"/>
              <a:t>grid </a:t>
            </a:r>
            <a:r>
              <a:rPr lang="fa-IR" dirty="0"/>
              <a:t>آن‌ها است.</a:t>
            </a:r>
            <a:endParaRPr lang="en-US" dirty="0"/>
          </a:p>
        </p:txBody>
      </p:sp>
    </p:spTree>
    <p:extLst>
      <p:ext uri="{BB962C8B-B14F-4D97-AF65-F5344CB8AC3E}">
        <p14:creationId xmlns:p14="http://schemas.microsoft.com/office/powerpoint/2010/main" val="4209256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900" decel="100000" fill="hold"/>
                                        <p:tgtEl>
                                          <p:spTgt spid="4"/>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971" y="131741"/>
            <a:ext cx="8911687" cy="694736"/>
          </a:xfrm>
        </p:spPr>
        <p:txBody>
          <a:bodyPr>
            <a:normAutofit fontScale="90000"/>
          </a:bodyPr>
          <a:lstStyle/>
          <a:p>
            <a:pPr algn="ctr"/>
            <a:r>
              <a:rPr lang="fa-IR" sz="3200" b="1" dirty="0">
                <a:solidFill>
                  <a:srgbClr val="FFC000"/>
                </a:solidFill>
              </a:rPr>
              <a:t>نوشتن تابع </a:t>
            </a:r>
            <a:r>
              <a:rPr lang="en-US" sz="3200" b="1" dirty="0" err="1">
                <a:solidFill>
                  <a:srgbClr val="FFC000"/>
                </a:solidFill>
              </a:rPr>
              <a:t>btnClick</a:t>
            </a:r>
            <a:r>
              <a:rPr lang="en-US" b="1" dirty="0"/>
              <a:t/>
            </a:r>
            <a:br>
              <a:rPr lang="en-US" b="1" dirty="0"/>
            </a:br>
            <a:endParaRPr lang="en-US" dirty="0"/>
          </a:p>
        </p:txBody>
      </p:sp>
      <p:sp>
        <p:nvSpPr>
          <p:cNvPr id="4" name="TextBox 3"/>
          <p:cNvSpPr txBox="1"/>
          <p:nvPr/>
        </p:nvSpPr>
        <p:spPr>
          <a:xfrm>
            <a:off x="1828800" y="896816"/>
            <a:ext cx="10032023" cy="1200329"/>
          </a:xfrm>
          <a:prstGeom prst="rect">
            <a:avLst/>
          </a:prstGeom>
          <a:noFill/>
        </p:spPr>
        <p:txBody>
          <a:bodyPr wrap="square" rtlCol="0">
            <a:spAutoFit/>
          </a:bodyPr>
          <a:lstStyle/>
          <a:p>
            <a:r>
              <a:rPr lang="fa-IR" u="sng" dirty="0">
                <a:solidFill>
                  <a:srgbClr val="002060"/>
                </a:solidFill>
              </a:rPr>
              <a:t>برای آن‌که دکمه‌هایی که ایجاد کرده‌ایم بتوانند عدد مورد نظر را در نمایشگر نشان دهند، لازم است تابعی بنویسیم که با وارد کردن آن در ویژگی‌های هر یک از دکمه‌ها، عدد دکمه مدنظر ما را نمایش دهد. بنابراین یک تابع به نام </a:t>
            </a:r>
            <a:r>
              <a:rPr lang="en-US" u="sng" dirty="0" err="1">
                <a:solidFill>
                  <a:srgbClr val="002060"/>
                </a:solidFill>
              </a:rPr>
              <a:t>btnClick</a:t>
            </a:r>
            <a:r>
              <a:rPr lang="en-US" u="sng" dirty="0">
                <a:solidFill>
                  <a:srgbClr val="002060"/>
                </a:solidFill>
              </a:rPr>
              <a:t> </a:t>
            </a:r>
            <a:r>
              <a:rPr lang="fa-IR" u="sng" dirty="0">
                <a:solidFill>
                  <a:srgbClr val="002060"/>
                </a:solidFill>
              </a:rPr>
              <a:t>تعریف می‌کنیم که با استفاده از کلمه‌ی کلیدی </a:t>
            </a:r>
            <a:r>
              <a:rPr lang="en-US" u="sng" dirty="0">
                <a:solidFill>
                  <a:srgbClr val="002060"/>
                </a:solidFill>
              </a:rPr>
              <a:t>global </a:t>
            </a:r>
            <a:r>
              <a:rPr lang="fa-IR" u="sng" dirty="0">
                <a:solidFill>
                  <a:srgbClr val="002060"/>
                </a:solidFill>
              </a:rPr>
              <a:t>تغییرات ایجاد شده‌ی احتمالی را روی متغیر بیرونی </a:t>
            </a:r>
            <a:r>
              <a:rPr lang="en-US" u="sng" dirty="0">
                <a:solidFill>
                  <a:srgbClr val="002060"/>
                </a:solidFill>
              </a:rPr>
              <a:t>operator </a:t>
            </a:r>
            <a:r>
              <a:rPr lang="fa-IR" u="sng" dirty="0">
                <a:solidFill>
                  <a:srgbClr val="002060"/>
                </a:solidFill>
              </a:rPr>
              <a:t>اعمال کند.</a:t>
            </a:r>
            <a:endParaRPr lang="en-US" u="sng" dirty="0">
              <a:solidFill>
                <a:srgbClr val="002060"/>
              </a:solidFill>
            </a:endParaRPr>
          </a:p>
        </p:txBody>
      </p:sp>
      <p:sp>
        <p:nvSpPr>
          <p:cNvPr id="5" name="TextBox 4"/>
          <p:cNvSpPr txBox="1"/>
          <p:nvPr/>
        </p:nvSpPr>
        <p:spPr>
          <a:xfrm>
            <a:off x="4070838" y="2637692"/>
            <a:ext cx="4835770" cy="677108"/>
          </a:xfrm>
          <a:prstGeom prst="rect">
            <a:avLst/>
          </a:prstGeom>
          <a:noFill/>
        </p:spPr>
        <p:txBody>
          <a:bodyPr wrap="square" rtlCol="0">
            <a:spAutoFit/>
          </a:bodyPr>
          <a:lstStyle/>
          <a:p>
            <a:pPr algn="ctr"/>
            <a:r>
              <a:rPr lang="fa-IR" sz="2000" b="1" dirty="0">
                <a:solidFill>
                  <a:srgbClr val="FFFF00"/>
                </a:solidFill>
              </a:rPr>
              <a:t>نوشتن تابع </a:t>
            </a:r>
            <a:r>
              <a:rPr lang="en-US" sz="2000" b="1" dirty="0" err="1">
                <a:solidFill>
                  <a:srgbClr val="FFFF00"/>
                </a:solidFill>
              </a:rPr>
              <a:t>btnEqualsInput</a:t>
            </a:r>
            <a:endParaRPr lang="en-US" sz="2000" b="1" dirty="0">
              <a:solidFill>
                <a:srgbClr val="FFFF00"/>
              </a:solidFill>
            </a:endParaRPr>
          </a:p>
          <a:p>
            <a:endParaRPr lang="en-US" dirty="0"/>
          </a:p>
        </p:txBody>
      </p:sp>
      <p:sp>
        <p:nvSpPr>
          <p:cNvPr id="7" name="TextBox 6"/>
          <p:cNvSpPr txBox="1"/>
          <p:nvPr/>
        </p:nvSpPr>
        <p:spPr>
          <a:xfrm>
            <a:off x="2388967" y="3314800"/>
            <a:ext cx="8911687" cy="923330"/>
          </a:xfrm>
          <a:prstGeom prst="rect">
            <a:avLst/>
          </a:prstGeom>
          <a:noFill/>
        </p:spPr>
        <p:txBody>
          <a:bodyPr wrap="square" rtlCol="0">
            <a:spAutoFit/>
          </a:bodyPr>
          <a:lstStyle/>
          <a:p>
            <a:r>
              <a:rPr lang="fa-IR" dirty="0">
                <a:solidFill>
                  <a:srgbClr val="FF0000"/>
                </a:solidFill>
              </a:rPr>
              <a:t>مرحله‌ی آخر، نوشتن تابعی است که حاصل محاسبات داده شده را به دست آورد. لذا تابع </a:t>
            </a:r>
            <a:r>
              <a:rPr lang="en-US" dirty="0" err="1">
                <a:solidFill>
                  <a:srgbClr val="FF0000"/>
                </a:solidFill>
              </a:rPr>
              <a:t>btnEqualsInput</a:t>
            </a:r>
            <a:r>
              <a:rPr lang="en-US" dirty="0">
                <a:solidFill>
                  <a:srgbClr val="FF0000"/>
                </a:solidFill>
              </a:rPr>
              <a:t> </a:t>
            </a:r>
            <a:r>
              <a:rPr lang="fa-IR" dirty="0">
                <a:solidFill>
                  <a:srgbClr val="FF0000"/>
                </a:solidFill>
              </a:rPr>
              <a:t>را تعریف می‌کنیم که در آن با استفاده از متد </a:t>
            </a:r>
            <a:r>
              <a:rPr lang="en-US" dirty="0" err="1">
                <a:solidFill>
                  <a:srgbClr val="FF0000"/>
                </a:solidFill>
              </a:rPr>
              <a:t>eval</a:t>
            </a:r>
            <a:r>
              <a:rPr lang="en-US" dirty="0">
                <a:solidFill>
                  <a:srgbClr val="FF0000"/>
                </a:solidFill>
              </a:rPr>
              <a:t> </a:t>
            </a:r>
            <a:r>
              <a:rPr lang="fa-IR" dirty="0">
                <a:solidFill>
                  <a:srgbClr val="FF0000"/>
                </a:solidFill>
              </a:rPr>
              <a:t>عملیات داده شده را محاسبه می‌کند.</a:t>
            </a:r>
            <a:endParaRPr lang="en-US" dirty="0">
              <a:solidFill>
                <a:srgbClr val="FF0000"/>
              </a:solidFill>
            </a:endParaRPr>
          </a:p>
        </p:txBody>
      </p:sp>
    </p:spTree>
    <p:extLst>
      <p:ext uri="{BB962C8B-B14F-4D97-AF65-F5344CB8AC3E}">
        <p14:creationId xmlns:p14="http://schemas.microsoft.com/office/powerpoint/2010/main" val="271419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par>
                                <p:cTn id="10" presetID="5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Scale>
                                      <p:cBhvr>
                                        <p:cTn id="12"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4"/>
                                        </p:tgtEl>
                                        <p:attrNameLst>
                                          <p:attrName>ppt_x</p:attrName>
                                          <p:attrName>ppt_y</p:attrName>
                                        </p:attrNameLst>
                                      </p:cBhvr>
                                    </p:animMotion>
                                    <p:animEffect transition="in" filter="fade">
                                      <p:cBhvr>
                                        <p:cTn id="14" dur="1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strVal val="#ppt_h"/>
                                          </p:val>
                                        </p:tav>
                                        <p:tav tm="100000">
                                          <p:val>
                                            <p:strVal val="#ppt_h"/>
                                          </p:val>
                                        </p:tav>
                                      </p:tavLst>
                                    </p:anim>
                                  </p:childTnLst>
                                </p:cTn>
                              </p:par>
                              <p:par>
                                <p:cTn id="21" presetID="17" presetClass="entr" presetSubtype="1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70582"/>
          </a:xfrm>
        </p:spPr>
        <p:txBody>
          <a:bodyPr>
            <a:normAutofit/>
          </a:bodyPr>
          <a:lstStyle/>
          <a:p>
            <a:pPr algn="r"/>
            <a:r>
              <a:rPr lang="fa-IR" sz="3200" dirty="0" smtClean="0">
                <a:solidFill>
                  <a:srgbClr val="FF0000"/>
                </a:solidFill>
              </a:rPr>
              <a:t>کد ماشین حساب حرفه ای با </a:t>
            </a:r>
            <a:r>
              <a:rPr lang="en-US" sz="3200" dirty="0" err="1" smtClean="0">
                <a:solidFill>
                  <a:srgbClr val="FF0000"/>
                </a:solidFill>
              </a:rPr>
              <a:t>tkinter</a:t>
            </a:r>
            <a:endParaRPr lang="en-US" sz="3200" dirty="0">
              <a:solidFill>
                <a:srgbClr val="FF0000"/>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83" y="1200150"/>
            <a:ext cx="10498018" cy="5657850"/>
          </a:xfrm>
          <a:prstGeom prst="rect">
            <a:avLst/>
          </a:prstGeom>
        </p:spPr>
      </p:pic>
    </p:spTree>
    <p:extLst>
      <p:ext uri="{BB962C8B-B14F-4D97-AF65-F5344CB8AC3E}">
        <p14:creationId xmlns:p14="http://schemas.microsoft.com/office/powerpoint/2010/main" val="3127355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0"/>
            <a:ext cx="10058400" cy="5657850"/>
          </a:xfrm>
          <a:prstGeom prst="rect">
            <a:avLst/>
          </a:prstGeom>
        </p:spPr>
      </p:pic>
    </p:spTree>
    <p:extLst>
      <p:ext uri="{BB962C8B-B14F-4D97-AF65-F5344CB8AC3E}">
        <p14:creationId xmlns:p14="http://schemas.microsoft.com/office/powerpoint/2010/main" val="25669026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107" y="0"/>
            <a:ext cx="10058400" cy="5657850"/>
          </a:xfrm>
          <a:prstGeom prst="rect">
            <a:avLst/>
          </a:prstGeom>
        </p:spPr>
      </p:pic>
    </p:spTree>
    <p:extLst>
      <p:ext uri="{BB962C8B-B14F-4D97-AF65-F5344CB8AC3E}">
        <p14:creationId xmlns:p14="http://schemas.microsoft.com/office/powerpoint/2010/main" val="133396746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155</TotalTime>
  <Words>888</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Aldhabi</vt:lpstr>
      <vt:lpstr>Arial</vt:lpstr>
      <vt:lpstr>Century Gothic</vt:lpstr>
      <vt:lpstr>Tahoma</vt:lpstr>
      <vt:lpstr>Wingdings 3</vt:lpstr>
      <vt:lpstr>Wisp</vt:lpstr>
      <vt:lpstr>PowerPoint Presentation</vt:lpstr>
      <vt:lpstr>:رابط کاربری گرافیکی </vt:lpstr>
      <vt:lpstr>ایجاد برنامه‌ی GUI با استفاده از Tkinter کار آسانی است. تمام آنچه که شما باید انجام دهید، دنبال کردن مراحل زیر است:</vt:lpstr>
      <vt:lpstr>کلاس ابزارک‌‌های: Tkinter </vt:lpstr>
      <vt:lpstr>مدیریت هندسه ابزارک </vt:lpstr>
      <vt:lpstr>نوشتن تابع btnClick </vt:lpstr>
      <vt:lpstr>کد ماشین حساب حرفه ای با tkinter</vt:lpstr>
      <vt:lpstr>PowerPoint Presentation</vt:lpstr>
      <vt:lpstr>PowerPoint Presentation</vt:lpstr>
      <vt:lpstr>خب و حالا میرسیم به بخش کد ورود:</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:رابط کاربری گرافیکی</dc:title>
  <dc:creator>amir hossein</dc:creator>
  <cp:lastModifiedBy>amir hossein</cp:lastModifiedBy>
  <cp:revision>8</cp:revision>
  <dcterms:created xsi:type="dcterms:W3CDTF">2024-05-11T09:47:45Z</dcterms:created>
  <dcterms:modified xsi:type="dcterms:W3CDTF">2024-05-15T09:37:56Z</dcterms:modified>
</cp:coreProperties>
</file>